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7432000" cy="16459200"/>
  <p:notesSz cx="14782800" cy="9296400"/>
  <p:defaultTextStyle>
    <a:defPPr>
      <a:defRPr lang="en-US"/>
    </a:defPPr>
    <a:lvl1pPr marL="0" algn="l" defTabSz="2229018" rtl="0" eaLnBrk="1" latinLnBrk="0" hangingPunct="1">
      <a:defRPr sz="4373" kern="1200">
        <a:solidFill>
          <a:schemeClr val="tx1"/>
        </a:solidFill>
        <a:latin typeface="+mn-lt"/>
        <a:ea typeface="+mn-ea"/>
        <a:cs typeface="+mn-cs"/>
      </a:defRPr>
    </a:lvl1pPr>
    <a:lvl2pPr marL="1114509" algn="l" defTabSz="2229018" rtl="0" eaLnBrk="1" latinLnBrk="0" hangingPunct="1">
      <a:defRPr sz="4373" kern="1200">
        <a:solidFill>
          <a:schemeClr val="tx1"/>
        </a:solidFill>
        <a:latin typeface="+mn-lt"/>
        <a:ea typeface="+mn-ea"/>
        <a:cs typeface="+mn-cs"/>
      </a:defRPr>
    </a:lvl2pPr>
    <a:lvl3pPr marL="2229018" algn="l" defTabSz="2229018" rtl="0" eaLnBrk="1" latinLnBrk="0" hangingPunct="1">
      <a:defRPr sz="4373" kern="1200">
        <a:solidFill>
          <a:schemeClr val="tx1"/>
        </a:solidFill>
        <a:latin typeface="+mn-lt"/>
        <a:ea typeface="+mn-ea"/>
        <a:cs typeface="+mn-cs"/>
      </a:defRPr>
    </a:lvl3pPr>
    <a:lvl4pPr marL="3343527" algn="l" defTabSz="2229018" rtl="0" eaLnBrk="1" latinLnBrk="0" hangingPunct="1">
      <a:defRPr sz="4373" kern="1200">
        <a:solidFill>
          <a:schemeClr val="tx1"/>
        </a:solidFill>
        <a:latin typeface="+mn-lt"/>
        <a:ea typeface="+mn-ea"/>
        <a:cs typeface="+mn-cs"/>
      </a:defRPr>
    </a:lvl4pPr>
    <a:lvl5pPr marL="4458036" algn="l" defTabSz="2229018" rtl="0" eaLnBrk="1" latinLnBrk="0" hangingPunct="1">
      <a:defRPr sz="4373" kern="1200">
        <a:solidFill>
          <a:schemeClr val="tx1"/>
        </a:solidFill>
        <a:latin typeface="+mn-lt"/>
        <a:ea typeface="+mn-ea"/>
        <a:cs typeface="+mn-cs"/>
      </a:defRPr>
    </a:lvl5pPr>
    <a:lvl6pPr marL="5572545" algn="l" defTabSz="2229018" rtl="0" eaLnBrk="1" latinLnBrk="0" hangingPunct="1">
      <a:defRPr sz="4373" kern="1200">
        <a:solidFill>
          <a:schemeClr val="tx1"/>
        </a:solidFill>
        <a:latin typeface="+mn-lt"/>
        <a:ea typeface="+mn-ea"/>
        <a:cs typeface="+mn-cs"/>
      </a:defRPr>
    </a:lvl6pPr>
    <a:lvl7pPr marL="6687054" algn="l" defTabSz="2229018" rtl="0" eaLnBrk="1" latinLnBrk="0" hangingPunct="1">
      <a:defRPr sz="4373" kern="1200">
        <a:solidFill>
          <a:schemeClr val="tx1"/>
        </a:solidFill>
        <a:latin typeface="+mn-lt"/>
        <a:ea typeface="+mn-ea"/>
        <a:cs typeface="+mn-cs"/>
      </a:defRPr>
    </a:lvl7pPr>
    <a:lvl8pPr marL="7801564" algn="l" defTabSz="2229018" rtl="0" eaLnBrk="1" latinLnBrk="0" hangingPunct="1">
      <a:defRPr sz="4373" kern="1200">
        <a:solidFill>
          <a:schemeClr val="tx1"/>
        </a:solidFill>
        <a:latin typeface="+mn-lt"/>
        <a:ea typeface="+mn-ea"/>
        <a:cs typeface="+mn-cs"/>
      </a:defRPr>
    </a:lvl8pPr>
    <a:lvl9pPr marL="8916073" algn="l" defTabSz="2229018" rtl="0" eaLnBrk="1" latinLnBrk="0" hangingPunct="1">
      <a:defRPr sz="43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 userDrawn="1">
          <p15:clr>
            <a:srgbClr val="A4A3A4"/>
          </p15:clr>
        </p15:guide>
        <p15:guide id="2" pos="8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0" autoAdjust="0"/>
    <p:restoredTop sz="94434" autoAdjust="0"/>
  </p:normalViewPr>
  <p:slideViewPr>
    <p:cSldViewPr>
      <p:cViewPr varScale="1">
        <p:scale>
          <a:sx n="35" d="100"/>
          <a:sy n="35" d="100"/>
        </p:scale>
        <p:origin x="1013" y="62"/>
      </p:cViewPr>
      <p:guideLst>
        <p:guide orient="horz" pos="5184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CA" b="1"/>
              <a:t>Economic benefit of biennial FIT compared to biennial gFOBT</a:t>
            </a:r>
          </a:p>
        </c:rich>
      </c:tx>
      <c:layout>
        <c:manualLayout>
          <c:xMode val="edge"/>
          <c:yMode val="edge"/>
          <c:x val="0.17485985720405511"/>
          <c:y val="2.056996067682189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949468940656965"/>
          <c:y val="0.16658221406403789"/>
          <c:w val="0.83156614062230372"/>
          <c:h val="0.6710585568937658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'REPORT (4)'!$B$8</c:f>
              <c:strCache>
                <c:ptCount val="1"/>
                <c:pt idx="0">
                  <c:v>Gain in total income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'REPORT (4)'!$A$11:$A$81</c:f>
              <c:strCache>
                <c:ptCount val="71"/>
                <c:pt idx="0">
                  <c:v>2015</c:v>
                </c:pt>
                <c:pt idx="2">
                  <c:v>2016</c:v>
                </c:pt>
                <c:pt idx="4">
                  <c:v>2017</c:v>
                </c:pt>
                <c:pt idx="6">
                  <c:v>2018</c:v>
                </c:pt>
                <c:pt idx="8">
                  <c:v>2019</c:v>
                </c:pt>
                <c:pt idx="10">
                  <c:v>2020</c:v>
                </c:pt>
                <c:pt idx="12">
                  <c:v>2021</c:v>
                </c:pt>
                <c:pt idx="14">
                  <c:v>2022</c:v>
                </c:pt>
                <c:pt idx="16">
                  <c:v>2023</c:v>
                </c:pt>
                <c:pt idx="18">
                  <c:v>2024</c:v>
                </c:pt>
                <c:pt idx="20">
                  <c:v>2025</c:v>
                </c:pt>
                <c:pt idx="22">
                  <c:v>2026</c:v>
                </c:pt>
                <c:pt idx="24">
                  <c:v>2027</c:v>
                </c:pt>
                <c:pt idx="26">
                  <c:v>2028</c:v>
                </c:pt>
                <c:pt idx="28">
                  <c:v>2029</c:v>
                </c:pt>
                <c:pt idx="30">
                  <c:v>2030</c:v>
                </c:pt>
                <c:pt idx="32">
                  <c:v>2031</c:v>
                </c:pt>
                <c:pt idx="34">
                  <c:v>2032</c:v>
                </c:pt>
                <c:pt idx="36">
                  <c:v>2033</c:v>
                </c:pt>
                <c:pt idx="38">
                  <c:v>2034</c:v>
                </c:pt>
                <c:pt idx="40">
                  <c:v>2035</c:v>
                </c:pt>
                <c:pt idx="42">
                  <c:v>2036</c:v>
                </c:pt>
                <c:pt idx="44">
                  <c:v>2037</c:v>
                </c:pt>
                <c:pt idx="46">
                  <c:v>2038</c:v>
                </c:pt>
                <c:pt idx="48">
                  <c:v>2039</c:v>
                </c:pt>
                <c:pt idx="50">
                  <c:v>2040</c:v>
                </c:pt>
                <c:pt idx="52">
                  <c:v>2041</c:v>
                </c:pt>
                <c:pt idx="54">
                  <c:v>2042</c:v>
                </c:pt>
                <c:pt idx="56">
                  <c:v>2043</c:v>
                </c:pt>
                <c:pt idx="58">
                  <c:v>2044</c:v>
                </c:pt>
                <c:pt idx="60">
                  <c:v>2045</c:v>
                </c:pt>
                <c:pt idx="62">
                  <c:v>2046</c:v>
                </c:pt>
                <c:pt idx="64">
                  <c:v>2047</c:v>
                </c:pt>
                <c:pt idx="66">
                  <c:v>2048</c:v>
                </c:pt>
                <c:pt idx="68">
                  <c:v>2049</c:v>
                </c:pt>
                <c:pt idx="70">
                  <c:v>2050</c:v>
                </c:pt>
              </c:strCache>
            </c:strRef>
          </c:cat>
          <c:val>
            <c:numRef>
              <c:f>'REPORT (4)'!$B$11:$B$82</c:f>
              <c:numCache>
                <c:formatCode>General</c:formatCode>
                <c:ptCount val="72"/>
                <c:pt idx="0" formatCode="#,##0">
                  <c:v>-3494159.9902343801</c:v>
                </c:pt>
                <c:pt idx="2" formatCode="#,##0">
                  <c:v>-3219857.7399902297</c:v>
                </c:pt>
                <c:pt idx="4" formatCode="#,##0">
                  <c:v>-2893743.9899902297</c:v>
                </c:pt>
                <c:pt idx="6" formatCode="#,##0">
                  <c:v>-970071.0600585941</c:v>
                </c:pt>
                <c:pt idx="8" formatCode="#,##0">
                  <c:v>-87552.539794921919</c:v>
                </c:pt>
                <c:pt idx="10" formatCode="#,##0">
                  <c:v>4725739.6699218797</c:v>
                </c:pt>
                <c:pt idx="12" formatCode="#,##0">
                  <c:v>8597025.5400390588</c:v>
                </c:pt>
                <c:pt idx="14" formatCode="#,##0">
                  <c:v>17112532.830078095</c:v>
                </c:pt>
                <c:pt idx="16" formatCode="#,##0">
                  <c:v>28120503.130127009</c:v>
                </c:pt>
                <c:pt idx="18" formatCode="#,##0">
                  <c:v>43202811.639892608</c:v>
                </c:pt>
                <c:pt idx="20" formatCode="#,##0">
                  <c:v>58126364.010009795</c:v>
                </c:pt>
                <c:pt idx="22" formatCode="#,##0">
                  <c:v>67068904.719970703</c:v>
                </c:pt>
                <c:pt idx="24" formatCode="#,##0">
                  <c:v>88970957.530029282</c:v>
                </c:pt>
                <c:pt idx="26" formatCode="#,##0">
                  <c:v>102719070.59008799</c:v>
                </c:pt>
                <c:pt idx="28" formatCode="#,##0">
                  <c:v>125429497.20996101</c:v>
                </c:pt>
                <c:pt idx="30" formatCode="#,##0">
                  <c:v>150947126.78979501</c:v>
                </c:pt>
                <c:pt idx="32" formatCode="#,##0">
                  <c:v>167937167.61010697</c:v>
                </c:pt>
                <c:pt idx="34" formatCode="#,##0">
                  <c:v>197252976.75</c:v>
                </c:pt>
                <c:pt idx="36" formatCode="#,##0">
                  <c:v>214716208.27001998</c:v>
                </c:pt>
                <c:pt idx="38" formatCode="#,##0">
                  <c:v>238375367.019775</c:v>
                </c:pt>
                <c:pt idx="40" formatCode="#,##0">
                  <c:v>259326837.5</c:v>
                </c:pt>
                <c:pt idx="42" formatCode="#,##0">
                  <c:v>290399331.070068</c:v>
                </c:pt>
                <c:pt idx="44" formatCode="#,##0">
                  <c:v>312916464.81005901</c:v>
                </c:pt>
                <c:pt idx="46" formatCode="#,##0">
                  <c:v>331198943.209961</c:v>
                </c:pt>
                <c:pt idx="48" formatCode="#,##0">
                  <c:v>365578587.15991205</c:v>
                </c:pt>
                <c:pt idx="50" formatCode="#,##0">
                  <c:v>388512095.42993194</c:v>
                </c:pt>
                <c:pt idx="52" formatCode="#,##0">
                  <c:v>412498745.42016602</c:v>
                </c:pt>
                <c:pt idx="54" formatCode="#,##0">
                  <c:v>445793194.44995099</c:v>
                </c:pt>
                <c:pt idx="56" formatCode="#,##0">
                  <c:v>464584052.01001</c:v>
                </c:pt>
                <c:pt idx="58" formatCode="#,##0">
                  <c:v>481517259.48998994</c:v>
                </c:pt>
                <c:pt idx="60" formatCode="#,##0">
                  <c:v>510070823.459961</c:v>
                </c:pt>
                <c:pt idx="62" formatCode="#,##0">
                  <c:v>527351488.58007795</c:v>
                </c:pt>
                <c:pt idx="64" formatCode="#,##0">
                  <c:v>542126101.51001</c:v>
                </c:pt>
                <c:pt idx="66" formatCode="#,##0">
                  <c:v>567807797.87011695</c:v>
                </c:pt>
                <c:pt idx="68" formatCode="#,##0">
                  <c:v>568588050.37988293</c:v>
                </c:pt>
                <c:pt idx="70" formatCode="#,##0">
                  <c:v>590374672.80004895</c:v>
                </c:pt>
              </c:numCache>
            </c:numRef>
          </c:val>
        </c:ser>
        <c:ser>
          <c:idx val="2"/>
          <c:order val="1"/>
          <c:tx>
            <c:strRef>
              <c:f>'REPORT (4)'!$C$8</c:f>
              <c:strCache>
                <c:ptCount val="1"/>
                <c:pt idx="0">
                  <c:v>Gain in all taxes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'REPORT (4)'!$A$11:$A$81</c:f>
              <c:strCache>
                <c:ptCount val="71"/>
                <c:pt idx="0">
                  <c:v>2015</c:v>
                </c:pt>
                <c:pt idx="2">
                  <c:v>2016</c:v>
                </c:pt>
                <c:pt idx="4">
                  <c:v>2017</c:v>
                </c:pt>
                <c:pt idx="6">
                  <c:v>2018</c:v>
                </c:pt>
                <c:pt idx="8">
                  <c:v>2019</c:v>
                </c:pt>
                <c:pt idx="10">
                  <c:v>2020</c:v>
                </c:pt>
                <c:pt idx="12">
                  <c:v>2021</c:v>
                </c:pt>
                <c:pt idx="14">
                  <c:v>2022</c:v>
                </c:pt>
                <c:pt idx="16">
                  <c:v>2023</c:v>
                </c:pt>
                <c:pt idx="18">
                  <c:v>2024</c:v>
                </c:pt>
                <c:pt idx="20">
                  <c:v>2025</c:v>
                </c:pt>
                <c:pt idx="22">
                  <c:v>2026</c:v>
                </c:pt>
                <c:pt idx="24">
                  <c:v>2027</c:v>
                </c:pt>
                <c:pt idx="26">
                  <c:v>2028</c:v>
                </c:pt>
                <c:pt idx="28">
                  <c:v>2029</c:v>
                </c:pt>
                <c:pt idx="30">
                  <c:v>2030</c:v>
                </c:pt>
                <c:pt idx="32">
                  <c:v>2031</c:v>
                </c:pt>
                <c:pt idx="34">
                  <c:v>2032</c:v>
                </c:pt>
                <c:pt idx="36">
                  <c:v>2033</c:v>
                </c:pt>
                <c:pt idx="38">
                  <c:v>2034</c:v>
                </c:pt>
                <c:pt idx="40">
                  <c:v>2035</c:v>
                </c:pt>
                <c:pt idx="42">
                  <c:v>2036</c:v>
                </c:pt>
                <c:pt idx="44">
                  <c:v>2037</c:v>
                </c:pt>
                <c:pt idx="46">
                  <c:v>2038</c:v>
                </c:pt>
                <c:pt idx="48">
                  <c:v>2039</c:v>
                </c:pt>
                <c:pt idx="50">
                  <c:v>2040</c:v>
                </c:pt>
                <c:pt idx="52">
                  <c:v>2041</c:v>
                </c:pt>
                <c:pt idx="54">
                  <c:v>2042</c:v>
                </c:pt>
                <c:pt idx="56">
                  <c:v>2043</c:v>
                </c:pt>
                <c:pt idx="58">
                  <c:v>2044</c:v>
                </c:pt>
                <c:pt idx="60">
                  <c:v>2045</c:v>
                </c:pt>
                <c:pt idx="62">
                  <c:v>2046</c:v>
                </c:pt>
                <c:pt idx="64">
                  <c:v>2047</c:v>
                </c:pt>
                <c:pt idx="66">
                  <c:v>2048</c:v>
                </c:pt>
                <c:pt idx="68">
                  <c:v>2049</c:v>
                </c:pt>
                <c:pt idx="70">
                  <c:v>2050</c:v>
                </c:pt>
              </c:strCache>
            </c:strRef>
          </c:cat>
          <c:val>
            <c:numRef>
              <c:f>'REPORT (4)'!$C$11:$C$82</c:f>
              <c:numCache>
                <c:formatCode>General</c:formatCode>
                <c:ptCount val="72"/>
                <c:pt idx="0" formatCode="#,##0">
                  <c:v>-1741759.1499633803</c:v>
                </c:pt>
                <c:pt idx="2" formatCode="#,##0">
                  <c:v>-1390445.8309936502</c:v>
                </c:pt>
                <c:pt idx="4" formatCode="#,##0">
                  <c:v>-1169263.9479980501</c:v>
                </c:pt>
                <c:pt idx="6" formatCode="#,##0">
                  <c:v>-633753.21295165992</c:v>
                </c:pt>
                <c:pt idx="8" formatCode="#,##0">
                  <c:v>195127.41497802699</c:v>
                </c:pt>
                <c:pt idx="10" formatCode="#,##0">
                  <c:v>2436906.3200073196</c:v>
                </c:pt>
                <c:pt idx="12" formatCode="#,##0">
                  <c:v>3687711.5510253897</c:v>
                </c:pt>
                <c:pt idx="14" formatCode="#,##0">
                  <c:v>7860764.04504395</c:v>
                </c:pt>
                <c:pt idx="16" formatCode="#,##0">
                  <c:v>13021721.9379883</c:v>
                </c:pt>
                <c:pt idx="18" formatCode="#,##0">
                  <c:v>20537282.825927701</c:v>
                </c:pt>
                <c:pt idx="20" formatCode="#,##0">
                  <c:v>27447732.384887695</c:v>
                </c:pt>
                <c:pt idx="22" formatCode="#,##0">
                  <c:v>30929186.889038097</c:v>
                </c:pt>
                <c:pt idx="24" formatCode="#,##0">
                  <c:v>42303489.633056603</c:v>
                </c:pt>
                <c:pt idx="26" formatCode="#,##0">
                  <c:v>45880405.048950203</c:v>
                </c:pt>
                <c:pt idx="28" formatCode="#,##0">
                  <c:v>57093129.038940407</c:v>
                </c:pt>
                <c:pt idx="30" formatCode="#,##0">
                  <c:v>70258201.08203128</c:v>
                </c:pt>
                <c:pt idx="32" formatCode="#,##0">
                  <c:v>78097247.439941406</c:v>
                </c:pt>
                <c:pt idx="34" formatCode="#,##0">
                  <c:v>92332218.919921905</c:v>
                </c:pt>
                <c:pt idx="36" formatCode="#,##0">
                  <c:v>100206213.234009</c:v>
                </c:pt>
                <c:pt idx="38" formatCode="#,##0">
                  <c:v>110752387.59899899</c:v>
                </c:pt>
                <c:pt idx="40" formatCode="#,##0">
                  <c:v>121320253.40197802</c:v>
                </c:pt>
                <c:pt idx="42" formatCode="#,##0">
                  <c:v>139272630.48693803</c:v>
                </c:pt>
                <c:pt idx="44" formatCode="#,##0">
                  <c:v>149742204.99499503</c:v>
                </c:pt>
                <c:pt idx="46" formatCode="#,##0">
                  <c:v>160030283.36499003</c:v>
                </c:pt>
                <c:pt idx="48" formatCode="#,##0">
                  <c:v>179250952.39001504</c:v>
                </c:pt>
                <c:pt idx="50" formatCode="#,##0">
                  <c:v>190247324.13793901</c:v>
                </c:pt>
                <c:pt idx="52" formatCode="#,##0">
                  <c:v>206432526.44702101</c:v>
                </c:pt>
                <c:pt idx="54" formatCode="#,##0">
                  <c:v>227719768.64599597</c:v>
                </c:pt>
                <c:pt idx="56" formatCode="#,##0">
                  <c:v>238451802.85998499</c:v>
                </c:pt>
                <c:pt idx="58" formatCode="#,##0">
                  <c:v>248622558.84008798</c:v>
                </c:pt>
                <c:pt idx="60" formatCode="#,##0">
                  <c:v>268601129.93005395</c:v>
                </c:pt>
                <c:pt idx="62" formatCode="#,##0">
                  <c:v>281753192.66992205</c:v>
                </c:pt>
                <c:pt idx="64" formatCode="#,##0">
                  <c:v>289455050.58007795</c:v>
                </c:pt>
                <c:pt idx="66" formatCode="#,##0">
                  <c:v>312604128.63012701</c:v>
                </c:pt>
                <c:pt idx="68" formatCode="#,##0">
                  <c:v>312445716.93017596</c:v>
                </c:pt>
                <c:pt idx="70" formatCode="#,##0">
                  <c:v>329886829.820068</c:v>
                </c:pt>
              </c:numCache>
            </c:numRef>
          </c:val>
        </c:ser>
        <c:ser>
          <c:idx val="3"/>
          <c:order val="2"/>
          <c:tx>
            <c:strRef>
              <c:f>'REPORT (4)'!$D$8</c:f>
              <c:strCache>
                <c:ptCount val="1"/>
                <c:pt idx="0">
                  <c:v>Cost-savings in total cost of screening and treatment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'REPORT (4)'!$A$11:$A$81</c:f>
              <c:strCache>
                <c:ptCount val="71"/>
                <c:pt idx="0">
                  <c:v>2015</c:v>
                </c:pt>
                <c:pt idx="2">
                  <c:v>2016</c:v>
                </c:pt>
                <c:pt idx="4">
                  <c:v>2017</c:v>
                </c:pt>
                <c:pt idx="6">
                  <c:v>2018</c:v>
                </c:pt>
                <c:pt idx="8">
                  <c:v>2019</c:v>
                </c:pt>
                <c:pt idx="10">
                  <c:v>2020</c:v>
                </c:pt>
                <c:pt idx="12">
                  <c:v>2021</c:v>
                </c:pt>
                <c:pt idx="14">
                  <c:v>2022</c:v>
                </c:pt>
                <c:pt idx="16">
                  <c:v>2023</c:v>
                </c:pt>
                <c:pt idx="18">
                  <c:v>2024</c:v>
                </c:pt>
                <c:pt idx="20">
                  <c:v>2025</c:v>
                </c:pt>
                <c:pt idx="22">
                  <c:v>2026</c:v>
                </c:pt>
                <c:pt idx="24">
                  <c:v>2027</c:v>
                </c:pt>
                <c:pt idx="26">
                  <c:v>2028</c:v>
                </c:pt>
                <c:pt idx="28">
                  <c:v>2029</c:v>
                </c:pt>
                <c:pt idx="30">
                  <c:v>2030</c:v>
                </c:pt>
                <c:pt idx="32">
                  <c:v>2031</c:v>
                </c:pt>
                <c:pt idx="34">
                  <c:v>2032</c:v>
                </c:pt>
                <c:pt idx="36">
                  <c:v>2033</c:v>
                </c:pt>
                <c:pt idx="38">
                  <c:v>2034</c:v>
                </c:pt>
                <c:pt idx="40">
                  <c:v>2035</c:v>
                </c:pt>
                <c:pt idx="42">
                  <c:v>2036</c:v>
                </c:pt>
                <c:pt idx="44">
                  <c:v>2037</c:v>
                </c:pt>
                <c:pt idx="46">
                  <c:v>2038</c:v>
                </c:pt>
                <c:pt idx="48">
                  <c:v>2039</c:v>
                </c:pt>
                <c:pt idx="50">
                  <c:v>2040</c:v>
                </c:pt>
                <c:pt idx="52">
                  <c:v>2041</c:v>
                </c:pt>
                <c:pt idx="54">
                  <c:v>2042</c:v>
                </c:pt>
                <c:pt idx="56">
                  <c:v>2043</c:v>
                </c:pt>
                <c:pt idx="58">
                  <c:v>2044</c:v>
                </c:pt>
                <c:pt idx="60">
                  <c:v>2045</c:v>
                </c:pt>
                <c:pt idx="62">
                  <c:v>2046</c:v>
                </c:pt>
                <c:pt idx="64">
                  <c:v>2047</c:v>
                </c:pt>
                <c:pt idx="66">
                  <c:v>2048</c:v>
                </c:pt>
                <c:pt idx="68">
                  <c:v>2049</c:v>
                </c:pt>
                <c:pt idx="70">
                  <c:v>2050</c:v>
                </c:pt>
              </c:strCache>
            </c:strRef>
          </c:cat>
          <c:val>
            <c:numRef>
              <c:f>'REPORT (4)'!$D$11:$D$82</c:f>
              <c:numCache>
                <c:formatCode>#,##0</c:formatCode>
                <c:ptCount val="72"/>
                <c:pt idx="1">
                  <c:v>-25399354.874380104</c:v>
                </c:pt>
                <c:pt idx="3">
                  <c:v>-34380996.908519998</c:v>
                </c:pt>
                <c:pt idx="5">
                  <c:v>-35639157.388920091</c:v>
                </c:pt>
                <c:pt idx="7">
                  <c:v>-40652172.668109909</c:v>
                </c:pt>
                <c:pt idx="9">
                  <c:v>-43759782.874580093</c:v>
                </c:pt>
                <c:pt idx="11">
                  <c:v>-43226714.495990008</c:v>
                </c:pt>
                <c:pt idx="13">
                  <c:v>-44885474.565760098</c:v>
                </c:pt>
                <c:pt idx="15">
                  <c:v>-37170442.132599801</c:v>
                </c:pt>
                <c:pt idx="17">
                  <c:v>-38123459.031989798</c:v>
                </c:pt>
                <c:pt idx="19">
                  <c:v>-10720358.7688901</c:v>
                </c:pt>
                <c:pt idx="21">
                  <c:v>-1996365.1990299202</c:v>
                </c:pt>
                <c:pt idx="23">
                  <c:v>7032436.0730400104</c:v>
                </c:pt>
                <c:pt idx="25">
                  <c:v>9896969.3812098503</c:v>
                </c:pt>
                <c:pt idx="27">
                  <c:v>18438286.866560001</c:v>
                </c:pt>
                <c:pt idx="29">
                  <c:v>23450179.664889801</c:v>
                </c:pt>
                <c:pt idx="31">
                  <c:v>40163277.974899799</c:v>
                </c:pt>
                <c:pt idx="33">
                  <c:v>39066157.679240204</c:v>
                </c:pt>
                <c:pt idx="35">
                  <c:v>48237943.657409698</c:v>
                </c:pt>
                <c:pt idx="37">
                  <c:v>57839765.979469799</c:v>
                </c:pt>
                <c:pt idx="39">
                  <c:v>63418488.622670203</c:v>
                </c:pt>
                <c:pt idx="41">
                  <c:v>65400486.331430003</c:v>
                </c:pt>
                <c:pt idx="43">
                  <c:v>76324088.323560193</c:v>
                </c:pt>
                <c:pt idx="45">
                  <c:v>74586405.37617968</c:v>
                </c:pt>
                <c:pt idx="47">
                  <c:v>72845075.958440304</c:v>
                </c:pt>
                <c:pt idx="49">
                  <c:v>94587028.638160214</c:v>
                </c:pt>
                <c:pt idx="51">
                  <c:v>98848714.538549885</c:v>
                </c:pt>
                <c:pt idx="53">
                  <c:v>86393224.841429695</c:v>
                </c:pt>
                <c:pt idx="55">
                  <c:v>99378191.548329815</c:v>
                </c:pt>
                <c:pt idx="57">
                  <c:v>88080149.574620172</c:v>
                </c:pt>
                <c:pt idx="59">
                  <c:v>90669188.708879903</c:v>
                </c:pt>
                <c:pt idx="61">
                  <c:v>98674103.838479996</c:v>
                </c:pt>
                <c:pt idx="63">
                  <c:v>111220247.78859</c:v>
                </c:pt>
                <c:pt idx="65">
                  <c:v>100822368.00304</c:v>
                </c:pt>
                <c:pt idx="67">
                  <c:v>99100829.323809594</c:v>
                </c:pt>
                <c:pt idx="69">
                  <c:v>101653672.33803998</c:v>
                </c:pt>
                <c:pt idx="71">
                  <c:v>108589012.00963998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4525120"/>
        <c:axId val="354470880"/>
      </c:barChart>
      <c:catAx>
        <c:axId val="35452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47088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354470880"/>
        <c:scaling>
          <c:orientation val="minMax"/>
          <c:max val="1000000000"/>
          <c:min val="-10000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52512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075284095880762E-2"/>
                <c:y val="0.16605654147695018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solidFill>
          <a:sysClr val="window" lastClr="FFFFFF"/>
        </a:solidFill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5969899089126183"/>
          <c:y val="0.177192934623428"/>
          <c:w val="0.55010018116504988"/>
          <c:h val="0.22565003910182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dirty="0"/>
              <a:t>Incremental cost-effective ratio </a:t>
            </a:r>
            <a:r>
              <a:rPr lang="en-CA" dirty="0" smtClean="0"/>
              <a:t>(ICER=cost/QALY)</a:t>
            </a:r>
            <a:endParaRPr lang="en-CA" dirty="0"/>
          </a:p>
        </c:rich>
      </c:tx>
      <c:layout>
        <c:manualLayout>
          <c:xMode val="edge"/>
          <c:yMode val="edge"/>
          <c:x val="0.26086089829644382"/>
          <c:y val="8.621268422939566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301260859237999"/>
          <c:y val="0.16112378198557725"/>
          <c:w val="0.77107394425206355"/>
          <c:h val="0.55204848219957325"/>
        </c:manualLayout>
      </c:layout>
      <c:scatterChart>
        <c:scatterStyle val="lineMarker"/>
        <c:varyColors val="0"/>
        <c:ser>
          <c:idx val="1"/>
          <c:order val="0"/>
          <c:tx>
            <c:strRef>
              <c:f>ICER!$A$11</c:f>
              <c:strCache>
                <c:ptCount val="1"/>
                <c:pt idx="0">
                  <c:v>Biennial FIT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8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0.15940160590812077"/>
                  <c:y val="1.017507007940378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/>
                    </a:pPr>
                    <a:r>
                      <a:rPr lang="en-US" dirty="0" smtClean="0"/>
                      <a:t>ICER for Biennial FIT=$</a:t>
                    </a:r>
                    <a:r>
                      <a:rPr lang="en-US" dirty="0"/>
                      <a:t>2,600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03172647247196"/>
                      <c:h val="0.20042233832131795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ICER!$I$11</c:f>
              <c:numCache>
                <c:formatCode>#,##0</c:formatCode>
                <c:ptCount val="1"/>
                <c:pt idx="0">
                  <c:v>893111.12591302395</c:v>
                </c:pt>
              </c:numCache>
            </c:numRef>
          </c:xVal>
          <c:yVal>
            <c:numRef>
              <c:f>ICER!$G$11</c:f>
              <c:numCache>
                <c:formatCode>"$"#,##0,,"M"</c:formatCode>
                <c:ptCount val="1"/>
                <c:pt idx="0">
                  <c:v>2293438216.0610042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ICER!$A$10</c:f>
              <c:strCache>
                <c:ptCount val="1"/>
                <c:pt idx="0">
                  <c:v>Biennial gFOBT 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8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0.20076694252466046"/>
                  <c:y val="-5.843710358215632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/>
                    </a:pPr>
                    <a:r>
                      <a:rPr lang="en-US" sz="1600" dirty="0" smtClean="0"/>
                      <a:t>ICER for Biennial gFOBT= $13,700</a:t>
                    </a:r>
                    <a:endParaRPr lang="en-US" sz="1600" dirty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36635340070137"/>
                      <c:h val="0.20492541398696015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ICER!$I$10</c:f>
              <c:numCache>
                <c:formatCode>#,##0</c:formatCode>
                <c:ptCount val="1"/>
                <c:pt idx="0">
                  <c:v>485579.83401799202</c:v>
                </c:pt>
              </c:numCache>
            </c:numRef>
          </c:xVal>
          <c:yVal>
            <c:numRef>
              <c:f>ICER!$G$10</c:f>
              <c:numCache>
                <c:formatCode>"$"#,##0,,"M"</c:formatCode>
                <c:ptCount val="1"/>
                <c:pt idx="0">
                  <c:v>6658748917.7590027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319368"/>
        <c:axId val="354809400"/>
      </c:scatterChart>
      <c:valAx>
        <c:axId val="355319368"/>
        <c:scaling>
          <c:orientation val="minMax"/>
          <c:max val="1000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/>
                  <a:t>Increase in quality-adjusted life-years (QALY)</a:t>
                </a:r>
              </a:p>
            </c:rich>
          </c:tx>
          <c:layout>
            <c:manualLayout>
              <c:xMode val="edge"/>
              <c:yMode val="edge"/>
              <c:x val="0.31481930977636063"/>
              <c:y val="0.87087331774372345"/>
            </c:manualLayout>
          </c:layout>
          <c:overlay val="0"/>
        </c:title>
        <c:numFmt formatCode="#,##0" sourceLinked="1"/>
        <c:majorTickMark val="out"/>
        <c:minorTickMark val="none"/>
        <c:tickLblPos val="low"/>
        <c:crossAx val="354809400"/>
        <c:crosses val="autoZero"/>
        <c:crossBetween val="midCat"/>
      </c:valAx>
      <c:valAx>
        <c:axId val="354809400"/>
        <c:scaling>
          <c:orientation val="minMax"/>
          <c:max val="10000000000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Increase in the cost of screning and treatment</a:t>
                </a:r>
              </a:p>
            </c:rich>
          </c:tx>
          <c:layout>
            <c:manualLayout>
              <c:xMode val="edge"/>
              <c:yMode val="edge"/>
              <c:x val="8.9706782544196773E-3"/>
              <c:y val="0.16093840759045633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crossAx val="355319368"/>
        <c:crosses val="autoZero"/>
        <c:crossBetween val="midCat"/>
        <c:majorUnit val="5000000000"/>
        <c:dispUnits>
          <c:builtInUnit val="billions"/>
          <c:dispUnitsLbl>
            <c:layout/>
          </c:dispUnitsLbl>
        </c:dispUnits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/>
              <a:t>Reduction in the number of colorectal cancer deaths</a:t>
            </a:r>
          </a:p>
        </c:rich>
      </c:tx>
      <c:layout>
        <c:manualLayout>
          <c:xMode val="edge"/>
          <c:yMode val="edge"/>
          <c:x val="0.23039876729601091"/>
          <c:y val="2.02050199663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317440634881267"/>
          <c:y val="0.17369477422133378"/>
          <c:w val="0.80857337714675426"/>
          <c:h val="0.69928683714203999"/>
        </c:manualLayout>
      </c:layout>
      <c:lineChart>
        <c:grouping val="standard"/>
        <c:varyColors val="0"/>
        <c:ser>
          <c:idx val="0"/>
          <c:order val="0"/>
          <c:tx>
            <c:strRef>
              <c:f>Mortality!$B$13</c:f>
              <c:strCache>
                <c:ptCount val="1"/>
                <c:pt idx="0">
                  <c:v>Biennial gFOBT</c:v>
                </c:pt>
              </c:strCache>
            </c:strRef>
          </c:tx>
          <c:spPr>
            <a:ln w="635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Mortality!$C$12:$AM$12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Mortality!$D$13:$AM$13</c:f>
              <c:numCache>
                <c:formatCode>#,##0</c:formatCode>
                <c:ptCount val="35"/>
                <c:pt idx="0">
                  <c:v>-24.950176250000368</c:v>
                </c:pt>
                <c:pt idx="1">
                  <c:v>-217.06653337500029</c:v>
                </c:pt>
                <c:pt idx="2">
                  <c:v>-242.01670962499884</c:v>
                </c:pt>
                <c:pt idx="3">
                  <c:v>-339.32239699999991</c:v>
                </c:pt>
                <c:pt idx="4">
                  <c:v>-421.6579786250004</c:v>
                </c:pt>
                <c:pt idx="5">
                  <c:v>-688.6248644999996</c:v>
                </c:pt>
                <c:pt idx="6">
                  <c:v>-741.02023462499892</c:v>
                </c:pt>
                <c:pt idx="7">
                  <c:v>-1007.9871204999999</c:v>
                </c:pt>
                <c:pt idx="8">
                  <c:v>-1045.4123848750005</c:v>
                </c:pt>
                <c:pt idx="9">
                  <c:v>-1190.1234071250001</c:v>
                </c:pt>
                <c:pt idx="10">
                  <c:v>-1354.7945703749992</c:v>
                </c:pt>
                <c:pt idx="11">
                  <c:v>-1669.1667911250006</c:v>
                </c:pt>
                <c:pt idx="12">
                  <c:v>-1656.6917030000004</c:v>
                </c:pt>
                <c:pt idx="13">
                  <c:v>-1891.2233597499999</c:v>
                </c:pt>
                <c:pt idx="14">
                  <c:v>-1901.2034302499997</c:v>
                </c:pt>
                <c:pt idx="15">
                  <c:v>-2180.645404249999</c:v>
                </c:pt>
                <c:pt idx="16">
                  <c:v>-2267.9710211250003</c:v>
                </c:pt>
                <c:pt idx="17">
                  <c:v>-2040.9244172500003</c:v>
                </c:pt>
                <c:pt idx="18">
                  <c:v>-2312.8813383750003</c:v>
                </c:pt>
                <c:pt idx="19">
                  <c:v>-2322.8614088750001</c:v>
                </c:pt>
                <c:pt idx="20">
                  <c:v>-2367.771726125</c:v>
                </c:pt>
                <c:pt idx="21">
                  <c:v>-2480.0475192500016</c:v>
                </c:pt>
                <c:pt idx="22">
                  <c:v>-2367.771726125</c:v>
                </c:pt>
                <c:pt idx="23">
                  <c:v>-2450.1073077499987</c:v>
                </c:pt>
                <c:pt idx="24">
                  <c:v>-2644.718682499999</c:v>
                </c:pt>
                <c:pt idx="25">
                  <c:v>-2462.5823958749988</c:v>
                </c:pt>
                <c:pt idx="26">
                  <c:v>-2689.6289997499989</c:v>
                </c:pt>
                <c:pt idx="27">
                  <c:v>-2692.1240173749993</c:v>
                </c:pt>
                <c:pt idx="28">
                  <c:v>-2774.459598999998</c:v>
                </c:pt>
                <c:pt idx="29">
                  <c:v>-2846.8151101249987</c:v>
                </c:pt>
                <c:pt idx="30">
                  <c:v>-2734.5393169999988</c:v>
                </c:pt>
                <c:pt idx="31">
                  <c:v>-2632.2435943750024</c:v>
                </c:pt>
                <c:pt idx="32">
                  <c:v>-2809.3898457500018</c:v>
                </c:pt>
                <c:pt idx="33">
                  <c:v>-2779.4496342500006</c:v>
                </c:pt>
                <c:pt idx="34">
                  <c:v>-2784.4396695000014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Mortality!$B$14</c:f>
              <c:strCache>
                <c:ptCount val="1"/>
                <c:pt idx="0">
                  <c:v>Biennial FIT</c:v>
                </c:pt>
              </c:strCache>
            </c:strRef>
          </c:tx>
          <c:spPr>
            <a:ln w="6350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Mortality!$C$12:$AM$12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Mortality!$D$14:$AM$14</c:f>
              <c:numCache>
                <c:formatCode>#,##0</c:formatCode>
                <c:ptCount val="35"/>
                <c:pt idx="0">
                  <c:v>12.475088125000184</c:v>
                </c:pt>
                <c:pt idx="1">
                  <c:v>-254.49179774999902</c:v>
                </c:pt>
                <c:pt idx="2">
                  <c:v>-309.38218549999874</c:v>
                </c:pt>
                <c:pt idx="3">
                  <c:v>-419.162961</c:v>
                </c:pt>
                <c:pt idx="4">
                  <c:v>-666.16970587500145</c:v>
                </c:pt>
                <c:pt idx="5">
                  <c:v>-918.16648600000008</c:v>
                </c:pt>
                <c:pt idx="6">
                  <c:v>-1002.9970852499991</c:v>
                </c:pt>
                <c:pt idx="7">
                  <c:v>-1432.1401167499989</c:v>
                </c:pt>
                <c:pt idx="8">
                  <c:v>-1591.8212447499991</c:v>
                </c:pt>
                <c:pt idx="9">
                  <c:v>-1821.3628662499996</c:v>
                </c:pt>
                <c:pt idx="10">
                  <c:v>-2120.7649812499985</c:v>
                </c:pt>
                <c:pt idx="11">
                  <c:v>-2609.7884357500006</c:v>
                </c:pt>
                <c:pt idx="12">
                  <c:v>-2642.2236648750004</c:v>
                </c:pt>
                <c:pt idx="13">
                  <c:v>-2969.0709737500001</c:v>
                </c:pt>
                <c:pt idx="14">
                  <c:v>-3071.3666963749984</c:v>
                </c:pt>
                <c:pt idx="15">
                  <c:v>-3330.848529375</c:v>
                </c:pt>
                <c:pt idx="16">
                  <c:v>-3525.4599041250003</c:v>
                </c:pt>
                <c:pt idx="17">
                  <c:v>-3483.0446045000008</c:v>
                </c:pt>
                <c:pt idx="18">
                  <c:v>-3725.0613141249996</c:v>
                </c:pt>
                <c:pt idx="19">
                  <c:v>-3817.3769662499999</c:v>
                </c:pt>
                <c:pt idx="20">
                  <c:v>-4024.4634291250004</c:v>
                </c:pt>
                <c:pt idx="21">
                  <c:v>-4046.9185877500022</c:v>
                </c:pt>
                <c:pt idx="22">
                  <c:v>-3942.1278474999999</c:v>
                </c:pt>
                <c:pt idx="23">
                  <c:v>-4154.2043456249994</c:v>
                </c:pt>
                <c:pt idx="24">
                  <c:v>-4411.1911609999988</c:v>
                </c:pt>
                <c:pt idx="25">
                  <c:v>-4171.6694689999986</c:v>
                </c:pt>
                <c:pt idx="26">
                  <c:v>-4530.9520069999999</c:v>
                </c:pt>
                <c:pt idx="27">
                  <c:v>-4508.4968483749981</c:v>
                </c:pt>
                <c:pt idx="28">
                  <c:v>-4535.9420422499988</c:v>
                </c:pt>
                <c:pt idx="29">
                  <c:v>-4635.7427472499985</c:v>
                </c:pt>
                <c:pt idx="30">
                  <c:v>-4703.1082231249984</c:v>
                </c:pt>
                <c:pt idx="31">
                  <c:v>-4630.7527120000013</c:v>
                </c:pt>
                <c:pt idx="32">
                  <c:v>-4578.3573418750002</c:v>
                </c:pt>
                <c:pt idx="33">
                  <c:v>-4573.3673066250012</c:v>
                </c:pt>
                <c:pt idx="34">
                  <c:v>-4852.8092806250024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244376"/>
        <c:axId val="355000832"/>
      </c:lineChart>
      <c:catAx>
        <c:axId val="355244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500083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355000832"/>
        <c:scaling>
          <c:orientation val="minMax"/>
          <c:max val="1000"/>
          <c:min val="-5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Reduction in the CRC deaths</a:t>
                </a:r>
              </a:p>
            </c:rich>
          </c:tx>
          <c:layout>
            <c:manualLayout>
              <c:xMode val="edge"/>
              <c:yMode val="edge"/>
              <c:x val="2.0761203873639028E-2"/>
              <c:y val="0.1560980205784466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355244376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6058409345273347"/>
          <c:y val="0.18647137292567098"/>
          <c:w val="0.39535849318679628"/>
          <c:h val="0.12157716058637559"/>
        </c:manualLayout>
      </c:layout>
      <c:overlay val="0"/>
      <c:spPr>
        <a:noFill/>
        <a:ln>
          <a:solidFill>
            <a:schemeClr val="bg1"/>
          </a:solidFill>
        </a:ln>
      </c:spPr>
    </c:legend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dirty="0"/>
              <a:t>Number of new cases of colorectal cancer</a:t>
            </a:r>
          </a:p>
        </c:rich>
      </c:tx>
      <c:layout>
        <c:manualLayout>
          <c:xMode val="edge"/>
          <c:yMode val="edge"/>
          <c:x val="0.27530808148130631"/>
          <c:y val="7.478665193703317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990324906781851"/>
          <c:y val="0.1531872048668397"/>
          <c:w val="0.80197696707892774"/>
          <c:h val="0.59537100576206781"/>
        </c:manualLayout>
      </c:layout>
      <c:lineChart>
        <c:grouping val="standard"/>
        <c:varyColors val="0"/>
        <c:ser>
          <c:idx val="0"/>
          <c:order val="0"/>
          <c:tx>
            <c:strRef>
              <c:f>Incidence!$B$8</c:f>
              <c:strCache>
                <c:ptCount val="1"/>
                <c:pt idx="0">
                  <c:v>No Screening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Incidence!$D$6:$AM$7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Incidence!$D$8:$AM$8</c:f>
              <c:numCache>
                <c:formatCode>#,##0</c:formatCode>
                <c:ptCount val="36"/>
                <c:pt idx="0">
                  <c:v>24800.475192500002</c:v>
                </c:pt>
                <c:pt idx="1">
                  <c:v>25586.405744374999</c:v>
                </c:pt>
                <c:pt idx="2">
                  <c:v>26065.449128374996</c:v>
                </c:pt>
                <c:pt idx="3">
                  <c:v>27083.416319374996</c:v>
                </c:pt>
                <c:pt idx="4">
                  <c:v>27629.825179250001</c:v>
                </c:pt>
                <c:pt idx="5">
                  <c:v>28343.40022</c:v>
                </c:pt>
                <c:pt idx="6">
                  <c:v>28685.217634625005</c:v>
                </c:pt>
                <c:pt idx="7">
                  <c:v>29598.394085374999</c:v>
                </c:pt>
                <c:pt idx="8">
                  <c:v>30621.351311625</c:v>
                </c:pt>
                <c:pt idx="9">
                  <c:v>31137.819959999993</c:v>
                </c:pt>
                <c:pt idx="10">
                  <c:v>32268.062944125002</c:v>
                </c:pt>
                <c:pt idx="11">
                  <c:v>32307.983226125001</c:v>
                </c:pt>
                <c:pt idx="12">
                  <c:v>33670.262849375002</c:v>
                </c:pt>
                <c:pt idx="13">
                  <c:v>34343.917608125004</c:v>
                </c:pt>
                <c:pt idx="14">
                  <c:v>35354.399746249997</c:v>
                </c:pt>
                <c:pt idx="15">
                  <c:v>35628.851685000001</c:v>
                </c:pt>
                <c:pt idx="16">
                  <c:v>36569.473329624998</c:v>
                </c:pt>
                <c:pt idx="17">
                  <c:v>37123.367242375003</c:v>
                </c:pt>
                <c:pt idx="18">
                  <c:v>37360.393916749999</c:v>
                </c:pt>
                <c:pt idx="19">
                  <c:v>39184.251800624996</c:v>
                </c:pt>
                <c:pt idx="20">
                  <c:v>39331.457840500007</c:v>
                </c:pt>
                <c:pt idx="21">
                  <c:v>39785.551048250003</c:v>
                </c:pt>
                <c:pt idx="22">
                  <c:v>40336.949943375002</c:v>
                </c:pt>
                <c:pt idx="23">
                  <c:v>41013.099719749996</c:v>
                </c:pt>
                <c:pt idx="24">
                  <c:v>41724.179742874992</c:v>
                </c:pt>
                <c:pt idx="25">
                  <c:v>41419.787592624998</c:v>
                </c:pt>
                <c:pt idx="26">
                  <c:v>42133.362633375007</c:v>
                </c:pt>
                <c:pt idx="27">
                  <c:v>42452.724889375</c:v>
                </c:pt>
                <c:pt idx="28">
                  <c:v>42290.548743749998</c:v>
                </c:pt>
                <c:pt idx="29">
                  <c:v>44012.110905000001</c:v>
                </c:pt>
                <c:pt idx="30">
                  <c:v>44229.177438375002</c:v>
                </c:pt>
                <c:pt idx="31">
                  <c:v>43872.389918000008</c:v>
                </c:pt>
                <c:pt idx="32">
                  <c:v>43645.343314125006</c:v>
                </c:pt>
                <c:pt idx="33">
                  <c:v>44304.027967124995</c:v>
                </c:pt>
                <c:pt idx="34">
                  <c:v>44748.141104374998</c:v>
                </c:pt>
                <c:pt idx="35">
                  <c:v>45621.397273125003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Incidence!$B$9</c:f>
              <c:strCache>
                <c:ptCount val="1"/>
                <c:pt idx="0">
                  <c:v>Biennial gFOBT 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Incidence!$D$6:$AM$7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Incidence!$D$9:$AM$9</c:f>
              <c:numCache>
                <c:formatCode>#,##0</c:formatCode>
                <c:ptCount val="36"/>
                <c:pt idx="0">
                  <c:v>25591.395779625</c:v>
                </c:pt>
                <c:pt idx="1">
                  <c:v>27003.575755374997</c:v>
                </c:pt>
                <c:pt idx="2">
                  <c:v>27103.376460374995</c:v>
                </c:pt>
                <c:pt idx="3">
                  <c:v>28410.765695875001</c:v>
                </c:pt>
                <c:pt idx="4">
                  <c:v>28710.167810874998</c:v>
                </c:pt>
                <c:pt idx="5">
                  <c:v>29673.244614125004</c:v>
                </c:pt>
                <c:pt idx="6">
                  <c:v>29518.553521374994</c:v>
                </c:pt>
                <c:pt idx="7">
                  <c:v>30743.607175249999</c:v>
                </c:pt>
                <c:pt idx="8">
                  <c:v>31402.291828250003</c:v>
                </c:pt>
                <c:pt idx="9">
                  <c:v>31185.225294874999</c:v>
                </c:pt>
                <c:pt idx="10">
                  <c:v>32273.052979374992</c:v>
                </c:pt>
                <c:pt idx="11">
                  <c:v>32063.471498874998</c:v>
                </c:pt>
                <c:pt idx="12">
                  <c:v>32884.332297500012</c:v>
                </c:pt>
                <c:pt idx="13">
                  <c:v>33423.256104500004</c:v>
                </c:pt>
                <c:pt idx="14">
                  <c:v>34416.27311925</c:v>
                </c:pt>
                <c:pt idx="15">
                  <c:v>34341.422590500006</c:v>
                </c:pt>
                <c:pt idx="16">
                  <c:v>35139.828230500003</c:v>
                </c:pt>
                <c:pt idx="17">
                  <c:v>35481.645645124998</c:v>
                </c:pt>
                <c:pt idx="18">
                  <c:v>36137.835280499996</c:v>
                </c:pt>
                <c:pt idx="19">
                  <c:v>37153.307453875001</c:v>
                </c:pt>
                <c:pt idx="20">
                  <c:v>37739.636595750002</c:v>
                </c:pt>
                <c:pt idx="21">
                  <c:v>37637.340873125009</c:v>
                </c:pt>
                <c:pt idx="22">
                  <c:v>38438.241530749998</c:v>
                </c:pt>
                <c:pt idx="23">
                  <c:v>38837.444350750004</c:v>
                </c:pt>
                <c:pt idx="24">
                  <c:v>39705.710484249998</c:v>
                </c:pt>
                <c:pt idx="25">
                  <c:v>39236.647170749995</c:v>
                </c:pt>
                <c:pt idx="26">
                  <c:v>39822.976312625011</c:v>
                </c:pt>
                <c:pt idx="27">
                  <c:v>39745.630766249997</c:v>
                </c:pt>
                <c:pt idx="28">
                  <c:v>40094.933233750002</c:v>
                </c:pt>
                <c:pt idx="29">
                  <c:v>41467.192927499993</c:v>
                </c:pt>
                <c:pt idx="30">
                  <c:v>41624.379037875005</c:v>
                </c:pt>
                <c:pt idx="31">
                  <c:v>41220.186182624995</c:v>
                </c:pt>
                <c:pt idx="32">
                  <c:v>41130.365548125003</c:v>
                </c:pt>
                <c:pt idx="33">
                  <c:v>41726.674760499998</c:v>
                </c:pt>
                <c:pt idx="34">
                  <c:v>42095.937368999999</c:v>
                </c:pt>
                <c:pt idx="35">
                  <c:v>42984.163643499996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Incidence!$B$10</c:f>
              <c:strCache>
                <c:ptCount val="1"/>
                <c:pt idx="0">
                  <c:v>Biennial FIT 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Incidence!$D$6:$AM$7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Incidence!$D$10:$AM$10</c:f>
              <c:numCache>
                <c:formatCode>#,##0</c:formatCode>
                <c:ptCount val="36"/>
                <c:pt idx="0">
                  <c:v>26050.479022625001</c:v>
                </c:pt>
                <c:pt idx="1">
                  <c:v>27440.203839750004</c:v>
                </c:pt>
                <c:pt idx="2">
                  <c:v>27407.768610625004</c:v>
                </c:pt>
                <c:pt idx="3">
                  <c:v>28557.971735750005</c:v>
                </c:pt>
                <c:pt idx="4">
                  <c:v>28752.583110500003</c:v>
                </c:pt>
                <c:pt idx="5">
                  <c:v>29476.13822175</c:v>
                </c:pt>
                <c:pt idx="6">
                  <c:v>29383.822569624997</c:v>
                </c:pt>
                <c:pt idx="7">
                  <c:v>29975.14174675</c:v>
                </c:pt>
                <c:pt idx="8">
                  <c:v>30471.650254124997</c:v>
                </c:pt>
                <c:pt idx="9">
                  <c:v>29438.712957374992</c:v>
                </c:pt>
                <c:pt idx="10">
                  <c:v>30319.454179</c:v>
                </c:pt>
                <c:pt idx="11">
                  <c:v>29877.836059374993</c:v>
                </c:pt>
                <c:pt idx="12">
                  <c:v>30536.520712374997</c:v>
                </c:pt>
                <c:pt idx="13">
                  <c:v>30753.587245750005</c:v>
                </c:pt>
                <c:pt idx="14">
                  <c:v>31497.102498</c:v>
                </c:pt>
                <c:pt idx="15">
                  <c:v>31120.354836625</c:v>
                </c:pt>
                <c:pt idx="16">
                  <c:v>31921.255494250003</c:v>
                </c:pt>
                <c:pt idx="17">
                  <c:v>32130.83697475</c:v>
                </c:pt>
                <c:pt idx="18">
                  <c:v>32522.554741874996</c:v>
                </c:pt>
                <c:pt idx="19">
                  <c:v>33313.475329000001</c:v>
                </c:pt>
                <c:pt idx="20">
                  <c:v>33705.193096124996</c:v>
                </c:pt>
                <c:pt idx="21">
                  <c:v>33705.193096124996</c:v>
                </c:pt>
                <c:pt idx="22">
                  <c:v>34086.930792749998</c:v>
                </c:pt>
                <c:pt idx="23">
                  <c:v>34745.615445749994</c:v>
                </c:pt>
                <c:pt idx="24">
                  <c:v>35069.967736999999</c:v>
                </c:pt>
                <c:pt idx="25">
                  <c:v>34827.951027375006</c:v>
                </c:pt>
                <c:pt idx="26">
                  <c:v>35344.419675750003</c:v>
                </c:pt>
                <c:pt idx="27">
                  <c:v>35212.183741624991</c:v>
                </c:pt>
                <c:pt idx="28">
                  <c:v>35691.227125624988</c:v>
                </c:pt>
                <c:pt idx="29">
                  <c:v>36799.014951125006</c:v>
                </c:pt>
                <c:pt idx="30">
                  <c:v>36953.706043874998</c:v>
                </c:pt>
                <c:pt idx="31">
                  <c:v>36449.712483624993</c:v>
                </c:pt>
                <c:pt idx="32">
                  <c:v>36644.323858375006</c:v>
                </c:pt>
                <c:pt idx="33">
                  <c:v>37085.941978000003</c:v>
                </c:pt>
                <c:pt idx="34">
                  <c:v>37355.403881499995</c:v>
                </c:pt>
                <c:pt idx="35">
                  <c:v>38128.859345250006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6023472"/>
        <c:axId val="356023856"/>
      </c:lineChart>
      <c:catAx>
        <c:axId val="35602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60238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356023856"/>
        <c:scaling>
          <c:orientation val="minMax"/>
          <c:min val="25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/>
                  <a:t>Number of new cases of CRC</a:t>
                </a:r>
              </a:p>
            </c:rich>
          </c:tx>
          <c:layout>
            <c:manualLayout>
              <c:xMode val="edge"/>
              <c:yMode val="edge"/>
              <c:x val="9.9756416709467256E-3"/>
              <c:y val="0.1029150765773445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356023472"/>
        <c:crosses val="autoZero"/>
        <c:crossBetween val="between"/>
        <c:majorUnit val="5000"/>
      </c:valAx>
      <c:spPr>
        <a:ln>
          <a:solidFill>
            <a:schemeClr val="bg1">
              <a:lumMod val="8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6894801838030274"/>
          <c:y val="0.16517136773270158"/>
          <c:w val="0.54685999597414814"/>
          <c:h val="0.10695776999850995"/>
        </c:manualLayout>
      </c:layout>
      <c:overlay val="0"/>
      <c:spPr>
        <a:solidFill>
          <a:schemeClr val="bg1"/>
        </a:solidFill>
        <a:ln>
          <a:noFill/>
        </a:ln>
      </c:spPr>
    </c:legend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4063508454886"/>
          <c:y val="0.14595026328546043"/>
          <c:w val="0.84863258895916693"/>
          <c:h val="0.63383806280831501"/>
        </c:manualLayout>
      </c:layout>
      <c:scatterChart>
        <c:scatterStyle val="lineMarker"/>
        <c:varyColors val="0"/>
        <c:ser>
          <c:idx val="0"/>
          <c:order val="0"/>
          <c:tx>
            <c:strRef>
              <c:f>'incidence rate-all'!$C$26</c:f>
              <c:strCache>
                <c:ptCount val="1"/>
                <c:pt idx="0">
                  <c:v>No Screening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'incidence rate-all'!$B$27:$B$29</c:f>
              <c:numCache>
                <c:formatCode>General</c:formatCode>
                <c:ptCount val="3"/>
                <c:pt idx="0">
                  <c:v>2015</c:v>
                </c:pt>
                <c:pt idx="1">
                  <c:v>2030</c:v>
                </c:pt>
                <c:pt idx="2">
                  <c:v>2050</c:v>
                </c:pt>
              </c:numCache>
            </c:numRef>
          </c:xVal>
          <c:yVal>
            <c:numRef>
              <c:f>'incidence rate-all'!$C$27:$C$29</c:f>
              <c:numCache>
                <c:formatCode>0</c:formatCode>
                <c:ptCount val="3"/>
                <c:pt idx="0">
                  <c:v>71.099119750478607</c:v>
                </c:pt>
                <c:pt idx="1">
                  <c:v>92.182884967584471</c:v>
                </c:pt>
                <c:pt idx="2">
                  <c:v>109.91838051642796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'incidence rate-all'!$D$26</c:f>
              <c:strCache>
                <c:ptCount val="1"/>
                <c:pt idx="0">
                  <c:v>Biennial gFOBT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'incidence rate-all'!$B$27:$B$29</c:f>
              <c:numCache>
                <c:formatCode>General</c:formatCode>
                <c:ptCount val="3"/>
                <c:pt idx="0">
                  <c:v>2015</c:v>
                </c:pt>
                <c:pt idx="1">
                  <c:v>2030</c:v>
                </c:pt>
                <c:pt idx="2">
                  <c:v>2050</c:v>
                </c:pt>
              </c:numCache>
            </c:numRef>
          </c:xVal>
          <c:yVal>
            <c:numRef>
              <c:f>'incidence rate-all'!$D$27:$D$29</c:f>
              <c:numCache>
                <c:formatCode>0</c:formatCode>
                <c:ptCount val="3"/>
                <c:pt idx="0">
                  <c:v>73.366667824781985</c:v>
                </c:pt>
                <c:pt idx="1">
                  <c:v>88.824361810669572</c:v>
                </c:pt>
                <c:pt idx="2">
                  <c:v>103.46844504679399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'incidence rate-all'!$E$26</c:f>
              <c:strCache>
                <c:ptCount val="1"/>
                <c:pt idx="0">
                  <c:v>Biennial FIT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'incidence rate-all'!$B$27:$B$29</c:f>
              <c:numCache>
                <c:formatCode>General</c:formatCode>
                <c:ptCount val="3"/>
                <c:pt idx="0">
                  <c:v>2015</c:v>
                </c:pt>
                <c:pt idx="1">
                  <c:v>2030</c:v>
                </c:pt>
                <c:pt idx="2">
                  <c:v>2050</c:v>
                </c:pt>
              </c:numCache>
            </c:numRef>
          </c:xVal>
          <c:yVal>
            <c:numRef>
              <c:f>'incidence rate-all'!$E$27:$E$29</c:f>
              <c:numCache>
                <c:formatCode>0</c:formatCode>
                <c:ptCount val="3"/>
                <c:pt idx="0">
                  <c:v>74.682847781199968</c:v>
                </c:pt>
                <c:pt idx="1">
                  <c:v>80.48064182904649</c:v>
                </c:pt>
                <c:pt idx="2">
                  <c:v>91.730035561052105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393112"/>
        <c:axId val="354678704"/>
      </c:scatterChart>
      <c:valAx>
        <c:axId val="355393112"/>
        <c:scaling>
          <c:orientation val="minMax"/>
          <c:min val="201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678704"/>
        <c:crosses val="autoZero"/>
        <c:crossBetween val="midCat"/>
      </c:valAx>
      <c:valAx>
        <c:axId val="354678704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393112"/>
        <c:crosses val="autoZero"/>
        <c:crossBetween val="midCat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11445654247070629"/>
          <c:y val="0.16867794105067058"/>
          <c:w val="0.57436556086226909"/>
          <c:h val="9.3893887402336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0.80603</cdr:x>
      <cdr:y>0.89147</cdr:y>
    </cdr:from>
    <cdr:to>
      <cdr:x>0.96491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99619" y="3302389"/>
          <a:ext cx="1497987" cy="402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600" b="1" dirty="0" smtClean="0"/>
            <a:t>*undiscounted</a:t>
          </a:r>
          <a:endParaRPr lang="en-CA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0.83845</cdr:x>
      <cdr:y>0.91328</cdr:y>
    </cdr:from>
    <cdr:to>
      <cdr:x>0.98932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81701" y="3209926"/>
          <a:ext cx="1076325" cy="304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0.8143</cdr:x>
      <cdr:y>0.88579</cdr:y>
    </cdr:from>
    <cdr:to>
      <cdr:x>0.96505</cdr:x>
      <cdr:y>0.9882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891667" y="3258866"/>
          <a:ext cx="1460965" cy="376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600" b="1" dirty="0">
              <a:solidFill>
                <a:sysClr val="windowText" lastClr="000000"/>
              </a:solidFill>
            </a:rPr>
            <a:t>* </a:t>
          </a:r>
          <a:r>
            <a:rPr lang="en-CA" sz="1600" b="1" baseline="0" dirty="0">
              <a:solidFill>
                <a:sysClr val="windowText" lastClr="000000"/>
              </a:solidFill>
            </a:rPr>
            <a:t>3 % discount</a:t>
          </a:r>
          <a:endParaRPr lang="en-CA" sz="16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0.76068</cdr:x>
      <cdr:y>0.892</cdr:y>
    </cdr:from>
    <cdr:to>
      <cdr:x>0.99909</cdr:x>
      <cdr:y>0.97548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359545" y="3218888"/>
          <a:ext cx="2306641" cy="301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600" b="1" dirty="0"/>
            <a:t>*non-age standardised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0.76246</cdr:x>
      <cdr:y>0.90027</cdr:y>
    </cdr:from>
    <cdr:to>
      <cdr:x>0.98276</cdr:x>
      <cdr:y>0.99818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84459" y="3057597"/>
          <a:ext cx="2133600" cy="332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600" b="1" dirty="0"/>
            <a:t>*non-age standardised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0.32743</cdr:x>
      <cdr:y>0</cdr:y>
    </cdr:from>
    <cdr:to>
      <cdr:x>0.72907</cdr:x>
      <cdr:y>0.12946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58717" y="0"/>
          <a:ext cx="3874663" cy="43584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CA" sz="2160" b="1" dirty="0" smtClean="0"/>
            <a:t>Incidence per 100,000</a:t>
          </a:r>
          <a:endParaRPr lang="en-CA" sz="2160" b="1" dirty="0"/>
        </a:p>
      </cdr:txBody>
    </cdr:sp>
  </cdr:relSizeAnchor>
  <cdr:relSizeAnchor xmlns:cdr="http://schemas.openxmlformats.org/drawingml/2006/chartDrawing">
    <cdr:from>
      <cdr:x>0.01639</cdr:x>
      <cdr:y>0.10713</cdr:y>
    </cdr:from>
    <cdr:to>
      <cdr:x>0.04542</cdr:x>
      <cdr:y>0.88084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1004258" y="1523089"/>
          <a:ext cx="2604830" cy="280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800" b="1" dirty="0" smtClean="0"/>
            <a:t>Incidence per 100,000</a:t>
          </a:r>
          <a:endParaRPr lang="en-CA" sz="1800" b="1" dirty="0"/>
        </a:p>
      </cdr:txBody>
    </cdr:sp>
  </cdr:relSizeAnchor>
  <cdr:relSizeAnchor xmlns:cdr="http://schemas.openxmlformats.org/drawingml/2006/chartDrawing">
    <cdr:from>
      <cdr:x>0.76506</cdr:x>
      <cdr:y>0.89961</cdr:y>
    </cdr:from>
    <cdr:to>
      <cdr:x>1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380584" y="3028716"/>
          <a:ext cx="2266536" cy="337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600" b="1" dirty="0"/>
            <a:t>*non-age standardised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5880" cy="464820"/>
          </a:xfrm>
          <a:prstGeom prst="rect">
            <a:avLst/>
          </a:prstGeom>
        </p:spPr>
        <p:txBody>
          <a:bodyPr vert="horz" lIns="137584" tIns="68792" rIns="137584" bIns="68792" rtlCol="0"/>
          <a:lstStyle>
            <a:lvl1pPr algn="l">
              <a:defRPr sz="18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3500" y="0"/>
            <a:ext cx="6405880" cy="464820"/>
          </a:xfrm>
          <a:prstGeom prst="rect">
            <a:avLst/>
          </a:prstGeom>
        </p:spPr>
        <p:txBody>
          <a:bodyPr vert="horz" lIns="137584" tIns="68792" rIns="137584" bIns="68792" rtlCol="0"/>
          <a:lstStyle>
            <a:lvl1pPr algn="r">
              <a:defRPr sz="1800"/>
            </a:lvl1pPr>
          </a:lstStyle>
          <a:p>
            <a:fld id="{956F0457-6304-47B3-BCBC-7443C94F9C29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6405880" cy="464820"/>
          </a:xfrm>
          <a:prstGeom prst="rect">
            <a:avLst/>
          </a:prstGeom>
        </p:spPr>
        <p:txBody>
          <a:bodyPr vert="horz" lIns="137584" tIns="68792" rIns="137584" bIns="68792" rtlCol="0" anchor="b"/>
          <a:lstStyle>
            <a:lvl1pPr algn="l">
              <a:defRPr sz="18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3500" y="8829967"/>
            <a:ext cx="6405880" cy="464820"/>
          </a:xfrm>
          <a:prstGeom prst="rect">
            <a:avLst/>
          </a:prstGeom>
        </p:spPr>
        <p:txBody>
          <a:bodyPr vert="horz" lIns="137584" tIns="68792" rIns="137584" bIns="68792" rtlCol="0" anchor="b"/>
          <a:lstStyle>
            <a:lvl1pPr algn="r">
              <a:defRPr sz="1800"/>
            </a:lvl1pPr>
          </a:lstStyle>
          <a:p>
            <a:fld id="{17772DAC-70EC-4A68-863F-E1F8CA2CFE1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1113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55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4063" y="0"/>
            <a:ext cx="640556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7290-5A5E-4882-8444-734B00100789}" type="datetimeFigureOut">
              <a:rPr lang="en-CA" smtClean="0"/>
              <a:t>07/11/2017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76788" y="1162050"/>
            <a:ext cx="52292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7963" y="4473575"/>
            <a:ext cx="11826875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64055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4063" y="8829675"/>
            <a:ext cx="640556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E0112-689D-49F1-8969-0798F66B75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120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E0112-689D-49F1-8969-0798F66B751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184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113022"/>
            <a:ext cx="23317200" cy="3528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9326880"/>
            <a:ext cx="1920240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8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6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4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26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40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89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71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53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FF21-0DC0-43E5-9BEC-8110DAE8EEA2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94A-0FFF-4232-8D38-1ED883E338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FF21-0DC0-43E5-9BEC-8110DAE8EEA2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94A-0FFF-4232-8D38-1ED883E338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659134"/>
            <a:ext cx="6172200" cy="140436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59134"/>
            <a:ext cx="18059400" cy="140436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FF21-0DC0-43E5-9BEC-8110DAE8EEA2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94A-0FFF-4232-8D38-1ED883E338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FF21-0DC0-43E5-9BEC-8110DAE8EEA2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94A-0FFF-4232-8D38-1ED883E338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10576561"/>
            <a:ext cx="23317200" cy="3268980"/>
          </a:xfrm>
        </p:spPr>
        <p:txBody>
          <a:bodyPr anchor="t"/>
          <a:lstStyle>
            <a:lvl1pPr algn="l">
              <a:defRPr sz="772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6976113"/>
            <a:ext cx="23317200" cy="3600449"/>
          </a:xfrm>
        </p:spPr>
        <p:txBody>
          <a:bodyPr anchor="b"/>
          <a:lstStyle>
            <a:lvl1pPr marL="0" indent="0">
              <a:buNone/>
              <a:defRPr sz="3839">
                <a:solidFill>
                  <a:schemeClr val="tx1">
                    <a:tint val="75000"/>
                  </a:schemeClr>
                </a:solidFill>
              </a:defRPr>
            </a:lvl1pPr>
            <a:lvl2pPr marL="881649" indent="0">
              <a:buNone/>
              <a:defRPr sz="3460">
                <a:solidFill>
                  <a:schemeClr val="tx1">
                    <a:tint val="75000"/>
                  </a:schemeClr>
                </a:solidFill>
              </a:defRPr>
            </a:lvl2pPr>
            <a:lvl3pPr marL="1763298" indent="0">
              <a:buNone/>
              <a:defRPr sz="3080">
                <a:solidFill>
                  <a:schemeClr val="tx1">
                    <a:tint val="75000"/>
                  </a:schemeClr>
                </a:solidFill>
              </a:defRPr>
            </a:lvl3pPr>
            <a:lvl4pPr marL="264494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52659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40824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28989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17154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05319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FF21-0DC0-43E5-9BEC-8110DAE8EEA2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94A-0FFF-4232-8D38-1ED883E338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40483"/>
            <a:ext cx="12115800" cy="10862311"/>
          </a:xfrm>
        </p:spPr>
        <p:txBody>
          <a:bodyPr/>
          <a:lstStyle>
            <a:lvl1pPr>
              <a:defRPr sz="5400"/>
            </a:lvl1pPr>
            <a:lvl2pPr>
              <a:defRPr sz="4641"/>
            </a:lvl2pPr>
            <a:lvl3pPr>
              <a:defRPr sz="3839"/>
            </a:lvl3pPr>
            <a:lvl4pPr>
              <a:defRPr sz="3460"/>
            </a:lvl4pPr>
            <a:lvl5pPr>
              <a:defRPr sz="3460"/>
            </a:lvl5pPr>
            <a:lvl6pPr>
              <a:defRPr sz="3460"/>
            </a:lvl6pPr>
            <a:lvl7pPr>
              <a:defRPr sz="3460"/>
            </a:lvl7pPr>
            <a:lvl8pPr>
              <a:defRPr sz="3460"/>
            </a:lvl8pPr>
            <a:lvl9pPr>
              <a:defRPr sz="34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3840483"/>
            <a:ext cx="12115800" cy="10862311"/>
          </a:xfrm>
        </p:spPr>
        <p:txBody>
          <a:bodyPr/>
          <a:lstStyle>
            <a:lvl1pPr>
              <a:defRPr sz="5400"/>
            </a:lvl1pPr>
            <a:lvl2pPr>
              <a:defRPr sz="4641"/>
            </a:lvl2pPr>
            <a:lvl3pPr>
              <a:defRPr sz="3839"/>
            </a:lvl3pPr>
            <a:lvl4pPr>
              <a:defRPr sz="3460"/>
            </a:lvl4pPr>
            <a:lvl5pPr>
              <a:defRPr sz="3460"/>
            </a:lvl5pPr>
            <a:lvl6pPr>
              <a:defRPr sz="3460"/>
            </a:lvl6pPr>
            <a:lvl7pPr>
              <a:defRPr sz="3460"/>
            </a:lvl7pPr>
            <a:lvl8pPr>
              <a:defRPr sz="3460"/>
            </a:lvl8pPr>
            <a:lvl9pPr>
              <a:defRPr sz="34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FF21-0DC0-43E5-9BEC-8110DAE8EEA2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94A-0FFF-4232-8D38-1ED883E338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84271"/>
            <a:ext cx="12120564" cy="1535429"/>
          </a:xfrm>
        </p:spPr>
        <p:txBody>
          <a:bodyPr anchor="b"/>
          <a:lstStyle>
            <a:lvl1pPr marL="0" indent="0">
              <a:buNone/>
              <a:defRPr sz="4641" b="1"/>
            </a:lvl1pPr>
            <a:lvl2pPr marL="881649" indent="0">
              <a:buNone/>
              <a:defRPr sz="3839" b="1"/>
            </a:lvl2pPr>
            <a:lvl3pPr marL="1763298" indent="0">
              <a:buNone/>
              <a:defRPr sz="3460" b="1"/>
            </a:lvl3pPr>
            <a:lvl4pPr marL="2644947" indent="0">
              <a:buNone/>
              <a:defRPr sz="3080" b="1"/>
            </a:lvl4pPr>
            <a:lvl5pPr marL="3526596" indent="0">
              <a:buNone/>
              <a:defRPr sz="3080" b="1"/>
            </a:lvl5pPr>
            <a:lvl6pPr marL="4408246" indent="0">
              <a:buNone/>
              <a:defRPr sz="3080" b="1"/>
            </a:lvl6pPr>
            <a:lvl7pPr marL="5289895" indent="0">
              <a:buNone/>
              <a:defRPr sz="3080" b="1"/>
            </a:lvl7pPr>
            <a:lvl8pPr marL="6171544" indent="0">
              <a:buNone/>
              <a:defRPr sz="3080" b="1"/>
            </a:lvl8pPr>
            <a:lvl9pPr marL="7053193" indent="0">
              <a:buNone/>
              <a:defRPr sz="3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5219700"/>
            <a:ext cx="12120564" cy="9483091"/>
          </a:xfrm>
        </p:spPr>
        <p:txBody>
          <a:bodyPr/>
          <a:lstStyle>
            <a:lvl1pPr>
              <a:defRPr sz="4641"/>
            </a:lvl1pPr>
            <a:lvl2pPr>
              <a:defRPr sz="3839"/>
            </a:lvl2pPr>
            <a:lvl3pPr>
              <a:defRPr sz="3460"/>
            </a:lvl3pPr>
            <a:lvl4pPr>
              <a:defRPr sz="3080"/>
            </a:lvl4pPr>
            <a:lvl5pPr>
              <a:defRPr sz="3080"/>
            </a:lvl5pPr>
            <a:lvl6pPr>
              <a:defRPr sz="3080"/>
            </a:lvl6pPr>
            <a:lvl7pPr>
              <a:defRPr sz="3080"/>
            </a:lvl7pPr>
            <a:lvl8pPr>
              <a:defRPr sz="3080"/>
            </a:lvl8pPr>
            <a:lvl9pPr>
              <a:defRPr sz="30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3684271"/>
            <a:ext cx="12125325" cy="1535429"/>
          </a:xfrm>
        </p:spPr>
        <p:txBody>
          <a:bodyPr anchor="b"/>
          <a:lstStyle>
            <a:lvl1pPr marL="0" indent="0">
              <a:buNone/>
              <a:defRPr sz="4641" b="1"/>
            </a:lvl1pPr>
            <a:lvl2pPr marL="881649" indent="0">
              <a:buNone/>
              <a:defRPr sz="3839" b="1"/>
            </a:lvl2pPr>
            <a:lvl3pPr marL="1763298" indent="0">
              <a:buNone/>
              <a:defRPr sz="3460" b="1"/>
            </a:lvl3pPr>
            <a:lvl4pPr marL="2644947" indent="0">
              <a:buNone/>
              <a:defRPr sz="3080" b="1"/>
            </a:lvl4pPr>
            <a:lvl5pPr marL="3526596" indent="0">
              <a:buNone/>
              <a:defRPr sz="3080" b="1"/>
            </a:lvl5pPr>
            <a:lvl6pPr marL="4408246" indent="0">
              <a:buNone/>
              <a:defRPr sz="3080" b="1"/>
            </a:lvl6pPr>
            <a:lvl7pPr marL="5289895" indent="0">
              <a:buNone/>
              <a:defRPr sz="3080" b="1"/>
            </a:lvl7pPr>
            <a:lvl8pPr marL="6171544" indent="0">
              <a:buNone/>
              <a:defRPr sz="3080" b="1"/>
            </a:lvl8pPr>
            <a:lvl9pPr marL="7053193" indent="0">
              <a:buNone/>
              <a:defRPr sz="3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5219700"/>
            <a:ext cx="12125325" cy="9483091"/>
          </a:xfrm>
        </p:spPr>
        <p:txBody>
          <a:bodyPr/>
          <a:lstStyle>
            <a:lvl1pPr>
              <a:defRPr sz="4641"/>
            </a:lvl1pPr>
            <a:lvl2pPr>
              <a:defRPr sz="3839"/>
            </a:lvl2pPr>
            <a:lvl3pPr>
              <a:defRPr sz="3460"/>
            </a:lvl3pPr>
            <a:lvl4pPr>
              <a:defRPr sz="3080"/>
            </a:lvl4pPr>
            <a:lvl5pPr>
              <a:defRPr sz="3080"/>
            </a:lvl5pPr>
            <a:lvl6pPr>
              <a:defRPr sz="3080"/>
            </a:lvl6pPr>
            <a:lvl7pPr>
              <a:defRPr sz="3080"/>
            </a:lvl7pPr>
            <a:lvl8pPr>
              <a:defRPr sz="3080"/>
            </a:lvl8pPr>
            <a:lvl9pPr>
              <a:defRPr sz="30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FF21-0DC0-43E5-9BEC-8110DAE8EEA2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94A-0FFF-4232-8D38-1ED883E338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FF21-0DC0-43E5-9BEC-8110DAE8EEA2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94A-0FFF-4232-8D38-1ED883E338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FF21-0DC0-43E5-9BEC-8110DAE8EEA2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94A-0FFF-4232-8D38-1ED883E338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655320"/>
            <a:ext cx="9024939" cy="2788920"/>
          </a:xfrm>
        </p:spPr>
        <p:txBody>
          <a:bodyPr anchor="b"/>
          <a:lstStyle>
            <a:lvl1pPr algn="l">
              <a:defRPr sz="3839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655322"/>
            <a:ext cx="15335250" cy="14047471"/>
          </a:xfrm>
        </p:spPr>
        <p:txBody>
          <a:bodyPr/>
          <a:lstStyle>
            <a:lvl1pPr>
              <a:defRPr sz="6160"/>
            </a:lvl1pPr>
            <a:lvl2pPr>
              <a:defRPr sz="5400"/>
            </a:lvl2pPr>
            <a:lvl3pPr>
              <a:defRPr sz="4641"/>
            </a:lvl3pPr>
            <a:lvl4pPr>
              <a:defRPr sz="3839"/>
            </a:lvl4pPr>
            <a:lvl5pPr>
              <a:defRPr sz="3839"/>
            </a:lvl5pPr>
            <a:lvl6pPr>
              <a:defRPr sz="3839"/>
            </a:lvl6pPr>
            <a:lvl7pPr>
              <a:defRPr sz="3839"/>
            </a:lvl7pPr>
            <a:lvl8pPr>
              <a:defRPr sz="3839"/>
            </a:lvl8pPr>
            <a:lvl9pPr>
              <a:defRPr sz="38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3444242"/>
            <a:ext cx="9024939" cy="11258551"/>
          </a:xfrm>
        </p:spPr>
        <p:txBody>
          <a:bodyPr/>
          <a:lstStyle>
            <a:lvl1pPr marL="0" indent="0">
              <a:buNone/>
              <a:defRPr sz="2700"/>
            </a:lvl1pPr>
            <a:lvl2pPr marL="881649" indent="0">
              <a:buNone/>
              <a:defRPr sz="2320"/>
            </a:lvl2pPr>
            <a:lvl3pPr marL="1763298" indent="0">
              <a:buNone/>
              <a:defRPr sz="1941"/>
            </a:lvl3pPr>
            <a:lvl4pPr marL="2644947" indent="0">
              <a:buNone/>
              <a:defRPr sz="1730"/>
            </a:lvl4pPr>
            <a:lvl5pPr marL="3526596" indent="0">
              <a:buNone/>
              <a:defRPr sz="1730"/>
            </a:lvl5pPr>
            <a:lvl6pPr marL="4408246" indent="0">
              <a:buNone/>
              <a:defRPr sz="1730"/>
            </a:lvl6pPr>
            <a:lvl7pPr marL="5289895" indent="0">
              <a:buNone/>
              <a:defRPr sz="1730"/>
            </a:lvl7pPr>
            <a:lvl8pPr marL="6171544" indent="0">
              <a:buNone/>
              <a:defRPr sz="1730"/>
            </a:lvl8pPr>
            <a:lvl9pPr marL="7053193" indent="0">
              <a:buNone/>
              <a:defRPr sz="173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FF21-0DC0-43E5-9BEC-8110DAE8EEA2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94A-0FFF-4232-8D38-1ED883E338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11521442"/>
            <a:ext cx="16459200" cy="1360171"/>
          </a:xfrm>
        </p:spPr>
        <p:txBody>
          <a:bodyPr anchor="b"/>
          <a:lstStyle>
            <a:lvl1pPr algn="l">
              <a:defRPr sz="3839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1470660"/>
            <a:ext cx="16459200" cy="9875520"/>
          </a:xfrm>
        </p:spPr>
        <p:txBody>
          <a:bodyPr/>
          <a:lstStyle>
            <a:lvl1pPr marL="0" indent="0">
              <a:buNone/>
              <a:defRPr sz="6160"/>
            </a:lvl1pPr>
            <a:lvl2pPr marL="881649" indent="0">
              <a:buNone/>
              <a:defRPr sz="5400"/>
            </a:lvl2pPr>
            <a:lvl3pPr marL="1763298" indent="0">
              <a:buNone/>
              <a:defRPr sz="4641"/>
            </a:lvl3pPr>
            <a:lvl4pPr marL="2644947" indent="0">
              <a:buNone/>
              <a:defRPr sz="3839"/>
            </a:lvl4pPr>
            <a:lvl5pPr marL="3526596" indent="0">
              <a:buNone/>
              <a:defRPr sz="3839"/>
            </a:lvl5pPr>
            <a:lvl6pPr marL="4408246" indent="0">
              <a:buNone/>
              <a:defRPr sz="3839"/>
            </a:lvl6pPr>
            <a:lvl7pPr marL="5289895" indent="0">
              <a:buNone/>
              <a:defRPr sz="3839"/>
            </a:lvl7pPr>
            <a:lvl8pPr marL="6171544" indent="0">
              <a:buNone/>
              <a:defRPr sz="3839"/>
            </a:lvl8pPr>
            <a:lvl9pPr marL="7053193" indent="0">
              <a:buNone/>
              <a:defRPr sz="3839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12881613"/>
            <a:ext cx="16459200" cy="1931669"/>
          </a:xfrm>
        </p:spPr>
        <p:txBody>
          <a:bodyPr/>
          <a:lstStyle>
            <a:lvl1pPr marL="0" indent="0">
              <a:buNone/>
              <a:defRPr sz="2700"/>
            </a:lvl1pPr>
            <a:lvl2pPr marL="881649" indent="0">
              <a:buNone/>
              <a:defRPr sz="2320"/>
            </a:lvl2pPr>
            <a:lvl3pPr marL="1763298" indent="0">
              <a:buNone/>
              <a:defRPr sz="1941"/>
            </a:lvl3pPr>
            <a:lvl4pPr marL="2644947" indent="0">
              <a:buNone/>
              <a:defRPr sz="1730"/>
            </a:lvl4pPr>
            <a:lvl5pPr marL="3526596" indent="0">
              <a:buNone/>
              <a:defRPr sz="1730"/>
            </a:lvl5pPr>
            <a:lvl6pPr marL="4408246" indent="0">
              <a:buNone/>
              <a:defRPr sz="1730"/>
            </a:lvl6pPr>
            <a:lvl7pPr marL="5289895" indent="0">
              <a:buNone/>
              <a:defRPr sz="1730"/>
            </a:lvl7pPr>
            <a:lvl8pPr marL="6171544" indent="0">
              <a:buNone/>
              <a:defRPr sz="1730"/>
            </a:lvl8pPr>
            <a:lvl9pPr marL="7053193" indent="0">
              <a:buNone/>
              <a:defRPr sz="173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FF21-0DC0-43E5-9BEC-8110DAE8EEA2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94A-0FFF-4232-8D38-1ED883E338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59131"/>
            <a:ext cx="24688800" cy="2743200"/>
          </a:xfrm>
          <a:prstGeom prst="rect">
            <a:avLst/>
          </a:prstGeom>
        </p:spPr>
        <p:txBody>
          <a:bodyPr vert="horz" lIns="417967" tIns="208984" rIns="417967" bIns="2089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840483"/>
            <a:ext cx="24688800" cy="10862311"/>
          </a:xfrm>
          <a:prstGeom prst="rect">
            <a:avLst/>
          </a:prstGeom>
        </p:spPr>
        <p:txBody>
          <a:bodyPr vert="horz" lIns="417967" tIns="208984" rIns="417967" bIns="2089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15255242"/>
            <a:ext cx="6400800" cy="876300"/>
          </a:xfrm>
          <a:prstGeom prst="rect">
            <a:avLst/>
          </a:prstGeom>
        </p:spPr>
        <p:txBody>
          <a:bodyPr vert="horz" lIns="417967" tIns="208984" rIns="417967" bIns="208984" rtlCol="0" anchor="ctr"/>
          <a:lstStyle>
            <a:lvl1pPr algn="l">
              <a:defRPr sz="2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7FF21-0DC0-43E5-9BEC-8110DAE8EEA2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15255242"/>
            <a:ext cx="8686800" cy="876300"/>
          </a:xfrm>
          <a:prstGeom prst="rect">
            <a:avLst/>
          </a:prstGeom>
        </p:spPr>
        <p:txBody>
          <a:bodyPr vert="horz" lIns="417967" tIns="208984" rIns="417967" bIns="208984" rtlCol="0" anchor="ctr"/>
          <a:lstStyle>
            <a:lvl1pPr algn="ctr">
              <a:defRPr sz="2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15255242"/>
            <a:ext cx="6400800" cy="876300"/>
          </a:xfrm>
          <a:prstGeom prst="rect">
            <a:avLst/>
          </a:prstGeom>
        </p:spPr>
        <p:txBody>
          <a:bodyPr vert="horz" lIns="417967" tIns="208984" rIns="417967" bIns="208984" rtlCol="0" anchor="ctr"/>
          <a:lstStyle>
            <a:lvl1pPr algn="r">
              <a:defRPr sz="2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1A94A-0FFF-4232-8D38-1ED883E3380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63298" rtl="0" eaLnBrk="1" latinLnBrk="0" hangingPunct="1">
        <a:spcBef>
          <a:spcPct val="0"/>
        </a:spcBef>
        <a:buNone/>
        <a:defRPr sz="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61237" indent="-661237" algn="l" defTabSz="1763298" rtl="0" eaLnBrk="1" latinLnBrk="0" hangingPunct="1">
        <a:spcBef>
          <a:spcPct val="20000"/>
        </a:spcBef>
        <a:buFont typeface="Arial" pitchFamily="34" charset="0"/>
        <a:buChar char="•"/>
        <a:defRPr sz="6160" kern="1200">
          <a:solidFill>
            <a:schemeClr val="tx1"/>
          </a:solidFill>
          <a:latin typeface="+mn-lt"/>
          <a:ea typeface="+mn-ea"/>
          <a:cs typeface="+mn-cs"/>
        </a:defRPr>
      </a:lvl1pPr>
      <a:lvl2pPr marL="1432680" indent="-551031" algn="l" defTabSz="1763298" rtl="0" eaLnBrk="1" latinLnBrk="0" hangingPunct="1">
        <a:spcBef>
          <a:spcPct val="20000"/>
        </a:spcBef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204123" indent="-440825" algn="l" defTabSz="1763298" rtl="0" eaLnBrk="1" latinLnBrk="0" hangingPunct="1">
        <a:spcBef>
          <a:spcPct val="20000"/>
        </a:spcBef>
        <a:buFont typeface="Arial" pitchFamily="34" charset="0"/>
        <a:buChar char="•"/>
        <a:defRPr sz="4641" kern="1200">
          <a:solidFill>
            <a:schemeClr val="tx1"/>
          </a:solidFill>
          <a:latin typeface="+mn-lt"/>
          <a:ea typeface="+mn-ea"/>
          <a:cs typeface="+mn-cs"/>
        </a:defRPr>
      </a:lvl3pPr>
      <a:lvl4pPr marL="3085772" indent="-440825" algn="l" defTabSz="1763298" rtl="0" eaLnBrk="1" latinLnBrk="0" hangingPunct="1">
        <a:spcBef>
          <a:spcPct val="20000"/>
        </a:spcBef>
        <a:buFont typeface="Arial" pitchFamily="34" charset="0"/>
        <a:buChar char="–"/>
        <a:defRPr sz="3839" kern="1200">
          <a:solidFill>
            <a:schemeClr val="tx1"/>
          </a:solidFill>
          <a:latin typeface="+mn-lt"/>
          <a:ea typeface="+mn-ea"/>
          <a:cs typeface="+mn-cs"/>
        </a:defRPr>
      </a:lvl4pPr>
      <a:lvl5pPr marL="3967421" indent="-440825" algn="l" defTabSz="1763298" rtl="0" eaLnBrk="1" latinLnBrk="0" hangingPunct="1">
        <a:spcBef>
          <a:spcPct val="20000"/>
        </a:spcBef>
        <a:buFont typeface="Arial" pitchFamily="34" charset="0"/>
        <a:buChar char="»"/>
        <a:defRPr sz="3839" kern="1200">
          <a:solidFill>
            <a:schemeClr val="tx1"/>
          </a:solidFill>
          <a:latin typeface="+mn-lt"/>
          <a:ea typeface="+mn-ea"/>
          <a:cs typeface="+mn-cs"/>
        </a:defRPr>
      </a:lvl5pPr>
      <a:lvl6pPr marL="4849070" indent="-440825" algn="l" defTabSz="1763298" rtl="0" eaLnBrk="1" latinLnBrk="0" hangingPunct="1">
        <a:spcBef>
          <a:spcPct val="20000"/>
        </a:spcBef>
        <a:buFont typeface="Arial" pitchFamily="34" charset="0"/>
        <a:buChar char="•"/>
        <a:defRPr sz="3839" kern="1200">
          <a:solidFill>
            <a:schemeClr val="tx1"/>
          </a:solidFill>
          <a:latin typeface="+mn-lt"/>
          <a:ea typeface="+mn-ea"/>
          <a:cs typeface="+mn-cs"/>
        </a:defRPr>
      </a:lvl6pPr>
      <a:lvl7pPr marL="5730720" indent="-440825" algn="l" defTabSz="1763298" rtl="0" eaLnBrk="1" latinLnBrk="0" hangingPunct="1">
        <a:spcBef>
          <a:spcPct val="20000"/>
        </a:spcBef>
        <a:buFont typeface="Arial" pitchFamily="34" charset="0"/>
        <a:buChar char="•"/>
        <a:defRPr sz="3839" kern="1200">
          <a:solidFill>
            <a:schemeClr val="tx1"/>
          </a:solidFill>
          <a:latin typeface="+mn-lt"/>
          <a:ea typeface="+mn-ea"/>
          <a:cs typeface="+mn-cs"/>
        </a:defRPr>
      </a:lvl7pPr>
      <a:lvl8pPr marL="6612369" indent="-440825" algn="l" defTabSz="1763298" rtl="0" eaLnBrk="1" latinLnBrk="0" hangingPunct="1">
        <a:spcBef>
          <a:spcPct val="20000"/>
        </a:spcBef>
        <a:buFont typeface="Arial" pitchFamily="34" charset="0"/>
        <a:buChar char="•"/>
        <a:defRPr sz="3839" kern="1200">
          <a:solidFill>
            <a:schemeClr val="tx1"/>
          </a:solidFill>
          <a:latin typeface="+mn-lt"/>
          <a:ea typeface="+mn-ea"/>
          <a:cs typeface="+mn-cs"/>
        </a:defRPr>
      </a:lvl8pPr>
      <a:lvl9pPr marL="7494018" indent="-440825" algn="l" defTabSz="1763298" rtl="0" eaLnBrk="1" latinLnBrk="0" hangingPunct="1">
        <a:spcBef>
          <a:spcPct val="20000"/>
        </a:spcBef>
        <a:buFont typeface="Arial" pitchFamily="34" charset="0"/>
        <a:buChar char="•"/>
        <a:defRPr sz="38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3298" rtl="0" eaLnBrk="1" latinLnBrk="0" hangingPunct="1">
        <a:defRPr sz="3460" kern="1200">
          <a:solidFill>
            <a:schemeClr val="tx1"/>
          </a:solidFill>
          <a:latin typeface="+mn-lt"/>
          <a:ea typeface="+mn-ea"/>
          <a:cs typeface="+mn-cs"/>
        </a:defRPr>
      </a:lvl1pPr>
      <a:lvl2pPr marL="881649" algn="l" defTabSz="1763298" rtl="0" eaLnBrk="1" latinLnBrk="0" hangingPunct="1">
        <a:defRPr sz="3460" kern="1200">
          <a:solidFill>
            <a:schemeClr val="tx1"/>
          </a:solidFill>
          <a:latin typeface="+mn-lt"/>
          <a:ea typeface="+mn-ea"/>
          <a:cs typeface="+mn-cs"/>
        </a:defRPr>
      </a:lvl2pPr>
      <a:lvl3pPr marL="1763298" algn="l" defTabSz="1763298" rtl="0" eaLnBrk="1" latinLnBrk="0" hangingPunct="1">
        <a:defRPr sz="3460" kern="1200">
          <a:solidFill>
            <a:schemeClr val="tx1"/>
          </a:solidFill>
          <a:latin typeface="+mn-lt"/>
          <a:ea typeface="+mn-ea"/>
          <a:cs typeface="+mn-cs"/>
        </a:defRPr>
      </a:lvl3pPr>
      <a:lvl4pPr marL="2644947" algn="l" defTabSz="1763298" rtl="0" eaLnBrk="1" latinLnBrk="0" hangingPunct="1">
        <a:defRPr sz="3460" kern="1200">
          <a:solidFill>
            <a:schemeClr val="tx1"/>
          </a:solidFill>
          <a:latin typeface="+mn-lt"/>
          <a:ea typeface="+mn-ea"/>
          <a:cs typeface="+mn-cs"/>
        </a:defRPr>
      </a:lvl4pPr>
      <a:lvl5pPr marL="3526596" algn="l" defTabSz="1763298" rtl="0" eaLnBrk="1" latinLnBrk="0" hangingPunct="1">
        <a:defRPr sz="3460" kern="1200">
          <a:solidFill>
            <a:schemeClr val="tx1"/>
          </a:solidFill>
          <a:latin typeface="+mn-lt"/>
          <a:ea typeface="+mn-ea"/>
          <a:cs typeface="+mn-cs"/>
        </a:defRPr>
      </a:lvl5pPr>
      <a:lvl6pPr marL="4408246" algn="l" defTabSz="1763298" rtl="0" eaLnBrk="1" latinLnBrk="0" hangingPunct="1">
        <a:defRPr sz="3460" kern="1200">
          <a:solidFill>
            <a:schemeClr val="tx1"/>
          </a:solidFill>
          <a:latin typeface="+mn-lt"/>
          <a:ea typeface="+mn-ea"/>
          <a:cs typeface="+mn-cs"/>
        </a:defRPr>
      </a:lvl6pPr>
      <a:lvl7pPr marL="5289895" algn="l" defTabSz="1763298" rtl="0" eaLnBrk="1" latinLnBrk="0" hangingPunct="1">
        <a:defRPr sz="3460" kern="1200">
          <a:solidFill>
            <a:schemeClr val="tx1"/>
          </a:solidFill>
          <a:latin typeface="+mn-lt"/>
          <a:ea typeface="+mn-ea"/>
          <a:cs typeface="+mn-cs"/>
        </a:defRPr>
      </a:lvl7pPr>
      <a:lvl8pPr marL="6171544" algn="l" defTabSz="1763298" rtl="0" eaLnBrk="1" latinLnBrk="0" hangingPunct="1">
        <a:defRPr sz="3460" kern="1200">
          <a:solidFill>
            <a:schemeClr val="tx1"/>
          </a:solidFill>
          <a:latin typeface="+mn-lt"/>
          <a:ea typeface="+mn-ea"/>
          <a:cs typeface="+mn-cs"/>
        </a:defRPr>
      </a:lvl8pPr>
      <a:lvl9pPr marL="7053193" algn="l" defTabSz="1763298" rtl="0" eaLnBrk="1" latinLnBrk="0" hangingPunct="1">
        <a:defRPr sz="34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11" Type="http://schemas.openxmlformats.org/officeDocument/2006/relationships/image" Target="../media/image2.png"/><Relationship Id="rId5" Type="http://schemas.openxmlformats.org/officeDocument/2006/relationships/chart" Target="../charts/chart2.xml"/><Relationship Id="rId10" Type="http://schemas.openxmlformats.org/officeDocument/2006/relationships/hyperlink" Target="mailto:riskmgmt@cancerview.ca" TargetMode="External"/><Relationship Id="rId4" Type="http://schemas.openxmlformats.org/officeDocument/2006/relationships/chart" Target="../charts/chart1.xml"/><Relationship Id="rId9" Type="http://schemas.openxmlformats.org/officeDocument/2006/relationships/hyperlink" Target="http://www.cancerview.ca/cancerriskmanage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pac_e_150rgb_c.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987" y="0"/>
            <a:ext cx="3086100" cy="8003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3046"/>
            <a:ext cx="27532606" cy="2064851"/>
          </a:xfrm>
          <a:prstGeom prst="rect">
            <a:avLst/>
          </a:prstGeom>
          <a:noFill/>
        </p:spPr>
        <p:txBody>
          <a:bodyPr wrap="square" lIns="176330" tIns="88165" rIns="176330" bIns="88165" rtlCol="0">
            <a:spAutoFit/>
          </a:bodyPr>
          <a:lstStyle/>
          <a:p>
            <a:pPr algn="ctr">
              <a:tabLst>
                <a:tab pos="17430750" algn="l"/>
              </a:tabLst>
            </a:pPr>
            <a:r>
              <a:rPr lang="en-CA" sz="4000" dirty="0" smtClean="0"/>
              <a:t>                               Comparing </a:t>
            </a:r>
            <a:r>
              <a:rPr lang="en-CA" sz="4000" dirty="0"/>
              <a:t>the health and economic impacts of two screening strategies for colorectal cancer in Canada using the Cancer Risk Management Model (</a:t>
            </a:r>
            <a:r>
              <a:rPr lang="en-CA" sz="4000" dirty="0" smtClean="0"/>
              <a:t>CRMM)</a:t>
            </a:r>
          </a:p>
          <a:p>
            <a:r>
              <a:rPr lang="en-US" sz="2320" b="1" u="sng" dirty="0" smtClean="0"/>
              <a:t>Saima </a:t>
            </a:r>
            <a:r>
              <a:rPr lang="en-US" sz="2320" b="1" u="sng" dirty="0"/>
              <a:t>Memon</a:t>
            </a:r>
            <a:r>
              <a:rPr lang="en-US" sz="2320" b="1" u="sng" baseline="30000" dirty="0"/>
              <a:t>1</a:t>
            </a:r>
            <a:r>
              <a:rPr lang="en-US" sz="2320" b="1" dirty="0"/>
              <a:t>, Anthony B Miller</a:t>
            </a:r>
            <a:r>
              <a:rPr lang="en-US" sz="2320" b="1" baseline="30000" dirty="0"/>
              <a:t>2</a:t>
            </a:r>
            <a:r>
              <a:rPr lang="en-US" sz="2320" b="1" dirty="0"/>
              <a:t>,</a:t>
            </a:r>
            <a:r>
              <a:rPr lang="en-US" sz="2320" b="1" baseline="30000" dirty="0"/>
              <a:t> </a:t>
            </a:r>
            <a:r>
              <a:rPr lang="en-US" sz="2320" b="1" dirty="0"/>
              <a:t>William M Flanagan</a:t>
            </a:r>
            <a:r>
              <a:rPr lang="en-US" sz="2320" b="1" baseline="30000" dirty="0"/>
              <a:t>3</a:t>
            </a:r>
            <a:r>
              <a:rPr lang="en-US" sz="2320" b="1" dirty="0"/>
              <a:t>, </a:t>
            </a:r>
            <a:r>
              <a:rPr lang="en-US" sz="2320" b="1" dirty="0" smtClean="0"/>
              <a:t>Claude Nadeau</a:t>
            </a:r>
            <a:r>
              <a:rPr lang="en-US" sz="2320" b="1" baseline="30000" dirty="0" smtClean="0"/>
              <a:t>3</a:t>
            </a:r>
            <a:r>
              <a:rPr lang="en-US" sz="2320" b="1" dirty="0" smtClean="0"/>
              <a:t>, Craig </a:t>
            </a:r>
            <a:r>
              <a:rPr lang="en-US" sz="2320" b="1" dirty="0"/>
              <a:t>Earle</a:t>
            </a:r>
            <a:r>
              <a:rPr lang="en-US" sz="2320" b="1" baseline="30000" dirty="0"/>
              <a:t>4</a:t>
            </a:r>
            <a:r>
              <a:rPr lang="en-US" sz="2320" b="1" dirty="0"/>
              <a:t>,Natalie Fitzgerald</a:t>
            </a:r>
            <a:r>
              <a:rPr lang="en-US" sz="2320" b="1" baseline="30000" dirty="0"/>
              <a:t>1</a:t>
            </a:r>
            <a:r>
              <a:rPr lang="en-US" sz="2320" b="1" dirty="0"/>
              <a:t>, Andy J Coldman</a:t>
            </a:r>
            <a:r>
              <a:rPr lang="en-US" sz="2320" b="1" baseline="30000" dirty="0"/>
              <a:t>5</a:t>
            </a:r>
            <a:r>
              <a:rPr lang="en-US" sz="3080" b="1" dirty="0"/>
              <a:t/>
            </a:r>
            <a:br>
              <a:rPr lang="en-US" sz="3080" b="1" dirty="0"/>
            </a:br>
            <a:r>
              <a:rPr lang="en-US" sz="1941" b="1" i="1" baseline="30000" dirty="0"/>
              <a:t>1</a:t>
            </a:r>
            <a:r>
              <a:rPr lang="en-US" sz="1941" b="1" i="1" dirty="0"/>
              <a:t>Canadian Partnership Against Cancer, Toronto, ON, CA; </a:t>
            </a:r>
            <a:r>
              <a:rPr lang="en-US" sz="1941" b="1" i="1" baseline="30000" dirty="0"/>
              <a:t>2</a:t>
            </a:r>
            <a:r>
              <a:rPr lang="en-US" sz="1941" b="1" i="1" dirty="0"/>
              <a:t>Dalla Lana School of Public Health, Toronto, ON, CA; </a:t>
            </a:r>
            <a:r>
              <a:rPr lang="en-US" sz="1941" b="1" i="1" baseline="30000" dirty="0"/>
              <a:t>3</a:t>
            </a:r>
            <a:r>
              <a:rPr lang="en-US" sz="1941" b="1" i="1" dirty="0"/>
              <a:t>Statistics Canada, Ottawa, ON, CA;</a:t>
            </a:r>
            <a:r>
              <a:rPr lang="en-US" sz="1941" b="1" i="1" baseline="30000" dirty="0"/>
              <a:t> 4 </a:t>
            </a:r>
            <a:r>
              <a:rPr lang="en-US" sz="1941" b="1" i="1" dirty="0"/>
              <a:t>Institute for Clinical Evaluative Sciences, Toronto, ON, CA,</a:t>
            </a:r>
            <a:r>
              <a:rPr lang="en-US" sz="1941" b="1" i="1" baseline="30000" dirty="0"/>
              <a:t> 5</a:t>
            </a:r>
            <a:r>
              <a:rPr lang="en-US" sz="1941" b="1" i="1" dirty="0"/>
              <a:t>BC Cancer Agency, Vancouver, BC, CA </a:t>
            </a:r>
            <a:endParaRPr lang="en-CA" sz="3460" dirty="0"/>
          </a:p>
        </p:txBody>
      </p:sp>
      <p:sp>
        <p:nvSpPr>
          <p:cNvPr id="11" name="TextBox 10"/>
          <p:cNvSpPr txBox="1"/>
          <p:nvPr/>
        </p:nvSpPr>
        <p:spPr>
          <a:xfrm>
            <a:off x="79637" y="2311449"/>
            <a:ext cx="7525463" cy="1641315"/>
          </a:xfrm>
          <a:prstGeom prst="rect">
            <a:avLst/>
          </a:prstGeom>
          <a:noFill/>
          <a:ln>
            <a:noFill/>
          </a:ln>
        </p:spPr>
        <p:txBody>
          <a:bodyPr wrap="square" lIns="253833" tIns="126921" rIns="253833" bIns="126921" rtlCol="0">
            <a:spAutoFit/>
          </a:bodyPr>
          <a:lstStyle/>
          <a:p>
            <a:r>
              <a:rPr lang="en-CA" sz="1800" b="1" dirty="0"/>
              <a:t>Objective: </a:t>
            </a:r>
            <a:endParaRPr lang="en-CA" sz="18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dirty="0" smtClean="0"/>
              <a:t>To </a:t>
            </a:r>
            <a:r>
              <a:rPr lang="en-GB" sz="1800" dirty="0"/>
              <a:t>compare the health and economic impacts of biennial </a:t>
            </a:r>
            <a:r>
              <a:rPr lang="en-CA" sz="1800" dirty="0" smtClean="0"/>
              <a:t>fecal</a:t>
            </a:r>
            <a:r>
              <a:rPr lang="en-GB" sz="1800" dirty="0" smtClean="0"/>
              <a:t> </a:t>
            </a:r>
          </a:p>
          <a:p>
            <a:r>
              <a:rPr lang="en-GB" sz="1800" dirty="0" smtClean="0"/>
              <a:t>immunochemical test (FIT) at the 100 ng/ml cut point and biennial guaiac </a:t>
            </a:r>
            <a:r>
              <a:rPr lang="en-CA" sz="1800" dirty="0" smtClean="0"/>
              <a:t>fecal</a:t>
            </a:r>
            <a:r>
              <a:rPr lang="en-GB" sz="1800" dirty="0" smtClean="0"/>
              <a:t> occult blood test (gFOBT) for colorectal cancer (CRC) screening using the Cancer Risk Management Model (CRMM) 2.1</a:t>
            </a:r>
            <a:endParaRPr lang="en-CA" sz="1800" dirty="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 rot="10800000" flipV="1">
            <a:off x="43542" y="3775406"/>
            <a:ext cx="7561557" cy="55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3833" tIns="126921" rIns="253833" bIns="126921" numCol="1" anchor="ctr" anchorCtr="0" compatLnSpc="1">
            <a:prstTxWarp prst="textNoShape">
              <a:avLst/>
            </a:prstTxWarp>
            <a:spAutoFit/>
          </a:bodyPr>
          <a:lstStyle/>
          <a:p>
            <a:pPr defTabSz="2538373" fontAlgn="base">
              <a:spcBef>
                <a:spcPct val="0"/>
              </a:spcBef>
              <a:spcAft>
                <a:spcPct val="0"/>
              </a:spcAft>
            </a:pPr>
            <a:r>
              <a:rPr lang="en-CA" sz="1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Methodology: </a:t>
            </a:r>
          </a:p>
          <a:p>
            <a:pPr indent="-285750" defTabSz="2538373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CA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 CRMM is a Monte-Carlo </a:t>
            </a:r>
            <a:r>
              <a:rPr lang="en-CA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microsimulation </a:t>
            </a:r>
            <a:r>
              <a:rPr lang="en-CA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model </a:t>
            </a:r>
            <a:r>
              <a:rPr lang="en-CA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that </a:t>
            </a:r>
            <a:r>
              <a:rPr lang="en-CA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simulates the natural </a:t>
            </a:r>
            <a:r>
              <a:rPr lang="en-CA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history of CRC from </a:t>
            </a:r>
            <a:r>
              <a:rPr lang="en-CA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onset within </a:t>
            </a:r>
            <a:r>
              <a:rPr lang="en-CA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the colon or rectum, </a:t>
            </a:r>
            <a:r>
              <a:rPr lang="en-CA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and progression </a:t>
            </a:r>
            <a:r>
              <a:rPr lang="en-CA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to </a:t>
            </a:r>
            <a:r>
              <a:rPr lang="en-CA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mortality </a:t>
            </a:r>
            <a:endParaRPr lang="en-CA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defTabSz="2538373" fontAlgn="base">
              <a:spcBef>
                <a:spcPct val="0"/>
              </a:spcBef>
              <a:spcAft>
                <a:spcPct val="0"/>
              </a:spcAft>
            </a:pPr>
            <a:r>
              <a:rPr lang="en-CA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through different stages </a:t>
            </a:r>
            <a:r>
              <a:rPr lang="en-CA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of </a:t>
            </a:r>
            <a:endParaRPr lang="en-CA" sz="1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defTabSz="2538373" fontAlgn="base">
              <a:spcBef>
                <a:spcPct val="0"/>
              </a:spcBef>
              <a:spcAft>
                <a:spcPct val="0"/>
              </a:spcAft>
            </a:pPr>
            <a:r>
              <a:rPr lang="en-CA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cancer.</a:t>
            </a:r>
            <a:endParaRPr lang="en-CA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defTabSz="2538373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CA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CRMM performs simulations </a:t>
            </a:r>
            <a:endParaRPr lang="en-CA" sz="1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defTabSz="2538373" fontAlgn="base">
              <a:spcBef>
                <a:spcPct val="0"/>
              </a:spcBef>
              <a:spcAft>
                <a:spcPct val="0"/>
              </a:spcAft>
            </a:pPr>
            <a:r>
              <a:rPr lang="en-CA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at </a:t>
            </a:r>
            <a:r>
              <a:rPr lang="en-CA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an </a:t>
            </a:r>
            <a:r>
              <a:rPr lang="en-CA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individual level </a:t>
            </a:r>
            <a:r>
              <a:rPr lang="en-CA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and </a:t>
            </a:r>
            <a:endParaRPr lang="en-CA" sz="1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defTabSz="2538373" fontAlgn="base">
              <a:spcBef>
                <a:spcPct val="0"/>
              </a:spcBef>
              <a:spcAft>
                <a:spcPct val="0"/>
              </a:spcAft>
            </a:pPr>
            <a:r>
              <a:rPr lang="en-CA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CA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ncorporates demographic data,</a:t>
            </a:r>
          </a:p>
          <a:p>
            <a:pPr defTabSz="2538373" fontAlgn="base">
              <a:spcBef>
                <a:spcPct val="0"/>
              </a:spcBef>
              <a:spcAft>
                <a:spcPct val="0"/>
              </a:spcAft>
            </a:pPr>
            <a:r>
              <a:rPr lang="en-CA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cancer risk factors and registry</a:t>
            </a:r>
          </a:p>
          <a:p>
            <a:pPr defTabSz="2538373" fontAlgn="base">
              <a:spcBef>
                <a:spcPct val="0"/>
              </a:spcBef>
              <a:spcAft>
                <a:spcPct val="0"/>
              </a:spcAft>
            </a:pPr>
            <a:r>
              <a:rPr lang="en-CA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data</a:t>
            </a:r>
            <a:r>
              <a:rPr lang="en-CA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CA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diagnostic and treatment</a:t>
            </a:r>
          </a:p>
          <a:p>
            <a:pPr defTabSz="2538373" fontAlgn="base">
              <a:spcBef>
                <a:spcPct val="0"/>
              </a:spcBef>
              <a:spcAft>
                <a:spcPct val="0"/>
              </a:spcAft>
            </a:pPr>
            <a:r>
              <a:rPr lang="en-CA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algorithms </a:t>
            </a:r>
            <a:r>
              <a:rPr lang="en-CA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and health </a:t>
            </a:r>
            <a:r>
              <a:rPr lang="en-CA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utilities.</a:t>
            </a:r>
            <a:endParaRPr lang="en-CA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defTabSz="2538373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CA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The natural history model </a:t>
            </a:r>
            <a:endParaRPr lang="en-CA" sz="1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defTabSz="2538373" fontAlgn="base">
              <a:spcBef>
                <a:spcPct val="0"/>
              </a:spcBef>
              <a:spcAft>
                <a:spcPct val="0"/>
              </a:spcAft>
            </a:pPr>
            <a:r>
              <a:rPr lang="en-CA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has been informed by literature and vetted by expert panels.</a:t>
            </a:r>
            <a:endParaRPr lang="en-GB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defTabSz="2538373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Eligibility criteria included average-risk </a:t>
            </a:r>
            <a:r>
              <a:rPr lang="en-GB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males</a:t>
            </a:r>
            <a:r>
              <a:rPr lang="en-GB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and </a:t>
            </a:r>
            <a:r>
              <a:rPr lang="en-GB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females aged </a:t>
            </a:r>
            <a:r>
              <a:rPr lang="en-GB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50-74 </a:t>
            </a:r>
          </a:p>
          <a:p>
            <a:pPr defTabSz="2538373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with </a:t>
            </a:r>
            <a:r>
              <a:rPr lang="en-GB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 60% participation rate recruited from 2014 onwards. A ten-year phase-in period was assumed for the cohort in 2014 and </a:t>
            </a:r>
            <a:r>
              <a:rPr lang="en-GB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there was no  </a:t>
            </a:r>
            <a:r>
              <a:rPr lang="en-GB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phase-in for cohorts entering in 2015 onward</a:t>
            </a:r>
            <a:r>
              <a:rPr lang="en-GB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defTabSz="2538373" fontAlgn="base">
              <a:spcBef>
                <a:spcPct val="0"/>
              </a:spcBef>
              <a:spcAft>
                <a:spcPct val="0"/>
              </a:spcAft>
            </a:pPr>
            <a:endParaRPr lang="en-CA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1731" y="9012613"/>
            <a:ext cx="7035609" cy="458513"/>
          </a:xfrm>
          <a:prstGeom prst="rect">
            <a:avLst/>
          </a:prstGeom>
          <a:solidFill>
            <a:srgbClr val="0067B1"/>
          </a:solidFill>
        </p:spPr>
        <p:txBody>
          <a:bodyPr wrap="square" lIns="176330" tIns="88165" rIns="176330" bIns="88165">
            <a:spAutoFit/>
          </a:bodyPr>
          <a:lstStyle/>
          <a:p>
            <a:pPr algn="ctr" defTabSz="6419509">
              <a:lnSpc>
                <a:spcPct val="90000"/>
              </a:lnSpc>
              <a:spcBef>
                <a:spcPct val="50000"/>
              </a:spcBef>
              <a:defRPr/>
            </a:pPr>
            <a:r>
              <a:rPr lang="en-CA" sz="2025" b="1" dirty="0">
                <a:solidFill>
                  <a:schemeClr val="bg1"/>
                </a:solidFill>
                <a:latin typeface="Calibri" pitchFamily="34" charset="0"/>
              </a:rPr>
              <a:t>Colorectal Natural History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373601" y="14271564"/>
            <a:ext cx="9601200" cy="1901601"/>
          </a:xfrm>
          <a:prstGeom prst="rect">
            <a:avLst/>
          </a:prstGeom>
          <a:noFill/>
        </p:spPr>
        <p:txBody>
          <a:bodyPr wrap="square" lIns="176330" tIns="88165" rIns="176330" bIns="88165" rtlCol="0">
            <a:spAutoFit/>
          </a:bodyPr>
          <a:lstStyle/>
          <a:p>
            <a:r>
              <a:rPr lang="en-CA" sz="1400" dirty="0">
                <a:latin typeface="Calibri" pitchFamily="34" charset="0"/>
              </a:rPr>
              <a:t>This analysis is based on the Canadian Partnership Against Cancer’s Cancer Risk Management </a:t>
            </a:r>
            <a:r>
              <a:rPr lang="en-CA" sz="1400" dirty="0" smtClean="0">
                <a:latin typeface="Calibri" pitchFamily="34" charset="0"/>
              </a:rPr>
              <a:t>Model </a:t>
            </a:r>
            <a:r>
              <a:rPr lang="en-CA" sz="1400" dirty="0">
                <a:latin typeface="Calibri" pitchFamily="34" charset="0"/>
              </a:rPr>
              <a:t>2.1. (CRMM). The CRMM has been made possible through a financial contribution from Health Canada, through the Partnership. The assumptions and calculations underlying the simulation results were prepared </a:t>
            </a:r>
            <a:r>
              <a:rPr lang="en-CA" sz="1400" dirty="0" smtClean="0">
                <a:latin typeface="Calibri" pitchFamily="34" charset="0"/>
              </a:rPr>
              <a:t>by the authors </a:t>
            </a:r>
            <a:r>
              <a:rPr lang="en-CA" sz="1400" dirty="0">
                <a:latin typeface="Calibri" pitchFamily="34" charset="0"/>
              </a:rPr>
              <a:t>and the responsibility for the use and interpretation of these data is entirely that of the authors.</a:t>
            </a:r>
            <a:r>
              <a:rPr lang="en-CA" sz="1400" b="1" dirty="0">
                <a:solidFill>
                  <a:srgbClr val="0067B1"/>
                </a:solidFill>
                <a:latin typeface="Calibri" pitchFamily="34" charset="0"/>
              </a:rPr>
              <a:t> </a:t>
            </a:r>
          </a:p>
          <a:p>
            <a:endParaRPr lang="en-CA" sz="1400" dirty="0">
              <a:latin typeface="Calibri" pitchFamily="34" charset="0"/>
            </a:endParaRPr>
          </a:p>
          <a:p>
            <a:endParaRPr lang="en-CA" sz="1400" dirty="0">
              <a:latin typeface="Calibri" pitchFamily="34" charset="0"/>
            </a:endParaRPr>
          </a:p>
          <a:p>
            <a:endParaRPr lang="en-CA" sz="1400" dirty="0">
              <a:latin typeface="Calibri" pitchFamily="34" charset="0"/>
            </a:endParaRPr>
          </a:p>
          <a:p>
            <a:endParaRPr lang="en-CA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13792200"/>
            <a:ext cx="7013540" cy="1840045"/>
          </a:xfrm>
          <a:prstGeom prst="rect">
            <a:avLst/>
          </a:prstGeom>
          <a:solidFill>
            <a:srgbClr val="0067B1"/>
          </a:solidFill>
        </p:spPr>
        <p:txBody>
          <a:bodyPr wrap="square" lIns="176330" tIns="88165" rIns="176330" bIns="88165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1800" dirty="0" smtClean="0">
                <a:solidFill>
                  <a:schemeClr val="bg1"/>
                </a:solidFill>
                <a:latin typeface="Calibri" pitchFamily="34" charset="0"/>
              </a:rPr>
              <a:t>Death </a:t>
            </a:r>
            <a:r>
              <a:rPr lang="en-CA" sz="1800" dirty="0">
                <a:solidFill>
                  <a:schemeClr val="bg1"/>
                </a:solidFill>
                <a:latin typeface="Calibri" pitchFamily="34" charset="0"/>
              </a:rPr>
              <a:t>from causes other than CRC is possible at any time.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1800" dirty="0" smtClean="0">
                <a:solidFill>
                  <a:schemeClr val="bg1"/>
                </a:solidFill>
                <a:latin typeface="Calibri" pitchFamily="34" charset="0"/>
              </a:rPr>
              <a:t>Risk </a:t>
            </a:r>
            <a:r>
              <a:rPr lang="en-CA" sz="1800" dirty="0">
                <a:solidFill>
                  <a:schemeClr val="bg1"/>
                </a:solidFill>
                <a:latin typeface="Calibri" pitchFamily="34" charset="0"/>
              </a:rPr>
              <a:t>is thought to vary according to age, sex, location within the colon </a:t>
            </a:r>
            <a:r>
              <a:rPr lang="en-CA" sz="1800" dirty="0" smtClean="0">
                <a:solidFill>
                  <a:schemeClr val="bg1"/>
                </a:solidFill>
                <a:latin typeface="Calibri" pitchFamily="34" charset="0"/>
              </a:rPr>
              <a:t>(6 </a:t>
            </a:r>
            <a:r>
              <a:rPr lang="en-CA" sz="1800" dirty="0">
                <a:solidFill>
                  <a:schemeClr val="bg1"/>
                </a:solidFill>
                <a:latin typeface="Calibri" pitchFamily="34" charset="0"/>
              </a:rPr>
              <a:t>locations) as well as an index of individual risk.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1800" dirty="0" smtClean="0">
                <a:solidFill>
                  <a:schemeClr val="bg1"/>
                </a:solidFill>
                <a:latin typeface="Calibri" pitchFamily="34" charset="0"/>
              </a:rPr>
              <a:t>Progressive </a:t>
            </a:r>
            <a:r>
              <a:rPr lang="en-CA" sz="1800" dirty="0">
                <a:solidFill>
                  <a:schemeClr val="bg1"/>
                </a:solidFill>
                <a:latin typeface="Calibri" pitchFamily="34" charset="0"/>
              </a:rPr>
              <a:t>polyps include in situ (stage 0) CRC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1800" dirty="0" smtClean="0">
                <a:solidFill>
                  <a:schemeClr val="bg1"/>
                </a:solidFill>
                <a:latin typeface="Calibri" pitchFamily="34" charset="0"/>
              </a:rPr>
              <a:t>Resectable </a:t>
            </a:r>
            <a:r>
              <a:rPr lang="en-CA" sz="1800" dirty="0">
                <a:solidFill>
                  <a:schemeClr val="bg1"/>
                </a:solidFill>
                <a:latin typeface="Calibri" pitchFamily="34" charset="0"/>
              </a:rPr>
              <a:t>recurrences are taken into account at the previous state (clinical CRC stages 1 to 3).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11217" y="2420185"/>
            <a:ext cx="2121694" cy="315948"/>
          </a:xfrm>
          <a:prstGeom prst="rect">
            <a:avLst/>
          </a:prstGeom>
          <a:noFill/>
        </p:spPr>
        <p:txBody>
          <a:bodyPr wrap="square" lIns="38573" tIns="19286" rIns="38573" bIns="19286" rtlCol="0">
            <a:spAutoFit/>
          </a:bodyPr>
          <a:lstStyle/>
          <a:p>
            <a:r>
              <a:rPr lang="en-CA" sz="1800" b="1" dirty="0" smtClean="0"/>
              <a:t>Results:</a:t>
            </a:r>
            <a:endParaRPr lang="en-CA" sz="135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7508281" y="11846523"/>
            <a:ext cx="9715331" cy="869945"/>
          </a:xfrm>
          <a:prstGeom prst="rect">
            <a:avLst/>
          </a:prstGeom>
          <a:solidFill>
            <a:schemeClr val="bg1"/>
          </a:solidFill>
        </p:spPr>
        <p:txBody>
          <a:bodyPr wrap="square" lIns="38573" tIns="19286" rIns="38573" bIns="19286" rtlCol="0">
            <a:spAutoFit/>
          </a:bodyPr>
          <a:lstStyle/>
          <a:p>
            <a:r>
              <a:rPr lang="en-CA" sz="1800" b="1" dirty="0" smtClean="0"/>
              <a:t>Limitations:</a:t>
            </a:r>
            <a:endParaRPr lang="en-CA" sz="1800" b="1" dirty="0"/>
          </a:p>
          <a:p>
            <a:r>
              <a:rPr lang="en-CA" sz="1800" dirty="0" smtClean="0"/>
              <a:t>Historical ad-hoc or programmatic screening nor use of colonoscopy in high risk and average risk patients were considered in the calibration of incidence to Canadian Cancer Registry Data.</a:t>
            </a:r>
            <a:endParaRPr lang="en-CA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7707631" y="6292022"/>
            <a:ext cx="9665969" cy="592946"/>
          </a:xfrm>
          <a:prstGeom prst="rect">
            <a:avLst/>
          </a:prstGeom>
          <a:noFill/>
        </p:spPr>
        <p:txBody>
          <a:bodyPr wrap="square" lIns="38573" tIns="19286" rIns="38573" bIns="19286" rtlCol="0">
            <a:spAutoFit/>
          </a:bodyPr>
          <a:lstStyle/>
          <a:p>
            <a:r>
              <a:rPr lang="en-CA" sz="1800" dirty="0"/>
              <a:t>By 2050, biennial </a:t>
            </a:r>
            <a:r>
              <a:rPr lang="en-CA" sz="1800" dirty="0" smtClean="0"/>
              <a:t>gFOBT </a:t>
            </a:r>
            <a:r>
              <a:rPr lang="en-CA" sz="1800" dirty="0"/>
              <a:t>and </a:t>
            </a:r>
            <a:r>
              <a:rPr lang="en-CA" sz="1800" dirty="0" smtClean="0"/>
              <a:t>FIT </a:t>
            </a:r>
            <a:r>
              <a:rPr lang="en-CA" sz="1800" dirty="0"/>
              <a:t>demonstrate </a:t>
            </a:r>
            <a:r>
              <a:rPr lang="en-CA" sz="1800" dirty="0" smtClean="0"/>
              <a:t>a </a:t>
            </a:r>
            <a:r>
              <a:rPr lang="en-CA" sz="1800" dirty="0"/>
              <a:t>reduction in the incidence of CRC of up to </a:t>
            </a:r>
            <a:r>
              <a:rPr lang="en-CA" sz="1800" dirty="0" smtClean="0"/>
              <a:t>2,500 </a:t>
            </a:r>
            <a:r>
              <a:rPr lang="en-CA" sz="1800" dirty="0"/>
              <a:t>and </a:t>
            </a:r>
            <a:r>
              <a:rPr lang="en-CA" sz="1800" dirty="0" smtClean="0"/>
              <a:t>7,500 </a:t>
            </a:r>
            <a:r>
              <a:rPr lang="en-CA" sz="1800" dirty="0"/>
              <a:t>cases respectively  compared to “No Screening</a:t>
            </a:r>
            <a:r>
              <a:rPr lang="en-CA" sz="1800" dirty="0" smtClean="0"/>
              <a:t>”.</a:t>
            </a:r>
            <a:endParaRPr lang="en-CA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7707631" y="10944262"/>
            <a:ext cx="9563439" cy="592946"/>
          </a:xfrm>
          <a:prstGeom prst="rect">
            <a:avLst/>
          </a:prstGeom>
          <a:noFill/>
        </p:spPr>
        <p:txBody>
          <a:bodyPr wrap="square" lIns="38573" tIns="19286" rIns="38573" bIns="19286" rtlCol="0">
            <a:spAutoFit/>
          </a:bodyPr>
          <a:lstStyle/>
          <a:p>
            <a:r>
              <a:rPr lang="en-CA" sz="1800" dirty="0"/>
              <a:t>Compared to “No </a:t>
            </a:r>
            <a:r>
              <a:rPr lang="en-CA" sz="1800" dirty="0" smtClean="0"/>
              <a:t>Screening”, </a:t>
            </a:r>
            <a:r>
              <a:rPr lang="en-CA" sz="1800" dirty="0"/>
              <a:t>biennial </a:t>
            </a:r>
            <a:r>
              <a:rPr lang="en-CA" sz="1800" dirty="0" smtClean="0"/>
              <a:t>gFOBT </a:t>
            </a:r>
            <a:r>
              <a:rPr lang="en-CA" sz="1800" dirty="0"/>
              <a:t>and </a:t>
            </a:r>
            <a:r>
              <a:rPr lang="en-CA" sz="1800" dirty="0" smtClean="0"/>
              <a:t>FIT </a:t>
            </a:r>
            <a:r>
              <a:rPr lang="en-CA" sz="1800" dirty="0"/>
              <a:t>demonstrate </a:t>
            </a:r>
            <a:r>
              <a:rPr lang="en-CA" sz="1800" dirty="0" smtClean="0"/>
              <a:t>a </a:t>
            </a:r>
            <a:r>
              <a:rPr lang="en-CA" sz="1800" dirty="0"/>
              <a:t>reduction in the </a:t>
            </a:r>
            <a:r>
              <a:rPr lang="en-CA" sz="1800" dirty="0" smtClean="0"/>
              <a:t>number of CRC </a:t>
            </a:r>
            <a:r>
              <a:rPr lang="en-CA" sz="1800" dirty="0"/>
              <a:t>deaths by </a:t>
            </a:r>
            <a:r>
              <a:rPr lang="en-CA" sz="1800" dirty="0" smtClean="0"/>
              <a:t>2,800 </a:t>
            </a:r>
            <a:r>
              <a:rPr lang="en-CA" sz="1800" dirty="0"/>
              <a:t>and </a:t>
            </a:r>
            <a:r>
              <a:rPr lang="en-CA" sz="1800" dirty="0" smtClean="0"/>
              <a:t>4,800 </a:t>
            </a:r>
            <a:r>
              <a:rPr lang="en-CA" sz="1800" dirty="0"/>
              <a:t>deaths respectively </a:t>
            </a:r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25889"/>
              </p:ext>
            </p:extLst>
          </p:nvPr>
        </p:nvGraphicFramePr>
        <p:xfrm>
          <a:off x="17546381" y="7122466"/>
          <a:ext cx="9428419" cy="3704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392415"/>
              </p:ext>
            </p:extLst>
          </p:nvPr>
        </p:nvGraphicFramePr>
        <p:xfrm>
          <a:off x="7707631" y="11694705"/>
          <a:ext cx="9636841" cy="367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942043"/>
              </p:ext>
            </p:extLst>
          </p:nvPr>
        </p:nvGraphicFramePr>
        <p:xfrm>
          <a:off x="7683374" y="7117739"/>
          <a:ext cx="9674991" cy="3771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7557267" y="10944262"/>
            <a:ext cx="9417533" cy="1146944"/>
          </a:xfrm>
          <a:prstGeom prst="rect">
            <a:avLst/>
          </a:prstGeom>
          <a:noFill/>
        </p:spPr>
        <p:txBody>
          <a:bodyPr wrap="square" lIns="38573" tIns="19286" rIns="38573" bIns="19286" rtlCol="0">
            <a:spAutoFit/>
          </a:bodyPr>
          <a:lstStyle/>
          <a:p>
            <a:r>
              <a:rPr lang="en-CA" sz="1800" dirty="0"/>
              <a:t>By 2050, </a:t>
            </a:r>
            <a:r>
              <a:rPr lang="en-CA" sz="1800" dirty="0" smtClean="0"/>
              <a:t>biennial FIT screening </a:t>
            </a:r>
            <a:r>
              <a:rPr lang="en-CA" sz="1800" dirty="0"/>
              <a:t>results in income and </a:t>
            </a:r>
            <a:r>
              <a:rPr lang="en-CA" sz="1800" dirty="0" smtClean="0"/>
              <a:t>tax </a:t>
            </a:r>
            <a:r>
              <a:rPr lang="en-CA" sz="1800" dirty="0"/>
              <a:t>gains of approximately </a:t>
            </a:r>
            <a:r>
              <a:rPr lang="en-CA" sz="1800" dirty="0" smtClean="0"/>
              <a:t>$920M </a:t>
            </a:r>
            <a:r>
              <a:rPr lang="en-CA" sz="1800" dirty="0"/>
              <a:t>compared to biennial gFOBT </a:t>
            </a:r>
            <a:r>
              <a:rPr lang="en-CA" sz="1800" dirty="0" smtClean="0"/>
              <a:t>screening. Biennial </a:t>
            </a:r>
            <a:r>
              <a:rPr lang="en-CA" sz="1800" dirty="0"/>
              <a:t>FIT also results in net cost savings of approximately $</a:t>
            </a:r>
            <a:r>
              <a:rPr lang="en-CA" sz="1800" dirty="0" smtClean="0"/>
              <a:t>110M </a:t>
            </a:r>
            <a:r>
              <a:rPr lang="en-CA" sz="1800" dirty="0"/>
              <a:t>as the cost of treatment is lower compared to biennial  gFOBT</a:t>
            </a:r>
            <a:r>
              <a:rPr lang="en-CA" sz="1800" dirty="0" smtClean="0"/>
              <a:t>.</a:t>
            </a:r>
          </a:p>
          <a:p>
            <a:endParaRPr lang="en-CA" sz="1800" dirty="0"/>
          </a:p>
        </p:txBody>
      </p:sp>
      <p:sp>
        <p:nvSpPr>
          <p:cNvPr id="42" name="TextBox 41"/>
          <p:cNvSpPr txBox="1"/>
          <p:nvPr/>
        </p:nvSpPr>
        <p:spPr>
          <a:xfrm>
            <a:off x="7605101" y="15469020"/>
            <a:ext cx="9665969" cy="592946"/>
          </a:xfrm>
          <a:prstGeom prst="rect">
            <a:avLst/>
          </a:prstGeom>
          <a:noFill/>
        </p:spPr>
        <p:txBody>
          <a:bodyPr wrap="square" lIns="38573" tIns="19286" rIns="38573" bIns="19286" rtlCol="0">
            <a:spAutoFit/>
          </a:bodyPr>
          <a:lstStyle/>
          <a:p>
            <a:r>
              <a:rPr lang="en-CA" sz="1800" dirty="0"/>
              <a:t>Compared to “No </a:t>
            </a:r>
            <a:r>
              <a:rPr lang="en-CA" sz="1800" dirty="0" smtClean="0"/>
              <a:t>Screening”, biennial FIT demonstrates </a:t>
            </a:r>
            <a:r>
              <a:rPr lang="en-CA" sz="1800" dirty="0"/>
              <a:t>a </a:t>
            </a:r>
            <a:r>
              <a:rPr lang="en-CA" sz="1800" dirty="0" smtClean="0"/>
              <a:t>superior incremental cost-effectiveness </a:t>
            </a:r>
            <a:r>
              <a:rPr lang="en-CA" sz="1800" dirty="0"/>
              <a:t>ratio </a:t>
            </a:r>
            <a:r>
              <a:rPr lang="en-CA" sz="1800" dirty="0" smtClean="0"/>
              <a:t>(ICER) than </a:t>
            </a:r>
            <a:r>
              <a:rPr lang="en-CA" sz="1800" dirty="0"/>
              <a:t>biennial </a:t>
            </a:r>
            <a:r>
              <a:rPr lang="en-CA" sz="1800" dirty="0" smtClean="0"/>
              <a:t>gFOBT.</a:t>
            </a:r>
            <a:endParaRPr lang="en-CA" sz="1800" dirty="0"/>
          </a:p>
        </p:txBody>
      </p:sp>
      <p:sp>
        <p:nvSpPr>
          <p:cNvPr id="44" name="TextBox 43"/>
          <p:cNvSpPr txBox="1"/>
          <p:nvPr/>
        </p:nvSpPr>
        <p:spPr>
          <a:xfrm>
            <a:off x="17557267" y="6276633"/>
            <a:ext cx="9679542" cy="623724"/>
          </a:xfrm>
          <a:prstGeom prst="rect">
            <a:avLst/>
          </a:prstGeom>
          <a:noFill/>
        </p:spPr>
        <p:txBody>
          <a:bodyPr wrap="square" lIns="38573" tIns="19286" rIns="38573" bIns="19286" rtlCol="0">
            <a:spAutoFit/>
          </a:bodyPr>
          <a:lstStyle/>
          <a:p>
            <a:r>
              <a:rPr lang="en-CA" sz="1800" dirty="0"/>
              <a:t>By 2050, biennial </a:t>
            </a:r>
            <a:r>
              <a:rPr lang="en-CA" sz="1800" dirty="0" smtClean="0"/>
              <a:t>gFOBT </a:t>
            </a:r>
            <a:r>
              <a:rPr lang="en-CA" sz="1800" dirty="0"/>
              <a:t>and </a:t>
            </a:r>
            <a:r>
              <a:rPr lang="en-CA" sz="1800" dirty="0" smtClean="0"/>
              <a:t>FIT demonstrate a </a:t>
            </a:r>
            <a:r>
              <a:rPr lang="en-CA" sz="1800" dirty="0"/>
              <a:t>reduction in the incidence rate of CRC by </a:t>
            </a:r>
            <a:r>
              <a:rPr lang="en-CA" sz="1800" dirty="0" smtClean="0"/>
              <a:t>7 </a:t>
            </a:r>
            <a:r>
              <a:rPr lang="en-CA" sz="1800" dirty="0"/>
              <a:t>and </a:t>
            </a:r>
            <a:r>
              <a:rPr lang="en-CA" sz="1800" dirty="0" smtClean="0"/>
              <a:t>18 </a:t>
            </a:r>
            <a:r>
              <a:rPr lang="en-CA" sz="1800" dirty="0"/>
              <a:t>per 100,000 respectively </a:t>
            </a:r>
            <a:r>
              <a:rPr lang="en-CA" sz="2000" dirty="0"/>
              <a:t>compared</a:t>
            </a:r>
            <a:r>
              <a:rPr lang="en-CA" sz="1800" dirty="0"/>
              <a:t> to “No Screening” </a:t>
            </a:r>
          </a:p>
        </p:txBody>
      </p:sp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904072"/>
              </p:ext>
            </p:extLst>
          </p:nvPr>
        </p:nvGraphicFramePr>
        <p:xfrm>
          <a:off x="7688581" y="2755729"/>
          <a:ext cx="9685019" cy="3396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008834"/>
              </p:ext>
            </p:extLst>
          </p:nvPr>
        </p:nvGraphicFramePr>
        <p:xfrm>
          <a:off x="17557267" y="2762484"/>
          <a:ext cx="9417533" cy="336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Rectangle 1"/>
          <p:cNvSpPr/>
          <p:nvPr/>
        </p:nvSpPr>
        <p:spPr>
          <a:xfrm>
            <a:off x="17496248" y="15351375"/>
            <a:ext cx="7429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b="1" dirty="0">
                <a:solidFill>
                  <a:srgbClr val="0067B1"/>
                </a:solidFill>
                <a:latin typeface="Calibri" pitchFamily="34" charset="0"/>
              </a:rPr>
              <a:t>FURTHER INFORMATION: </a:t>
            </a:r>
            <a:r>
              <a:rPr lang="en-CA" sz="1800" b="1" dirty="0">
                <a:solidFill>
                  <a:srgbClr val="FBAF5F"/>
                </a:solidFill>
                <a:latin typeface="Calibri" pitchFamily="34" charset="0"/>
                <a:hlinkClick r:id="rId9"/>
              </a:rPr>
              <a:t>www.cancerview.ca/cancerriskmanagement</a:t>
            </a:r>
            <a:r>
              <a:rPr lang="en-CA" sz="1800" b="1" dirty="0">
                <a:solidFill>
                  <a:srgbClr val="FBAF5F"/>
                </a:solidFill>
                <a:latin typeface="Calibri" pitchFamily="34" charset="0"/>
              </a:rPr>
              <a:t>    </a:t>
            </a:r>
          </a:p>
          <a:p>
            <a:r>
              <a:rPr lang="en-CA" sz="1800" b="1" dirty="0">
                <a:solidFill>
                  <a:srgbClr val="0067B1"/>
                </a:solidFill>
                <a:latin typeface="Calibri" pitchFamily="34" charset="0"/>
              </a:rPr>
              <a:t>E-mail:</a:t>
            </a:r>
            <a:r>
              <a:rPr lang="en-CA" sz="18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CA" sz="1800" b="1" u="sng" dirty="0">
                <a:solidFill>
                  <a:srgbClr val="FBAF5F"/>
                </a:solidFill>
                <a:latin typeface="Calibri" pitchFamily="34" charset="0"/>
                <a:hlinkClick r:id="rId10"/>
              </a:rPr>
              <a:t>r</a:t>
            </a:r>
            <a:r>
              <a:rPr lang="en-CA" sz="1800" b="1" dirty="0">
                <a:solidFill>
                  <a:srgbClr val="FBAF5F"/>
                </a:solidFill>
                <a:latin typeface="Calibri" pitchFamily="34" charset="0"/>
                <a:hlinkClick r:id="rId10"/>
              </a:rPr>
              <a:t>iskmgmt@cancerview.ca</a:t>
            </a:r>
            <a:endParaRPr lang="en-CA" sz="1800" b="1" dirty="0">
              <a:solidFill>
                <a:srgbClr val="FBAF5F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57267" y="12852818"/>
            <a:ext cx="9417533" cy="1393166"/>
          </a:xfrm>
          <a:prstGeom prst="rect">
            <a:avLst/>
          </a:prstGeom>
          <a:solidFill>
            <a:srgbClr val="0067B1"/>
          </a:solidFill>
        </p:spPr>
        <p:txBody>
          <a:bodyPr wrap="square" lIns="38573" tIns="19286" rIns="38573" bIns="19286" rtlCol="0">
            <a:spAutoFit/>
          </a:bodyPr>
          <a:lstStyle/>
          <a:p>
            <a:r>
              <a:rPr lang="en-CA" sz="2200" b="1" dirty="0" smtClean="0">
                <a:solidFill>
                  <a:schemeClr val="bg1"/>
                </a:solidFill>
              </a:rPr>
              <a:t>Conclusion:</a:t>
            </a:r>
            <a:endParaRPr lang="en-CA" sz="2200" b="1" dirty="0">
              <a:solidFill>
                <a:schemeClr val="bg1"/>
              </a:solidFill>
            </a:endParaRPr>
          </a:p>
          <a:p>
            <a:r>
              <a:rPr lang="en-CA" sz="2200" dirty="0">
                <a:solidFill>
                  <a:schemeClr val="bg1"/>
                </a:solidFill>
              </a:rPr>
              <a:t>CRMM indicates that a biennial FIT screening program would demonstrate a greater reduction in the incidence and deaths due to </a:t>
            </a:r>
            <a:r>
              <a:rPr lang="en-CA" sz="2200" dirty="0" smtClean="0">
                <a:solidFill>
                  <a:schemeClr val="bg1"/>
                </a:solidFill>
              </a:rPr>
              <a:t>CRC, </a:t>
            </a:r>
            <a:r>
              <a:rPr lang="en-CA" sz="2200" dirty="0">
                <a:solidFill>
                  <a:schemeClr val="bg1"/>
                </a:solidFill>
              </a:rPr>
              <a:t>as well as superior cost-effectiveness profile than biennial </a:t>
            </a:r>
            <a:r>
              <a:rPr lang="en-CA" sz="2200" dirty="0" smtClean="0">
                <a:solidFill>
                  <a:schemeClr val="bg1"/>
                </a:solidFill>
              </a:rPr>
              <a:t>gFOBT </a:t>
            </a:r>
            <a:r>
              <a:rPr lang="en-CA" sz="2200" dirty="0">
                <a:solidFill>
                  <a:schemeClr val="bg1"/>
                </a:solidFill>
              </a:rPr>
              <a:t>in the Canadian population aged </a:t>
            </a:r>
            <a:r>
              <a:rPr lang="en-CA" sz="2200" dirty="0" smtClean="0">
                <a:solidFill>
                  <a:schemeClr val="bg1"/>
                </a:solidFill>
              </a:rPr>
              <a:t>50-74.</a:t>
            </a:r>
            <a:endParaRPr lang="en-CA" sz="2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73340" y="4876800"/>
            <a:ext cx="4047961" cy="2504317"/>
          </a:xfrm>
          <a:prstGeom prst="rect">
            <a:avLst/>
          </a:prstGeom>
        </p:spPr>
      </p:pic>
      <p:grpSp>
        <p:nvGrpSpPr>
          <p:cNvPr id="169" name="Group 168"/>
          <p:cNvGrpSpPr/>
          <p:nvPr/>
        </p:nvGrpSpPr>
        <p:grpSpPr>
          <a:xfrm>
            <a:off x="261731" y="9753600"/>
            <a:ext cx="6824869" cy="3684777"/>
            <a:chOff x="304800" y="9677400"/>
            <a:chExt cx="7162800" cy="3657600"/>
          </a:xfrm>
        </p:grpSpPr>
        <p:sp>
          <p:nvSpPr>
            <p:cNvPr id="134" name="Rectangle 133"/>
            <p:cNvSpPr/>
            <p:nvPr/>
          </p:nvSpPr>
          <p:spPr>
            <a:xfrm>
              <a:off x="6477000" y="11506200"/>
              <a:ext cx="8382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232518" rIns="91440" bIns="232518" rtlCol="0" anchor="ctr"/>
            <a:lstStyle/>
            <a:p>
              <a:pPr algn="ctr"/>
              <a:r>
                <a:rPr lang="en-CA" sz="1400" dirty="0" smtClean="0">
                  <a:solidFill>
                    <a:schemeClr val="tx1"/>
                  </a:solidFill>
                </a:rPr>
                <a:t>Death</a:t>
              </a:r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304800" y="9677400"/>
              <a:ext cx="7162800" cy="3657600"/>
              <a:chOff x="457200" y="9525000"/>
              <a:chExt cx="7162800" cy="365760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57200" y="9601200"/>
                <a:ext cx="6591300" cy="3276600"/>
                <a:chOff x="8839200" y="4572000"/>
                <a:chExt cx="6591300" cy="327660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8839200" y="4572000"/>
                  <a:ext cx="1600200" cy="609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232518" rIns="91440" bIns="232518" rtlCol="0" anchor="ctr"/>
                <a:lstStyle/>
                <a:p>
                  <a:pPr algn="ctr"/>
                  <a:r>
                    <a:rPr lang="en-CA" sz="1400" dirty="0" smtClean="0">
                      <a:solidFill>
                        <a:schemeClr val="tx1"/>
                      </a:solidFill>
                    </a:rPr>
                    <a:t>Normal</a:t>
                  </a:r>
                  <a:endParaRPr lang="en-CA" sz="1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9982200" y="51816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 flipV="1">
                  <a:off x="9296400" y="5181600"/>
                  <a:ext cx="0" cy="381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>
                  <a:stCxn id="31" idx="3"/>
                </p:cNvCxnSpPr>
                <p:nvPr/>
              </p:nvCxnSpPr>
              <p:spPr>
                <a:xfrm>
                  <a:off x="10439400" y="4876800"/>
                  <a:ext cx="4572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12496800" y="4876800"/>
                  <a:ext cx="2286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>
                  <a:off x="10439400" y="78486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 flipV="1">
                  <a:off x="10744200" y="4876800"/>
                  <a:ext cx="0" cy="29718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hape 73"/>
                <p:cNvCxnSpPr>
                  <a:stCxn id="106" idx="3"/>
                  <a:endCxn id="124" idx="0"/>
                </p:cNvCxnSpPr>
                <p:nvPr/>
              </p:nvCxnSpPr>
              <p:spPr>
                <a:xfrm>
                  <a:off x="14097000" y="4876800"/>
                  <a:ext cx="723900" cy="2133600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urved Connector 75"/>
                <p:cNvCxnSpPr>
                  <a:stCxn id="114" idx="3"/>
                  <a:endCxn id="124" idx="1"/>
                </p:cNvCxnSpPr>
                <p:nvPr/>
              </p:nvCxnSpPr>
              <p:spPr>
                <a:xfrm>
                  <a:off x="14097000" y="6858000"/>
                  <a:ext cx="381000" cy="304800"/>
                </a:xfrm>
                <a:prstGeom prst="curvedConnector3">
                  <a:avLst>
                    <a:gd name="adj1" fmla="val 50000"/>
                  </a:avLst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urved Connector 76"/>
                <p:cNvCxnSpPr>
                  <a:stCxn id="115" idx="3"/>
                  <a:endCxn id="124" idx="1"/>
                </p:cNvCxnSpPr>
                <p:nvPr/>
              </p:nvCxnSpPr>
              <p:spPr>
                <a:xfrm flipV="1">
                  <a:off x="14097000" y="7162800"/>
                  <a:ext cx="381000" cy="685800"/>
                </a:xfrm>
                <a:prstGeom prst="curvedConnector3">
                  <a:avLst>
                    <a:gd name="adj1" fmla="val 50000"/>
                  </a:avLst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hape 77"/>
                <p:cNvCxnSpPr>
                  <a:stCxn id="115" idx="3"/>
                  <a:endCxn id="134" idx="2"/>
                </p:cNvCxnSpPr>
                <p:nvPr/>
              </p:nvCxnSpPr>
              <p:spPr>
                <a:xfrm flipV="1">
                  <a:off x="14097000" y="6629400"/>
                  <a:ext cx="1333500" cy="1219200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hape 79"/>
                <p:cNvCxnSpPr>
                  <a:stCxn id="113" idx="3"/>
                  <a:endCxn id="124" idx="0"/>
                </p:cNvCxnSpPr>
                <p:nvPr/>
              </p:nvCxnSpPr>
              <p:spPr>
                <a:xfrm>
                  <a:off x="14097000" y="5867400"/>
                  <a:ext cx="723900" cy="1143000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Rectangle 83"/>
              <p:cNvSpPr/>
              <p:nvPr/>
            </p:nvSpPr>
            <p:spPr>
              <a:xfrm>
                <a:off x="457200" y="10591800"/>
                <a:ext cx="1600200" cy="609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232518" rIns="91440" bIns="232518" rtlCol="0" anchor="ctr"/>
              <a:lstStyle/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Neoplastic polyps (≤5 mm)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57200" y="11582400"/>
                <a:ext cx="1600200" cy="609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232518" rIns="91440" bIns="232518" rtlCol="0" anchor="ctr"/>
              <a:lstStyle/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Neoplastic polyps (6-9 mm)</a:t>
                </a:r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57200" y="12573000"/>
                <a:ext cx="1600200" cy="609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232518" rIns="91440" bIns="232518" rtlCol="0" anchor="ctr"/>
              <a:lstStyle/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Neoplastic polyps (≥10 mm)</a:t>
                </a:r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1" name="Straight Arrow Connector 90"/>
              <p:cNvCxnSpPr/>
              <p:nvPr/>
            </p:nvCxnSpPr>
            <p:spPr>
              <a:xfrm flipV="1">
                <a:off x="914400" y="12192000"/>
                <a:ext cx="0" cy="381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V="1">
                <a:off x="914400" y="11201400"/>
                <a:ext cx="0" cy="381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>
                <a:off x="1524000" y="121920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>
                <a:off x="1524000" y="112014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>
                <a:off x="2057400" y="108966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2057400" y="118872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9" name="Rectangle 98"/>
              <p:cNvSpPr/>
              <p:nvPr/>
            </p:nvSpPr>
            <p:spPr>
              <a:xfrm>
                <a:off x="2514600" y="9601200"/>
                <a:ext cx="1600200" cy="609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232518" rIns="91440" bIns="232518" rtlCol="0" anchor="ctr"/>
              <a:lstStyle/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Preclinical CRC</a:t>
                </a:r>
              </a:p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Stage 1 (TMN)</a:t>
                </a: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514600" y="10591800"/>
                <a:ext cx="1600200" cy="609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232518" rIns="91440" bIns="232518" rtlCol="0" anchor="ctr"/>
              <a:lstStyle/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Preclinical CRC</a:t>
                </a:r>
              </a:p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Stage 2 (TMN)</a:t>
                </a: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514600" y="11582400"/>
                <a:ext cx="1600200" cy="609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232518" rIns="91440" bIns="232518" rtlCol="0" anchor="ctr"/>
              <a:lstStyle/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Preclinical CRC</a:t>
                </a:r>
              </a:p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Stage 3 (TMN)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514600" y="12573000"/>
                <a:ext cx="1600200" cy="609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232518" rIns="91440" bIns="232518" rtlCol="0" anchor="ctr"/>
              <a:lstStyle/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Preclinical CRC</a:t>
                </a:r>
              </a:p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Stage 4 (TMN)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343400" y="9601200"/>
                <a:ext cx="1371600" cy="609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232518" rIns="91440" bIns="232518" rtlCol="0" anchor="ctr"/>
              <a:lstStyle/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Clinical CRC</a:t>
                </a:r>
              </a:p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Stage 1 (TMN)</a:t>
                </a:r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0" name="Straight Arrow Connector 109"/>
              <p:cNvCxnSpPr/>
              <p:nvPr/>
            </p:nvCxnSpPr>
            <p:spPr>
              <a:xfrm>
                <a:off x="4114800" y="12877800"/>
                <a:ext cx="2286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>
                <a:off x="4114800" y="11887200"/>
                <a:ext cx="2286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>
                <a:off x="4114800" y="10896600"/>
                <a:ext cx="2286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Rectangle 112"/>
              <p:cNvSpPr/>
              <p:nvPr/>
            </p:nvSpPr>
            <p:spPr>
              <a:xfrm>
                <a:off x="4343400" y="10591800"/>
                <a:ext cx="1371600" cy="609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232518" rIns="91440" bIns="232518" rtlCol="0" anchor="ctr"/>
              <a:lstStyle/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Clinical CRC</a:t>
                </a:r>
              </a:p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Stage 2 (TMN)</a:t>
                </a:r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343400" y="11582400"/>
                <a:ext cx="1371600" cy="609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232518" rIns="91440" bIns="232518" rtlCol="0" anchor="ctr"/>
              <a:lstStyle/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Clinical CRC</a:t>
                </a:r>
              </a:p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Stage 3 (TMN)</a:t>
                </a:r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343400" y="12573000"/>
                <a:ext cx="1371600" cy="609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232518" rIns="91440" bIns="232518" rtlCol="0" anchor="ctr"/>
              <a:lstStyle/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Clinical CRC</a:t>
                </a:r>
              </a:p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Stage 4 (TMN)</a:t>
                </a:r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6096000" y="12039600"/>
                <a:ext cx="685800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232518" rIns="91440" bIns="232518" rtlCol="0" anchor="ctr"/>
              <a:lstStyle/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Cure</a:t>
                </a: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248400" y="9525000"/>
                <a:ext cx="13716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232518" rIns="91440" bIns="232518" rtlCol="0" anchor="ctr"/>
              <a:lstStyle/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</a:rPr>
                  <a:t>Non-resectable distant or local recurrence</a:t>
                </a:r>
              </a:p>
            </p:txBody>
          </p:sp>
          <p:cxnSp>
            <p:nvCxnSpPr>
              <p:cNvPr id="152" name="Shape 151"/>
              <p:cNvCxnSpPr>
                <a:stCxn id="113" idx="3"/>
                <a:endCxn id="129" idx="2"/>
              </p:cNvCxnSpPr>
              <p:nvPr/>
            </p:nvCxnSpPr>
            <p:spPr>
              <a:xfrm flipV="1">
                <a:off x="5715000" y="10287000"/>
                <a:ext cx="1219200" cy="609600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hape 155"/>
              <p:cNvCxnSpPr>
                <a:stCxn id="114" idx="3"/>
                <a:endCxn id="129" idx="2"/>
              </p:cNvCxnSpPr>
              <p:nvPr/>
            </p:nvCxnSpPr>
            <p:spPr>
              <a:xfrm flipV="1">
                <a:off x="5715000" y="10287000"/>
                <a:ext cx="1219200" cy="1600200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hape 162"/>
              <p:cNvCxnSpPr>
                <a:stCxn id="129" idx="3"/>
                <a:endCxn id="134" idx="3"/>
              </p:cNvCxnSpPr>
              <p:nvPr/>
            </p:nvCxnSpPr>
            <p:spPr>
              <a:xfrm flipH="1">
                <a:off x="7467600" y="9906000"/>
                <a:ext cx="152400" cy="1600200"/>
              </a:xfrm>
              <a:prstGeom prst="curvedConnector3">
                <a:avLst>
                  <a:gd name="adj1" fmla="val -150000"/>
                </a:avLst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9" name="Straight Arrow Connector 188"/>
          <p:cNvCxnSpPr>
            <a:stCxn id="106" idx="3"/>
            <a:endCxn id="129" idx="1"/>
          </p:cNvCxnSpPr>
          <p:nvPr/>
        </p:nvCxnSpPr>
        <p:spPr>
          <a:xfrm>
            <a:off x="5271475" y="10137431"/>
            <a:ext cx="5082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760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Canadian Partnership Against Cancer</dc:creator>
  <cp:lastModifiedBy>Lindsay McDonald</cp:lastModifiedBy>
  <cp:revision>446</cp:revision>
  <cp:lastPrinted>2014-05-09T13:16:44Z</cp:lastPrinted>
  <dcterms:created xsi:type="dcterms:W3CDTF">2014-04-30T13:38:27Z</dcterms:created>
  <dcterms:modified xsi:type="dcterms:W3CDTF">2017-11-07T15:45:43Z</dcterms:modified>
</cp:coreProperties>
</file>