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51"/>
  </p:notesMasterIdLst>
  <p:handoutMasterIdLst>
    <p:handoutMasterId r:id="rId52"/>
  </p:handoutMasterIdLst>
  <p:sldIdLst>
    <p:sldId id="267" r:id="rId3"/>
    <p:sldId id="263" r:id="rId4"/>
    <p:sldId id="268" r:id="rId5"/>
    <p:sldId id="265" r:id="rId6"/>
    <p:sldId id="271" r:id="rId7"/>
    <p:sldId id="270"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314" r:id="rId24"/>
    <p:sldId id="287" r:id="rId25"/>
    <p:sldId id="288" r:id="rId26"/>
    <p:sldId id="316" r:id="rId27"/>
    <p:sldId id="290" r:id="rId28"/>
    <p:sldId id="291" r:id="rId29"/>
    <p:sldId id="315" r:id="rId30"/>
    <p:sldId id="292" r:id="rId31"/>
    <p:sldId id="293" r:id="rId32"/>
    <p:sldId id="295" r:id="rId33"/>
    <p:sldId id="296" r:id="rId34"/>
    <p:sldId id="297" r:id="rId35"/>
    <p:sldId id="317" r:id="rId36"/>
    <p:sldId id="318" r:id="rId37"/>
    <p:sldId id="300" r:id="rId38"/>
    <p:sldId id="301" r:id="rId39"/>
    <p:sldId id="302" r:id="rId40"/>
    <p:sldId id="303" r:id="rId41"/>
    <p:sldId id="304" r:id="rId42"/>
    <p:sldId id="305" r:id="rId43"/>
    <p:sldId id="306" r:id="rId44"/>
    <p:sldId id="309" r:id="rId45"/>
    <p:sldId id="310" r:id="rId46"/>
    <p:sldId id="311" r:id="rId47"/>
    <p:sldId id="312" r:id="rId48"/>
    <p:sldId id="313" r:id="rId49"/>
    <p:sldId id="266" r:id="rId5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48656B"/>
    <a:srgbClr val="54B1AD"/>
    <a:srgbClr val="003CA6"/>
    <a:srgbClr val="F68C2C"/>
    <a:srgbClr val="009E7C"/>
    <a:srgbClr val="4F80A2"/>
    <a:srgbClr val="01B4DE"/>
    <a:srgbClr val="FAAB1B"/>
    <a:srgbClr val="0057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34"/>
    <p:restoredTop sz="68804"/>
  </p:normalViewPr>
  <p:slideViewPr>
    <p:cSldViewPr snapToGrid="0" snapToObjects="1">
      <p:cViewPr varScale="1">
        <p:scale>
          <a:sx n="54" d="100"/>
          <a:sy n="54" d="100"/>
        </p:scale>
        <p:origin x="2712" y="90"/>
      </p:cViewPr>
      <p:guideLst/>
    </p:cSldViewPr>
  </p:slideViewPr>
  <p:notesTextViewPr>
    <p:cViewPr>
      <p:scale>
        <a:sx n="100" d="100"/>
        <a:sy n="100" d="100"/>
      </p:scale>
      <p:origin x="0" y="0"/>
    </p:cViewPr>
  </p:notesTextViewPr>
  <p:notesViewPr>
    <p:cSldViewPr snapToGrid="0" snapToObjects="1">
      <p:cViewPr varScale="1">
        <p:scale>
          <a:sx n="170" d="100"/>
          <a:sy n="170" d="100"/>
        </p:scale>
        <p:origin x="1256"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7568958-E55C-E042-AB04-65AD8D08C46C}" type="datetimeFigureOut">
              <a:rPr lang="en-US"/>
              <a:t>11/26/2018</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EBA19E4-8F94-924B-A8B4-A301861FC822}" type="slidenum">
              <a:rPr/>
              <a:t>‹N°›</a:t>
            </a:fld>
            <a:endParaRPr lang="en-US" dirty="0"/>
          </a:p>
        </p:txBody>
      </p:sp>
    </p:spTree>
    <p:extLst>
      <p:ext uri="{BB962C8B-B14F-4D97-AF65-F5344CB8AC3E}">
        <p14:creationId xmlns:p14="http://schemas.microsoft.com/office/powerpoint/2010/main" val="5837609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4" name="Shape 144"/>
          <p:cNvSpPr>
            <a:spLocks noGrp="1" noRot="1" noChangeAspect="1"/>
          </p:cNvSpPr>
          <p:nvPr>
            <p:ph type="sldImg"/>
          </p:nvPr>
        </p:nvSpPr>
        <p:spPr>
          <a:xfrm>
            <a:off x="1143000" y="685800"/>
            <a:ext cx="4572000" cy="3429000"/>
          </a:xfrm>
          <a:prstGeom prst="rect">
            <a:avLst/>
          </a:prstGeom>
        </p:spPr>
        <p:txBody>
          <a:bodyPr/>
          <a:lstStyle/>
          <a:p>
            <a:endParaRPr/>
          </a:p>
        </p:txBody>
      </p:sp>
      <p:sp>
        <p:nvSpPr>
          <p:cNvPr id="145" name="Shape 145"/>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209520876"/>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content.cancerview.ca/download/cv/prevention_and_screening/tobacco_cessation/documents/cessationaidcoverage2frpdf?attachment=0"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nice.org.uk/nicemedia/pdf/NiceNRT39GUIDANCE.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content.cancerview.ca/download/cv/prevention_and_screening/tobacco_cessation/documents/rapidliteraturereviewecoevalpdf?attachment=0"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01374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79395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fr-CA" sz="2400" b="0" i="0" dirty="0" smtClean="0">
                <a:solidFill>
                  <a:srgbClr val="000000"/>
                </a:solidFill>
              </a:rPr>
              <a:t>Hughes JR. A Quantitative Estimate of the Clinical Significance of Treating Tobacco Dependence. </a:t>
            </a:r>
            <a:r>
              <a:rPr lang="fr-CA" i="1" dirty="0">
                <a:solidFill>
                  <a:srgbClr val="000000"/>
                </a:solidFill>
              </a:rPr>
              <a:t>Am J </a:t>
            </a:r>
            <a:r>
              <a:rPr lang="fr-CA" i="1" dirty="0" err="1">
                <a:solidFill>
                  <a:srgbClr val="000000"/>
                </a:solidFill>
              </a:rPr>
              <a:t>Prev</a:t>
            </a:r>
            <a:r>
              <a:rPr lang="fr-CA" i="1" dirty="0">
                <a:solidFill>
                  <a:srgbClr val="000000"/>
                </a:solidFill>
              </a:rPr>
              <a:t> </a:t>
            </a:r>
            <a:r>
              <a:rPr lang="fr-CA" i="1" dirty="0" smtClean="0">
                <a:solidFill>
                  <a:srgbClr val="000000"/>
                </a:solidFill>
              </a:rPr>
              <a:t>Med</a:t>
            </a:r>
            <a:r>
              <a:rPr lang="fr-CA" dirty="0" smtClean="0">
                <a:solidFill>
                  <a:srgbClr val="000000"/>
                </a:solidFill>
              </a:rPr>
              <a:t> 2012;100(2</a:t>
            </a:r>
            <a:r>
              <a:rPr lang="fr-CA" sz="2400" b="0" i="0" dirty="0" smtClean="0">
                <a:solidFill>
                  <a:srgbClr val="000000"/>
                </a:solidFill>
              </a:rPr>
              <a:t>):130–4.</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2400" kern="1200" dirty="0" smtClean="0">
              <a:solidFill>
                <a:schemeClr val="tx1"/>
              </a:solidFill>
              <a:effectLst/>
              <a:latin typeface="Helvetica Neue"/>
              <a:ea typeface="MS PGothic" panose="020B0600070205080204" pitchFamily="34" charset="-128"/>
              <a:cs typeface="MS PGothic" charset="0"/>
              <a:sym typeface="Helvetica Neue"/>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fr-CA" sz="2400" b="0" i="0" dirty="0" smtClean="0">
                <a:solidFill>
                  <a:srgbClr val="000000"/>
                </a:solidFill>
              </a:rPr>
              <a:t>Chaiton M, Diemert L, Cohen JE</a:t>
            </a:r>
            <a:r>
              <a:rPr lang="fr-CA" sz="2400" b="0" i="1" dirty="0" smtClean="0">
                <a:solidFill>
                  <a:srgbClr val="000000"/>
                </a:solidFill>
              </a:rPr>
              <a:t>, </a:t>
            </a:r>
            <a:r>
              <a:rPr lang="fr-CA" sz="2400" b="0" dirty="0" smtClean="0">
                <a:solidFill>
                  <a:srgbClr val="000000"/>
                </a:solidFill>
              </a:rPr>
              <a:t>et coll. </a:t>
            </a:r>
            <a:r>
              <a:rPr lang="fr-CA" sz="2400" b="0" i="0" dirty="0" smtClean="0">
                <a:solidFill>
                  <a:srgbClr val="000000"/>
                </a:solidFill>
              </a:rPr>
              <a:t>Estimating the number of quit attempts it takes to quit smoking successfully in a longitudinal cohort of </a:t>
            </a:r>
            <a:r>
              <a:rPr lang="fr-CA" sz="2400" b="0" i="0" dirty="0" err="1" smtClean="0">
                <a:solidFill>
                  <a:srgbClr val="000000"/>
                </a:solidFill>
              </a:rPr>
              <a:t>smokers</a:t>
            </a:r>
            <a:r>
              <a:rPr lang="fr-CA" sz="2400" b="0" i="0" dirty="0" smtClean="0">
                <a:solidFill>
                  <a:srgbClr val="000000"/>
                </a:solidFill>
              </a:rPr>
              <a:t>. </a:t>
            </a:r>
            <a:r>
              <a:rPr lang="fr-CA" sz="2400" b="0" i="1" dirty="0" smtClean="0">
                <a:solidFill>
                  <a:srgbClr val="000000"/>
                </a:solidFill>
              </a:rPr>
              <a:t>BMJ Open </a:t>
            </a:r>
            <a:r>
              <a:rPr lang="fr-CA" sz="2400" b="0" i="0" dirty="0" smtClean="0">
                <a:solidFill>
                  <a:srgbClr val="000000"/>
                </a:solidFill>
              </a:rPr>
              <a:t>2016;</a:t>
            </a:r>
            <a:r>
              <a:rPr lang="fr-CA" sz="2400" b="1" i="0" dirty="0" smtClean="0">
                <a:solidFill>
                  <a:srgbClr val="000000"/>
                </a:solidFill>
              </a:rPr>
              <a:t>6:</a:t>
            </a:r>
            <a:r>
              <a:rPr lang="fr-CA" sz="2400" b="0" i="0" dirty="0" smtClean="0">
                <a:solidFill>
                  <a:srgbClr val="000000"/>
                </a:solidFill>
              </a:rPr>
              <a:t>e011045. doi: 10.1136/bmjopen-2016-011045</a:t>
            </a:r>
          </a:p>
          <a:p>
            <a:pPr marL="0" marR="0" indent="0" algn="l" defTabSz="914400" rtl="0" eaLnBrk="0" fontAlgn="base" latinLnBrk="0" hangingPunct="0">
              <a:lnSpc>
                <a:spcPct val="100000"/>
              </a:lnSpc>
              <a:spcBef>
                <a:spcPct val="30000"/>
              </a:spcBef>
              <a:spcAft>
                <a:spcPct val="0"/>
              </a:spcAft>
              <a:buClrTx/>
              <a:buSzTx/>
              <a:buFontTx/>
              <a:buNone/>
              <a:tabLst/>
              <a:defRPr/>
            </a:pPr>
            <a:endParaRPr lang="en-CA" sz="2400" kern="1200" dirty="0">
              <a:solidFill>
                <a:schemeClr val="tx1"/>
              </a:solidFill>
              <a:effectLst/>
              <a:latin typeface="Helvetica Neue"/>
              <a:ea typeface="MS PGothic" panose="020B0600070205080204" pitchFamily="34" charset="-128"/>
              <a:cs typeface="MS PGothic" charset="0"/>
              <a:sym typeface="Helvetica Neue"/>
            </a:endParaRPr>
          </a:p>
        </p:txBody>
      </p:sp>
    </p:spTree>
    <p:extLst>
      <p:ext uri="{BB962C8B-B14F-4D97-AF65-F5344CB8AC3E}">
        <p14:creationId xmlns:p14="http://schemas.microsoft.com/office/powerpoint/2010/main" val="1342544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2400" b="0" i="0" dirty="0" smtClean="0">
                <a:solidFill>
                  <a:srgbClr val="000000"/>
                </a:solidFill>
              </a:rPr>
              <a:t>Site Web des programmes d’emploi et d’éducation du gouvernement de l’Alberta : http://occinfo.alis.alberta.ca/occinfopreview/info/browse-wages</a:t>
            </a:r>
          </a:p>
        </p:txBody>
      </p:sp>
    </p:spTree>
    <p:extLst>
      <p:ext uri="{BB962C8B-B14F-4D97-AF65-F5344CB8AC3E}">
        <p14:creationId xmlns:p14="http://schemas.microsoft.com/office/powerpoint/2010/main" val="915401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2400" b="0" i="0" dirty="0" smtClean="0">
                <a:solidFill>
                  <a:srgbClr val="000000"/>
                </a:solidFill>
              </a:rPr>
              <a:t>Hughes JR, Keely J, Naud S. Shape of the relapse curve and long-term abstinence among untreated smokers. </a:t>
            </a:r>
            <a:r>
              <a:rPr lang="fr-CA" sz="2400" b="0" i="1" dirty="0" smtClean="0">
                <a:solidFill>
                  <a:srgbClr val="000000"/>
                </a:solidFill>
              </a:rPr>
              <a:t>Addiction</a:t>
            </a:r>
            <a:r>
              <a:rPr lang="fr-CA" sz="2400" b="0" i="0" dirty="0" smtClean="0">
                <a:solidFill>
                  <a:srgbClr val="000000"/>
                </a:solidFill>
              </a:rPr>
              <a:t> 2004;</a:t>
            </a:r>
            <a:r>
              <a:rPr lang="fr-CA" sz="2400" b="1" i="0" dirty="0" smtClean="0">
                <a:solidFill>
                  <a:srgbClr val="000000"/>
                </a:solidFill>
              </a:rPr>
              <a:t>99</a:t>
            </a:r>
            <a:r>
              <a:rPr lang="fr-CA" sz="2400" b="0" i="0" dirty="0" smtClean="0">
                <a:solidFill>
                  <a:srgbClr val="000000"/>
                </a:solidFill>
              </a:rPr>
              <a:t>:29–38.</a:t>
            </a:r>
          </a:p>
          <a:p>
            <a:endParaRPr lang="en-US" dirty="0" smtClean="0"/>
          </a:p>
          <a:p>
            <a:r>
              <a:rPr lang="fr-CA" sz="2400" b="0" i="0" dirty="0" smtClean="0">
                <a:solidFill>
                  <a:srgbClr val="000000"/>
                </a:solidFill>
              </a:rPr>
              <a:t>Chaiton M, Diemert L, Cohen JE</a:t>
            </a:r>
            <a:r>
              <a:rPr lang="fr-CA" sz="2400" b="0" i="1" dirty="0" smtClean="0">
                <a:solidFill>
                  <a:srgbClr val="000000"/>
                </a:solidFill>
              </a:rPr>
              <a:t>, </a:t>
            </a:r>
            <a:r>
              <a:rPr lang="fr-CA" sz="2400" b="0" dirty="0" smtClean="0">
                <a:solidFill>
                  <a:srgbClr val="000000"/>
                </a:solidFill>
              </a:rPr>
              <a:t>et coll</a:t>
            </a:r>
            <a:r>
              <a:rPr lang="fr-CA" sz="2400" b="0" i="1" dirty="0" smtClean="0">
                <a:solidFill>
                  <a:srgbClr val="000000"/>
                </a:solidFill>
              </a:rPr>
              <a:t>.</a:t>
            </a:r>
            <a:r>
              <a:rPr lang="fr-CA" sz="2400" b="0" i="0" dirty="0" smtClean="0">
                <a:solidFill>
                  <a:srgbClr val="000000"/>
                </a:solidFill>
              </a:rPr>
              <a:t> Estimating the number of quit attempts it takes to quit smoking successfully in a longitudinal cohort of </a:t>
            </a:r>
            <a:r>
              <a:rPr lang="fr-CA" sz="2400" b="0" i="0" dirty="0" err="1" smtClean="0">
                <a:solidFill>
                  <a:srgbClr val="000000"/>
                </a:solidFill>
              </a:rPr>
              <a:t>smokers</a:t>
            </a:r>
            <a:r>
              <a:rPr lang="fr-CA" sz="2400" b="0" i="0" dirty="0" smtClean="0">
                <a:solidFill>
                  <a:srgbClr val="000000"/>
                </a:solidFill>
              </a:rPr>
              <a:t>. </a:t>
            </a:r>
            <a:r>
              <a:rPr lang="fr-CA" sz="2400" b="0" i="1" dirty="0" smtClean="0">
                <a:solidFill>
                  <a:srgbClr val="000000"/>
                </a:solidFill>
              </a:rPr>
              <a:t>BMJ Open </a:t>
            </a:r>
            <a:r>
              <a:rPr lang="fr-CA" sz="2400" b="0" i="0" dirty="0" smtClean="0">
                <a:solidFill>
                  <a:srgbClr val="000000"/>
                </a:solidFill>
              </a:rPr>
              <a:t>2016;</a:t>
            </a:r>
            <a:r>
              <a:rPr lang="fr-CA" sz="2400" b="1" i="0" dirty="0" smtClean="0">
                <a:solidFill>
                  <a:srgbClr val="000000"/>
                </a:solidFill>
              </a:rPr>
              <a:t>6:</a:t>
            </a:r>
            <a:r>
              <a:rPr lang="fr-CA" sz="2400" b="0" i="0" dirty="0" smtClean="0">
                <a:solidFill>
                  <a:srgbClr val="000000"/>
                </a:solidFill>
              </a:rPr>
              <a:t>e011045. doi: 10.1136/bmjopen-2016-011045</a:t>
            </a:r>
          </a:p>
          <a:p>
            <a:endParaRPr lang="en-US" dirty="0" smtClean="0"/>
          </a:p>
          <a:p>
            <a:r>
              <a:rPr lang="fr-CA" sz="2400" b="0" i="0" dirty="0" smtClean="0">
                <a:solidFill>
                  <a:srgbClr val="000000"/>
                </a:solidFill>
              </a:rPr>
              <a:t>Hajek P, Stead LF, West R, Jarvis M, Hartmann-Boyce J, Lancaster T. Relapse prevention interventions for smoking cessation. Cochrane Database of Systematic Reviews 2013, Issue 8. N</a:t>
            </a:r>
            <a:r>
              <a:rPr lang="fr-CA" sz="2400" b="0" i="0" baseline="30000" dirty="0" smtClean="0">
                <a:solidFill>
                  <a:srgbClr val="000000"/>
                </a:solidFill>
              </a:rPr>
              <a:t>o</a:t>
            </a:r>
            <a:r>
              <a:rPr lang="fr-CA" sz="2400" b="0" i="0" dirty="0" smtClean="0">
                <a:solidFill>
                  <a:srgbClr val="000000"/>
                </a:solidFill>
              </a:rPr>
              <a:t> d’article : CD003999. DOI: 10.1002/14651858.CD003999.pub4.</a:t>
            </a:r>
          </a:p>
        </p:txBody>
      </p:sp>
    </p:spTree>
    <p:extLst>
      <p:ext uri="{BB962C8B-B14F-4D97-AF65-F5344CB8AC3E}">
        <p14:creationId xmlns:p14="http://schemas.microsoft.com/office/powerpoint/2010/main" val="916203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2400" b="0" i="0" dirty="0" smtClean="0">
                <a:solidFill>
                  <a:srgbClr val="000000"/>
                </a:solidFill>
              </a:rPr>
              <a:t>Chaiton M, Diemert L, Cohen JE</a:t>
            </a:r>
            <a:r>
              <a:rPr lang="fr-CA" sz="2400" b="0" i="1" dirty="0" smtClean="0">
                <a:solidFill>
                  <a:srgbClr val="000000"/>
                </a:solidFill>
              </a:rPr>
              <a:t>, </a:t>
            </a:r>
            <a:r>
              <a:rPr lang="fr-CA" sz="2400" b="0" dirty="0" smtClean="0">
                <a:solidFill>
                  <a:srgbClr val="000000"/>
                </a:solidFill>
              </a:rPr>
              <a:t>et coll</a:t>
            </a:r>
            <a:r>
              <a:rPr lang="fr-CA" sz="2400" b="0" i="1" dirty="0" smtClean="0">
                <a:solidFill>
                  <a:srgbClr val="000000"/>
                </a:solidFill>
              </a:rPr>
              <a:t>.</a:t>
            </a:r>
            <a:r>
              <a:rPr lang="fr-CA" sz="2400" b="0" i="0" dirty="0" smtClean="0">
                <a:solidFill>
                  <a:srgbClr val="000000"/>
                </a:solidFill>
              </a:rPr>
              <a:t> Estimating the number of quit attempts it takes to quit smoking successfully in a longitudinal cohort of </a:t>
            </a:r>
            <a:r>
              <a:rPr lang="fr-CA" sz="2400" b="0" i="0" dirty="0" err="1" smtClean="0">
                <a:solidFill>
                  <a:srgbClr val="000000"/>
                </a:solidFill>
              </a:rPr>
              <a:t>smokers</a:t>
            </a:r>
            <a:r>
              <a:rPr lang="fr-CA" sz="2400" b="0" i="0" dirty="0" smtClean="0">
                <a:solidFill>
                  <a:srgbClr val="000000"/>
                </a:solidFill>
              </a:rPr>
              <a:t>. </a:t>
            </a:r>
            <a:r>
              <a:rPr lang="fr-CA" sz="2400" b="0" i="1" dirty="0" smtClean="0">
                <a:solidFill>
                  <a:srgbClr val="000000"/>
                </a:solidFill>
              </a:rPr>
              <a:t>BMJ Open </a:t>
            </a:r>
            <a:r>
              <a:rPr lang="fr-CA" sz="2400" b="0" i="0" dirty="0" smtClean="0">
                <a:solidFill>
                  <a:srgbClr val="000000"/>
                </a:solidFill>
              </a:rPr>
              <a:t>2016;</a:t>
            </a:r>
            <a:r>
              <a:rPr lang="fr-CA" sz="2400" b="1" i="0" dirty="0" smtClean="0">
                <a:solidFill>
                  <a:srgbClr val="000000"/>
                </a:solidFill>
              </a:rPr>
              <a:t>6:</a:t>
            </a:r>
            <a:r>
              <a:rPr lang="fr-CA" sz="2400" b="0" i="0" dirty="0" smtClean="0">
                <a:solidFill>
                  <a:srgbClr val="000000"/>
                </a:solidFill>
              </a:rPr>
              <a:t>e011045. doi: 10.1136/bmjopen-2016-011045</a:t>
            </a:r>
          </a:p>
          <a:p>
            <a:endParaRPr lang="en-US" sz="2400" b="0" i="0" kern="1200" dirty="0" smtClean="0">
              <a:solidFill>
                <a:schemeClr val="tx1"/>
              </a:solidFill>
              <a:effectLst/>
              <a:latin typeface="Helvetica Neue"/>
              <a:ea typeface="MS PGothic" panose="020B0600070205080204" pitchFamily="34" charset="-128"/>
              <a:cs typeface="MS PGothic" charset="0"/>
              <a:sym typeface="Helvetica Neue"/>
            </a:endParaRPr>
          </a:p>
          <a:p>
            <a:r>
              <a:rPr lang="fr-CA" sz="2400" b="0" i="0" baseline="30000" dirty="0" smtClean="0">
                <a:solidFill>
                  <a:srgbClr val="000000"/>
                </a:solidFill>
              </a:rPr>
              <a:t>1</a:t>
            </a:r>
            <a:r>
              <a:rPr lang="fr-CA" sz="2400" b="0" i="0" dirty="0" smtClean="0">
                <a:solidFill>
                  <a:srgbClr val="000000"/>
                </a:solidFill>
              </a:rPr>
              <a:t>En vertu de la modélisation et des données de Chaiton </a:t>
            </a:r>
            <a:r>
              <a:rPr lang="fr-CA" sz="2400" b="0" dirty="0" smtClean="0">
                <a:solidFill>
                  <a:srgbClr val="000000"/>
                </a:solidFill>
              </a:rPr>
              <a:t>et coll</a:t>
            </a:r>
            <a:r>
              <a:rPr lang="fr-CA" sz="2400" b="0" i="1" dirty="0" smtClean="0">
                <a:solidFill>
                  <a:srgbClr val="000000"/>
                </a:solidFill>
              </a:rPr>
              <a:t>.</a:t>
            </a:r>
            <a:r>
              <a:rPr lang="fr-CA" sz="2400" b="0" i="0" dirty="0" smtClean="0">
                <a:solidFill>
                  <a:srgbClr val="000000"/>
                </a:solidFill>
              </a:rPr>
              <a:t>, tirées de </a:t>
            </a:r>
            <a:r>
              <a:rPr lang="fr-CA" sz="2400" b="0" i="0" dirty="0" smtClean="0"/>
              <a:t>l'étude de 2016 sur l'estimation des tentatives d'abandon au sein de la population canadienne, des scénarios comprenant un nombre de tentatives minimum, maximum et moyen sont présentés et seraient vraisemblablement pertinents pour la plupart des populations de patients atteints de cancer. Nombre minimum de tentatives d'abandon = 6,3 tentatives. Ce scénario, qui est tiré d'un rappel des tentatives d'abandon sur une échelle de temps équivalant à la durée de vie de toutes les personnes ayant réussi à cesser de fumer, peut sous-estimer le nombre réel de tentatives d'abandon.</a:t>
            </a:r>
            <a:r>
              <a:rPr lang="fr-CA" sz="2400" b="0" i="0" baseline="0" dirty="0" smtClean="0"/>
              <a:t> </a:t>
            </a:r>
            <a:r>
              <a:rPr lang="fr-CA" sz="2400" b="0" i="0" dirty="0" smtClean="0"/>
              <a:t>Nombre maximum de tentatives d'abandon = 29,6 tentatives. Ce scénario est tiré d'une approche de table de survie, de sorte que le taux de réussite des tentatives d'abandon varie selon « l'âge auquel la tentative d'abandon est effectuée », comme on l'a constaté au cours de la période de l'étude.</a:t>
            </a:r>
            <a:r>
              <a:rPr lang="fr-CA" sz="2400" b="0" i="0" baseline="0" dirty="0" smtClean="0"/>
              <a:t> </a:t>
            </a:r>
            <a:r>
              <a:rPr lang="fr-CA" sz="2400" b="0" i="0" dirty="0" smtClean="0"/>
              <a:t>Cette approche, qui compense l'autre approche, car elle surestime les chances de succès, peut sous-estimer les tentatives ultérieures. Nombre moyen de tentatives d'abandon = 19,6 tentatives. Ce scénario, qui est tiré d'une hypothèse de taux constant selon laquelle toutes les tentatives d'abandon ont la même chance de réussir, peu importe le nombre de tentatives précédentes, peut sous-estimer le nombre réel de tentatives d'abandon. Enfin, le nombre maximum de tentatives d'abandon (142) selon Chaiton et coll. n'a pas été utilisé lors de cette analyse, car il représente une approche fondée sur la durée de vie. Ce nombre est donc moins pertinent pour la population de patients atteints de cancer, mais peut être utile pour estimer le nombre de tentatives d'abandon au sein de la population générale.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i="0" kern="1200" dirty="0" smtClean="0">
              <a:effectLst/>
              <a:latin typeface="Helvetica Neue"/>
              <a:ea typeface="MS PGothic" panose="020B0600070205080204" pitchFamily="34" charset="-128"/>
              <a:cs typeface="MS PGothic" charset="0"/>
              <a:sym typeface="Helvetica Neue"/>
            </a:endParaRPr>
          </a:p>
          <a:p>
            <a:pPr marL="0" marR="0" indent="0" algn="l" defTabSz="914400" rtl="0" eaLnBrk="1" fontAlgn="auto" latinLnBrk="0" hangingPunct="1">
              <a:lnSpc>
                <a:spcPct val="100000"/>
              </a:lnSpc>
              <a:spcBef>
                <a:spcPts val="0"/>
              </a:spcBef>
              <a:spcAft>
                <a:spcPts val="0"/>
              </a:spcAft>
              <a:buClrTx/>
              <a:buSzTx/>
              <a:buFontTx/>
              <a:buNone/>
              <a:tabLst/>
              <a:defRPr/>
            </a:pPr>
            <a:r>
              <a:rPr lang="fr-CA" sz="2400" b="0" i="0" dirty="0" smtClean="0"/>
              <a:t>Chaiton M, Diemert L, Cohen JE</a:t>
            </a:r>
            <a:r>
              <a:rPr lang="fr-CA" sz="2400" b="0" i="1" dirty="0" smtClean="0"/>
              <a:t>, </a:t>
            </a:r>
            <a:r>
              <a:rPr lang="fr-CA" sz="2400" b="0" dirty="0" smtClean="0"/>
              <a:t>et coll</a:t>
            </a:r>
            <a:r>
              <a:rPr lang="fr-CA" sz="2400" b="0" i="1" dirty="0" smtClean="0"/>
              <a:t>.</a:t>
            </a:r>
            <a:r>
              <a:rPr lang="fr-CA" sz="2400" b="0" i="0" dirty="0" smtClean="0"/>
              <a:t> Estimating the number of quit attempts it takes to quit smoking successfully in a longitudinal cohort of </a:t>
            </a:r>
            <a:r>
              <a:rPr lang="fr-CA" sz="2400" b="0" i="0" dirty="0" err="1" smtClean="0"/>
              <a:t>smokers</a:t>
            </a:r>
            <a:r>
              <a:rPr lang="fr-CA" sz="2400" b="0" i="0" dirty="0" smtClean="0"/>
              <a:t>. </a:t>
            </a:r>
            <a:r>
              <a:rPr lang="fr-CA" sz="2400" b="0" i="1" dirty="0" smtClean="0"/>
              <a:t>BMJ Open </a:t>
            </a:r>
            <a:r>
              <a:rPr lang="fr-CA" sz="2400" b="0" i="0" dirty="0" smtClean="0"/>
              <a:t>2016;</a:t>
            </a:r>
            <a:r>
              <a:rPr lang="fr-CA" sz="2400" b="1" i="0" dirty="0" smtClean="0"/>
              <a:t>6:</a:t>
            </a:r>
            <a:r>
              <a:rPr lang="fr-CA" sz="2400" b="0" i="0" dirty="0" smtClean="0"/>
              <a:t>e011045. doi: 10.1136/bmjopen-2016-011045</a:t>
            </a:r>
          </a:p>
        </p:txBody>
      </p:sp>
    </p:spTree>
    <p:extLst>
      <p:ext uri="{BB962C8B-B14F-4D97-AF65-F5344CB8AC3E}">
        <p14:creationId xmlns:p14="http://schemas.microsoft.com/office/powerpoint/2010/main" val="11671140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fr-CA" sz="2400" b="0" i="0" dirty="0" smtClean="0">
                <a:solidFill>
                  <a:srgbClr val="000000"/>
                </a:solidFill>
              </a:rPr>
              <a:t>de Oliveira C, Pataky R, Bremner K, Rangrej J, Chan K, Cheung W, Hoch J, Peacock S, Krahn M. Phase-specific and lifetime costs of cancer care in Ontario, Canada. </a:t>
            </a:r>
            <a:r>
              <a:rPr lang="fr-CA" sz="2400" b="0" i="1" dirty="0" smtClean="0">
                <a:solidFill>
                  <a:srgbClr val="000000"/>
                </a:solidFill>
              </a:rPr>
              <a:t>BMC Cancer</a:t>
            </a:r>
            <a:r>
              <a:rPr lang="fr-CA" sz="2400" b="0" i="0" dirty="0" smtClean="0">
                <a:solidFill>
                  <a:srgbClr val="000000"/>
                </a:solidFill>
              </a:rPr>
              <a:t>; 2016;16(1):809.</a:t>
            </a:r>
          </a:p>
        </p:txBody>
      </p:sp>
    </p:spTree>
    <p:extLst>
      <p:ext uri="{BB962C8B-B14F-4D97-AF65-F5344CB8AC3E}">
        <p14:creationId xmlns:p14="http://schemas.microsoft.com/office/powerpoint/2010/main" val="547540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fr-CA" dirty="0">
                <a:solidFill>
                  <a:srgbClr val="000000"/>
                </a:solidFill>
              </a:rPr>
              <a:t>de Oliveira C, </a:t>
            </a:r>
            <a:r>
              <a:rPr lang="fr-CA" dirty="0" err="1">
                <a:solidFill>
                  <a:srgbClr val="000000"/>
                </a:solidFill>
              </a:rPr>
              <a:t>Pataky</a:t>
            </a:r>
            <a:r>
              <a:rPr lang="fr-CA" dirty="0">
                <a:solidFill>
                  <a:srgbClr val="000000"/>
                </a:solidFill>
              </a:rPr>
              <a:t> R, </a:t>
            </a:r>
            <a:r>
              <a:rPr lang="fr-CA" dirty="0" err="1">
                <a:solidFill>
                  <a:srgbClr val="000000"/>
                </a:solidFill>
              </a:rPr>
              <a:t>Bremner</a:t>
            </a:r>
            <a:r>
              <a:rPr lang="fr-CA" dirty="0">
                <a:solidFill>
                  <a:srgbClr val="000000"/>
                </a:solidFill>
              </a:rPr>
              <a:t> K, </a:t>
            </a:r>
            <a:r>
              <a:rPr lang="fr-CA" dirty="0" err="1">
                <a:solidFill>
                  <a:srgbClr val="000000"/>
                </a:solidFill>
              </a:rPr>
              <a:t>Rangrej</a:t>
            </a:r>
            <a:r>
              <a:rPr lang="fr-CA" dirty="0">
                <a:solidFill>
                  <a:srgbClr val="000000"/>
                </a:solidFill>
              </a:rPr>
              <a:t> J, Chan K, Cheung W, </a:t>
            </a:r>
            <a:r>
              <a:rPr lang="fr-CA" dirty="0" err="1">
                <a:solidFill>
                  <a:srgbClr val="000000"/>
                </a:solidFill>
              </a:rPr>
              <a:t>Hoch</a:t>
            </a:r>
            <a:r>
              <a:rPr lang="fr-CA" dirty="0">
                <a:solidFill>
                  <a:srgbClr val="000000"/>
                </a:solidFill>
              </a:rPr>
              <a:t> J, </a:t>
            </a:r>
            <a:r>
              <a:rPr lang="fr-CA" dirty="0" err="1">
                <a:solidFill>
                  <a:srgbClr val="000000"/>
                </a:solidFill>
              </a:rPr>
              <a:t>Peacock</a:t>
            </a:r>
            <a:r>
              <a:rPr lang="fr-CA" dirty="0">
                <a:solidFill>
                  <a:srgbClr val="000000"/>
                </a:solidFill>
              </a:rPr>
              <a:t> S, </a:t>
            </a:r>
            <a:r>
              <a:rPr lang="fr-CA" dirty="0" err="1">
                <a:solidFill>
                  <a:srgbClr val="000000"/>
                </a:solidFill>
              </a:rPr>
              <a:t>Krahn</a:t>
            </a:r>
            <a:r>
              <a:rPr lang="fr-CA" dirty="0">
                <a:solidFill>
                  <a:srgbClr val="000000"/>
                </a:solidFill>
              </a:rPr>
              <a:t> M. Phase-</a:t>
            </a:r>
            <a:r>
              <a:rPr lang="fr-CA" dirty="0" err="1">
                <a:solidFill>
                  <a:srgbClr val="000000"/>
                </a:solidFill>
              </a:rPr>
              <a:t>specific</a:t>
            </a:r>
            <a:r>
              <a:rPr lang="fr-CA" dirty="0">
                <a:solidFill>
                  <a:srgbClr val="000000"/>
                </a:solidFill>
              </a:rPr>
              <a:t> and </a:t>
            </a:r>
            <a:r>
              <a:rPr lang="fr-CA" dirty="0" err="1">
                <a:solidFill>
                  <a:srgbClr val="000000"/>
                </a:solidFill>
              </a:rPr>
              <a:t>lifetime</a:t>
            </a:r>
            <a:r>
              <a:rPr lang="fr-CA" dirty="0">
                <a:solidFill>
                  <a:srgbClr val="000000"/>
                </a:solidFill>
              </a:rPr>
              <a:t> </a:t>
            </a:r>
            <a:r>
              <a:rPr lang="fr-CA" dirty="0" err="1">
                <a:solidFill>
                  <a:srgbClr val="000000"/>
                </a:solidFill>
              </a:rPr>
              <a:t>costs</a:t>
            </a:r>
            <a:r>
              <a:rPr lang="fr-CA" dirty="0">
                <a:solidFill>
                  <a:srgbClr val="000000"/>
                </a:solidFill>
              </a:rPr>
              <a:t> of cancer care in Ontario, Canada. </a:t>
            </a:r>
            <a:r>
              <a:rPr lang="fr-CA" i="1" dirty="0">
                <a:solidFill>
                  <a:srgbClr val="000000"/>
                </a:solidFill>
              </a:rPr>
              <a:t>BMC Cancer</a:t>
            </a:r>
            <a:r>
              <a:rPr lang="fr-CA" dirty="0">
                <a:solidFill>
                  <a:srgbClr val="000000"/>
                </a:solidFill>
              </a:rPr>
              <a:t>; 2016;16(1):809.</a:t>
            </a:r>
          </a:p>
        </p:txBody>
      </p:sp>
    </p:spTree>
    <p:extLst>
      <p:ext uri="{BB962C8B-B14F-4D97-AF65-F5344CB8AC3E}">
        <p14:creationId xmlns:p14="http://schemas.microsoft.com/office/powerpoint/2010/main" val="17989994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fr-CA" dirty="0">
                <a:solidFill>
                  <a:srgbClr val="000000"/>
                </a:solidFill>
              </a:rPr>
              <a:t>de Oliveira C, </a:t>
            </a:r>
            <a:r>
              <a:rPr lang="fr-CA" dirty="0" err="1">
                <a:solidFill>
                  <a:srgbClr val="000000"/>
                </a:solidFill>
              </a:rPr>
              <a:t>Pataky</a:t>
            </a:r>
            <a:r>
              <a:rPr lang="fr-CA" dirty="0">
                <a:solidFill>
                  <a:srgbClr val="000000"/>
                </a:solidFill>
              </a:rPr>
              <a:t> R, </a:t>
            </a:r>
            <a:r>
              <a:rPr lang="fr-CA" dirty="0" err="1">
                <a:solidFill>
                  <a:srgbClr val="000000"/>
                </a:solidFill>
              </a:rPr>
              <a:t>Bremner</a:t>
            </a:r>
            <a:r>
              <a:rPr lang="fr-CA" dirty="0">
                <a:solidFill>
                  <a:srgbClr val="000000"/>
                </a:solidFill>
              </a:rPr>
              <a:t> K, </a:t>
            </a:r>
            <a:r>
              <a:rPr lang="fr-CA" dirty="0" err="1">
                <a:solidFill>
                  <a:srgbClr val="000000"/>
                </a:solidFill>
              </a:rPr>
              <a:t>Rangrej</a:t>
            </a:r>
            <a:r>
              <a:rPr lang="fr-CA" dirty="0">
                <a:solidFill>
                  <a:srgbClr val="000000"/>
                </a:solidFill>
              </a:rPr>
              <a:t> J, Chan K, Cheung W, </a:t>
            </a:r>
            <a:r>
              <a:rPr lang="fr-CA" dirty="0" err="1">
                <a:solidFill>
                  <a:srgbClr val="000000"/>
                </a:solidFill>
              </a:rPr>
              <a:t>Hoch</a:t>
            </a:r>
            <a:r>
              <a:rPr lang="fr-CA" dirty="0">
                <a:solidFill>
                  <a:srgbClr val="000000"/>
                </a:solidFill>
              </a:rPr>
              <a:t> J, </a:t>
            </a:r>
            <a:r>
              <a:rPr lang="fr-CA" dirty="0" err="1">
                <a:solidFill>
                  <a:srgbClr val="000000"/>
                </a:solidFill>
              </a:rPr>
              <a:t>Peacock</a:t>
            </a:r>
            <a:r>
              <a:rPr lang="fr-CA" dirty="0">
                <a:solidFill>
                  <a:srgbClr val="000000"/>
                </a:solidFill>
              </a:rPr>
              <a:t> S, </a:t>
            </a:r>
            <a:r>
              <a:rPr lang="fr-CA" dirty="0" err="1">
                <a:solidFill>
                  <a:srgbClr val="000000"/>
                </a:solidFill>
              </a:rPr>
              <a:t>Krahn</a:t>
            </a:r>
            <a:r>
              <a:rPr lang="fr-CA" dirty="0">
                <a:solidFill>
                  <a:srgbClr val="000000"/>
                </a:solidFill>
              </a:rPr>
              <a:t> M. Phase-</a:t>
            </a:r>
            <a:r>
              <a:rPr lang="fr-CA" dirty="0" err="1">
                <a:solidFill>
                  <a:srgbClr val="000000"/>
                </a:solidFill>
              </a:rPr>
              <a:t>specific</a:t>
            </a:r>
            <a:r>
              <a:rPr lang="fr-CA" dirty="0">
                <a:solidFill>
                  <a:srgbClr val="000000"/>
                </a:solidFill>
              </a:rPr>
              <a:t> and </a:t>
            </a:r>
            <a:r>
              <a:rPr lang="fr-CA" dirty="0" err="1">
                <a:solidFill>
                  <a:srgbClr val="000000"/>
                </a:solidFill>
              </a:rPr>
              <a:t>lifetime</a:t>
            </a:r>
            <a:r>
              <a:rPr lang="fr-CA" dirty="0">
                <a:solidFill>
                  <a:srgbClr val="000000"/>
                </a:solidFill>
              </a:rPr>
              <a:t> </a:t>
            </a:r>
            <a:r>
              <a:rPr lang="fr-CA" dirty="0" err="1">
                <a:solidFill>
                  <a:srgbClr val="000000"/>
                </a:solidFill>
              </a:rPr>
              <a:t>costs</a:t>
            </a:r>
            <a:r>
              <a:rPr lang="fr-CA" dirty="0">
                <a:solidFill>
                  <a:srgbClr val="000000"/>
                </a:solidFill>
              </a:rPr>
              <a:t> of cancer care in Ontario, Canada. </a:t>
            </a:r>
            <a:r>
              <a:rPr lang="fr-CA" i="1" dirty="0">
                <a:solidFill>
                  <a:srgbClr val="000000"/>
                </a:solidFill>
              </a:rPr>
              <a:t>BMC Cancer</a:t>
            </a:r>
            <a:r>
              <a:rPr lang="fr-CA" dirty="0">
                <a:solidFill>
                  <a:srgbClr val="000000"/>
                </a:solidFill>
              </a:rPr>
              <a:t>; 2016;16(1):809.</a:t>
            </a:r>
          </a:p>
        </p:txBody>
      </p:sp>
    </p:spTree>
    <p:extLst>
      <p:ext uri="{BB962C8B-B14F-4D97-AF65-F5344CB8AC3E}">
        <p14:creationId xmlns:p14="http://schemas.microsoft.com/office/powerpoint/2010/main" val="20762406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solidFill>
                  <a:srgbClr val="000000"/>
                </a:solidFill>
              </a:rPr>
              <a:t>de Oliveira C, </a:t>
            </a:r>
            <a:r>
              <a:rPr lang="fr-CA" dirty="0" err="1">
                <a:solidFill>
                  <a:srgbClr val="000000"/>
                </a:solidFill>
              </a:rPr>
              <a:t>Pataky</a:t>
            </a:r>
            <a:r>
              <a:rPr lang="fr-CA" dirty="0">
                <a:solidFill>
                  <a:srgbClr val="000000"/>
                </a:solidFill>
              </a:rPr>
              <a:t> R, </a:t>
            </a:r>
            <a:r>
              <a:rPr lang="fr-CA" dirty="0" err="1">
                <a:solidFill>
                  <a:srgbClr val="000000"/>
                </a:solidFill>
              </a:rPr>
              <a:t>Bremner</a:t>
            </a:r>
            <a:r>
              <a:rPr lang="fr-CA" dirty="0">
                <a:solidFill>
                  <a:srgbClr val="000000"/>
                </a:solidFill>
              </a:rPr>
              <a:t> K, </a:t>
            </a:r>
            <a:r>
              <a:rPr lang="fr-CA" dirty="0" err="1">
                <a:solidFill>
                  <a:srgbClr val="000000"/>
                </a:solidFill>
              </a:rPr>
              <a:t>Rangrej</a:t>
            </a:r>
            <a:r>
              <a:rPr lang="fr-CA" dirty="0">
                <a:solidFill>
                  <a:srgbClr val="000000"/>
                </a:solidFill>
              </a:rPr>
              <a:t> J, Chan K, Cheung W, </a:t>
            </a:r>
            <a:r>
              <a:rPr lang="fr-CA" dirty="0" err="1">
                <a:solidFill>
                  <a:srgbClr val="000000"/>
                </a:solidFill>
              </a:rPr>
              <a:t>Hoch</a:t>
            </a:r>
            <a:r>
              <a:rPr lang="fr-CA" dirty="0">
                <a:solidFill>
                  <a:srgbClr val="000000"/>
                </a:solidFill>
              </a:rPr>
              <a:t> J, </a:t>
            </a:r>
            <a:r>
              <a:rPr lang="fr-CA" dirty="0" err="1">
                <a:solidFill>
                  <a:srgbClr val="000000"/>
                </a:solidFill>
              </a:rPr>
              <a:t>Peacock</a:t>
            </a:r>
            <a:r>
              <a:rPr lang="fr-CA" dirty="0">
                <a:solidFill>
                  <a:srgbClr val="000000"/>
                </a:solidFill>
              </a:rPr>
              <a:t> S, </a:t>
            </a:r>
            <a:r>
              <a:rPr lang="fr-CA" dirty="0" err="1">
                <a:solidFill>
                  <a:srgbClr val="000000"/>
                </a:solidFill>
              </a:rPr>
              <a:t>Krahn</a:t>
            </a:r>
            <a:r>
              <a:rPr lang="fr-CA" dirty="0">
                <a:solidFill>
                  <a:srgbClr val="000000"/>
                </a:solidFill>
              </a:rPr>
              <a:t> M. Phase-</a:t>
            </a:r>
            <a:r>
              <a:rPr lang="fr-CA" dirty="0" err="1">
                <a:solidFill>
                  <a:srgbClr val="000000"/>
                </a:solidFill>
              </a:rPr>
              <a:t>specific</a:t>
            </a:r>
            <a:r>
              <a:rPr lang="fr-CA" dirty="0">
                <a:solidFill>
                  <a:srgbClr val="000000"/>
                </a:solidFill>
              </a:rPr>
              <a:t> and </a:t>
            </a:r>
            <a:r>
              <a:rPr lang="fr-CA" dirty="0" err="1">
                <a:solidFill>
                  <a:srgbClr val="000000"/>
                </a:solidFill>
              </a:rPr>
              <a:t>lifetime</a:t>
            </a:r>
            <a:r>
              <a:rPr lang="fr-CA" dirty="0">
                <a:solidFill>
                  <a:srgbClr val="000000"/>
                </a:solidFill>
              </a:rPr>
              <a:t> </a:t>
            </a:r>
            <a:r>
              <a:rPr lang="fr-CA" dirty="0" err="1">
                <a:solidFill>
                  <a:srgbClr val="000000"/>
                </a:solidFill>
              </a:rPr>
              <a:t>costs</a:t>
            </a:r>
            <a:r>
              <a:rPr lang="fr-CA" dirty="0">
                <a:solidFill>
                  <a:srgbClr val="000000"/>
                </a:solidFill>
              </a:rPr>
              <a:t> of cancer care in Ontario, Canada. </a:t>
            </a:r>
            <a:r>
              <a:rPr lang="fr-CA" i="1" dirty="0">
                <a:solidFill>
                  <a:srgbClr val="000000"/>
                </a:solidFill>
              </a:rPr>
              <a:t>BMC Cancer</a:t>
            </a:r>
            <a:r>
              <a:rPr lang="fr-CA" dirty="0">
                <a:solidFill>
                  <a:srgbClr val="000000"/>
                </a:solidFill>
              </a:rPr>
              <a:t>; 2016;16(1):809.</a:t>
            </a:r>
          </a:p>
        </p:txBody>
      </p:sp>
    </p:spTree>
    <p:extLst>
      <p:ext uri="{BB962C8B-B14F-4D97-AF65-F5344CB8AC3E}">
        <p14:creationId xmlns:p14="http://schemas.microsoft.com/office/powerpoint/2010/main" val="21842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fr-CA" dirty="0">
                <a:solidFill>
                  <a:srgbClr val="000000"/>
                </a:solidFill>
              </a:rPr>
              <a:t>de Oliveira C, </a:t>
            </a:r>
            <a:r>
              <a:rPr lang="fr-CA" dirty="0" err="1">
                <a:solidFill>
                  <a:srgbClr val="000000"/>
                </a:solidFill>
              </a:rPr>
              <a:t>Pataky</a:t>
            </a:r>
            <a:r>
              <a:rPr lang="fr-CA" dirty="0">
                <a:solidFill>
                  <a:srgbClr val="000000"/>
                </a:solidFill>
              </a:rPr>
              <a:t> R, </a:t>
            </a:r>
            <a:r>
              <a:rPr lang="fr-CA" dirty="0" err="1">
                <a:solidFill>
                  <a:srgbClr val="000000"/>
                </a:solidFill>
              </a:rPr>
              <a:t>Bremner</a:t>
            </a:r>
            <a:r>
              <a:rPr lang="fr-CA" dirty="0">
                <a:solidFill>
                  <a:srgbClr val="000000"/>
                </a:solidFill>
              </a:rPr>
              <a:t> K, </a:t>
            </a:r>
            <a:r>
              <a:rPr lang="fr-CA" dirty="0" err="1">
                <a:solidFill>
                  <a:srgbClr val="000000"/>
                </a:solidFill>
              </a:rPr>
              <a:t>Rangrej</a:t>
            </a:r>
            <a:r>
              <a:rPr lang="fr-CA" dirty="0">
                <a:solidFill>
                  <a:srgbClr val="000000"/>
                </a:solidFill>
              </a:rPr>
              <a:t> J, Chan K, Cheung W, </a:t>
            </a:r>
            <a:r>
              <a:rPr lang="fr-CA" dirty="0" err="1">
                <a:solidFill>
                  <a:srgbClr val="000000"/>
                </a:solidFill>
              </a:rPr>
              <a:t>Hoch</a:t>
            </a:r>
            <a:r>
              <a:rPr lang="fr-CA" dirty="0">
                <a:solidFill>
                  <a:srgbClr val="000000"/>
                </a:solidFill>
              </a:rPr>
              <a:t> J, </a:t>
            </a:r>
            <a:r>
              <a:rPr lang="fr-CA" dirty="0" err="1">
                <a:solidFill>
                  <a:srgbClr val="000000"/>
                </a:solidFill>
              </a:rPr>
              <a:t>Peacock</a:t>
            </a:r>
            <a:r>
              <a:rPr lang="fr-CA" dirty="0">
                <a:solidFill>
                  <a:srgbClr val="000000"/>
                </a:solidFill>
              </a:rPr>
              <a:t> S, </a:t>
            </a:r>
            <a:r>
              <a:rPr lang="fr-CA" dirty="0" err="1">
                <a:solidFill>
                  <a:srgbClr val="000000"/>
                </a:solidFill>
              </a:rPr>
              <a:t>Krahn</a:t>
            </a:r>
            <a:r>
              <a:rPr lang="fr-CA" dirty="0">
                <a:solidFill>
                  <a:srgbClr val="000000"/>
                </a:solidFill>
              </a:rPr>
              <a:t> M. Phase-</a:t>
            </a:r>
            <a:r>
              <a:rPr lang="fr-CA" dirty="0" err="1">
                <a:solidFill>
                  <a:srgbClr val="000000"/>
                </a:solidFill>
              </a:rPr>
              <a:t>specific</a:t>
            </a:r>
            <a:r>
              <a:rPr lang="fr-CA" dirty="0">
                <a:solidFill>
                  <a:srgbClr val="000000"/>
                </a:solidFill>
              </a:rPr>
              <a:t> and </a:t>
            </a:r>
            <a:r>
              <a:rPr lang="fr-CA" dirty="0" err="1">
                <a:solidFill>
                  <a:srgbClr val="000000"/>
                </a:solidFill>
              </a:rPr>
              <a:t>lifetime</a:t>
            </a:r>
            <a:r>
              <a:rPr lang="fr-CA" dirty="0">
                <a:solidFill>
                  <a:srgbClr val="000000"/>
                </a:solidFill>
              </a:rPr>
              <a:t> </a:t>
            </a:r>
            <a:r>
              <a:rPr lang="fr-CA" dirty="0" err="1">
                <a:solidFill>
                  <a:srgbClr val="000000"/>
                </a:solidFill>
              </a:rPr>
              <a:t>costs</a:t>
            </a:r>
            <a:r>
              <a:rPr lang="fr-CA" dirty="0">
                <a:solidFill>
                  <a:srgbClr val="000000"/>
                </a:solidFill>
              </a:rPr>
              <a:t> of cancer care in Ontario, Canada. </a:t>
            </a:r>
            <a:r>
              <a:rPr lang="fr-CA" i="1" dirty="0">
                <a:solidFill>
                  <a:srgbClr val="000000"/>
                </a:solidFill>
              </a:rPr>
              <a:t>BMC Cancer</a:t>
            </a:r>
            <a:r>
              <a:rPr lang="fr-CA" dirty="0">
                <a:solidFill>
                  <a:srgbClr val="000000"/>
                </a:solidFill>
              </a:rPr>
              <a:t>; 2016;16(1):809.</a:t>
            </a:r>
          </a:p>
          <a:p>
            <a:endParaRPr lang="en-US" dirty="0"/>
          </a:p>
        </p:txBody>
      </p:sp>
    </p:spTree>
    <p:extLst>
      <p:ext uri="{BB962C8B-B14F-4D97-AF65-F5344CB8AC3E}">
        <p14:creationId xmlns:p14="http://schemas.microsoft.com/office/powerpoint/2010/main" val="1132943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166199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2400" b="0" i="0" dirty="0" smtClean="0">
                <a:solidFill>
                  <a:srgbClr val="000000"/>
                </a:solidFill>
              </a:rPr>
              <a:t>Cahill K, Stevens S, Perera R, Lancaster T. Pharmacological interventions for smoking cessation: an overview and network meta-analysis. Cochrane Database of Systematic Reviews 2013, Issue 5. N</a:t>
            </a:r>
            <a:r>
              <a:rPr lang="fr-CA" sz="2400" b="0" i="0" baseline="30000" dirty="0" smtClean="0">
                <a:solidFill>
                  <a:srgbClr val="000000"/>
                </a:solidFill>
              </a:rPr>
              <a:t>o</a:t>
            </a:r>
            <a:r>
              <a:rPr lang="fr-CA" sz="2400" b="0" i="0" dirty="0" smtClean="0">
                <a:solidFill>
                  <a:srgbClr val="000000"/>
                </a:solidFill>
              </a:rPr>
              <a:t> d'article : CD009329. DOI: 10.1002/14651858.CD009329.pub2.</a:t>
            </a:r>
          </a:p>
          <a:p>
            <a:endParaRPr lang="en-US" sz="2400" b="0" i="0" kern="1200" dirty="0" smtClean="0">
              <a:solidFill>
                <a:schemeClr val="tx1"/>
              </a:solidFill>
              <a:effectLst/>
              <a:latin typeface="Helvetica Neue"/>
              <a:ea typeface="MS PGothic" panose="020B0600070205080204" pitchFamily="34" charset="-128"/>
              <a:cs typeface="MS PGothic" charset="0"/>
              <a:sym typeface="Helvetica Neue"/>
            </a:endParaRPr>
          </a:p>
          <a:p>
            <a:r>
              <a:rPr lang="fr-CA" sz="2400" b="0" i="0" dirty="0" smtClean="0">
                <a:solidFill>
                  <a:srgbClr val="000000"/>
                </a:solidFill>
              </a:rPr>
              <a:t>Cahill K, Stevens S, Lancaster T. Pharmacological Treatments for Smoking Cessation. </a:t>
            </a:r>
            <a:r>
              <a:rPr lang="fr-CA" sz="2400" b="0" i="1" dirty="0" smtClean="0">
                <a:solidFill>
                  <a:srgbClr val="000000"/>
                </a:solidFill>
              </a:rPr>
              <a:t>JAMA.</a:t>
            </a:r>
            <a:r>
              <a:rPr lang="fr-CA" sz="2400" b="0" i="0" dirty="0" smtClean="0">
                <a:solidFill>
                  <a:srgbClr val="000000"/>
                </a:solidFill>
              </a:rPr>
              <a:t> 2014;311(2):193-194. doi:10.1001/jama.2013.283787</a:t>
            </a:r>
          </a:p>
        </p:txBody>
      </p:sp>
    </p:spTree>
    <p:extLst>
      <p:ext uri="{BB962C8B-B14F-4D97-AF65-F5344CB8AC3E}">
        <p14:creationId xmlns:p14="http://schemas.microsoft.com/office/powerpoint/2010/main" val="9155303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fr-CA" sz="2400" b="0" i="0" u="none" dirty="0" smtClean="0">
                <a:solidFill>
                  <a:srgbClr val="000000"/>
                </a:solidFill>
              </a:rPr>
              <a:t>Robert D. Reid, Gillian Pritchard, Kathryn Walker, Debbie Aitken, Kerri-Anne Mullen, et Andrew L. Pipe. </a:t>
            </a:r>
            <a:r>
              <a:rPr lang="fr-CA" sz="2400" b="0" i="0" dirty="0" smtClean="0">
                <a:solidFill>
                  <a:srgbClr val="000000"/>
                </a:solidFill>
              </a:rPr>
              <a:t>Managing smoking cessation. </a:t>
            </a:r>
            <a:r>
              <a:rPr lang="fr-CA" sz="2400" b="0" i="1" dirty="0" smtClean="0">
                <a:solidFill>
                  <a:srgbClr val="000000"/>
                </a:solidFill>
              </a:rPr>
              <a:t>CMAJ</a:t>
            </a:r>
            <a:r>
              <a:rPr lang="fr-CA" sz="2400" b="0" i="0" dirty="0" smtClean="0">
                <a:solidFill>
                  <a:srgbClr val="000000"/>
                </a:solidFill>
              </a:rPr>
              <a:t> 6 décembre 2016 188:E484-E492.</a:t>
            </a:r>
          </a:p>
          <a:p>
            <a:endParaRPr lang="en-US" sz="2400" dirty="0" smtClean="0"/>
          </a:p>
          <a:p>
            <a:pPr fontAlgn="base"/>
            <a:r>
              <a:rPr lang="fr-CA" sz="2400" b="0" i="0" u="none" dirty="0" smtClean="0">
                <a:solidFill>
                  <a:srgbClr val="000000"/>
                </a:solidFill>
              </a:rPr>
              <a:t>Fiore MC, Jaén CR, Baker TB, </a:t>
            </a:r>
            <a:r>
              <a:rPr lang="fr-CA" sz="2400" b="0" i="1" u="none" dirty="0" smtClean="0">
                <a:solidFill>
                  <a:srgbClr val="000000"/>
                </a:solidFill>
              </a:rPr>
              <a:t>et coll</a:t>
            </a:r>
            <a:r>
              <a:rPr lang="fr-CA" sz="2400" b="0" i="0" dirty="0" smtClean="0">
                <a:solidFill>
                  <a:srgbClr val="000000"/>
                </a:solidFill>
              </a:rPr>
              <a:t>. </a:t>
            </a:r>
            <a:r>
              <a:rPr lang="fr-CA" sz="2400" b="0" i="1" dirty="0" smtClean="0">
                <a:solidFill>
                  <a:srgbClr val="000000"/>
                </a:solidFill>
              </a:rPr>
              <a:t>Treating tobacco use and dependence: 2008 update</a:t>
            </a:r>
            <a:r>
              <a:rPr lang="fr-CA" sz="2400" b="0" i="0" dirty="0" smtClean="0">
                <a:solidFill>
                  <a:srgbClr val="000000"/>
                </a:solidFill>
              </a:rPr>
              <a:t>. Washington (DC) : US Department of Health and Human Services, Public Health Service; 2008.</a:t>
            </a:r>
          </a:p>
          <a:p>
            <a:pPr fontAlgn="base"/>
            <a:endParaRPr lang="en-US" sz="2400" b="0" i="0" kern="1200" dirty="0" smtClean="0">
              <a:solidFill>
                <a:schemeClr val="tx1"/>
              </a:solidFill>
              <a:effectLst/>
              <a:latin typeface="Helvetica Neue"/>
              <a:ea typeface="MS PGothic" panose="020B0600070205080204" pitchFamily="34" charset="-128"/>
              <a:cs typeface="MS PGothic" charset="0"/>
              <a:sym typeface="Helvetica Neue"/>
            </a:endParaRPr>
          </a:p>
          <a:p>
            <a:pPr fontAlgn="base"/>
            <a:r>
              <a:rPr lang="fr-CA" sz="2400" b="0" i="0" u="none" dirty="0" smtClean="0">
                <a:solidFill>
                  <a:srgbClr val="000000"/>
                </a:solidFill>
              </a:rPr>
              <a:t>Stead LF, Buitrago D, Preciado N, </a:t>
            </a:r>
            <a:r>
              <a:rPr lang="fr-CA" sz="2400" b="0" u="none" dirty="0" smtClean="0">
                <a:solidFill>
                  <a:srgbClr val="000000"/>
                </a:solidFill>
              </a:rPr>
              <a:t>et coll</a:t>
            </a:r>
            <a:r>
              <a:rPr lang="fr-CA" sz="2400" b="0" i="0" dirty="0" smtClean="0">
                <a:solidFill>
                  <a:srgbClr val="000000"/>
                </a:solidFill>
              </a:rPr>
              <a:t>. Physician advice for smoking cessation. Cochrane Database Syst Rev 2013;(5): CD000165.</a:t>
            </a:r>
          </a:p>
          <a:p>
            <a:pPr fontAlgn="base"/>
            <a:endParaRPr lang="en-US" sz="2400" b="0" i="0" kern="1200" dirty="0" smtClean="0">
              <a:solidFill>
                <a:schemeClr val="tx1"/>
              </a:solidFill>
              <a:effectLst/>
              <a:latin typeface="Helvetica Neue"/>
              <a:ea typeface="MS PGothic" panose="020B0600070205080204" pitchFamily="34" charset="-128"/>
              <a:cs typeface="MS PGothic" charset="0"/>
              <a:sym typeface="Helvetica Neue"/>
            </a:endParaRPr>
          </a:p>
          <a:p>
            <a:pPr fontAlgn="base"/>
            <a:r>
              <a:rPr lang="fr-CA" sz="2400" b="0" i="0" u="none" dirty="0" smtClean="0">
                <a:solidFill>
                  <a:srgbClr val="000000"/>
                </a:solidFill>
              </a:rPr>
              <a:t>Lancaster T, Stead LF</a:t>
            </a:r>
            <a:r>
              <a:rPr lang="fr-CA" sz="2400" b="0" i="0" dirty="0" smtClean="0">
                <a:solidFill>
                  <a:srgbClr val="000000"/>
                </a:solidFill>
              </a:rPr>
              <a:t>. Individual behavioural counselling for smoking cessation. Cochrane Database Syst Rev 2005; (2): CD001292.</a:t>
            </a:r>
          </a:p>
          <a:p>
            <a:pPr fontAlgn="base"/>
            <a:endParaRPr lang="en-US" sz="2400" b="0" i="0" kern="1200" dirty="0" smtClean="0">
              <a:solidFill>
                <a:schemeClr val="tx1"/>
              </a:solidFill>
              <a:effectLst/>
              <a:latin typeface="Helvetica Neue"/>
              <a:ea typeface="MS PGothic" panose="020B0600070205080204" pitchFamily="34" charset="-128"/>
              <a:cs typeface="MS PGothic" charset="0"/>
              <a:sym typeface="Helvetica Neue"/>
            </a:endParaRPr>
          </a:p>
          <a:p>
            <a:pPr fontAlgn="base"/>
            <a:r>
              <a:rPr lang="fr-CA" sz="2400" b="0" i="0" u="none" dirty="0" smtClean="0">
                <a:solidFill>
                  <a:srgbClr val="000000"/>
                </a:solidFill>
              </a:rPr>
              <a:t>Stead LF, Lancaster T</a:t>
            </a:r>
            <a:r>
              <a:rPr lang="fr-CA" sz="2400" b="0" i="0" dirty="0" smtClean="0">
                <a:solidFill>
                  <a:srgbClr val="000000"/>
                </a:solidFill>
              </a:rPr>
              <a:t>. Group behaviour therapy programs for smoking cessation. Cochrane Database Syst Rev 2005;(2): CD001007.</a:t>
            </a:r>
          </a:p>
          <a:p>
            <a:pPr fontAlgn="base"/>
            <a:endParaRPr lang="en-US" sz="2400" b="0" i="0" kern="1200" dirty="0" smtClean="0">
              <a:solidFill>
                <a:schemeClr val="tx1"/>
              </a:solidFill>
              <a:effectLst/>
              <a:latin typeface="Helvetica Neue"/>
              <a:ea typeface="MS PGothic" panose="020B0600070205080204" pitchFamily="34" charset="-128"/>
              <a:cs typeface="MS PGothic" charset="0"/>
              <a:sym typeface="Helvetica Neue"/>
            </a:endParaRPr>
          </a:p>
          <a:p>
            <a:pPr fontAlgn="base"/>
            <a:r>
              <a:rPr lang="fr-CA" sz="2400" b="0" i="0" u="none" dirty="0" smtClean="0">
                <a:solidFill>
                  <a:srgbClr val="000000"/>
                </a:solidFill>
              </a:rPr>
              <a:t>Stead LF, Hartmann-Boyce J, Perera R, </a:t>
            </a:r>
            <a:r>
              <a:rPr lang="fr-CA" sz="2400" b="0" u="none" dirty="0" smtClean="0">
                <a:solidFill>
                  <a:srgbClr val="000000"/>
                </a:solidFill>
              </a:rPr>
              <a:t>et coll</a:t>
            </a:r>
            <a:r>
              <a:rPr lang="fr-CA" sz="2400" b="0" i="0" dirty="0" smtClean="0">
                <a:solidFill>
                  <a:srgbClr val="000000"/>
                </a:solidFill>
              </a:rPr>
              <a:t>. Telephone counselling for smoking cessation. Cochrane Database Syst Rev 2013;(8):CD002850.</a:t>
            </a:r>
          </a:p>
          <a:p>
            <a:pPr fontAlgn="base"/>
            <a:endParaRPr lang="en-US" sz="2400" dirty="0"/>
          </a:p>
        </p:txBody>
      </p:sp>
    </p:spTree>
    <p:extLst>
      <p:ext uri="{BB962C8B-B14F-4D97-AF65-F5344CB8AC3E}">
        <p14:creationId xmlns:p14="http://schemas.microsoft.com/office/powerpoint/2010/main" val="5981104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fr-CA" sz="2000" b="0" i="0" u="none" dirty="0" smtClean="0">
                <a:solidFill>
                  <a:srgbClr val="000000"/>
                </a:solidFill>
              </a:rPr>
              <a:t>Robert D. Reid, Gillian Pritchard, Kathryn Walker, Debbie Aitken, Kerri-Anne Mullen, et Andrew L. Pipe. </a:t>
            </a:r>
            <a:r>
              <a:rPr lang="fr-CA" sz="2000" b="0" i="0" dirty="0" smtClean="0">
                <a:solidFill>
                  <a:srgbClr val="000000"/>
                </a:solidFill>
              </a:rPr>
              <a:t>Managing smoking cessation. </a:t>
            </a:r>
            <a:r>
              <a:rPr lang="fr-CA" sz="2000" b="0" i="1" dirty="0" smtClean="0">
                <a:solidFill>
                  <a:srgbClr val="000000"/>
                </a:solidFill>
              </a:rPr>
              <a:t>CMAJ</a:t>
            </a:r>
            <a:r>
              <a:rPr lang="fr-CA" sz="2000" b="0" i="0" dirty="0" smtClean="0">
                <a:solidFill>
                  <a:srgbClr val="000000"/>
                </a:solidFill>
              </a:rPr>
              <a:t> 6 décembre 2016 188:E484-E492.</a:t>
            </a:r>
          </a:p>
          <a:p>
            <a:endParaRPr lang="en-US" sz="2000" dirty="0" smtClean="0"/>
          </a:p>
          <a:p>
            <a:pPr fontAlgn="base"/>
            <a:r>
              <a:rPr lang="fr-CA" sz="2000" b="0" i="0" u="none" dirty="0" smtClean="0">
                <a:solidFill>
                  <a:srgbClr val="000000"/>
                </a:solidFill>
              </a:rPr>
              <a:t>Fiore MC, Jaén CR, Baker TB, </a:t>
            </a:r>
            <a:r>
              <a:rPr lang="fr-CA" sz="2000" b="0" i="1" u="none" dirty="0" smtClean="0">
                <a:solidFill>
                  <a:srgbClr val="000000"/>
                </a:solidFill>
              </a:rPr>
              <a:t>et coll</a:t>
            </a:r>
            <a:r>
              <a:rPr lang="fr-CA" sz="2000" b="0" i="0" dirty="0" smtClean="0">
                <a:solidFill>
                  <a:srgbClr val="000000"/>
                </a:solidFill>
              </a:rPr>
              <a:t>. </a:t>
            </a:r>
            <a:r>
              <a:rPr lang="fr-CA" sz="2000" b="0" i="1" dirty="0" smtClean="0">
                <a:solidFill>
                  <a:srgbClr val="000000"/>
                </a:solidFill>
              </a:rPr>
              <a:t>Treating tobacco use and dependence: 2008 update</a:t>
            </a:r>
            <a:r>
              <a:rPr lang="fr-CA" sz="2000" b="0" i="0" dirty="0" smtClean="0">
                <a:solidFill>
                  <a:srgbClr val="000000"/>
                </a:solidFill>
              </a:rPr>
              <a:t>. Washington (DC) : US Department of Health and Human Services, Public Health Service; 2008.</a:t>
            </a:r>
          </a:p>
          <a:p>
            <a:pPr fontAlgn="base"/>
            <a:endParaRPr lang="en-US" sz="2000" b="0" i="0" kern="1200" dirty="0" smtClean="0">
              <a:solidFill>
                <a:schemeClr val="tx1"/>
              </a:solidFill>
              <a:effectLst/>
              <a:latin typeface="Helvetica Neue"/>
              <a:ea typeface="MS PGothic" panose="020B0600070205080204" pitchFamily="34" charset="-128"/>
              <a:cs typeface="MS PGothic" charset="0"/>
              <a:sym typeface="Helvetica Neue"/>
            </a:endParaRPr>
          </a:p>
          <a:p>
            <a:pPr fontAlgn="base"/>
            <a:r>
              <a:rPr lang="fr-CA" sz="2000" b="0" i="0" u="none" dirty="0" smtClean="0">
                <a:solidFill>
                  <a:srgbClr val="000000"/>
                </a:solidFill>
              </a:rPr>
              <a:t>Stead LF, Buitrago D, Preciado N, </a:t>
            </a:r>
            <a:r>
              <a:rPr lang="fr-CA" sz="2000" b="0" u="none" dirty="0" smtClean="0">
                <a:solidFill>
                  <a:srgbClr val="000000"/>
                </a:solidFill>
              </a:rPr>
              <a:t>et coll</a:t>
            </a:r>
            <a:r>
              <a:rPr lang="fr-CA" sz="2000" b="0" i="0" dirty="0" smtClean="0">
                <a:solidFill>
                  <a:srgbClr val="000000"/>
                </a:solidFill>
              </a:rPr>
              <a:t>. Physician advice for smoking cessation. Cochrane Database Syst Rev 2013;(5): CD000165.</a:t>
            </a:r>
          </a:p>
          <a:p>
            <a:pPr fontAlgn="base"/>
            <a:endParaRPr lang="en-US" sz="2000" b="0" i="0" kern="1200" dirty="0" smtClean="0">
              <a:solidFill>
                <a:schemeClr val="tx1"/>
              </a:solidFill>
              <a:effectLst/>
              <a:latin typeface="Helvetica Neue"/>
              <a:ea typeface="MS PGothic" panose="020B0600070205080204" pitchFamily="34" charset="-128"/>
              <a:cs typeface="MS PGothic" charset="0"/>
              <a:sym typeface="Helvetica Neue"/>
            </a:endParaRPr>
          </a:p>
          <a:p>
            <a:pPr fontAlgn="base"/>
            <a:r>
              <a:rPr lang="fr-CA" sz="2000" b="0" i="0" u="none" dirty="0" smtClean="0">
                <a:solidFill>
                  <a:srgbClr val="000000"/>
                </a:solidFill>
              </a:rPr>
              <a:t>Lancaster T, Stead LF</a:t>
            </a:r>
            <a:r>
              <a:rPr lang="fr-CA" sz="2000" b="0" i="0" dirty="0" smtClean="0">
                <a:solidFill>
                  <a:srgbClr val="000000"/>
                </a:solidFill>
              </a:rPr>
              <a:t>. Individual behavioural counselling for smoking cessation. Cochrane Database Syst Rev 2005; (2): CD001292.</a:t>
            </a:r>
          </a:p>
          <a:p>
            <a:pPr fontAlgn="base"/>
            <a:endParaRPr lang="en-US" sz="2000" b="0" i="0" kern="1200" dirty="0" smtClean="0">
              <a:solidFill>
                <a:schemeClr val="tx1"/>
              </a:solidFill>
              <a:effectLst/>
              <a:latin typeface="Helvetica Neue"/>
              <a:ea typeface="MS PGothic" panose="020B0600070205080204" pitchFamily="34" charset="-128"/>
              <a:cs typeface="MS PGothic" charset="0"/>
              <a:sym typeface="Helvetica Neue"/>
            </a:endParaRPr>
          </a:p>
          <a:p>
            <a:pPr fontAlgn="base"/>
            <a:r>
              <a:rPr lang="fr-CA" sz="2000" b="0" i="0" u="none" dirty="0" smtClean="0">
                <a:solidFill>
                  <a:srgbClr val="000000"/>
                </a:solidFill>
              </a:rPr>
              <a:t>Stead LF, Lancaster T</a:t>
            </a:r>
            <a:r>
              <a:rPr lang="fr-CA" sz="2000" b="0" i="0" dirty="0" smtClean="0">
                <a:solidFill>
                  <a:srgbClr val="000000"/>
                </a:solidFill>
              </a:rPr>
              <a:t>. Group behaviour therapy programs for smoking cessation. Cochrane Database Syst Rev 2005;(2): CD001007.</a:t>
            </a:r>
          </a:p>
          <a:p>
            <a:pPr fontAlgn="base"/>
            <a:endParaRPr lang="en-US" sz="2000" b="0" i="0" kern="1200" dirty="0" smtClean="0">
              <a:solidFill>
                <a:schemeClr val="tx1"/>
              </a:solidFill>
              <a:effectLst/>
              <a:latin typeface="Helvetica Neue"/>
              <a:ea typeface="MS PGothic" panose="020B0600070205080204" pitchFamily="34" charset="-128"/>
              <a:cs typeface="MS PGothic" charset="0"/>
              <a:sym typeface="Helvetica Neue"/>
            </a:endParaRPr>
          </a:p>
          <a:p>
            <a:pPr fontAlgn="base"/>
            <a:r>
              <a:rPr lang="fr-CA" sz="2000" b="0" i="0" u="none" dirty="0" smtClean="0">
                <a:solidFill>
                  <a:srgbClr val="000000"/>
                </a:solidFill>
              </a:rPr>
              <a:t>Stead LF, Hartmann-Boyce J, Perera R, </a:t>
            </a:r>
            <a:r>
              <a:rPr lang="fr-CA" sz="2000" b="0" u="none" dirty="0" smtClean="0">
                <a:solidFill>
                  <a:srgbClr val="000000"/>
                </a:solidFill>
              </a:rPr>
              <a:t>et coll</a:t>
            </a:r>
            <a:r>
              <a:rPr lang="fr-CA" sz="2000" b="0" i="0" dirty="0" smtClean="0">
                <a:solidFill>
                  <a:srgbClr val="000000"/>
                </a:solidFill>
              </a:rPr>
              <a:t>. Telephone counselling for smoking cessation. Cochrane Database Syst Rev 2013;(8):CD002850.</a:t>
            </a:r>
          </a:p>
          <a:p>
            <a:pPr fontAlgn="base"/>
            <a:endParaRPr lang="en-US" sz="2000" dirty="0"/>
          </a:p>
        </p:txBody>
      </p:sp>
    </p:spTree>
    <p:extLst>
      <p:ext uri="{BB962C8B-B14F-4D97-AF65-F5344CB8AC3E}">
        <p14:creationId xmlns:p14="http://schemas.microsoft.com/office/powerpoint/2010/main" val="13915085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2400" b="0" i="0" dirty="0" smtClean="0">
                <a:solidFill>
                  <a:srgbClr val="000000"/>
                </a:solidFill>
              </a:rPr>
              <a:t>Stead LF, Koilpillai P, Fanshawe TR, Lancaster T. Combined pharmacotherapy and behavioural interventions for smoking cessation. Cochrane Database of Systematic Reviews 2016, Issue 3. N</a:t>
            </a:r>
            <a:r>
              <a:rPr lang="fr-CA" sz="2400" b="0" i="0" baseline="30000" dirty="0" smtClean="0">
                <a:solidFill>
                  <a:srgbClr val="000000"/>
                </a:solidFill>
              </a:rPr>
              <a:t>o</a:t>
            </a:r>
            <a:r>
              <a:rPr lang="fr-CA" sz="2400" b="0" i="0" dirty="0" smtClean="0">
                <a:solidFill>
                  <a:srgbClr val="000000"/>
                </a:solidFill>
              </a:rPr>
              <a:t> d'article : CD008286. DOI: 10.1002/14651858.CD008286.pub3.</a:t>
            </a:r>
          </a:p>
        </p:txBody>
      </p:sp>
    </p:spTree>
    <p:extLst>
      <p:ext uri="{BB962C8B-B14F-4D97-AF65-F5344CB8AC3E}">
        <p14:creationId xmlns:p14="http://schemas.microsoft.com/office/powerpoint/2010/main" val="21222653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fr-CA" sz="2400" b="0" i="0" dirty="0" smtClean="0"/>
              <a:t>Partenariat canadien contre le cancer. Couverture des aides au renoncement</a:t>
            </a:r>
            <a:r>
              <a:rPr lang="fr-CA" sz="2400" b="0" i="0" baseline="0" dirty="0" smtClean="0"/>
              <a:t> </a:t>
            </a:r>
            <a:r>
              <a:rPr lang="fr-CA" sz="2400" b="0" i="0" dirty="0" smtClean="0"/>
              <a:t>au Canada. Avril 2016. Disponible à : </a:t>
            </a:r>
            <a:r>
              <a:rPr lang="fr-CA" sz="2400" b="0" i="0" dirty="0" smtClean="0">
                <a:solidFill>
                  <a:srgbClr val="000000"/>
                </a:solidFill>
                <a:hlinkClick r:id="rId3"/>
              </a:rPr>
              <a:t>https://content.cancerview.ca/download/cv/prevention_and_screening/tobacco_cessation/documents/cessationaidcoverage2frpdf?attachment=0</a:t>
            </a:r>
            <a:r>
              <a:rPr lang="fr-CA" b="0" i="0" dirty="0" smtClean="0"/>
              <a:t>.</a:t>
            </a:r>
          </a:p>
          <a:p>
            <a:endParaRPr lang="en-US"/>
          </a:p>
        </p:txBody>
      </p:sp>
    </p:spTree>
    <p:extLst>
      <p:ext uri="{BB962C8B-B14F-4D97-AF65-F5344CB8AC3E}">
        <p14:creationId xmlns:p14="http://schemas.microsoft.com/office/powerpoint/2010/main" val="6241309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CA" sz="2400" b="0" i="0" dirty="0" smtClean="0">
                <a:solidFill>
                  <a:srgbClr val="1F497D"/>
                </a:solidFill>
              </a:rPr>
              <a:t>Veuillez vous reporter au fichier de données brutes sur les estimations des principaux coûts pour obtenir l’ensemble des détails, des hypothèses et des citations.</a:t>
            </a:r>
          </a:p>
          <a:p>
            <a:endParaRPr lang="en-CA" dirty="0" smtClean="0">
              <a:latin typeface="Calibri" charset="0"/>
              <a:ea typeface="MS PGothic" charset="0"/>
            </a:endParaRPr>
          </a:p>
          <a:p>
            <a:r>
              <a:rPr lang="fr-CA" sz="2400" b="0" i="0" dirty="0" smtClean="0">
                <a:solidFill>
                  <a:srgbClr val="000000"/>
                </a:solidFill>
              </a:rPr>
              <a:t>Tous les coûts ont été convertis selon la valeur du dollar en 2016.</a:t>
            </a:r>
          </a:p>
          <a:p>
            <a:endParaRPr lang="en-US" baseline="30000" dirty="0" smtClean="0">
              <a:latin typeface="Calibri" charset="0"/>
              <a:ea typeface="MS PGothic" charset="0"/>
            </a:endParaRPr>
          </a:p>
          <a:p>
            <a:r>
              <a:rPr lang="fr-CA" sz="2400" b="0" i="0" baseline="30000" dirty="0" smtClean="0">
                <a:solidFill>
                  <a:srgbClr val="000000"/>
                </a:solidFill>
              </a:rPr>
              <a:t>1 </a:t>
            </a:r>
            <a:r>
              <a:rPr lang="fr-CA" sz="2400" b="0" i="0" dirty="0" smtClean="0">
                <a:solidFill>
                  <a:srgbClr val="000000"/>
                </a:solidFill>
              </a:rPr>
              <a:t>En vertu de la modélisation et des données de </a:t>
            </a:r>
            <a:r>
              <a:rPr lang="fr-CA" sz="2400" b="0" i="0" dirty="0" err="1" smtClean="0">
                <a:solidFill>
                  <a:srgbClr val="000000"/>
                </a:solidFill>
              </a:rPr>
              <a:t>Chaiton</a:t>
            </a:r>
            <a:r>
              <a:rPr lang="fr-CA" sz="2400" b="0" i="0" dirty="0" smtClean="0">
                <a:solidFill>
                  <a:srgbClr val="000000"/>
                </a:solidFill>
              </a:rPr>
              <a:t> et coll., tirées de l'étude de 2016 sur l’estimation des tentatives d’abandon </a:t>
            </a:r>
            <a:r>
              <a:rPr lang="fr-CA" sz="2400" b="0" i="0" dirty="0" smtClean="0"/>
              <a:t>au sein de la population canadienne, des scénarios comprenant un nombre de tentatives minimum, maximum et moyen sont présentés et seraient vraisemblablement pertinents pour la plupart des populations de patients atteints de cancer.</a:t>
            </a:r>
            <a:r>
              <a:rPr lang="fr-CA" sz="2400" b="0" i="0" baseline="0" dirty="0" smtClean="0"/>
              <a:t> </a:t>
            </a:r>
            <a:r>
              <a:rPr lang="fr-CA" sz="2400" b="0" i="0" dirty="0" smtClean="0"/>
              <a:t>Nombre minimum de tentatives d’abandon = 6,3 tentatives. Ce scénario, qui est tiré d’un rappel des tentatives d’abandon sur une échelle de temps équivalant à la durée de vie</a:t>
            </a:r>
            <a:r>
              <a:rPr lang="fr-CA" sz="2400" b="0" i="0" baseline="0" dirty="0" smtClean="0"/>
              <a:t> de </a:t>
            </a:r>
            <a:r>
              <a:rPr lang="fr-CA" sz="2400" b="0" i="0" dirty="0" smtClean="0"/>
              <a:t>toutes les personnes ayant réussi à cesser de fumer, peut sous-estimer le nombre réel de tentatives d’abandon.</a:t>
            </a:r>
            <a:r>
              <a:rPr lang="fr-CA" sz="2400" b="0" i="0" baseline="0" dirty="0" smtClean="0"/>
              <a:t> </a:t>
            </a:r>
            <a:r>
              <a:rPr lang="fr-CA" sz="2400" b="0" i="0" dirty="0" smtClean="0"/>
              <a:t>Nombre maximum de tentatives d’abandon = 29,6 tentatives. Ce scénario est tiré d’une approche de table de survie, de sorte que le taux de réussite des tentatives d’abandon varie selon</a:t>
            </a:r>
            <a:r>
              <a:rPr lang="fr-CA" sz="2400" b="0" i="0" baseline="0" dirty="0" smtClean="0"/>
              <a:t> </a:t>
            </a:r>
            <a:r>
              <a:rPr lang="fr-CA" sz="2400" b="0" i="0" dirty="0" smtClean="0"/>
              <a:t>« l'âge auquel la tentative d’abandon est effectuée », comme on l’a constaté au cours de la période de l’étude.</a:t>
            </a:r>
            <a:r>
              <a:rPr lang="fr-CA" sz="2400" b="0" i="0" baseline="0" dirty="0" smtClean="0"/>
              <a:t> </a:t>
            </a:r>
            <a:r>
              <a:rPr lang="fr-CA" sz="2400" b="0" i="0" dirty="0" smtClean="0"/>
              <a:t>Cette approche, qui compense l’autre approche,</a:t>
            </a:r>
            <a:r>
              <a:rPr lang="fr-CA" sz="2400" b="0" i="0" baseline="0" dirty="0" smtClean="0"/>
              <a:t> car </a:t>
            </a:r>
            <a:r>
              <a:rPr lang="fr-CA" sz="2400" b="0" i="0" dirty="0" smtClean="0"/>
              <a:t>elle surestime les chances de succès, peut sous-estimer les tentatives ultérieures.</a:t>
            </a:r>
            <a:r>
              <a:rPr lang="fr-CA" sz="2400" b="0" i="0" baseline="0" dirty="0" smtClean="0"/>
              <a:t> </a:t>
            </a:r>
            <a:r>
              <a:rPr lang="fr-CA" sz="2400" b="0" i="0" dirty="0" smtClean="0"/>
              <a:t>Nombre moyen de tentatives d’abandon = 19,6 tentatives. Ce scénario, qui est tiré d'une hypothèse de taux constant selon laquelle toutes les tentatives d’abandon ont la même chance de réussir, peu importe le nombre de tentatives précédentes, peut sous-estimer le nombre réel de tentatives d’abandon. Enfin, le nombre maximum de tentatives d’abandon (142) selon </a:t>
            </a:r>
            <a:r>
              <a:rPr lang="fr-CA" sz="2400" b="0" i="0" dirty="0" err="1" smtClean="0"/>
              <a:t>Chaiton</a:t>
            </a:r>
            <a:r>
              <a:rPr lang="fr-CA" sz="2400" b="0" i="0" dirty="0" smtClean="0"/>
              <a:t> et coll. n’a pas été utilisé lors de cette analyse, car il représente une approche fondée sur la durée de vie. Ce nombre est donc moins pertinent pour la population de patients atteints de cancer, mais peut être utile pour estimer le nombre de tentatives d’abandon au sein de la population générale.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i="0" kern="1200" dirty="0" smtClean="0">
              <a:effectLst/>
              <a:latin typeface="Helvetica Neue"/>
              <a:ea typeface="MS PGothic" panose="020B0600070205080204" pitchFamily="34" charset="-128"/>
              <a:cs typeface="MS PGothic" charset="0"/>
              <a:sym typeface="Helvetica Neue"/>
            </a:endParaRPr>
          </a:p>
          <a:p>
            <a:pPr marL="0" marR="0" indent="0" algn="l" defTabSz="914400" rtl="0" eaLnBrk="1" fontAlgn="auto" latinLnBrk="0" hangingPunct="1">
              <a:lnSpc>
                <a:spcPct val="100000"/>
              </a:lnSpc>
              <a:spcBef>
                <a:spcPts val="0"/>
              </a:spcBef>
              <a:spcAft>
                <a:spcPts val="0"/>
              </a:spcAft>
              <a:buClrTx/>
              <a:buSzTx/>
              <a:buFontTx/>
              <a:buNone/>
              <a:tabLst/>
              <a:defRPr/>
            </a:pPr>
            <a:r>
              <a:rPr lang="fr-CA" sz="2400" b="0" i="0" dirty="0" err="1" smtClean="0"/>
              <a:t>Chaiton</a:t>
            </a:r>
            <a:r>
              <a:rPr lang="fr-CA" sz="2400" b="0" i="0" dirty="0" smtClean="0"/>
              <a:t> M, Diemert L, Cohen JE</a:t>
            </a:r>
            <a:r>
              <a:rPr lang="fr-CA" sz="2400" b="0" i="1" dirty="0" smtClean="0"/>
              <a:t>, </a:t>
            </a:r>
            <a:r>
              <a:rPr lang="fr-CA" sz="2400" b="0" dirty="0" smtClean="0"/>
              <a:t>et coll</a:t>
            </a:r>
            <a:r>
              <a:rPr lang="fr-CA" sz="2400" b="0" i="1" dirty="0" smtClean="0"/>
              <a:t>.</a:t>
            </a:r>
            <a:r>
              <a:rPr lang="fr-CA" sz="2400" b="0" i="0" dirty="0" smtClean="0"/>
              <a:t> Estimating the number of quit attempts it takes to quit smoking successfully in a longitudinal cohort of </a:t>
            </a:r>
            <a:r>
              <a:rPr lang="fr-CA" sz="2400" b="0" i="0" dirty="0" err="1" smtClean="0"/>
              <a:t>smokers</a:t>
            </a:r>
            <a:r>
              <a:rPr lang="fr-CA" sz="2400" b="0" i="0" dirty="0" smtClean="0"/>
              <a:t>. </a:t>
            </a:r>
            <a:r>
              <a:rPr lang="fr-CA" sz="2400" b="0" i="1" dirty="0" smtClean="0"/>
              <a:t>BMJ Open </a:t>
            </a:r>
            <a:r>
              <a:rPr lang="fr-CA" sz="2400" b="0" i="0" dirty="0" smtClean="0"/>
              <a:t>2016;</a:t>
            </a:r>
            <a:r>
              <a:rPr lang="fr-CA" sz="2400" b="1" i="0" dirty="0" smtClean="0"/>
              <a:t>6:</a:t>
            </a:r>
            <a:r>
              <a:rPr lang="fr-CA" sz="2400" b="0" i="0" dirty="0" smtClean="0"/>
              <a:t>e011045. doi: 10.1136/bmjopen-2016-011045</a:t>
            </a:r>
          </a:p>
          <a:p>
            <a:pPr eaLnBrk="1" fontAlgn="auto" hangingPunct="1">
              <a:spcBef>
                <a:spcPts val="0"/>
              </a:spcBef>
              <a:spcAft>
                <a:spcPts val="0"/>
              </a:spcAft>
            </a:pPr>
            <a:endParaRPr lang="en-US" sz="2400" dirty="0" smtClean="0">
              <a:latin typeface="Helvetica Neue"/>
              <a:ea typeface=""/>
              <a:cs typeface=""/>
              <a:sym typeface="Helvetica Neue"/>
            </a:endParaRPr>
          </a:p>
          <a:p>
            <a:pPr eaLnBrk="1" fontAlgn="auto" hangingPunct="1">
              <a:spcBef>
                <a:spcPts val="0"/>
              </a:spcBef>
              <a:spcAft>
                <a:spcPts val="0"/>
              </a:spcAft>
            </a:pPr>
            <a:r>
              <a:rPr lang="fr-CA" sz="2400" b="0" i="0" dirty="0" smtClean="0"/>
              <a:t>* L’efficacité de chaque intervention varie.</a:t>
            </a:r>
          </a:p>
          <a:p>
            <a:r>
              <a:rPr lang="fr-CA" sz="2400" b="0" i="0" baseline="30000" dirty="0" smtClean="0"/>
              <a:t>a  </a:t>
            </a:r>
            <a:r>
              <a:rPr lang="fr-CA" sz="2400" b="0" i="0" dirty="0" smtClean="0"/>
              <a:t>Salaire moyen des professionnels de la santé (médecins, infirmières autorisées et pharmaciens) utilisé pour calculer les coûts relatifs au personnel.</a:t>
            </a:r>
          </a:p>
          <a:p>
            <a:r>
              <a:rPr lang="fr-CA" sz="2400" b="0" i="0" baseline="30000" dirty="0" smtClean="0"/>
              <a:t>b  </a:t>
            </a:r>
            <a:r>
              <a:rPr lang="fr-CA" sz="2400" dirty="0" smtClean="0"/>
              <a:t>Par </a:t>
            </a:r>
            <a:r>
              <a:rPr lang="fr-CA" sz="2400" b="0" i="0" dirty="0" smtClean="0"/>
              <a:t>TRN, on entend ce qui suit : timbres, gomme, pastilles, inhalateur ou vaporisateur.</a:t>
            </a:r>
            <a:r>
              <a:rPr lang="fr-CA" sz="2400" b="0" i="0" baseline="0" dirty="0" smtClean="0"/>
              <a:t> </a:t>
            </a:r>
            <a:r>
              <a:rPr lang="fr-CA" sz="2400" b="0" i="0" dirty="0" smtClean="0"/>
              <a:t>Les coûts moyens par semaine, établis en fonction de l’utilisation moyenne de chaque forme d’aide : timbres à 20 $, pastilles à 10 $, gomme à 29 $, vaporisateur à 45 $ et inhalateur à 46 $.</a:t>
            </a:r>
          </a:p>
        </p:txBody>
      </p:sp>
    </p:spTree>
    <p:extLst>
      <p:ext uri="{BB962C8B-B14F-4D97-AF65-F5344CB8AC3E}">
        <p14:creationId xmlns:p14="http://schemas.microsoft.com/office/powerpoint/2010/main" val="14593665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CA" sz="2400" b="0" i="0" dirty="0" smtClean="0">
                <a:solidFill>
                  <a:srgbClr val="0067B1"/>
                </a:solidFill>
              </a:rPr>
              <a:t>Veuillez vous reporter au fichier de données brutes sur les estimations des principaux coûts pour obtenir l'ensemble des détails, des hypothèses et des citations.</a:t>
            </a:r>
          </a:p>
          <a:p>
            <a:endParaRPr lang="en-CA" dirty="0" smtClean="0">
              <a:latin typeface="Calibri" charset="0"/>
              <a:ea typeface="MS PGothic" charset="0"/>
            </a:endParaRPr>
          </a:p>
          <a:p>
            <a:r>
              <a:rPr lang="fr-CA" sz="2400" b="0" i="0" dirty="0" smtClean="0">
                <a:solidFill>
                  <a:srgbClr val="000000"/>
                </a:solidFill>
              </a:rPr>
              <a:t>Tous les coûts ont été convertis selon la valeur du dollar en 2016.</a:t>
            </a:r>
          </a:p>
          <a:p>
            <a:endParaRPr lang="en-CA" dirty="0" smtClean="0">
              <a:latin typeface="Calibri" charset="0"/>
              <a:ea typeface="MS PGothic"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2400" b="0" i="0" baseline="30000" dirty="0" smtClean="0"/>
              <a:t>a  </a:t>
            </a:r>
            <a:r>
              <a:rPr lang="fr-CA" sz="2400" b="0" i="0" dirty="0" smtClean="0"/>
              <a:t>Salaire moyen des professionnels de la santé (médecins, infirmières autorisées et pharmaciens) utilisé pour calculer les coûts relatifs au personnel. Le coût par minute est de 0,70 $.</a:t>
            </a:r>
          </a:p>
          <a:p>
            <a:r>
              <a:rPr lang="fr-CA" sz="2400" b="0" i="0" baseline="30000" dirty="0" smtClean="0"/>
              <a:t>1 </a:t>
            </a:r>
            <a:r>
              <a:rPr lang="fr-CA" sz="2400" b="0" i="0" dirty="0" smtClean="0"/>
              <a:t>En vertu de la modélisation et des données de </a:t>
            </a:r>
            <a:r>
              <a:rPr lang="fr-CA" sz="2400" b="0" i="0" dirty="0" err="1" smtClean="0"/>
              <a:t>Chaiton</a:t>
            </a:r>
            <a:r>
              <a:rPr lang="fr-CA" sz="2400" b="0" i="0" dirty="0" smtClean="0"/>
              <a:t> et coll., tirées de l'étude de 2016 sur l’estimation des tentatives d’abandon au sein de la population canadienne, des scénarios comprenant un nombre de tentatives minimum, maximum et moyen sont présentés et seraient vraisemblablement pertinents pour la plupart des populations de patients atteints de cancer.</a:t>
            </a:r>
            <a:r>
              <a:rPr lang="fr-CA" sz="2400" b="0" i="0" baseline="0" dirty="0" smtClean="0"/>
              <a:t> </a:t>
            </a:r>
            <a:r>
              <a:rPr lang="fr-CA" sz="2400" b="0" i="0" dirty="0" smtClean="0"/>
              <a:t>Nombre minimum de tentatives d’abandon = 6,3 tentatives. Ce scénario, qui est tiré d’un rappel des tentatives d’abandon sur une échelle de temps équivalant à la durée de vie</a:t>
            </a:r>
            <a:r>
              <a:rPr lang="fr-CA" sz="2400" b="0" i="0" baseline="0" dirty="0" smtClean="0"/>
              <a:t> de </a:t>
            </a:r>
            <a:r>
              <a:rPr lang="fr-CA" sz="2400" b="0" i="0" dirty="0" smtClean="0"/>
              <a:t>toutes les personnes ayant réussi à cesser de fumer, peut sous-estimer le nombre réel de tentatives d’abandon.</a:t>
            </a:r>
            <a:r>
              <a:rPr lang="fr-CA" sz="2400" b="0" i="0" baseline="0" dirty="0" smtClean="0"/>
              <a:t> </a:t>
            </a:r>
            <a:r>
              <a:rPr lang="fr-CA" sz="2400" b="0" i="0" dirty="0" smtClean="0"/>
              <a:t>Nombre maximum de tentatives d’abandon = 29,6 tentatives. Ce scénario est tiré d’une approche de table de survie, de sorte que le taux de réussite des tentatives d’abandon varie selon</a:t>
            </a:r>
            <a:r>
              <a:rPr lang="fr-CA" sz="2400" b="0" i="0" baseline="0" dirty="0" smtClean="0"/>
              <a:t> </a:t>
            </a:r>
            <a:r>
              <a:rPr lang="fr-CA" sz="2400" b="0" i="0" dirty="0" smtClean="0"/>
              <a:t>« l'âge auquel la tentative d’abandon est effectuée », comme on l’a constaté au cours de la période de l’étude.</a:t>
            </a:r>
            <a:r>
              <a:rPr lang="fr-CA" sz="2400" b="0" i="0" baseline="0" dirty="0" smtClean="0"/>
              <a:t> </a:t>
            </a:r>
            <a:r>
              <a:rPr lang="fr-CA" sz="2400" b="0" i="0" dirty="0" smtClean="0"/>
              <a:t>Cette approche, qui compense l’autre approche,</a:t>
            </a:r>
            <a:r>
              <a:rPr lang="fr-CA" sz="2400" b="0" i="0" baseline="0" dirty="0" smtClean="0"/>
              <a:t> car </a:t>
            </a:r>
            <a:r>
              <a:rPr lang="fr-CA" sz="2400" b="0" i="0" dirty="0" smtClean="0"/>
              <a:t>elle surestime les chances de succès, peut sous-estimer les tentatives ultérieures.</a:t>
            </a:r>
            <a:r>
              <a:rPr lang="fr-CA" sz="2400" b="0" i="0" baseline="0" dirty="0" smtClean="0"/>
              <a:t> </a:t>
            </a:r>
            <a:r>
              <a:rPr lang="fr-CA" sz="2400" b="0" i="0" dirty="0" smtClean="0"/>
              <a:t>Nombre moyen de tentatives d’abandon = 19,6 tentatives. Ce scénario, qui est tiré d'une hypothèse de taux constant selon laquelle toutes les tentatives d’abandon ont la même chance de réussir, peu importe le nombre de tentatives précédentes, peut sous-estimer le nombre réel de tentatives d’abandon. Enfin, le nombre maximum de tentatives d’abandon (142) selon </a:t>
            </a:r>
            <a:r>
              <a:rPr lang="fr-CA" sz="2400" b="0" i="0" dirty="0" err="1" smtClean="0"/>
              <a:t>Chaiton</a:t>
            </a:r>
            <a:r>
              <a:rPr lang="fr-CA" sz="2400" b="0" i="0" dirty="0" smtClean="0"/>
              <a:t> et coll. n’a pas été utilisé lors de cette analyse, car il représente une approche fondée sur la durée de vie. Ce nombre est donc moins pertinent pour la population de patients atteints de cancer, mais peut être utile pour estimer le nombre de tentatives d’abandon au sein de la population générale.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kern="120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fr-CA" sz="2400" b="0" dirty="0" smtClean="0"/>
              <a:t>Chaiton M, Diemert L, Cohen JE, et coll</a:t>
            </a:r>
            <a:r>
              <a:rPr lang="fr-CA" sz="2400" b="0" i="1" dirty="0" smtClean="0"/>
              <a:t>.</a:t>
            </a:r>
            <a:r>
              <a:rPr lang="fr-CA" sz="2400" b="0" i="0" dirty="0" smtClean="0"/>
              <a:t> </a:t>
            </a:r>
            <a:r>
              <a:rPr lang="fr-CA" sz="2400" b="0" i="0" dirty="0" smtClean="0">
                <a:solidFill>
                  <a:srgbClr val="000000"/>
                </a:solidFill>
              </a:rPr>
              <a:t>Estimating the number of quit attempts it takes to quit smoking successfully in a longitudinal cohort of smokers </a:t>
            </a:r>
            <a:r>
              <a:rPr lang="fr-CA" sz="2400" b="0" i="1" dirty="0" smtClean="0">
                <a:solidFill>
                  <a:srgbClr val="000000"/>
                </a:solidFill>
              </a:rPr>
              <a:t>BMJ Open </a:t>
            </a:r>
            <a:r>
              <a:rPr lang="fr-CA" sz="2400" b="0" i="0" dirty="0" smtClean="0">
                <a:solidFill>
                  <a:srgbClr val="000000"/>
                </a:solidFill>
              </a:rPr>
              <a:t>2016;</a:t>
            </a:r>
            <a:r>
              <a:rPr lang="fr-CA" sz="2400" b="1" i="0" dirty="0" smtClean="0">
                <a:solidFill>
                  <a:srgbClr val="000000"/>
                </a:solidFill>
              </a:rPr>
              <a:t>6:</a:t>
            </a:r>
            <a:r>
              <a:rPr lang="fr-CA" sz="2400" b="0" i="0" dirty="0" smtClean="0">
                <a:solidFill>
                  <a:srgbClr val="000000"/>
                </a:solidFill>
              </a:rPr>
              <a:t>e011045. doi: 10.1136/bmjopen-2016-011045</a:t>
            </a:r>
          </a:p>
        </p:txBody>
      </p:sp>
    </p:spTree>
    <p:extLst>
      <p:ext uri="{BB962C8B-B14F-4D97-AF65-F5344CB8AC3E}">
        <p14:creationId xmlns:p14="http://schemas.microsoft.com/office/powerpoint/2010/main" val="10011087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CA" sz="2400" b="0" i="0" dirty="0" smtClean="0">
                <a:solidFill>
                  <a:srgbClr val="1F497D"/>
                </a:solidFill>
              </a:rPr>
              <a:t>Veuillez vous reporter au fichier de données brutes sur les estimations des principaux coûts pour obtenir l’ensemble des détails, des hypothèses et des citations.</a:t>
            </a:r>
          </a:p>
          <a:p>
            <a:endParaRPr lang="en-CA" sz="2400" dirty="0" smtClean="0">
              <a:latin typeface="Calibri" charset="0"/>
              <a:ea typeface="MS PGothic" charset="0"/>
            </a:endParaRPr>
          </a:p>
          <a:p>
            <a:r>
              <a:rPr lang="fr-CA" sz="2400" b="0" i="0" dirty="0" smtClean="0">
                <a:solidFill>
                  <a:srgbClr val="000000"/>
                </a:solidFill>
              </a:rPr>
              <a:t>Tous les coûts ont été convertis selon la valeur du dollar en 2016.</a:t>
            </a:r>
          </a:p>
          <a:p>
            <a:endParaRPr lang="en-CA" sz="2400" dirty="0" smtClean="0">
              <a:latin typeface="Calibri" charset="0"/>
              <a:ea typeface="MS PGothic"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2400" b="0" i="0" baseline="30000" dirty="0" smtClean="0"/>
              <a:t>a  </a:t>
            </a:r>
            <a:r>
              <a:rPr lang="fr-CA" sz="2400" b="0" i="0" dirty="0" smtClean="0"/>
              <a:t>Salaire moyen des professionnels de la santé (médecins, infirmières autorisées et pharmaciens) utilisé pour calculer les coûts relatifs au personnel. Le coût par minute est de 0,70 $.</a:t>
            </a:r>
          </a:p>
          <a:p>
            <a:r>
              <a:rPr lang="fr-CA" sz="2400" b="0" i="0" baseline="30000" dirty="0" smtClean="0"/>
              <a:t>b </a:t>
            </a:r>
            <a:r>
              <a:rPr lang="fr-CA" sz="2400" b="0" i="0" baseline="0" dirty="0" smtClean="0"/>
              <a:t> </a:t>
            </a:r>
            <a:r>
              <a:rPr lang="fr-CA" sz="2400" dirty="0" smtClean="0"/>
              <a:t>Par </a:t>
            </a:r>
            <a:r>
              <a:rPr lang="fr-CA" sz="2400" b="0" i="0" dirty="0" smtClean="0"/>
              <a:t>TRN, on entend ce qui suit : timbres, gomme, pastilles, inhalateur ou vaporisateur. Les coûts moyens par semaine, établis en fonction de l’utilisation moyenne de chaque forme d’aide : timbres à 20 $, pastilles à 10 $, gomme à 29 $, vaporisateur à 45 $ et inhalateur à 46 $.</a:t>
            </a:r>
          </a:p>
          <a:p>
            <a:r>
              <a:rPr lang="fr-CA" sz="2400" b="0" i="0" baseline="30000" dirty="0" smtClean="0"/>
              <a:t>1 </a:t>
            </a:r>
            <a:r>
              <a:rPr lang="fr-CA" sz="2400" b="0" i="0" dirty="0" smtClean="0"/>
              <a:t>En vertu de la modélisation et des données de Chaiton et coll., tirées de l'étude de 2016 sur l’estimation des tentatives d’abandon au sein de la population canadienne, des scénarios comprenant un nombre de tentatives minimum, maximum et moyen sont présentés et seraient vraisemblablement pertinents pour la plupart des populations de patients atteints de cancer.</a:t>
            </a:r>
            <a:r>
              <a:rPr lang="fr-CA" sz="2400" b="0" i="0" baseline="0" dirty="0" smtClean="0"/>
              <a:t> </a:t>
            </a:r>
            <a:r>
              <a:rPr lang="fr-CA" sz="2400" b="0" i="0" dirty="0" smtClean="0"/>
              <a:t>Nombre minimum de tentatives d’abandon = 6,3 tentatives. Ce scénario, qui est tiré d’un rappel des tentatives d’abandon sur une échelle de temps équivalant à la durée de vie</a:t>
            </a:r>
            <a:r>
              <a:rPr lang="fr-CA" sz="2400" b="0" i="0" baseline="0" dirty="0" smtClean="0"/>
              <a:t> de </a:t>
            </a:r>
            <a:r>
              <a:rPr lang="fr-CA" sz="2400" b="0" i="0" dirty="0" smtClean="0"/>
              <a:t>toutes les personnes ayant réussi à cesser de fumer, peut sous-estimer le nombre réel de tentatives d’abandon.</a:t>
            </a:r>
            <a:r>
              <a:rPr lang="fr-CA" sz="2400" b="0" i="0" baseline="0" dirty="0" smtClean="0"/>
              <a:t> </a:t>
            </a:r>
            <a:r>
              <a:rPr lang="fr-CA" sz="2400" b="0" i="0" dirty="0" smtClean="0"/>
              <a:t>Nombre maximum de tentatives d’abandon = 29,6 tentatives. Ce scénario est tiré d’une approche de table de survie, de sorte que le taux de réussite des tentatives d’abandon varie selon</a:t>
            </a:r>
            <a:r>
              <a:rPr lang="fr-CA" sz="2400" b="0" i="0" baseline="0" dirty="0" smtClean="0"/>
              <a:t> </a:t>
            </a:r>
            <a:r>
              <a:rPr lang="fr-CA" sz="2400" b="0" i="0" dirty="0" smtClean="0"/>
              <a:t>« l'âge auquel la tentative d’abandon est effectuée », comme on l’a constaté au cours de la période de l’étude.</a:t>
            </a:r>
            <a:r>
              <a:rPr lang="fr-CA" sz="2400" b="0" i="0" baseline="0" dirty="0" smtClean="0"/>
              <a:t> </a:t>
            </a:r>
            <a:r>
              <a:rPr lang="fr-CA" sz="2400" b="0" i="0" dirty="0" smtClean="0"/>
              <a:t>Cette approche, qui compense l’autre approche,</a:t>
            </a:r>
            <a:r>
              <a:rPr lang="fr-CA" sz="2400" b="0" i="0" baseline="0" dirty="0" smtClean="0"/>
              <a:t> car </a:t>
            </a:r>
            <a:r>
              <a:rPr lang="fr-CA" sz="2400" b="0" i="0" dirty="0" smtClean="0"/>
              <a:t>elle surestime les chances de succès, peut sous-estimer les tentatives ultérieures.</a:t>
            </a:r>
            <a:r>
              <a:rPr lang="fr-CA" sz="2400" b="0" i="0" baseline="0" dirty="0" smtClean="0"/>
              <a:t> </a:t>
            </a:r>
            <a:r>
              <a:rPr lang="fr-CA" sz="2400" b="0" i="0" dirty="0" smtClean="0"/>
              <a:t>Nombre moyen de tentatives d’abandon = 19,6 tentatives. Ce scénario, qui est tiré d'une hypothèse de taux constant selon laquelle toutes les tentatives d’abandon ont la même chance de réussir, peu importe le nombre de tentatives précédentes, peut sous-estimer le nombre réel de tentatives d’abandon. Enfin, le nombre maximum de tentatives d’abandon (142) selon Chaiton et coll. n’a pas été utilisé lors de cette analyse, car il représente une approche fondée sur la durée de vie. Ce nombre est donc moins pertinent pour la population de patients atteints de cancer, mais peut être utile pour estimer le nombre de tentatives d’abandon au sein de la population générale.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i="0" kern="1200" dirty="0" smtClean="0">
              <a:effectLst/>
              <a:latin typeface="Helvetica Neue"/>
              <a:ea typeface="MS PGothic" panose="020B0600070205080204" pitchFamily="34" charset="-128"/>
              <a:cs typeface="MS PGothic" charset="0"/>
              <a:sym typeface="Helvetica Neue"/>
            </a:endParaRPr>
          </a:p>
          <a:p>
            <a:pPr marL="0" marR="0" indent="0" algn="l" defTabSz="914400" rtl="0" eaLnBrk="1" fontAlgn="auto" latinLnBrk="0" hangingPunct="1">
              <a:lnSpc>
                <a:spcPct val="100000"/>
              </a:lnSpc>
              <a:spcBef>
                <a:spcPts val="0"/>
              </a:spcBef>
              <a:spcAft>
                <a:spcPts val="0"/>
              </a:spcAft>
              <a:buClrTx/>
              <a:buSzTx/>
              <a:buFontTx/>
              <a:buNone/>
              <a:tabLst/>
              <a:defRPr/>
            </a:pPr>
            <a:r>
              <a:rPr lang="fr-CA" sz="2400" b="0" i="0" dirty="0" smtClean="0"/>
              <a:t>Chaiton M, Diemert L, Cohen JE</a:t>
            </a:r>
            <a:r>
              <a:rPr lang="fr-CA" sz="2400" b="0" i="1" dirty="0" smtClean="0"/>
              <a:t>, </a:t>
            </a:r>
            <a:r>
              <a:rPr lang="fr-CA" sz="2400" b="0" dirty="0" smtClean="0"/>
              <a:t>et coll</a:t>
            </a:r>
            <a:r>
              <a:rPr lang="fr-CA" sz="2400" b="0" i="1" dirty="0" smtClean="0"/>
              <a:t>.</a:t>
            </a:r>
            <a:r>
              <a:rPr lang="fr-CA" sz="2400" b="0" i="0" dirty="0" smtClean="0"/>
              <a:t> Estimating the number of quit attempts it takes to quit smoking successfully in a longitudinal cohort of </a:t>
            </a:r>
            <a:r>
              <a:rPr lang="fr-CA" sz="2400" b="0" i="0" dirty="0" err="1" smtClean="0"/>
              <a:t>smokers</a:t>
            </a:r>
            <a:r>
              <a:rPr lang="fr-CA" sz="2400" b="0" i="0" dirty="0" smtClean="0"/>
              <a:t>. </a:t>
            </a:r>
            <a:r>
              <a:rPr lang="fr-CA" sz="2400" b="0" i="1" dirty="0" smtClean="0"/>
              <a:t>BMJ Open </a:t>
            </a:r>
            <a:r>
              <a:rPr lang="fr-CA" sz="2400" b="0" i="0" dirty="0" smtClean="0"/>
              <a:t>2016;</a:t>
            </a:r>
            <a:r>
              <a:rPr lang="fr-CA" sz="2400" b="1" i="0" dirty="0" smtClean="0"/>
              <a:t>6:</a:t>
            </a:r>
            <a:r>
              <a:rPr lang="fr-CA" sz="2400" b="0" i="0" dirty="0" smtClean="0"/>
              <a:t>e011045. doi: 10.1136/bmjopen-2016-011045</a:t>
            </a:r>
          </a:p>
        </p:txBody>
      </p:sp>
    </p:spTree>
    <p:extLst>
      <p:ext uri="{BB962C8B-B14F-4D97-AF65-F5344CB8AC3E}">
        <p14:creationId xmlns:p14="http://schemas.microsoft.com/office/powerpoint/2010/main" val="1008744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CA" sz="2400" b="0" i="0" dirty="0" smtClean="0">
                <a:solidFill>
                  <a:srgbClr val="1F497D"/>
                </a:solidFill>
              </a:rPr>
              <a:t>Veuillez vous reporter au fichier de données brutes sur les estimations des principaux coûts pour obtenir l'ensemble des détails, des hypothèses et des citations.</a:t>
            </a:r>
          </a:p>
          <a:p>
            <a:endParaRPr lang="en-CA" dirty="0" smtClean="0">
              <a:latin typeface="Calibri" charset="0"/>
              <a:ea typeface="MS PGothic" charset="0"/>
            </a:endParaRPr>
          </a:p>
          <a:p>
            <a:r>
              <a:rPr lang="fr-CA" sz="2400" b="0" i="0" dirty="0" smtClean="0"/>
              <a:t>Tous les coûts ont été convertis selon la valeur du dollar en 2016.</a:t>
            </a:r>
          </a:p>
          <a:p>
            <a:endParaRPr lang="en-CA" dirty="0" smtClean="0">
              <a:latin typeface="Calibri" charset="0"/>
              <a:ea typeface="MS PGothic"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2400" b="0" i="0" baseline="30000" dirty="0" smtClean="0"/>
              <a:t>a  </a:t>
            </a:r>
            <a:r>
              <a:rPr lang="fr-CA" sz="2400" b="0" i="0" dirty="0" smtClean="0"/>
              <a:t>Salaire moyen des professionnels de la santé (médecins, infirmières autorisées et pharmaciens) utilisé pour calculer les coûts relatifs au personnel. Le coût par minute est de 0,70 $.</a:t>
            </a:r>
          </a:p>
          <a:p>
            <a:r>
              <a:rPr lang="fr-CA" sz="2400" b="0" i="0" baseline="30000" dirty="0" smtClean="0"/>
              <a:t>b </a:t>
            </a:r>
            <a:r>
              <a:rPr lang="fr-CA" sz="2400" b="0" i="0" baseline="0" dirty="0" smtClean="0"/>
              <a:t> </a:t>
            </a:r>
            <a:r>
              <a:rPr lang="fr-CA" sz="2400" dirty="0" smtClean="0"/>
              <a:t>Par </a:t>
            </a:r>
            <a:r>
              <a:rPr lang="fr-CA" sz="2400" b="0" i="0" dirty="0" smtClean="0"/>
              <a:t>TRN, on entend ce qui suit : timbres, gomme, pastilles, inhalateur ou vaporisateur. Les coûts moyens par semaine, établis en fonction de l'utilisation moyenne de chaque forme d'aide : timbres à 20 $, pastilles à 10 $, gomme à 29 $, vaporisateur à 45 $ et inhalateur à 46 $.</a:t>
            </a:r>
          </a:p>
          <a:p>
            <a:r>
              <a:rPr lang="fr-CA" sz="2400" b="0" i="0" baseline="30000" dirty="0" smtClean="0"/>
              <a:t>1 </a:t>
            </a:r>
            <a:r>
              <a:rPr lang="fr-CA" sz="2400" b="0" i="0" dirty="0" smtClean="0"/>
              <a:t>En vertu de la modélisation et des données de Chaiton et coll., tirées de l'étude de 2016 sur l'estimation des tentatives d'abandon au sein de la population canadienne, des scénarios comprenant un nombre de tentatives minimum, maximum et moyen sont présentés et seraient vraisemblablement pertinents pour la plupart des populations de patients atteints de cancer. Nombre minimum de tentatives d’abandon = 6,3 tentatives. Ce scénario, qui est tiré d’un rappel des tentatives d'abandon sur une échelle de temps équivalant à la durée de vie de toutes les personnes ayant réussi à cesser de fumer, peut sous-estimer le nombre réel de tentatives d'abandon.</a:t>
            </a:r>
            <a:r>
              <a:rPr lang="fr-CA" sz="2400" b="0" i="0" baseline="0" dirty="0" smtClean="0"/>
              <a:t> </a:t>
            </a:r>
            <a:r>
              <a:rPr lang="fr-CA" sz="2400" b="0" i="0" dirty="0" smtClean="0"/>
              <a:t>Nombre maximum de tentatives d'abandon = 29,6 tentatives. Ce scénario est tiré d'une approche de table de survie, de sorte que le taux de réussite des tentatives d'abandon varie selon « l'âge auquel la tentative d'abandon est effectuée », comme on l'a constaté au cours de la période de l'étude.</a:t>
            </a:r>
            <a:r>
              <a:rPr lang="fr-CA" sz="2400" b="0" i="0" baseline="0" dirty="0" smtClean="0"/>
              <a:t> </a:t>
            </a:r>
            <a:r>
              <a:rPr lang="fr-CA" sz="2400" b="0" i="0" dirty="0" smtClean="0"/>
              <a:t>Cette approche, qui compense l'autre approche, car elle surestime les chances de succès, peut sous-estimer les tentatives ultérieures.</a:t>
            </a:r>
            <a:r>
              <a:rPr lang="fr-CA" sz="2400" b="0" i="0" baseline="0" dirty="0" smtClean="0"/>
              <a:t> </a:t>
            </a:r>
            <a:r>
              <a:rPr lang="fr-CA" sz="2400" b="0" i="0" dirty="0" smtClean="0"/>
              <a:t>Nombre moyen de tentatives d'abandon = 19,6 tentatives. Ce scénario, qui est tiré d'une hypothèse de taux constant selon laquelle toutes les tentatives d'abandon ont la même chance de réussir, peu importe le nombre de tentatives précédentes, peut sous-estimer le nombre réel de tentatives d'abandon.</a:t>
            </a:r>
            <a:r>
              <a:rPr lang="fr-CA" sz="2400" b="0" i="0" baseline="0" dirty="0" smtClean="0"/>
              <a:t> </a:t>
            </a:r>
            <a:r>
              <a:rPr lang="fr-CA" sz="2400" b="0" i="0" dirty="0" smtClean="0"/>
              <a:t>Enfin, le nombre maximum de tentatives d'abandon (142) selon Chaiton et coll. n'a pas été utilisé lors de cette analyse, car il représente une approche fondée sur la durée de vie. Ce nombre est donc moins pertinent pour la population de patients atteints de cancer, mais peut être utile pour estimer le nombre de tentatives d'abandon au sein de la population générale.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i="0" kern="1200" dirty="0" smtClean="0">
              <a:effectLst/>
              <a:latin typeface="Helvetica Neue"/>
              <a:ea typeface="MS PGothic" panose="020B0600070205080204" pitchFamily="34" charset="-128"/>
              <a:cs typeface="MS PGothic" charset="0"/>
              <a:sym typeface="Helvetica Neue"/>
            </a:endParaRPr>
          </a:p>
          <a:p>
            <a:pPr marL="0" marR="0" indent="0" algn="l" defTabSz="914400" rtl="0" eaLnBrk="1" fontAlgn="auto" latinLnBrk="0" hangingPunct="1">
              <a:lnSpc>
                <a:spcPct val="100000"/>
              </a:lnSpc>
              <a:spcBef>
                <a:spcPts val="0"/>
              </a:spcBef>
              <a:spcAft>
                <a:spcPts val="0"/>
              </a:spcAft>
              <a:buClrTx/>
              <a:buSzTx/>
              <a:buFontTx/>
              <a:buNone/>
              <a:tabLst/>
              <a:defRPr/>
            </a:pPr>
            <a:r>
              <a:rPr lang="fr-CA" sz="2400" b="0" i="0" dirty="0" smtClean="0"/>
              <a:t>Chaiton M, Diemert L, Cohen JE</a:t>
            </a:r>
            <a:r>
              <a:rPr lang="fr-CA" sz="2400" b="0" i="1" dirty="0" smtClean="0"/>
              <a:t>, </a:t>
            </a:r>
            <a:r>
              <a:rPr lang="fr-CA" sz="2400" b="0" dirty="0" smtClean="0"/>
              <a:t>et coll</a:t>
            </a:r>
            <a:r>
              <a:rPr lang="fr-CA" sz="2400" b="0" i="1" dirty="0" smtClean="0"/>
              <a:t>.</a:t>
            </a:r>
            <a:r>
              <a:rPr lang="fr-CA" sz="2400" b="0" i="0" dirty="0" smtClean="0"/>
              <a:t> Estimating the number of quit attempts it takes to quit smoking successfully in a longitudinal cohort of </a:t>
            </a:r>
            <a:r>
              <a:rPr lang="fr-CA" sz="2400" b="0" i="0" dirty="0" err="1" smtClean="0"/>
              <a:t>smokers</a:t>
            </a:r>
            <a:r>
              <a:rPr lang="fr-CA" sz="2400" b="0" i="0" dirty="0" smtClean="0"/>
              <a:t>. </a:t>
            </a:r>
            <a:r>
              <a:rPr lang="fr-CA" sz="2400" b="0" i="1" dirty="0" smtClean="0"/>
              <a:t>BMJ Open </a:t>
            </a:r>
            <a:r>
              <a:rPr lang="fr-CA" sz="2400" b="0" i="0" dirty="0" smtClean="0"/>
              <a:t>2016;</a:t>
            </a:r>
            <a:r>
              <a:rPr lang="fr-CA" sz="2400" b="1" i="0" dirty="0" smtClean="0"/>
              <a:t>6:</a:t>
            </a:r>
            <a:r>
              <a:rPr lang="fr-CA" sz="2400" b="0" i="0" dirty="0" smtClean="0"/>
              <a:t>e011045. doi: 10.1136/bmjopen-2016-011045</a:t>
            </a:r>
          </a:p>
        </p:txBody>
      </p:sp>
    </p:spTree>
    <p:extLst>
      <p:ext uri="{BB962C8B-B14F-4D97-AF65-F5344CB8AC3E}">
        <p14:creationId xmlns:p14="http://schemas.microsoft.com/office/powerpoint/2010/main" val="14511578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fr-CA" sz="2400" b="0" i="0" dirty="0" smtClean="0">
                <a:solidFill>
                  <a:srgbClr val="000000"/>
                </a:solidFill>
              </a:rPr>
              <a:t>Tous les coûts ont été convertis selon la valeur du dollar en 2016.</a:t>
            </a:r>
          </a:p>
          <a:p>
            <a:pPr>
              <a:lnSpc>
                <a:spcPct val="80000"/>
              </a:lnSpc>
            </a:pPr>
            <a:endParaRPr lang="en-CA" sz="2400" dirty="0">
              <a:latin typeface="Calibri" charset="0"/>
              <a:ea typeface="MS PGothic" charset="0"/>
            </a:endParaRPr>
          </a:p>
          <a:p>
            <a:pPr marL="0" marR="0" indent="0" algn="l" defTabSz="914400" rtl="0" eaLnBrk="0" fontAlgn="base" latinLnBrk="0" hangingPunct="0">
              <a:lnSpc>
                <a:spcPct val="80000"/>
              </a:lnSpc>
              <a:spcBef>
                <a:spcPct val="30000"/>
              </a:spcBef>
              <a:spcAft>
                <a:spcPct val="0"/>
              </a:spcAft>
              <a:buClrTx/>
              <a:buSzTx/>
              <a:buFontTx/>
              <a:buNone/>
              <a:tabLst/>
              <a:defRPr/>
            </a:pPr>
            <a:r>
              <a:rPr lang="fr-CA" sz="2400" b="0" i="0" dirty="0" smtClean="0">
                <a:solidFill>
                  <a:srgbClr val="0067B1"/>
                </a:solidFill>
              </a:rPr>
              <a:t>Chez les femmes atteintes d'un cancer colorectal, les coûts nets moyens estimés les plus élevés se situent lors de la phase initiale; cependant, le traitement de</a:t>
            </a:r>
            <a:r>
              <a:rPr lang="fr-CA" sz="2400" b="0" i="0" baseline="0" dirty="0" smtClean="0">
                <a:solidFill>
                  <a:srgbClr val="0067B1"/>
                </a:solidFill>
              </a:rPr>
              <a:t> </a:t>
            </a:r>
            <a:r>
              <a:rPr lang="fr-CA" sz="2400" b="0" i="0" dirty="0" smtClean="0">
                <a:solidFill>
                  <a:srgbClr val="0067B1"/>
                </a:solidFill>
              </a:rPr>
              <a:t>ces patientes entraîne également les coûts nets moyens estimés les plus faibles lors des phases de prédiagnostic et continue. Le traitement des femmes atteintes d'un cancer du sein entraîne les coûts nets moyens estimés les plus faibles lors des phases initiale et terminale. En général, parmi les 4 cancers les plus traités chez les femmes, les phases initiale et terminale représentent des coûts nets moyens estimés plus élevés que</a:t>
            </a:r>
            <a:r>
              <a:rPr lang="fr-CA" sz="2400" b="0" i="0" baseline="0" dirty="0" smtClean="0">
                <a:solidFill>
                  <a:srgbClr val="0067B1"/>
                </a:solidFill>
              </a:rPr>
              <a:t> les </a:t>
            </a:r>
            <a:r>
              <a:rPr lang="fr-CA" sz="2400" b="0" i="0" dirty="0" smtClean="0">
                <a:solidFill>
                  <a:srgbClr val="0067B1"/>
                </a:solidFill>
              </a:rPr>
              <a:t>phases de prédiagnostic et continue.  </a:t>
            </a:r>
          </a:p>
          <a:p>
            <a:pPr>
              <a:lnSpc>
                <a:spcPct val="80000"/>
              </a:lnSpc>
            </a:pPr>
            <a:endParaRPr lang="en-CA" sz="2400" dirty="0">
              <a:latin typeface="Calibri" charset="0"/>
              <a:ea typeface="MS PGothic" charset="0"/>
            </a:endParaRPr>
          </a:p>
          <a:p>
            <a:r>
              <a:rPr lang="fr-CA" sz="2400" dirty="0">
                <a:solidFill>
                  <a:srgbClr val="000000"/>
                </a:solidFill>
              </a:rPr>
              <a:t>de Oliveira C, </a:t>
            </a:r>
            <a:r>
              <a:rPr lang="fr-CA" sz="2400" dirty="0" err="1">
                <a:solidFill>
                  <a:srgbClr val="000000"/>
                </a:solidFill>
              </a:rPr>
              <a:t>Pataky</a:t>
            </a:r>
            <a:r>
              <a:rPr lang="fr-CA" sz="2400" dirty="0">
                <a:solidFill>
                  <a:srgbClr val="000000"/>
                </a:solidFill>
              </a:rPr>
              <a:t> R, </a:t>
            </a:r>
            <a:r>
              <a:rPr lang="fr-CA" sz="2400" dirty="0" err="1">
                <a:solidFill>
                  <a:srgbClr val="000000"/>
                </a:solidFill>
              </a:rPr>
              <a:t>Bremner</a:t>
            </a:r>
            <a:r>
              <a:rPr lang="fr-CA" sz="2400" dirty="0">
                <a:solidFill>
                  <a:srgbClr val="000000"/>
                </a:solidFill>
              </a:rPr>
              <a:t> K, </a:t>
            </a:r>
            <a:r>
              <a:rPr lang="fr-CA" sz="2400" dirty="0" err="1">
                <a:solidFill>
                  <a:srgbClr val="000000"/>
                </a:solidFill>
              </a:rPr>
              <a:t>Rangrej</a:t>
            </a:r>
            <a:r>
              <a:rPr lang="fr-CA" sz="2400" dirty="0">
                <a:solidFill>
                  <a:srgbClr val="000000"/>
                </a:solidFill>
              </a:rPr>
              <a:t> J, Chan K, Cheung W, </a:t>
            </a:r>
            <a:r>
              <a:rPr lang="fr-CA" sz="2400" dirty="0" err="1">
                <a:solidFill>
                  <a:srgbClr val="000000"/>
                </a:solidFill>
              </a:rPr>
              <a:t>Hoch</a:t>
            </a:r>
            <a:r>
              <a:rPr lang="fr-CA" sz="2400" dirty="0">
                <a:solidFill>
                  <a:srgbClr val="000000"/>
                </a:solidFill>
              </a:rPr>
              <a:t> J, </a:t>
            </a:r>
            <a:r>
              <a:rPr lang="fr-CA" sz="2400" dirty="0" err="1">
                <a:solidFill>
                  <a:srgbClr val="000000"/>
                </a:solidFill>
              </a:rPr>
              <a:t>Peacock</a:t>
            </a:r>
            <a:r>
              <a:rPr lang="fr-CA" sz="2400" dirty="0">
                <a:solidFill>
                  <a:srgbClr val="000000"/>
                </a:solidFill>
              </a:rPr>
              <a:t> S, </a:t>
            </a:r>
            <a:r>
              <a:rPr lang="fr-CA" sz="2400" dirty="0" err="1">
                <a:solidFill>
                  <a:srgbClr val="000000"/>
                </a:solidFill>
              </a:rPr>
              <a:t>Krahn</a:t>
            </a:r>
            <a:r>
              <a:rPr lang="fr-CA" sz="2400" dirty="0">
                <a:solidFill>
                  <a:srgbClr val="000000"/>
                </a:solidFill>
              </a:rPr>
              <a:t> M. Phase-</a:t>
            </a:r>
            <a:r>
              <a:rPr lang="fr-CA" sz="2400" dirty="0" err="1">
                <a:solidFill>
                  <a:srgbClr val="000000"/>
                </a:solidFill>
              </a:rPr>
              <a:t>specific</a:t>
            </a:r>
            <a:r>
              <a:rPr lang="fr-CA" sz="2400" dirty="0">
                <a:solidFill>
                  <a:srgbClr val="000000"/>
                </a:solidFill>
              </a:rPr>
              <a:t> and </a:t>
            </a:r>
            <a:r>
              <a:rPr lang="fr-CA" sz="2400" dirty="0" err="1">
                <a:solidFill>
                  <a:srgbClr val="000000"/>
                </a:solidFill>
              </a:rPr>
              <a:t>lifetime</a:t>
            </a:r>
            <a:r>
              <a:rPr lang="fr-CA" sz="2400" dirty="0">
                <a:solidFill>
                  <a:srgbClr val="000000"/>
                </a:solidFill>
              </a:rPr>
              <a:t> </a:t>
            </a:r>
            <a:r>
              <a:rPr lang="fr-CA" sz="2400" dirty="0" err="1">
                <a:solidFill>
                  <a:srgbClr val="000000"/>
                </a:solidFill>
              </a:rPr>
              <a:t>costs</a:t>
            </a:r>
            <a:r>
              <a:rPr lang="fr-CA" sz="2400" dirty="0">
                <a:solidFill>
                  <a:srgbClr val="000000"/>
                </a:solidFill>
              </a:rPr>
              <a:t> of cancer care in Ontario, Canada. </a:t>
            </a:r>
            <a:r>
              <a:rPr lang="fr-CA" sz="2400" i="1" dirty="0">
                <a:solidFill>
                  <a:srgbClr val="000000"/>
                </a:solidFill>
              </a:rPr>
              <a:t>BMC Cancer</a:t>
            </a:r>
            <a:r>
              <a:rPr lang="fr-CA" sz="2400" dirty="0">
                <a:solidFill>
                  <a:srgbClr val="000000"/>
                </a:solidFill>
              </a:rPr>
              <a:t>; 2016;16(1):809.</a:t>
            </a:r>
          </a:p>
        </p:txBody>
      </p:sp>
    </p:spTree>
    <p:extLst>
      <p:ext uri="{BB962C8B-B14F-4D97-AF65-F5344CB8AC3E}">
        <p14:creationId xmlns:p14="http://schemas.microsoft.com/office/powerpoint/2010/main" val="1159290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595135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fr-CA" sz="2400" b="0" i="0" dirty="0" smtClean="0">
                <a:solidFill>
                  <a:srgbClr val="000000"/>
                </a:solidFill>
              </a:rPr>
              <a:t>Tous les coûts ont été convertis selon la valeur du dollar en 2016.</a:t>
            </a:r>
          </a:p>
          <a:p>
            <a:pPr>
              <a:lnSpc>
                <a:spcPct val="80000"/>
              </a:lnSpc>
            </a:pPr>
            <a:endParaRPr lang="en-CA" sz="2400" dirty="0">
              <a:latin typeface="Calibri" charset="0"/>
              <a:ea typeface="MS PGothic" charset="0"/>
            </a:endParaRPr>
          </a:p>
          <a:p>
            <a:pPr marL="0" marR="0" indent="0" algn="l" defTabSz="914400" rtl="0" eaLnBrk="0" fontAlgn="base" latinLnBrk="0" hangingPunct="0">
              <a:lnSpc>
                <a:spcPct val="80000"/>
              </a:lnSpc>
              <a:spcBef>
                <a:spcPct val="30000"/>
              </a:spcBef>
              <a:spcAft>
                <a:spcPct val="0"/>
              </a:spcAft>
              <a:buClrTx/>
              <a:buSzTx/>
              <a:buFontTx/>
              <a:buNone/>
              <a:tabLst/>
              <a:defRPr/>
            </a:pPr>
            <a:r>
              <a:rPr lang="fr-CA" sz="2400" b="0" i="0" dirty="0" smtClean="0">
                <a:solidFill>
                  <a:srgbClr val="0067B1"/>
                </a:solidFill>
              </a:rPr>
              <a:t>Le</a:t>
            </a:r>
            <a:r>
              <a:rPr lang="fr-CA" sz="2400" b="0" i="0" baseline="0" dirty="0" smtClean="0">
                <a:solidFill>
                  <a:srgbClr val="0067B1"/>
                </a:solidFill>
              </a:rPr>
              <a:t> traitement des</a:t>
            </a:r>
            <a:r>
              <a:rPr lang="fr-CA" sz="2400" b="0" i="0" dirty="0" smtClean="0">
                <a:solidFill>
                  <a:srgbClr val="0067B1"/>
                </a:solidFill>
              </a:rPr>
              <a:t> hommes atteints d'un cancer de la prostate entraîne</a:t>
            </a:r>
            <a:r>
              <a:rPr lang="fr-CA" sz="2400" b="0" i="0" baseline="0" dirty="0" smtClean="0">
                <a:solidFill>
                  <a:srgbClr val="0067B1"/>
                </a:solidFill>
              </a:rPr>
              <a:t> l</a:t>
            </a:r>
            <a:r>
              <a:rPr lang="fr-CA" sz="2400" b="0" i="0" dirty="0" smtClean="0">
                <a:solidFill>
                  <a:srgbClr val="0067B1"/>
                </a:solidFill>
              </a:rPr>
              <a:t>es coûts nets moyens estimés les plus faibles lors des phases initiale, continue et terminale, alors que celui</a:t>
            </a:r>
            <a:r>
              <a:rPr lang="fr-CA" sz="2400" b="0" i="0" baseline="0" dirty="0" smtClean="0">
                <a:solidFill>
                  <a:srgbClr val="0067B1"/>
                </a:solidFill>
              </a:rPr>
              <a:t> d</a:t>
            </a:r>
            <a:r>
              <a:rPr lang="fr-CA" sz="2400" b="0" i="0" dirty="0" smtClean="0">
                <a:solidFill>
                  <a:srgbClr val="0067B1"/>
                </a:solidFill>
              </a:rPr>
              <a:t>es hommes atteints d'un cancer du poumon représente les coûts nets moyens estimés les plus élevés lors des phases de prédiagnostic et terminale. En général, chez les hommes atteints des 4 cancers les plus traités, les phases initiale et terminale sont assorties de coûts nets moyens estimés plus élevés que</a:t>
            </a:r>
            <a:r>
              <a:rPr lang="fr-CA" sz="2400" b="0" i="0" baseline="0" dirty="0" smtClean="0">
                <a:solidFill>
                  <a:srgbClr val="0067B1"/>
                </a:solidFill>
              </a:rPr>
              <a:t> les </a:t>
            </a:r>
            <a:r>
              <a:rPr lang="fr-CA" sz="2400" b="0" i="0" dirty="0" smtClean="0">
                <a:solidFill>
                  <a:srgbClr val="0067B1"/>
                </a:solidFill>
              </a:rPr>
              <a:t>phases de prédiagnostic et continue.  </a:t>
            </a:r>
          </a:p>
          <a:p>
            <a:pPr>
              <a:lnSpc>
                <a:spcPct val="80000"/>
              </a:lnSpc>
            </a:pPr>
            <a:endParaRPr lang="en-CA" sz="2400" dirty="0">
              <a:latin typeface="Calibri" charset="0"/>
              <a:ea typeface="MS PGothic" charset="0"/>
            </a:endParaRPr>
          </a:p>
          <a:p>
            <a:r>
              <a:rPr lang="fr-CA" sz="2400" dirty="0">
                <a:solidFill>
                  <a:srgbClr val="000000"/>
                </a:solidFill>
              </a:rPr>
              <a:t>de Oliveira C, </a:t>
            </a:r>
            <a:r>
              <a:rPr lang="fr-CA" sz="2400" dirty="0" err="1">
                <a:solidFill>
                  <a:srgbClr val="000000"/>
                </a:solidFill>
              </a:rPr>
              <a:t>Pataky</a:t>
            </a:r>
            <a:r>
              <a:rPr lang="fr-CA" sz="2400" dirty="0">
                <a:solidFill>
                  <a:srgbClr val="000000"/>
                </a:solidFill>
              </a:rPr>
              <a:t> R, </a:t>
            </a:r>
            <a:r>
              <a:rPr lang="fr-CA" sz="2400" dirty="0" err="1">
                <a:solidFill>
                  <a:srgbClr val="000000"/>
                </a:solidFill>
              </a:rPr>
              <a:t>Bremner</a:t>
            </a:r>
            <a:r>
              <a:rPr lang="fr-CA" sz="2400" dirty="0">
                <a:solidFill>
                  <a:srgbClr val="000000"/>
                </a:solidFill>
              </a:rPr>
              <a:t> K, </a:t>
            </a:r>
            <a:r>
              <a:rPr lang="fr-CA" sz="2400" dirty="0" err="1">
                <a:solidFill>
                  <a:srgbClr val="000000"/>
                </a:solidFill>
              </a:rPr>
              <a:t>Rangrej</a:t>
            </a:r>
            <a:r>
              <a:rPr lang="fr-CA" sz="2400" dirty="0">
                <a:solidFill>
                  <a:srgbClr val="000000"/>
                </a:solidFill>
              </a:rPr>
              <a:t> J, Chan K, Cheung W, </a:t>
            </a:r>
            <a:r>
              <a:rPr lang="fr-CA" sz="2400" dirty="0" err="1">
                <a:solidFill>
                  <a:srgbClr val="000000"/>
                </a:solidFill>
              </a:rPr>
              <a:t>Hoch</a:t>
            </a:r>
            <a:r>
              <a:rPr lang="fr-CA" sz="2400" dirty="0">
                <a:solidFill>
                  <a:srgbClr val="000000"/>
                </a:solidFill>
              </a:rPr>
              <a:t> J, </a:t>
            </a:r>
            <a:r>
              <a:rPr lang="fr-CA" sz="2400" dirty="0" err="1">
                <a:solidFill>
                  <a:srgbClr val="000000"/>
                </a:solidFill>
              </a:rPr>
              <a:t>Peacock</a:t>
            </a:r>
            <a:r>
              <a:rPr lang="fr-CA" sz="2400" dirty="0">
                <a:solidFill>
                  <a:srgbClr val="000000"/>
                </a:solidFill>
              </a:rPr>
              <a:t> S, </a:t>
            </a:r>
            <a:r>
              <a:rPr lang="fr-CA" sz="2400" dirty="0" err="1">
                <a:solidFill>
                  <a:srgbClr val="000000"/>
                </a:solidFill>
              </a:rPr>
              <a:t>Krahn</a:t>
            </a:r>
            <a:r>
              <a:rPr lang="fr-CA" sz="2400" dirty="0">
                <a:solidFill>
                  <a:srgbClr val="000000"/>
                </a:solidFill>
              </a:rPr>
              <a:t> M. Phase-</a:t>
            </a:r>
            <a:r>
              <a:rPr lang="fr-CA" sz="2400" dirty="0" err="1">
                <a:solidFill>
                  <a:srgbClr val="000000"/>
                </a:solidFill>
              </a:rPr>
              <a:t>specific</a:t>
            </a:r>
            <a:r>
              <a:rPr lang="fr-CA" sz="2400" dirty="0">
                <a:solidFill>
                  <a:srgbClr val="000000"/>
                </a:solidFill>
              </a:rPr>
              <a:t> and </a:t>
            </a:r>
            <a:r>
              <a:rPr lang="fr-CA" sz="2400" dirty="0" err="1">
                <a:solidFill>
                  <a:srgbClr val="000000"/>
                </a:solidFill>
              </a:rPr>
              <a:t>lifetime</a:t>
            </a:r>
            <a:r>
              <a:rPr lang="fr-CA" sz="2400" dirty="0">
                <a:solidFill>
                  <a:srgbClr val="000000"/>
                </a:solidFill>
              </a:rPr>
              <a:t> </a:t>
            </a:r>
            <a:r>
              <a:rPr lang="fr-CA" sz="2400" dirty="0" err="1">
                <a:solidFill>
                  <a:srgbClr val="000000"/>
                </a:solidFill>
              </a:rPr>
              <a:t>costs</a:t>
            </a:r>
            <a:r>
              <a:rPr lang="fr-CA" sz="2400" dirty="0">
                <a:solidFill>
                  <a:srgbClr val="000000"/>
                </a:solidFill>
              </a:rPr>
              <a:t> of cancer care in Ontario, Canada. </a:t>
            </a:r>
            <a:r>
              <a:rPr lang="fr-CA" sz="2400" i="1" dirty="0">
                <a:solidFill>
                  <a:srgbClr val="000000"/>
                </a:solidFill>
              </a:rPr>
              <a:t>BMC Cancer</a:t>
            </a:r>
            <a:r>
              <a:rPr lang="fr-CA" sz="2400" dirty="0">
                <a:solidFill>
                  <a:srgbClr val="000000"/>
                </a:solidFill>
              </a:rPr>
              <a:t>; 2016;16(1):809.</a:t>
            </a:r>
          </a:p>
        </p:txBody>
      </p:sp>
    </p:spTree>
    <p:extLst>
      <p:ext uri="{BB962C8B-B14F-4D97-AF65-F5344CB8AC3E}">
        <p14:creationId xmlns:p14="http://schemas.microsoft.com/office/powerpoint/2010/main" val="720689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429267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0561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2400" b="0" i="0" dirty="0" smtClean="0">
                <a:solidFill>
                  <a:srgbClr val="000000"/>
                </a:solidFill>
              </a:rPr>
              <a:t>Sources des données :</a:t>
            </a:r>
          </a:p>
          <a:p>
            <a:r>
              <a:rPr lang="fr-CA" sz="2400" b="0" i="0" dirty="0" smtClean="0">
                <a:solidFill>
                  <a:srgbClr val="000000"/>
                </a:solidFill>
              </a:rPr>
              <a:t>Lucchiari C, Masiero M, Botturi A, Pravettoni G. Helping patients to reduce tobacco consumption in oncology: a narrative review. </a:t>
            </a:r>
            <a:r>
              <a:rPr lang="fr-CA" sz="2400" b="0" i="1" dirty="0" smtClean="0">
                <a:solidFill>
                  <a:srgbClr val="000000"/>
                </a:solidFill>
              </a:rPr>
              <a:t>Springerplus</a:t>
            </a:r>
            <a:r>
              <a:rPr lang="fr-CA" sz="2400" b="0" i="0" dirty="0" smtClean="0">
                <a:solidFill>
                  <a:srgbClr val="000000"/>
                </a:solidFill>
              </a:rPr>
              <a:t> 2016;5:1136.</a:t>
            </a:r>
          </a:p>
          <a:p>
            <a:endParaRPr lang="en-CA" dirty="0">
              <a:latin typeface="Calibri" charset="0"/>
              <a:ea typeface="MS PGothic" charset="0"/>
            </a:endParaRPr>
          </a:p>
          <a:p>
            <a:r>
              <a:rPr lang="fr-CA" sz="2400" b="0" i="0" dirty="0" smtClean="0">
                <a:solidFill>
                  <a:srgbClr val="000000"/>
                </a:solidFill>
              </a:rPr>
              <a:t>U.S. Department of Health and Human Services (HHS). The Health Consequences of Smoking: 50 Years of Progress. A Report of the Surgeon General. Atlanta, GA : U.S. Department of Health and Human Services, Centers for Disease Control and Prevention, National Center for Chronic Disease Prevention and Health Promotion, Office on Smoking and Health, 2014.</a:t>
            </a:r>
          </a:p>
          <a:p>
            <a:endParaRPr lang="en-CA" dirty="0">
              <a:latin typeface="Calibri" charset="0"/>
              <a:ea typeface="MS PGothic" charset="0"/>
            </a:endParaRPr>
          </a:p>
          <a:p>
            <a:r>
              <a:rPr lang="fr-CA" sz="2400" b="0" i="0" dirty="0" smtClean="0">
                <a:solidFill>
                  <a:srgbClr val="000000"/>
                </a:solidFill>
              </a:rPr>
              <a:t>Liu J, Chadder J, Fung S, G Lockwood, Rahal R, Halligan M, Mowat D, Bryant H. Smoking behaviours of current cancer patients in Canada. </a:t>
            </a:r>
            <a:r>
              <a:rPr lang="fr-CA" sz="2400" b="0" i="1" dirty="0" smtClean="0">
                <a:solidFill>
                  <a:srgbClr val="000000"/>
                </a:solidFill>
              </a:rPr>
              <a:t>Current Oncology</a:t>
            </a:r>
            <a:r>
              <a:rPr lang="fr-CA" sz="2400" b="0" i="0" dirty="0" smtClean="0">
                <a:solidFill>
                  <a:srgbClr val="000000"/>
                </a:solidFill>
              </a:rPr>
              <a:t> 2016; 23(3):201-203.</a:t>
            </a:r>
          </a:p>
          <a:p>
            <a:endParaRPr lang="en-CA" dirty="0">
              <a:latin typeface="Calibri" charset="0"/>
              <a:ea typeface="MS PGothic" charset="0"/>
            </a:endParaRPr>
          </a:p>
          <a:p>
            <a:r>
              <a:rPr lang="fr-CA" sz="2400" b="0" i="0" dirty="0" smtClean="0">
                <a:solidFill>
                  <a:srgbClr val="000000"/>
                </a:solidFill>
              </a:rPr>
              <a:t>Li WHC, Chan SSC, Wang KMP, Lam TH. Helping cancer patients quit smoking by increasing their risk perception: a study protocol of a cluster randomized controlled trial. </a:t>
            </a:r>
            <a:r>
              <a:rPr lang="fr-CA" sz="2400" b="0" i="1" dirty="0" smtClean="0">
                <a:solidFill>
                  <a:srgbClr val="000000"/>
                </a:solidFill>
              </a:rPr>
              <a:t>BMC Cancer </a:t>
            </a:r>
            <a:r>
              <a:rPr lang="fr-CA" sz="2400" b="0" i="0" dirty="0" smtClean="0">
                <a:solidFill>
                  <a:srgbClr val="000000"/>
                </a:solidFill>
              </a:rPr>
              <a:t>2015;15:490.</a:t>
            </a:r>
          </a:p>
          <a:p>
            <a:endParaRPr lang="en-CA" dirty="0">
              <a:latin typeface="Calibri" charset="0"/>
              <a:ea typeface="MS PGothic" charset="0"/>
            </a:endParaRPr>
          </a:p>
          <a:p>
            <a:r>
              <a:rPr lang="fr-CA" sz="2400" b="0" i="0" dirty="0" smtClean="0">
                <a:solidFill>
                  <a:srgbClr val="000000"/>
                </a:solidFill>
              </a:rPr>
              <a:t>Warren GW, Ward KD. Integration of tobacco cessation services into multidisciplinary lung cancer care: rationale, state of the art, and future directions. </a:t>
            </a:r>
            <a:r>
              <a:rPr lang="fr-CA" sz="2400" b="0" i="1" dirty="0" smtClean="0">
                <a:solidFill>
                  <a:srgbClr val="000000"/>
                </a:solidFill>
              </a:rPr>
              <a:t>Transl Lung Cancer Res </a:t>
            </a:r>
            <a:r>
              <a:rPr lang="fr-CA" sz="2400" b="0" i="0" dirty="0" smtClean="0">
                <a:solidFill>
                  <a:srgbClr val="000000"/>
                </a:solidFill>
              </a:rPr>
              <a:t>2015;4:339-52.</a:t>
            </a:r>
          </a:p>
          <a:p>
            <a:endParaRPr lang="en-US"/>
          </a:p>
        </p:txBody>
      </p:sp>
    </p:spTree>
    <p:extLst>
      <p:ext uri="{BB962C8B-B14F-4D97-AF65-F5344CB8AC3E}">
        <p14:creationId xmlns:p14="http://schemas.microsoft.com/office/powerpoint/2010/main" val="842352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CA" sz="2400" b="0" i="0" dirty="0" smtClean="0">
                <a:solidFill>
                  <a:srgbClr val="000000"/>
                </a:solidFill>
              </a:rPr>
              <a:t>National Institute for Health and Clinical Excellence. </a:t>
            </a:r>
            <a:r>
              <a:rPr lang="fr-CA" sz="2400" b="0" i="1" dirty="0" smtClean="0">
                <a:solidFill>
                  <a:srgbClr val="000000"/>
                </a:solidFill>
              </a:rPr>
              <a:t>Guidance on the Use of Nicotine Replacement Therapy (NRT) and Bupropion for Smoking Cessation</a:t>
            </a:r>
            <a:r>
              <a:rPr lang="fr-CA" sz="2400" b="0" i="0" dirty="0" smtClean="0">
                <a:solidFill>
                  <a:srgbClr val="000000"/>
                </a:solidFill>
              </a:rPr>
              <a:t>. 2002: 1-27. </a:t>
            </a:r>
            <a:r>
              <a:rPr lang="fr-CA" sz="2400" b="0" i="0" u="none" dirty="0" smtClean="0">
                <a:solidFill>
                  <a:srgbClr val="000000"/>
                </a:solidFill>
                <a:hlinkClick r:id="rId3"/>
              </a:rPr>
              <a:t>http://www.nice.org.uk/nicemedia/pdf/NiceNRT39GUIDANCE.pdf</a:t>
            </a:r>
            <a:r>
              <a:rPr lang="fr-CA" sz="2400" b="0" i="0" dirty="0" smtClean="0">
                <a:solidFill>
                  <a:srgbClr val="000000"/>
                </a:solidFill>
              </a:rPr>
              <a: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2400" b="0" i="0" kern="1200" dirty="0" smtClean="0">
              <a:solidFill>
                <a:schemeClr val="tx1"/>
              </a:solidFill>
              <a:effectLst/>
              <a:latin typeface="Helvetica Neue"/>
              <a:ea typeface="MS PGothic" panose="020B0600070205080204" pitchFamily="34" charset="-128"/>
              <a:cs typeface="MS PGothic" charset="0"/>
              <a:sym typeface="Helvetica Neue"/>
            </a:endParaRPr>
          </a:p>
          <a:p>
            <a:r>
              <a:rPr lang="fr-CA" sz="2400" b="0" i="0" dirty="0" smtClean="0">
                <a:solidFill>
                  <a:srgbClr val="000000"/>
                </a:solidFill>
              </a:rPr>
              <a:t>Hughes JR, Keely J, Naud S. Shape of the relapse curve and long-term abstinence among untreated smokers. </a:t>
            </a:r>
            <a:r>
              <a:rPr lang="fr-CA" sz="2400" b="0" i="1" dirty="0" smtClean="0">
                <a:solidFill>
                  <a:srgbClr val="000000"/>
                </a:solidFill>
              </a:rPr>
              <a:t>Addiction</a:t>
            </a:r>
            <a:r>
              <a:rPr lang="fr-CA" sz="2400" b="0" i="0" dirty="0" smtClean="0">
                <a:solidFill>
                  <a:srgbClr val="000000"/>
                </a:solidFill>
              </a:rPr>
              <a:t> 2004;</a:t>
            </a:r>
            <a:r>
              <a:rPr lang="fr-CA" sz="2400" b="1" i="0" dirty="0" smtClean="0">
                <a:solidFill>
                  <a:srgbClr val="000000"/>
                </a:solidFill>
              </a:rPr>
              <a:t>99</a:t>
            </a:r>
            <a:r>
              <a:rPr lang="fr-CA" sz="2400" b="0" i="0" dirty="0" smtClean="0">
                <a:solidFill>
                  <a:srgbClr val="000000"/>
                </a:solidFill>
              </a:rPr>
              <a:t>:29–38.</a:t>
            </a:r>
          </a:p>
          <a:p>
            <a:endParaRPr lang="en-US" dirty="0" smtClean="0"/>
          </a:p>
          <a:p>
            <a:endParaRPr lang="en-US" dirty="0"/>
          </a:p>
        </p:txBody>
      </p:sp>
    </p:spTree>
    <p:extLst>
      <p:ext uri="{BB962C8B-B14F-4D97-AF65-F5344CB8AC3E}">
        <p14:creationId xmlns:p14="http://schemas.microsoft.com/office/powerpoint/2010/main" val="1943478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17999"/>
              </a:lnSpc>
              <a:spcBef>
                <a:spcPts val="0"/>
              </a:spcBef>
              <a:spcAft>
                <a:spcPts val="0"/>
              </a:spcAft>
              <a:buClrTx/>
              <a:buSzTx/>
              <a:buFontTx/>
              <a:buNone/>
              <a:tabLst/>
              <a:defRPr/>
            </a:pPr>
            <a:r>
              <a:rPr lang="fr-CA" sz="2400" b="0" i="0" dirty="0" smtClean="0">
                <a:solidFill>
                  <a:srgbClr val="000000"/>
                </a:solidFill>
              </a:rPr>
              <a:t>Centre for Excellence in Economic Analysis Research (CLEAR). Revue rapide de la littérature : Évaluation économique des </a:t>
            </a:r>
            <a:r>
              <a:rPr lang="fr-CA" sz="2400" b="0" i="0" dirty="0" smtClean="0"/>
              <a:t>programmes de lutte contre le tabagisme dans un contexte oncologique. Avril 2015. Disponible à : </a:t>
            </a:r>
            <a:r>
              <a:rPr lang="fr-CA" sz="2400" b="0" i="0" dirty="0" smtClean="0">
                <a:solidFill>
                  <a:srgbClr val="000000"/>
                </a:solidFill>
                <a:hlinkClick r:id="rId3"/>
              </a:rPr>
              <a:t>https://content.cancerview.ca/download/cv/prevention_and_screening/tobacco_cessation/documents/rapidliteraturereviewecoevalfrpdf?attachment=0</a:t>
            </a:r>
            <a:r>
              <a:rPr lang="fr-CA" b="0" i="0" dirty="0" smtClean="0"/>
              <a:t>.</a:t>
            </a:r>
          </a:p>
        </p:txBody>
      </p:sp>
    </p:spTree>
    <p:extLst>
      <p:ext uri="{BB962C8B-B14F-4D97-AF65-F5344CB8AC3E}">
        <p14:creationId xmlns:p14="http://schemas.microsoft.com/office/powerpoint/2010/main" val="1754330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5102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17554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93063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partnershipagainstcancer.c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yout A">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6CB4B4D-7CA3-9044-876B-883B54F8677D}" type="slidenum">
              <a:rPr lang="uk-UA"/>
              <a:pPr/>
              <a:t>‹N°›</a:t>
            </a:fld>
            <a:endParaRPr lang="uk-UA" dirty="0"/>
          </a:p>
        </p:txBody>
      </p:sp>
      <p:sp>
        <p:nvSpPr>
          <p:cNvPr id="4" name="Shape 94"/>
          <p:cNvSpPr/>
          <p:nvPr userDrawn="1"/>
        </p:nvSpPr>
        <p:spPr>
          <a:xfrm>
            <a:off x="0" y="0"/>
            <a:ext cx="13002768" cy="8686800"/>
          </a:xfrm>
          <a:prstGeom prst="rect">
            <a:avLst/>
          </a:prstGeom>
          <a:solidFill>
            <a:srgbClr val="01B4DE">
              <a:alpha val="11000"/>
            </a:srgbClr>
          </a:solidFill>
          <a:ln w="12700">
            <a:miter lim="400000"/>
          </a:ln>
        </p:spPr>
        <p:txBody>
          <a:bodyPr lIns="50800" tIns="50800" rIns="50800" bIns="50800" anchor="ctr"/>
          <a:lstStyle/>
          <a:p>
            <a:pPr>
              <a:defRPr sz="2400">
                <a:solidFill>
                  <a:srgbClr val="FFFFFF"/>
                </a:solidFill>
              </a:defRPr>
            </a:pPr>
            <a:endParaRPr/>
          </a:p>
        </p:txBody>
      </p:sp>
      <p:sp>
        <p:nvSpPr>
          <p:cNvPr id="5" name="Shape 95"/>
          <p:cNvSpPr>
            <a:spLocks noGrp="1"/>
          </p:cNvSpPr>
          <p:nvPr>
            <p:ph type="body" idx="1"/>
          </p:nvPr>
        </p:nvSpPr>
        <p:spPr>
          <a:xfrm>
            <a:off x="914401" y="1828800"/>
            <a:ext cx="10515600" cy="6286500"/>
          </a:xfrm>
          <a:prstGeom prst="rect">
            <a:avLst/>
          </a:prstGeom>
        </p:spPr>
        <p:txBody>
          <a:bodyPr anchor="t"/>
          <a:lstStyle>
            <a:lvl1pPr marL="444500" indent="-444500">
              <a:lnSpc>
                <a:spcPts val="3500"/>
              </a:lnSpc>
              <a:spcBef>
                <a:spcPts val="1800"/>
              </a:spcBef>
              <a:defRPr/>
            </a:lvl1pPr>
            <a:lvl2pPr marL="889000" indent="-444500">
              <a:lnSpc>
                <a:spcPts val="3500"/>
              </a:lnSpc>
              <a:spcBef>
                <a:spcPts val="1800"/>
              </a:spcBef>
              <a:defRPr/>
            </a:lvl2pPr>
            <a:lvl3pPr marL="1333500" indent="-444500">
              <a:lnSpc>
                <a:spcPts val="3500"/>
              </a:lnSpc>
              <a:spcBef>
                <a:spcPts val="1800"/>
              </a:spcBef>
              <a:defRPr/>
            </a:lvl3pPr>
            <a:lvl4pPr marL="1778000" indent="-444500">
              <a:lnSpc>
                <a:spcPts val="3500"/>
              </a:lnSpc>
              <a:spcBef>
                <a:spcPts val="1800"/>
              </a:spcBef>
              <a:defRPr/>
            </a:lvl4pPr>
            <a:lvl5pPr marL="2222500" indent="-444500">
              <a:lnSpc>
                <a:spcPts val="3500"/>
              </a:lnSpc>
              <a:spcBef>
                <a:spcPts val="1800"/>
              </a:spcBef>
              <a:defRPr/>
            </a:lvl5pPr>
          </a:lstStyle>
          <a:p>
            <a:r>
              <a:t>Body Level One</a:t>
            </a:r>
          </a:p>
          <a:p>
            <a:pPr lvl="1"/>
            <a:r>
              <a:t>Body Level Two</a:t>
            </a:r>
          </a:p>
          <a:p>
            <a:pPr lvl="2"/>
            <a:r>
              <a:t>Body Level Three</a:t>
            </a:r>
          </a:p>
          <a:p>
            <a:pPr lvl="3"/>
            <a:r>
              <a:t>Body Level Four</a:t>
            </a:r>
          </a:p>
          <a:p>
            <a:pPr lvl="4"/>
            <a:r>
              <a:t>Body Level Five</a:t>
            </a:r>
          </a:p>
        </p:txBody>
      </p:sp>
      <p:sp>
        <p:nvSpPr>
          <p:cNvPr id="7" name="Title 2"/>
          <p:cNvSpPr>
            <a:spLocks noGrp="1"/>
          </p:cNvSpPr>
          <p:nvPr>
            <p:ph type="title"/>
          </p:nvPr>
        </p:nvSpPr>
        <p:spPr>
          <a:xfrm>
            <a:off x="914400" y="457200"/>
            <a:ext cx="10515600" cy="685800"/>
          </a:xfrm>
          <a:prstGeom prst="rect">
            <a:avLst/>
          </a:prstGeom>
        </p:spPr>
        <p:txBody>
          <a:bodyPr/>
          <a:lstStyle>
            <a:lvl1pPr>
              <a:defRPr sz="3300" b="1" i="0" baseline="0">
                <a:solidFill>
                  <a:srgbClr val="0057A4"/>
                </a:solidFill>
                <a:latin typeface="Calibri" charset="0"/>
              </a:defRPr>
            </a:lvl1pPr>
          </a:lstStyle>
          <a:p>
            <a:r>
              <a:rPr lang="en-US"/>
              <a:t>Click to edit Master title style</a:t>
            </a:r>
          </a:p>
        </p:txBody>
      </p:sp>
    </p:spTree>
    <p:extLst>
      <p:ext uri="{BB962C8B-B14F-4D97-AF65-F5344CB8AC3E}">
        <p14:creationId xmlns:p14="http://schemas.microsoft.com/office/powerpoint/2010/main" val="169023351"/>
      </p:ext>
    </p:extLst>
  </p:cSld>
  <p:clrMapOvr>
    <a:masterClrMapping/>
  </p:clrMapOvr>
  <p:transition spd="med"/>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hape 106"/>
          <p:cNvSpPr/>
          <p:nvPr userDrawn="1"/>
        </p:nvSpPr>
        <p:spPr>
          <a:xfrm>
            <a:off x="0" y="1"/>
            <a:ext cx="5943600" cy="9753600"/>
          </a:xfrm>
          <a:prstGeom prst="rect">
            <a:avLst/>
          </a:prstGeom>
          <a:solidFill>
            <a:srgbClr val="01B4DE"/>
          </a:solidFill>
          <a:ln w="12700">
            <a:miter lim="400000"/>
          </a:ln>
        </p:spPr>
        <p:txBody>
          <a:bodyPr lIns="50800" tIns="50800" rIns="50800" bIns="50800" anchor="ctr"/>
          <a:lstStyle/>
          <a:p>
            <a:pPr>
              <a:defRPr sz="2400">
                <a:solidFill>
                  <a:srgbClr val="0057A4"/>
                </a:solidFill>
              </a:defRPr>
            </a:pPr>
            <a:endParaRPr/>
          </a:p>
        </p:txBody>
      </p:sp>
      <p:sp>
        <p:nvSpPr>
          <p:cNvPr id="5" name="Title 1"/>
          <p:cNvSpPr>
            <a:spLocks noGrp="1"/>
          </p:cNvSpPr>
          <p:nvPr>
            <p:ph type="title"/>
          </p:nvPr>
        </p:nvSpPr>
        <p:spPr>
          <a:xfrm>
            <a:off x="914400" y="-1"/>
            <a:ext cx="4572000" cy="9820656"/>
          </a:xfrm>
          <a:prstGeom prst="rect">
            <a:avLst/>
          </a:prstGeom>
        </p:spPr>
        <p:txBody>
          <a:bodyPr anchor="ctr" anchorCtr="0"/>
          <a:lstStyle>
            <a:lvl1pPr>
              <a:defRPr sz="4100" b="1" i="0" baseline="0">
                <a:solidFill>
                  <a:schemeClr val="bg1"/>
                </a:solidFill>
                <a:latin typeface="Calibri" charset="0"/>
              </a:defRPr>
            </a:lvl1pPr>
          </a:lstStyle>
          <a:p>
            <a:r>
              <a:rPr lang="en-US"/>
              <a:t>Click to edit Master title style</a:t>
            </a:r>
          </a:p>
        </p:txBody>
      </p:sp>
    </p:spTree>
    <p:extLst>
      <p:ext uri="{BB962C8B-B14F-4D97-AF65-F5344CB8AC3E}">
        <p14:creationId xmlns:p14="http://schemas.microsoft.com/office/powerpoint/2010/main" val="541149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hape 106"/>
          <p:cNvSpPr/>
          <p:nvPr userDrawn="1"/>
        </p:nvSpPr>
        <p:spPr>
          <a:xfrm>
            <a:off x="0" y="1"/>
            <a:ext cx="5943600" cy="9753600"/>
          </a:xfrm>
          <a:prstGeom prst="rect">
            <a:avLst/>
          </a:prstGeom>
          <a:solidFill>
            <a:srgbClr val="4F80A2"/>
          </a:solidFill>
          <a:ln w="12700">
            <a:miter lim="400000"/>
          </a:ln>
        </p:spPr>
        <p:txBody>
          <a:bodyPr lIns="50800" tIns="50800" rIns="50800" bIns="50800" anchor="ctr"/>
          <a:lstStyle/>
          <a:p>
            <a:pPr>
              <a:defRPr sz="2400">
                <a:solidFill>
                  <a:srgbClr val="0057A4"/>
                </a:solidFill>
              </a:defRPr>
            </a:pPr>
            <a:endParaRPr/>
          </a:p>
        </p:txBody>
      </p:sp>
      <p:sp>
        <p:nvSpPr>
          <p:cNvPr id="5" name="Title 1"/>
          <p:cNvSpPr>
            <a:spLocks noGrp="1"/>
          </p:cNvSpPr>
          <p:nvPr>
            <p:ph type="title"/>
          </p:nvPr>
        </p:nvSpPr>
        <p:spPr>
          <a:xfrm>
            <a:off x="914400" y="-1"/>
            <a:ext cx="4572000" cy="9820656"/>
          </a:xfrm>
          <a:prstGeom prst="rect">
            <a:avLst/>
          </a:prstGeom>
        </p:spPr>
        <p:txBody>
          <a:bodyPr anchor="ctr" anchorCtr="0"/>
          <a:lstStyle>
            <a:lvl1pPr>
              <a:defRPr sz="4100" b="1" i="0" baseline="0">
                <a:solidFill>
                  <a:schemeClr val="bg1"/>
                </a:solidFill>
                <a:latin typeface="Calibri" charset="0"/>
              </a:defRPr>
            </a:lvl1pPr>
          </a:lstStyle>
          <a:p>
            <a:r>
              <a:rPr lang="en-US"/>
              <a:t>Click to edit Master title style</a:t>
            </a:r>
          </a:p>
        </p:txBody>
      </p:sp>
    </p:spTree>
    <p:extLst>
      <p:ext uri="{BB962C8B-B14F-4D97-AF65-F5344CB8AC3E}">
        <p14:creationId xmlns:p14="http://schemas.microsoft.com/office/powerpoint/2010/main" val="1826961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F">
    <p:spTree>
      <p:nvGrpSpPr>
        <p:cNvPr id="1" name=""/>
        <p:cNvGrpSpPr/>
        <p:nvPr/>
      </p:nvGrpSpPr>
      <p:grpSpPr>
        <a:xfrm>
          <a:off x="0" y="0"/>
          <a:ext cx="0" cy="0"/>
          <a:chOff x="0" y="0"/>
          <a:chExt cx="0" cy="0"/>
        </a:xfrm>
      </p:grpSpPr>
      <p:sp>
        <p:nvSpPr>
          <p:cNvPr id="4" name="Shape 106"/>
          <p:cNvSpPr/>
          <p:nvPr userDrawn="1"/>
        </p:nvSpPr>
        <p:spPr>
          <a:xfrm>
            <a:off x="0" y="1"/>
            <a:ext cx="13004800" cy="9753600"/>
          </a:xfrm>
          <a:prstGeom prst="rect">
            <a:avLst/>
          </a:prstGeom>
          <a:solidFill>
            <a:srgbClr val="54B1AD"/>
          </a:solidFill>
          <a:ln w="12700">
            <a:miter lim="400000"/>
          </a:ln>
        </p:spPr>
        <p:txBody>
          <a:bodyPr lIns="50800" tIns="50800" rIns="50800" bIns="50800" anchor="ctr"/>
          <a:lstStyle/>
          <a:p>
            <a:pPr>
              <a:defRPr sz="2400">
                <a:solidFill>
                  <a:srgbClr val="0057A4"/>
                </a:solidFill>
              </a:defRPr>
            </a:pPr>
            <a:endParaRPr/>
          </a:p>
        </p:txBody>
      </p:sp>
      <p:sp>
        <p:nvSpPr>
          <p:cNvPr id="5" name="Title 1"/>
          <p:cNvSpPr>
            <a:spLocks noGrp="1"/>
          </p:cNvSpPr>
          <p:nvPr>
            <p:ph type="title"/>
          </p:nvPr>
        </p:nvSpPr>
        <p:spPr>
          <a:xfrm>
            <a:off x="914400" y="-1"/>
            <a:ext cx="4572000" cy="9820656"/>
          </a:xfrm>
          <a:prstGeom prst="rect">
            <a:avLst/>
          </a:prstGeom>
        </p:spPr>
        <p:txBody>
          <a:bodyPr anchor="ctr" anchorCtr="0"/>
          <a:lstStyle>
            <a:lvl1pPr>
              <a:defRPr sz="4100" b="1" i="0" baseline="0">
                <a:solidFill>
                  <a:schemeClr val="bg1"/>
                </a:solidFill>
                <a:latin typeface="Calibri" charset="0"/>
              </a:defRPr>
            </a:lvl1pPr>
          </a:lstStyle>
          <a:p>
            <a:r>
              <a:rPr lang="en-US"/>
              <a:t>Click to edit Master title style</a:t>
            </a:r>
          </a:p>
        </p:txBody>
      </p:sp>
    </p:spTree>
    <p:extLst>
      <p:ext uri="{BB962C8B-B14F-4D97-AF65-F5344CB8AC3E}">
        <p14:creationId xmlns:p14="http://schemas.microsoft.com/office/powerpoint/2010/main" val="710028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hape 106"/>
          <p:cNvSpPr/>
          <p:nvPr userDrawn="1"/>
        </p:nvSpPr>
        <p:spPr>
          <a:xfrm>
            <a:off x="0" y="-1"/>
            <a:ext cx="5943600" cy="9753601"/>
          </a:xfrm>
          <a:prstGeom prst="rect">
            <a:avLst/>
          </a:prstGeom>
          <a:solidFill>
            <a:srgbClr val="F68C2C"/>
          </a:solidFill>
          <a:ln w="12700">
            <a:miter lim="400000"/>
          </a:ln>
        </p:spPr>
        <p:txBody>
          <a:bodyPr lIns="50800" tIns="50800" rIns="50800" bIns="50800" anchor="ctr"/>
          <a:lstStyle/>
          <a:p>
            <a:pPr>
              <a:defRPr sz="2400">
                <a:solidFill>
                  <a:srgbClr val="0057A4"/>
                </a:solidFill>
              </a:defRPr>
            </a:pPr>
            <a:endParaRPr/>
          </a:p>
        </p:txBody>
      </p:sp>
      <p:sp>
        <p:nvSpPr>
          <p:cNvPr id="5" name="Title 1"/>
          <p:cNvSpPr>
            <a:spLocks noGrp="1"/>
          </p:cNvSpPr>
          <p:nvPr>
            <p:ph type="title"/>
          </p:nvPr>
        </p:nvSpPr>
        <p:spPr>
          <a:xfrm>
            <a:off x="914400" y="-1"/>
            <a:ext cx="4572000" cy="9820656"/>
          </a:xfrm>
          <a:prstGeom prst="rect">
            <a:avLst/>
          </a:prstGeom>
        </p:spPr>
        <p:txBody>
          <a:bodyPr anchor="ctr" anchorCtr="0"/>
          <a:lstStyle>
            <a:lvl1pPr>
              <a:defRPr sz="4100" b="1" i="0" baseline="0">
                <a:solidFill>
                  <a:schemeClr val="bg1"/>
                </a:solidFill>
                <a:latin typeface="Calibri" charset="0"/>
              </a:defRPr>
            </a:lvl1pPr>
          </a:lstStyle>
          <a:p>
            <a:r>
              <a:rPr lang="en-US"/>
              <a:t>Click to edit Master title style</a:t>
            </a:r>
          </a:p>
        </p:txBody>
      </p:sp>
    </p:spTree>
    <p:extLst>
      <p:ext uri="{BB962C8B-B14F-4D97-AF65-F5344CB8AC3E}">
        <p14:creationId xmlns:p14="http://schemas.microsoft.com/office/powerpoint/2010/main" val="10955722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hape 106"/>
          <p:cNvSpPr/>
          <p:nvPr userDrawn="1"/>
        </p:nvSpPr>
        <p:spPr>
          <a:xfrm>
            <a:off x="0" y="1"/>
            <a:ext cx="5943600" cy="9753600"/>
          </a:xfrm>
          <a:prstGeom prst="rect">
            <a:avLst/>
          </a:prstGeom>
          <a:solidFill>
            <a:srgbClr val="01B4DE"/>
          </a:solidFill>
          <a:ln w="12700">
            <a:miter lim="400000"/>
          </a:ln>
        </p:spPr>
        <p:txBody>
          <a:bodyPr lIns="50800" tIns="50800" rIns="50800" bIns="50800" anchor="ctr"/>
          <a:lstStyle/>
          <a:p>
            <a:pPr>
              <a:defRPr sz="2400">
                <a:solidFill>
                  <a:srgbClr val="0057A4"/>
                </a:solidFill>
              </a:defRPr>
            </a:pPr>
            <a:endParaRPr/>
          </a:p>
        </p:txBody>
      </p:sp>
      <p:sp>
        <p:nvSpPr>
          <p:cNvPr id="5" name="Title 1"/>
          <p:cNvSpPr>
            <a:spLocks noGrp="1"/>
          </p:cNvSpPr>
          <p:nvPr>
            <p:ph type="title"/>
          </p:nvPr>
        </p:nvSpPr>
        <p:spPr>
          <a:xfrm>
            <a:off x="914400" y="-1"/>
            <a:ext cx="4572000" cy="9820656"/>
          </a:xfrm>
          <a:prstGeom prst="rect">
            <a:avLst/>
          </a:prstGeom>
        </p:spPr>
        <p:txBody>
          <a:bodyPr anchor="ctr" anchorCtr="0"/>
          <a:lstStyle>
            <a:lvl1pPr>
              <a:defRPr sz="4100" b="1" i="0" baseline="0">
                <a:solidFill>
                  <a:schemeClr val="bg1"/>
                </a:solidFill>
                <a:latin typeface="Calibri" charset="0"/>
              </a:defRPr>
            </a:lvl1pPr>
          </a:lstStyle>
          <a:p>
            <a:r>
              <a:rPr lang="en-US"/>
              <a:t>Click to edit Master title style</a:t>
            </a:r>
          </a:p>
        </p:txBody>
      </p:sp>
    </p:spTree>
    <p:extLst>
      <p:ext uri="{BB962C8B-B14F-4D97-AF65-F5344CB8AC3E}">
        <p14:creationId xmlns:p14="http://schemas.microsoft.com/office/powerpoint/2010/main" val="888992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yout B">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6CB4B4D-7CA3-9044-876B-883B54F8677D}" type="slidenum">
              <a:rPr lang="uk-UA"/>
              <a:pPr/>
              <a:t>‹N°›</a:t>
            </a:fld>
            <a:endParaRPr lang="uk-UA" dirty="0"/>
          </a:p>
        </p:txBody>
      </p:sp>
      <p:sp>
        <p:nvSpPr>
          <p:cNvPr id="4" name="Shape 115"/>
          <p:cNvSpPr/>
          <p:nvPr userDrawn="1"/>
        </p:nvSpPr>
        <p:spPr>
          <a:xfrm>
            <a:off x="0" y="0"/>
            <a:ext cx="13002769" cy="8686800"/>
          </a:xfrm>
          <a:prstGeom prst="rect">
            <a:avLst/>
          </a:prstGeom>
          <a:solidFill>
            <a:srgbClr val="54B1AD">
              <a:alpha val="11000"/>
            </a:srgbClr>
          </a:solidFill>
          <a:ln w="12700">
            <a:miter lim="400000"/>
          </a:ln>
        </p:spPr>
        <p:txBody>
          <a:bodyPr lIns="50800" tIns="50800" rIns="50800" bIns="50800" anchor="ctr"/>
          <a:lstStyle/>
          <a:p>
            <a:pPr>
              <a:defRPr sz="2400">
                <a:solidFill>
                  <a:srgbClr val="FFFFFF"/>
                </a:solidFill>
              </a:defRPr>
            </a:pPr>
            <a:endParaRPr/>
          </a:p>
        </p:txBody>
      </p:sp>
      <p:sp>
        <p:nvSpPr>
          <p:cNvPr id="6" name="Shape 95"/>
          <p:cNvSpPr>
            <a:spLocks noGrp="1"/>
          </p:cNvSpPr>
          <p:nvPr>
            <p:ph type="body" idx="1"/>
          </p:nvPr>
        </p:nvSpPr>
        <p:spPr>
          <a:xfrm>
            <a:off x="914401" y="1828800"/>
            <a:ext cx="10515600" cy="6286500"/>
          </a:xfrm>
          <a:prstGeom prst="rect">
            <a:avLst/>
          </a:prstGeom>
        </p:spPr>
        <p:txBody>
          <a:bodyPr anchor="t"/>
          <a:lstStyle>
            <a:lvl1pPr marL="444500" indent="-444500">
              <a:lnSpc>
                <a:spcPts val="3500"/>
              </a:lnSpc>
              <a:spcBef>
                <a:spcPts val="1800"/>
              </a:spcBef>
              <a:defRPr/>
            </a:lvl1pPr>
            <a:lvl2pPr marL="889000" indent="-444500">
              <a:lnSpc>
                <a:spcPts val="3500"/>
              </a:lnSpc>
              <a:spcBef>
                <a:spcPts val="1800"/>
              </a:spcBef>
              <a:defRPr/>
            </a:lvl2pPr>
            <a:lvl3pPr marL="1333500" indent="-444500">
              <a:lnSpc>
                <a:spcPts val="3500"/>
              </a:lnSpc>
              <a:spcBef>
                <a:spcPts val="1800"/>
              </a:spcBef>
              <a:defRPr/>
            </a:lvl3pPr>
            <a:lvl4pPr marL="1778000" indent="-444500">
              <a:lnSpc>
                <a:spcPts val="3500"/>
              </a:lnSpc>
              <a:spcBef>
                <a:spcPts val="1800"/>
              </a:spcBef>
              <a:defRPr/>
            </a:lvl4pPr>
            <a:lvl5pPr marL="2222500" indent="-444500">
              <a:lnSpc>
                <a:spcPts val="3500"/>
              </a:lnSpc>
              <a:spcBef>
                <a:spcPts val="1800"/>
              </a:spcBef>
              <a:defRPr/>
            </a:lvl5pPr>
          </a:lstStyle>
          <a:p>
            <a:r>
              <a:t>Body Level One</a:t>
            </a:r>
          </a:p>
          <a:p>
            <a:pPr lvl="1"/>
            <a:r>
              <a:t>Body Level Two</a:t>
            </a:r>
          </a:p>
          <a:p>
            <a:pPr lvl="2"/>
            <a:r>
              <a:t>Body Level Three</a:t>
            </a:r>
          </a:p>
          <a:p>
            <a:pPr lvl="3"/>
            <a:r>
              <a:t>Body Level Four</a:t>
            </a:r>
          </a:p>
          <a:p>
            <a:pPr lvl="4"/>
            <a:r>
              <a:t>Body Level Five</a:t>
            </a:r>
          </a:p>
        </p:txBody>
      </p:sp>
      <p:sp>
        <p:nvSpPr>
          <p:cNvPr id="7" name="Title 2"/>
          <p:cNvSpPr>
            <a:spLocks noGrp="1"/>
          </p:cNvSpPr>
          <p:nvPr>
            <p:ph type="title"/>
          </p:nvPr>
        </p:nvSpPr>
        <p:spPr>
          <a:xfrm>
            <a:off x="914400" y="457200"/>
            <a:ext cx="10515600" cy="685800"/>
          </a:xfrm>
          <a:prstGeom prst="rect">
            <a:avLst/>
          </a:prstGeom>
        </p:spPr>
        <p:txBody>
          <a:bodyPr/>
          <a:lstStyle>
            <a:lvl1pPr>
              <a:defRPr sz="3300" b="1" i="0" baseline="0">
                <a:solidFill>
                  <a:srgbClr val="0057A4"/>
                </a:solidFill>
                <a:latin typeface="Calibri" charset="0"/>
              </a:defRPr>
            </a:lvl1pPr>
          </a:lstStyle>
          <a:p>
            <a:r>
              <a:rPr lang="en-US"/>
              <a:t>Click to edit Master title style</a:t>
            </a:r>
          </a:p>
        </p:txBody>
      </p:sp>
    </p:spTree>
    <p:extLst>
      <p:ext uri="{BB962C8B-B14F-4D97-AF65-F5344CB8AC3E}">
        <p14:creationId xmlns:p14="http://schemas.microsoft.com/office/powerpoint/2010/main" val="1458084274"/>
      </p:ext>
    </p:extLst>
  </p:cSld>
  <p:clrMapOvr>
    <a:masterClrMapping/>
  </p:clrMapOvr>
  <p:transition spd="med"/>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yout C">
    <p:spTree>
      <p:nvGrpSpPr>
        <p:cNvPr id="1" name=""/>
        <p:cNvGrpSpPr/>
        <p:nvPr/>
      </p:nvGrpSpPr>
      <p:grpSpPr>
        <a:xfrm>
          <a:off x="0" y="0"/>
          <a:ext cx="0" cy="0"/>
          <a:chOff x="0" y="0"/>
          <a:chExt cx="0" cy="0"/>
        </a:xfrm>
      </p:grpSpPr>
      <p:sp>
        <p:nvSpPr>
          <p:cNvPr id="4" name="Shape 115"/>
          <p:cNvSpPr/>
          <p:nvPr userDrawn="1"/>
        </p:nvSpPr>
        <p:spPr>
          <a:xfrm>
            <a:off x="0" y="0"/>
            <a:ext cx="13002769" cy="8686800"/>
          </a:xfrm>
          <a:prstGeom prst="rect">
            <a:avLst/>
          </a:prstGeom>
          <a:solidFill>
            <a:srgbClr val="4F80A2">
              <a:alpha val="11000"/>
            </a:srgbClr>
          </a:solidFill>
          <a:ln w="12700">
            <a:miter lim="400000"/>
          </a:ln>
        </p:spPr>
        <p:txBody>
          <a:bodyPr lIns="50800" tIns="50800" rIns="50800" bIns="50800" anchor="ctr"/>
          <a:lstStyle/>
          <a:p>
            <a:pPr>
              <a:defRPr sz="2400">
                <a:solidFill>
                  <a:srgbClr val="FFFFFF"/>
                </a:solidFill>
              </a:defRPr>
            </a:pPr>
            <a:endParaRPr/>
          </a:p>
        </p:txBody>
      </p:sp>
      <p:sp>
        <p:nvSpPr>
          <p:cNvPr id="3" name="Slide Number Placeholder 2"/>
          <p:cNvSpPr>
            <a:spLocks noGrp="1"/>
          </p:cNvSpPr>
          <p:nvPr>
            <p:ph type="sldNum" sz="quarter" idx="10"/>
          </p:nvPr>
        </p:nvSpPr>
        <p:spPr/>
        <p:txBody>
          <a:bodyPr/>
          <a:lstStyle/>
          <a:p>
            <a:fld id="{86CB4B4D-7CA3-9044-876B-883B54F8677D}" type="slidenum">
              <a:rPr lang="uk-UA"/>
              <a:pPr/>
              <a:t>‹N°›</a:t>
            </a:fld>
            <a:endParaRPr lang="uk-UA" dirty="0"/>
          </a:p>
        </p:txBody>
      </p:sp>
      <p:sp>
        <p:nvSpPr>
          <p:cNvPr id="5" name="Shape 95"/>
          <p:cNvSpPr>
            <a:spLocks noGrp="1"/>
          </p:cNvSpPr>
          <p:nvPr>
            <p:ph type="body" idx="1"/>
          </p:nvPr>
        </p:nvSpPr>
        <p:spPr>
          <a:xfrm>
            <a:off x="914401" y="1828800"/>
            <a:ext cx="10515600" cy="6286500"/>
          </a:xfrm>
          <a:prstGeom prst="rect">
            <a:avLst/>
          </a:prstGeom>
        </p:spPr>
        <p:txBody>
          <a:bodyPr anchor="t"/>
          <a:lstStyle>
            <a:lvl1pPr marL="444500" indent="-444500">
              <a:lnSpc>
                <a:spcPts val="3500"/>
              </a:lnSpc>
              <a:spcBef>
                <a:spcPts val="1800"/>
              </a:spcBef>
              <a:defRPr/>
            </a:lvl1pPr>
            <a:lvl2pPr marL="889000" indent="-444500">
              <a:lnSpc>
                <a:spcPts val="3500"/>
              </a:lnSpc>
              <a:spcBef>
                <a:spcPts val="1800"/>
              </a:spcBef>
              <a:defRPr/>
            </a:lvl2pPr>
            <a:lvl3pPr marL="1333500" indent="-444500">
              <a:lnSpc>
                <a:spcPts val="3500"/>
              </a:lnSpc>
              <a:spcBef>
                <a:spcPts val="1800"/>
              </a:spcBef>
              <a:defRPr/>
            </a:lvl3pPr>
            <a:lvl4pPr marL="1778000" indent="-444500">
              <a:lnSpc>
                <a:spcPts val="3500"/>
              </a:lnSpc>
              <a:spcBef>
                <a:spcPts val="1800"/>
              </a:spcBef>
              <a:defRPr/>
            </a:lvl4pPr>
            <a:lvl5pPr marL="2222500" indent="-444500">
              <a:lnSpc>
                <a:spcPts val="3500"/>
              </a:lnSpc>
              <a:spcBef>
                <a:spcPts val="1800"/>
              </a:spcBef>
              <a:defRPr/>
            </a:lvl5pPr>
          </a:lstStyle>
          <a:p>
            <a:r>
              <a:t>Body Level One</a:t>
            </a:r>
          </a:p>
          <a:p>
            <a:pPr lvl="1"/>
            <a:r>
              <a:t>Body Level Two</a:t>
            </a:r>
          </a:p>
          <a:p>
            <a:pPr lvl="2"/>
            <a:r>
              <a:t>Body Level Three</a:t>
            </a:r>
          </a:p>
          <a:p>
            <a:pPr lvl="3"/>
            <a:r>
              <a:t>Body Level Four</a:t>
            </a:r>
          </a:p>
          <a:p>
            <a:pPr lvl="4"/>
            <a:r>
              <a:t>Body Level Five</a:t>
            </a:r>
          </a:p>
        </p:txBody>
      </p:sp>
      <p:sp>
        <p:nvSpPr>
          <p:cNvPr id="6" name="Title 2"/>
          <p:cNvSpPr>
            <a:spLocks noGrp="1"/>
          </p:cNvSpPr>
          <p:nvPr>
            <p:ph type="title"/>
          </p:nvPr>
        </p:nvSpPr>
        <p:spPr>
          <a:xfrm>
            <a:off x="914400" y="457200"/>
            <a:ext cx="10515600" cy="685800"/>
          </a:xfrm>
          <a:prstGeom prst="rect">
            <a:avLst/>
          </a:prstGeom>
        </p:spPr>
        <p:txBody>
          <a:bodyPr/>
          <a:lstStyle>
            <a:lvl1pPr>
              <a:defRPr sz="3300" b="1" i="0" baseline="0">
                <a:solidFill>
                  <a:srgbClr val="0057A4"/>
                </a:solidFill>
                <a:latin typeface="Calibri" charset="0"/>
              </a:defRPr>
            </a:lvl1pPr>
          </a:lstStyle>
          <a:p>
            <a:r>
              <a:rPr lang="en-US"/>
              <a:t>Click to edit Master title style</a:t>
            </a:r>
          </a:p>
        </p:txBody>
      </p:sp>
    </p:spTree>
    <p:extLst>
      <p:ext uri="{BB962C8B-B14F-4D97-AF65-F5344CB8AC3E}">
        <p14:creationId xmlns:p14="http://schemas.microsoft.com/office/powerpoint/2010/main" val="1154582598"/>
      </p:ext>
    </p:extLst>
  </p:cSld>
  <p:clrMapOvr>
    <a:masterClrMapping/>
  </p:clrMapOvr>
  <p:transition spd="med"/>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6CB4B4D-7CA3-9044-876B-883B54F8677D}" type="slidenum">
              <a:rPr lang="uk-UA"/>
              <a:pPr/>
              <a:t>‹N°›</a:t>
            </a:fld>
            <a:endParaRPr lang="uk-UA" dirty="0"/>
          </a:p>
        </p:txBody>
      </p:sp>
      <p:sp>
        <p:nvSpPr>
          <p:cNvPr id="4" name="Shape 115"/>
          <p:cNvSpPr/>
          <p:nvPr userDrawn="1"/>
        </p:nvSpPr>
        <p:spPr>
          <a:xfrm>
            <a:off x="0" y="0"/>
            <a:ext cx="13002769" cy="8686800"/>
          </a:xfrm>
          <a:prstGeom prst="rect">
            <a:avLst/>
          </a:prstGeom>
          <a:solidFill>
            <a:srgbClr val="F68C2C">
              <a:alpha val="10980"/>
            </a:srgbClr>
          </a:solidFill>
          <a:ln w="12700">
            <a:miter lim="400000"/>
          </a:ln>
        </p:spPr>
        <p:txBody>
          <a:bodyPr lIns="50800" tIns="50800" rIns="50800" bIns="50800" anchor="ctr"/>
          <a:lstStyle/>
          <a:p>
            <a:pPr>
              <a:defRPr sz="2400">
                <a:solidFill>
                  <a:srgbClr val="FFFFFF"/>
                </a:solidFill>
              </a:defRPr>
            </a:pPr>
            <a:endParaRPr/>
          </a:p>
        </p:txBody>
      </p:sp>
      <p:sp>
        <p:nvSpPr>
          <p:cNvPr id="5" name="Shape 95"/>
          <p:cNvSpPr>
            <a:spLocks noGrp="1"/>
          </p:cNvSpPr>
          <p:nvPr>
            <p:ph type="body" idx="1"/>
          </p:nvPr>
        </p:nvSpPr>
        <p:spPr>
          <a:xfrm>
            <a:off x="914401" y="1828800"/>
            <a:ext cx="10515600" cy="6286500"/>
          </a:xfrm>
          <a:prstGeom prst="rect">
            <a:avLst/>
          </a:prstGeom>
        </p:spPr>
        <p:txBody>
          <a:bodyPr anchor="t"/>
          <a:lstStyle>
            <a:lvl1pPr marL="444500" indent="-444500">
              <a:lnSpc>
                <a:spcPts val="3500"/>
              </a:lnSpc>
              <a:spcBef>
                <a:spcPts val="1800"/>
              </a:spcBef>
              <a:defRPr/>
            </a:lvl1pPr>
            <a:lvl2pPr marL="889000" indent="-444500">
              <a:lnSpc>
                <a:spcPts val="3500"/>
              </a:lnSpc>
              <a:spcBef>
                <a:spcPts val="1800"/>
              </a:spcBef>
              <a:defRPr/>
            </a:lvl2pPr>
            <a:lvl3pPr marL="1333500" indent="-444500">
              <a:lnSpc>
                <a:spcPts val="3500"/>
              </a:lnSpc>
              <a:spcBef>
                <a:spcPts val="1800"/>
              </a:spcBef>
              <a:defRPr/>
            </a:lvl3pPr>
            <a:lvl4pPr marL="1778000" indent="-444500">
              <a:lnSpc>
                <a:spcPts val="3500"/>
              </a:lnSpc>
              <a:spcBef>
                <a:spcPts val="1800"/>
              </a:spcBef>
              <a:defRPr/>
            </a:lvl4pPr>
            <a:lvl5pPr marL="2222500" indent="-444500">
              <a:lnSpc>
                <a:spcPts val="3500"/>
              </a:lnSpc>
              <a:spcBef>
                <a:spcPts val="1800"/>
              </a:spcBef>
              <a:defRPr/>
            </a:lvl5pPr>
          </a:lstStyle>
          <a:p>
            <a:r>
              <a:t>Body Level One</a:t>
            </a:r>
          </a:p>
          <a:p>
            <a:pPr lvl="1"/>
            <a:r>
              <a:t>Body Level Two</a:t>
            </a:r>
          </a:p>
          <a:p>
            <a:pPr lvl="2"/>
            <a:r>
              <a:t>Body Level Three</a:t>
            </a:r>
          </a:p>
          <a:p>
            <a:pPr lvl="3"/>
            <a:r>
              <a:t>Body Level Four</a:t>
            </a:r>
          </a:p>
          <a:p>
            <a:pPr lvl="4"/>
            <a:r>
              <a:t>Body Level Five</a:t>
            </a:r>
          </a:p>
        </p:txBody>
      </p:sp>
      <p:sp>
        <p:nvSpPr>
          <p:cNvPr id="6" name="Title 2"/>
          <p:cNvSpPr>
            <a:spLocks noGrp="1"/>
          </p:cNvSpPr>
          <p:nvPr>
            <p:ph type="title"/>
          </p:nvPr>
        </p:nvSpPr>
        <p:spPr>
          <a:xfrm>
            <a:off x="914400" y="457200"/>
            <a:ext cx="10515600" cy="685800"/>
          </a:xfrm>
          <a:prstGeom prst="rect">
            <a:avLst/>
          </a:prstGeom>
        </p:spPr>
        <p:txBody>
          <a:bodyPr/>
          <a:lstStyle>
            <a:lvl1pPr>
              <a:defRPr sz="3300" b="1" i="0" baseline="0">
                <a:solidFill>
                  <a:srgbClr val="0057A4"/>
                </a:solidFill>
                <a:latin typeface="Calibri" charset="0"/>
              </a:defRPr>
            </a:lvl1pPr>
          </a:lstStyle>
          <a:p>
            <a:r>
              <a:rPr lang="en-US"/>
              <a:t>Click to edit Master title style</a:t>
            </a:r>
          </a:p>
        </p:txBody>
      </p:sp>
    </p:spTree>
    <p:extLst>
      <p:ext uri="{BB962C8B-B14F-4D97-AF65-F5344CB8AC3E}">
        <p14:creationId xmlns:p14="http://schemas.microsoft.com/office/powerpoint/2010/main" val="268106197"/>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losing Slide">
    <p:bg>
      <p:bgPr>
        <a:solidFill>
          <a:srgbClr val="FFFFFF"/>
        </a:solidFill>
        <a:effectLst/>
      </p:bgPr>
    </p:bg>
    <p:spTree>
      <p:nvGrpSpPr>
        <p:cNvPr id="1" name=""/>
        <p:cNvGrpSpPr/>
        <p:nvPr/>
      </p:nvGrpSpPr>
      <p:grpSpPr>
        <a:xfrm>
          <a:off x="0" y="0"/>
          <a:ext cx="0" cy="0"/>
          <a:chOff x="0" y="0"/>
          <a:chExt cx="0" cy="0"/>
        </a:xfrm>
      </p:grpSpPr>
      <p:sp>
        <p:nvSpPr>
          <p:cNvPr id="126" name="Shape 126"/>
          <p:cNvSpPr/>
          <p:nvPr/>
        </p:nvSpPr>
        <p:spPr>
          <a:xfrm>
            <a:off x="0" y="-1"/>
            <a:ext cx="13004800" cy="8732520"/>
          </a:xfrm>
          <a:prstGeom prst="rect">
            <a:avLst/>
          </a:prstGeom>
          <a:solidFill>
            <a:srgbClr val="48656B"/>
          </a:solidFill>
          <a:ln w="12700">
            <a:miter lim="400000"/>
          </a:ln>
        </p:spPr>
        <p:txBody>
          <a:bodyPr lIns="50800" tIns="50800" rIns="50800" bIns="50800" anchor="ctr"/>
          <a:lstStyle/>
          <a:p>
            <a:pPr>
              <a:defRPr sz="2400">
                <a:solidFill>
                  <a:srgbClr val="FFFFFF"/>
                </a:solidFill>
              </a:defRPr>
            </a:pPr>
            <a:endParaRPr/>
          </a:p>
        </p:txBody>
      </p:sp>
      <p:sp>
        <p:nvSpPr>
          <p:cNvPr id="128" name="Shape 128"/>
          <p:cNvSpPr/>
          <p:nvPr/>
        </p:nvSpPr>
        <p:spPr>
          <a:xfrm>
            <a:off x="685800" y="3377849"/>
            <a:ext cx="6008104" cy="126598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defTabSz="457200">
              <a:lnSpc>
                <a:spcPct val="90000"/>
              </a:lnSpc>
              <a:defRPr sz="2800" b="1">
                <a:solidFill>
                  <a:srgbClr val="FFFFFF"/>
                </a:solidFill>
                <a:latin typeface="Calibri"/>
                <a:ea typeface="Calibri"/>
                <a:cs typeface="Calibri"/>
                <a:sym typeface="Calibri"/>
              </a:defRPr>
            </a:lvl1pPr>
          </a:lstStyle>
          <a:p>
            <a:r>
              <a:rPr lang="en-US"/>
              <a:t>La production de cette ressource a été rendue possible grâce au soutien financier de Santé Canada.</a:t>
            </a:r>
          </a:p>
        </p:txBody>
      </p:sp>
      <p:sp>
        <p:nvSpPr>
          <p:cNvPr id="10" name="Shape 128"/>
          <p:cNvSpPr/>
          <p:nvPr userDrawn="1"/>
        </p:nvSpPr>
        <p:spPr>
          <a:xfrm>
            <a:off x="685800" y="5760720"/>
            <a:ext cx="6400800" cy="32419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defTabSz="457200">
              <a:lnSpc>
                <a:spcPct val="90000"/>
              </a:lnSpc>
              <a:defRPr sz="2800" b="1">
                <a:solidFill>
                  <a:srgbClr val="FFFFFF"/>
                </a:solidFill>
                <a:latin typeface="Calibri"/>
                <a:ea typeface="Calibri"/>
                <a:cs typeface="Calibri"/>
                <a:sym typeface="Calibri"/>
              </a:defRPr>
            </a:lvl1pPr>
          </a:lstStyle>
          <a:p>
            <a:r>
              <a:rPr lang="en-US" sz="1600" spc="100" baseline="0" dirty="0">
                <a:solidFill>
                  <a:srgbClr val="01B4DE"/>
                </a:solidFill>
              </a:rPr>
              <a:t>PARTNERSHIPAGAINSTCANCER.CA</a:t>
            </a:r>
            <a:endParaRPr sz="1600" spc="100" baseline="0" dirty="0">
              <a:solidFill>
                <a:srgbClr val="01B4DE"/>
              </a:solidFill>
            </a:endParaRPr>
          </a:p>
        </p:txBody>
      </p:sp>
      <p:sp>
        <p:nvSpPr>
          <p:cNvPr id="2" name="Rectangle 1">
            <a:hlinkClick r:id="rId2"/>
          </p:cNvPr>
          <p:cNvSpPr/>
          <p:nvPr userDrawn="1"/>
        </p:nvSpPr>
        <p:spPr>
          <a:xfrm>
            <a:off x="685800" y="5760720"/>
            <a:ext cx="3337560" cy="3241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04" y="0"/>
            <a:ext cx="1680474" cy="1499616"/>
          </a:xfrm>
          <a:prstGeom prst="rect">
            <a:avLst/>
          </a:prstGeom>
        </p:spPr>
      </p:pic>
    </p:spTree>
  </p:cSld>
  <p:clrMapOvr>
    <a:masterClrMapping/>
  </p:clrMapOvr>
  <p:transition spd="med"/>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hape 82"/>
          <p:cNvSpPr/>
          <p:nvPr userDrawn="1"/>
        </p:nvSpPr>
        <p:spPr>
          <a:xfrm>
            <a:off x="0" y="0"/>
            <a:ext cx="5943600" cy="8229601"/>
          </a:xfrm>
          <a:prstGeom prst="rect">
            <a:avLst/>
          </a:prstGeom>
          <a:solidFill>
            <a:srgbClr val="003CA6"/>
          </a:solidFill>
          <a:ln w="12700">
            <a:miter lim="400000"/>
          </a:ln>
        </p:spPr>
        <p:txBody>
          <a:bodyPr lIns="50800" tIns="50800" rIns="50800" bIns="50800" anchor="ctr"/>
          <a:lstStyle/>
          <a:p>
            <a:pPr>
              <a:defRPr sz="2400">
                <a:solidFill>
                  <a:srgbClr val="FFFFFF"/>
                </a:solidFill>
              </a:defRPr>
            </a:pPr>
            <a:endParaRPr/>
          </a:p>
        </p:txBody>
      </p:sp>
      <p:sp>
        <p:nvSpPr>
          <p:cNvPr id="8" name="Rectangle 7"/>
          <p:cNvSpPr/>
          <p:nvPr userDrawn="1"/>
        </p:nvSpPr>
        <p:spPr>
          <a:xfrm>
            <a:off x="0" y="8229601"/>
            <a:ext cx="13004800" cy="1523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hape 84"/>
          <p:cNvSpPr>
            <a:spLocks noGrp="1"/>
          </p:cNvSpPr>
          <p:nvPr>
            <p:ph type="body" sz="quarter" idx="13"/>
          </p:nvPr>
        </p:nvSpPr>
        <p:spPr>
          <a:xfrm>
            <a:off x="734164" y="7132320"/>
            <a:ext cx="5211610" cy="384721"/>
          </a:xfrm>
          <a:prstGeom prst="rect">
            <a:avLst/>
          </a:prstGeom>
        </p:spPr>
        <p:txBody>
          <a:bodyPr wrap="square">
            <a:spAutoFit/>
          </a:bodyPr>
          <a:lstStyle>
            <a:lvl1pPr marL="0" indent="0">
              <a:lnSpc>
                <a:spcPct val="100000"/>
              </a:lnSpc>
              <a:spcBef>
                <a:spcPts val="0"/>
              </a:spcBef>
              <a:buSzTx/>
              <a:buNone/>
              <a:defRPr sz="1900" b="1" cap="all" spc="76" baseline="0">
                <a:solidFill>
                  <a:srgbClr val="01B4DE"/>
                </a:solidFill>
              </a:defRPr>
            </a:lvl1pPr>
          </a:lstStyle>
          <a:p>
            <a:r>
              <a:t>DATE</a:t>
            </a:r>
          </a:p>
        </p:txBody>
      </p:sp>
      <p:sp>
        <p:nvSpPr>
          <p:cNvPr id="9" name="Title 1"/>
          <p:cNvSpPr>
            <a:spLocks noGrp="1"/>
          </p:cNvSpPr>
          <p:nvPr>
            <p:ph type="title"/>
          </p:nvPr>
        </p:nvSpPr>
        <p:spPr>
          <a:xfrm>
            <a:off x="733694" y="3429000"/>
            <a:ext cx="5212080" cy="3200400"/>
          </a:xfrm>
          <a:prstGeom prst="rect">
            <a:avLst/>
          </a:prstGeom>
        </p:spPr>
        <p:txBody>
          <a:bodyPr/>
          <a:lstStyle>
            <a:lvl1pPr>
              <a:lnSpc>
                <a:spcPct val="80000"/>
              </a:lnSpc>
              <a:defRPr sz="4100" b="1" i="0" baseline="0">
                <a:solidFill>
                  <a:schemeClr val="bg1"/>
                </a:solidFill>
                <a:latin typeface="calibri" charset="0"/>
              </a:defRPr>
            </a:lvl1pPr>
          </a:lstStyle>
          <a:p>
            <a:r>
              <a:rPr lang="en-US"/>
              <a:t>Click to edit Master title style</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75904" y="8567928"/>
            <a:ext cx="3867912" cy="727127"/>
          </a:xfrm>
          <a:prstGeom prst="rect">
            <a:avLst/>
          </a:prstGeom>
        </p:spPr>
      </p:pic>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6656" y="0"/>
            <a:ext cx="2315774" cy="206654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cSld name="Section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6" name="Shape 106"/>
          <p:cNvSpPr/>
          <p:nvPr/>
        </p:nvSpPr>
        <p:spPr>
          <a:xfrm>
            <a:off x="0" y="1"/>
            <a:ext cx="5943600" cy="9753600"/>
          </a:xfrm>
          <a:prstGeom prst="rect">
            <a:avLst/>
          </a:prstGeom>
          <a:solidFill>
            <a:srgbClr val="54B1AD"/>
          </a:solidFill>
          <a:ln w="12700">
            <a:miter lim="400000"/>
          </a:ln>
        </p:spPr>
        <p:txBody>
          <a:bodyPr lIns="50800" tIns="50800" rIns="50800" bIns="50800" anchor="ctr"/>
          <a:lstStyle/>
          <a:p>
            <a:pPr>
              <a:defRPr sz="2400">
                <a:solidFill>
                  <a:srgbClr val="0057A4"/>
                </a:solidFill>
              </a:defRPr>
            </a:pPr>
            <a:endParaRPr/>
          </a:p>
        </p:txBody>
      </p:sp>
      <p:sp>
        <p:nvSpPr>
          <p:cNvPr id="2" name="Title 1"/>
          <p:cNvSpPr>
            <a:spLocks noGrp="1"/>
          </p:cNvSpPr>
          <p:nvPr>
            <p:ph type="title"/>
          </p:nvPr>
        </p:nvSpPr>
        <p:spPr>
          <a:xfrm>
            <a:off x="914400" y="-1"/>
            <a:ext cx="4572000" cy="9820656"/>
          </a:xfrm>
          <a:prstGeom prst="rect">
            <a:avLst/>
          </a:prstGeom>
        </p:spPr>
        <p:txBody>
          <a:bodyPr anchor="ctr" anchorCtr="0"/>
          <a:lstStyle>
            <a:lvl1pPr>
              <a:defRPr sz="4100" b="1" i="0" baseline="0">
                <a:solidFill>
                  <a:schemeClr val="bg1"/>
                </a:solidFill>
                <a:latin typeface="Calibri" charset="0"/>
              </a:defRPr>
            </a:lvl1pPr>
          </a:lstStyle>
          <a:p>
            <a:r>
              <a:rPr lang="en-US"/>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hape 106"/>
          <p:cNvSpPr/>
          <p:nvPr userDrawn="1"/>
        </p:nvSpPr>
        <p:spPr>
          <a:xfrm>
            <a:off x="0" y="1"/>
            <a:ext cx="5943600" cy="9753600"/>
          </a:xfrm>
          <a:prstGeom prst="rect">
            <a:avLst/>
          </a:prstGeom>
          <a:solidFill>
            <a:srgbClr val="4F80A2"/>
          </a:solidFill>
          <a:ln w="12700">
            <a:miter lim="400000"/>
          </a:ln>
        </p:spPr>
        <p:txBody>
          <a:bodyPr lIns="50800" tIns="50800" rIns="50800" bIns="50800" anchor="ctr"/>
          <a:lstStyle/>
          <a:p>
            <a:pPr>
              <a:defRPr sz="2400">
                <a:solidFill>
                  <a:srgbClr val="0057A4"/>
                </a:solidFill>
              </a:defRPr>
            </a:pPr>
            <a:endParaRPr/>
          </a:p>
        </p:txBody>
      </p:sp>
      <p:sp>
        <p:nvSpPr>
          <p:cNvPr id="5" name="Title 1"/>
          <p:cNvSpPr>
            <a:spLocks noGrp="1"/>
          </p:cNvSpPr>
          <p:nvPr>
            <p:ph type="title"/>
          </p:nvPr>
        </p:nvSpPr>
        <p:spPr>
          <a:xfrm>
            <a:off x="914400" y="-1"/>
            <a:ext cx="4572000" cy="9820656"/>
          </a:xfrm>
          <a:prstGeom prst="rect">
            <a:avLst/>
          </a:prstGeom>
        </p:spPr>
        <p:txBody>
          <a:bodyPr anchor="ctr" anchorCtr="0"/>
          <a:lstStyle>
            <a:lvl1pPr>
              <a:defRPr sz="4100" b="1" i="0" baseline="0">
                <a:solidFill>
                  <a:schemeClr val="bg1"/>
                </a:solidFill>
                <a:latin typeface="Calibri" charset="0"/>
              </a:defRPr>
            </a:lvl1pPr>
          </a:lstStyle>
          <a:p>
            <a:r>
              <a:rPr lang="en-US"/>
              <a:t>Click to edit Master title style</a:t>
            </a:r>
          </a:p>
        </p:txBody>
      </p:sp>
    </p:spTree>
    <p:extLst>
      <p:ext uri="{BB962C8B-B14F-4D97-AF65-F5344CB8AC3E}">
        <p14:creationId xmlns:p14="http://schemas.microsoft.com/office/powerpoint/2010/main" val="889548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hape 106"/>
          <p:cNvSpPr/>
          <p:nvPr userDrawn="1"/>
        </p:nvSpPr>
        <p:spPr>
          <a:xfrm>
            <a:off x="0" y="-1"/>
            <a:ext cx="5943600" cy="9753601"/>
          </a:xfrm>
          <a:prstGeom prst="rect">
            <a:avLst/>
          </a:prstGeom>
          <a:solidFill>
            <a:srgbClr val="F68C2C"/>
          </a:solidFill>
          <a:ln w="12700">
            <a:miter lim="400000"/>
          </a:ln>
        </p:spPr>
        <p:txBody>
          <a:bodyPr lIns="50800" tIns="50800" rIns="50800" bIns="50800" anchor="ctr"/>
          <a:lstStyle/>
          <a:p>
            <a:pPr>
              <a:defRPr sz="2400">
                <a:solidFill>
                  <a:srgbClr val="0057A4"/>
                </a:solidFill>
              </a:defRPr>
            </a:pPr>
            <a:endParaRPr/>
          </a:p>
        </p:txBody>
      </p:sp>
      <p:sp>
        <p:nvSpPr>
          <p:cNvPr id="5" name="Title 1"/>
          <p:cNvSpPr>
            <a:spLocks noGrp="1"/>
          </p:cNvSpPr>
          <p:nvPr>
            <p:ph type="title"/>
          </p:nvPr>
        </p:nvSpPr>
        <p:spPr>
          <a:xfrm>
            <a:off x="914400" y="-1"/>
            <a:ext cx="4572000" cy="9820656"/>
          </a:xfrm>
          <a:prstGeom prst="rect">
            <a:avLst/>
          </a:prstGeom>
        </p:spPr>
        <p:txBody>
          <a:bodyPr anchor="ctr" anchorCtr="0"/>
          <a:lstStyle>
            <a:lvl1pPr>
              <a:defRPr sz="4100" b="1" i="0" baseline="0">
                <a:solidFill>
                  <a:schemeClr val="bg1"/>
                </a:solidFill>
                <a:latin typeface="Calibri" charset="0"/>
              </a:defRPr>
            </a:lvl1pPr>
          </a:lstStyle>
          <a:p>
            <a:r>
              <a:rPr lang="en-US"/>
              <a:t>Click to edit Master title style</a:t>
            </a:r>
          </a:p>
        </p:txBody>
      </p:sp>
    </p:spTree>
    <p:extLst>
      <p:ext uri="{BB962C8B-B14F-4D97-AF65-F5344CB8AC3E}">
        <p14:creationId xmlns:p14="http://schemas.microsoft.com/office/powerpoint/2010/main" val="8712659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theme" Target="../theme/theme2.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hape 4"/>
          <p:cNvSpPr>
            <a:spLocks noGrp="1"/>
          </p:cNvSpPr>
          <p:nvPr>
            <p:ph type="sldNum" sz="quarter" idx="2"/>
          </p:nvPr>
        </p:nvSpPr>
        <p:spPr>
          <a:xfrm>
            <a:off x="914400" y="9079992"/>
            <a:ext cx="330219" cy="333425"/>
          </a:xfrm>
          <a:prstGeom prst="rect">
            <a:avLst/>
          </a:prstGeom>
          <a:ln w="12700">
            <a:miter lim="400000"/>
          </a:ln>
        </p:spPr>
        <p:txBody>
          <a:bodyPr wrap="none" lIns="50800" tIns="50800" rIns="50800" bIns="50800">
            <a:spAutoFit/>
          </a:bodyPr>
          <a:lstStyle>
            <a:lvl1pPr>
              <a:defRPr sz="1500" baseline="0">
                <a:solidFill>
                  <a:srgbClr val="0057A4"/>
                </a:solidFill>
                <a:latin typeface="calibri" charset="0"/>
              </a:defRPr>
            </a:lvl1pPr>
          </a:lstStyle>
          <a:p>
            <a:fld id="{86CB4B4D-7CA3-9044-876B-883B54F8677D}" type="slidenum">
              <a:rPr lang="uk-UA"/>
              <a:pPr/>
              <a:t>‹N°›</a:t>
            </a:fld>
            <a:endParaRPr lang="uk-UA" dirty="0"/>
          </a:p>
        </p:txBody>
      </p:sp>
      <p:pic>
        <p:nvPicPr>
          <p:cNvPr id="2" name="Picture 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841204" y="8860536"/>
            <a:ext cx="3447288" cy="648054"/>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1" r:id="rId2"/>
    <p:sldLayoutId id="2147483665" r:id="rId3"/>
    <p:sldLayoutId id="2147483667" r:id="rId4"/>
    <p:sldLayoutId id="2147483659" r:id="rId5"/>
  </p:sldLayoutIdLst>
  <p:transition spd="med"/>
  <p:timing>
    <p:tnLst>
      <p:par>
        <p:cTn id="1" dur="indefinite" restart="never" nodeType="tmRoot"/>
      </p:par>
    </p:tnLst>
  </p:timing>
  <p:hf hdr="0" ftr="0" dt="0"/>
  <p:txStyles>
    <p:titleStyle>
      <a:lvl1pPr marL="0" marR="0" indent="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1pPr>
      <a:lvl2pPr marL="0" marR="0" indent="2286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2pPr>
      <a:lvl3pPr marL="0" marR="0" indent="4572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3pPr>
      <a:lvl4pPr marL="0" marR="0" indent="6858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4pPr>
      <a:lvl5pPr marL="0" marR="0" indent="9144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5pPr>
      <a:lvl6pPr marL="0" marR="0" indent="11430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6pPr>
      <a:lvl7pPr marL="0" marR="0" indent="13716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7pPr>
      <a:lvl8pPr marL="0" marR="0" indent="16002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8pPr>
      <a:lvl9pPr marL="0" marR="0" indent="18288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9pPr>
    </p:titleStyle>
    <p:bodyStyle>
      <a:lvl1pPr marL="3580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1pPr>
      <a:lvl2pPr marL="8025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2pPr>
      <a:lvl3pPr marL="12470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3pPr>
      <a:lvl4pPr marL="16915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4pPr>
      <a:lvl5pPr marL="21360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5pPr>
      <a:lvl6pPr marL="25805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6pPr>
      <a:lvl7pPr marL="30250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7pPr>
      <a:lvl8pPr marL="34695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8pPr>
      <a:lvl9pPr marL="39140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4329629"/>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64" r:id="rId3"/>
    <p:sldLayoutId id="2147483666" r:id="rId4"/>
    <p:sldLayoutId id="2147483668" r:id="rId5"/>
    <p:sldLayoutId id="2147483670" r:id="rId6"/>
    <p:sldLayoutId id="2147483669" r:id="rId7"/>
    <p:sldLayoutId id="2147483671" r:id="rId8"/>
    <p:sldLayoutId id="2147483672"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http://www.vuesurlecancer.ca/prevention_et_depistage/tabac/"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www.vuesurlecancer.ca/prevention_et_depistage/tabac/"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www.albertaquits.ca/about-us/tobacco-usage/tobacco-use-statistics#costs-of-smoking"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hyperlink" Target="http://www.nice.org.uk/nicemedia/pdf/NiceNRT39GUIDANCE.pdf" TargetMode="External"/><Relationship Id="rId4" Type="http://schemas.openxmlformats.org/officeDocument/2006/relationships/hyperlink" Target="http://occinfo.alis.alberta.ca/occinfopreview/info/browse-wages" TargetMode="External"/></Relationships>
</file>

<file path=ppt/slides/_rels/slide48.xml.rels><?xml version="1.0" encoding="UTF-8" standalone="yes"?>
<Relationships xmlns="http://schemas.openxmlformats.org/package/2006/relationships"><Relationship Id="rId2" Type="http://schemas.openxmlformats.org/officeDocument/2006/relationships/hyperlink" Target="http://www.partnershipagainstcancer.ca/"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34164" y="7132320"/>
            <a:ext cx="5211610" cy="400110"/>
          </a:xfrm>
        </p:spPr>
        <p:txBody>
          <a:bodyPr/>
          <a:lstStyle/>
          <a:p>
            <a:r>
              <a:rPr lang="en-US" sz="2000" dirty="0">
                <a:ea typeface="ＭＳ Ｐゴシック" charset="0"/>
                <a:cs typeface="ＭＳ Ｐゴシック" charset="0"/>
              </a:rPr>
              <a:t>MARS 2017</a:t>
            </a:r>
          </a:p>
        </p:txBody>
      </p:sp>
      <p:sp>
        <p:nvSpPr>
          <p:cNvPr id="3" name="Title 2"/>
          <p:cNvSpPr>
            <a:spLocks noGrp="1"/>
          </p:cNvSpPr>
          <p:nvPr>
            <p:ph type="title"/>
          </p:nvPr>
        </p:nvSpPr>
        <p:spPr>
          <a:xfrm>
            <a:off x="733694" y="2863922"/>
            <a:ext cx="4321191" cy="3804006"/>
          </a:xfrm>
        </p:spPr>
        <p:txBody>
          <a:bodyPr/>
          <a:lstStyle/>
          <a:p>
            <a:r>
              <a:rPr lang="en-US" sz="4400" dirty="0"/>
              <a:t>Estimations des principaux coûts </a:t>
            </a:r>
            <a:br>
              <a:rPr lang="en-US" sz="4400" dirty="0"/>
            </a:br>
            <a:r>
              <a:rPr lang="en-US" sz="4400" dirty="0"/>
              <a:t>du traitement contre le cancer et de l’abandon du tabagisme </a:t>
            </a:r>
            <a:br>
              <a:rPr lang="en-US" sz="4400" dirty="0"/>
            </a:br>
            <a:r>
              <a:rPr lang="en-US" sz="4400" dirty="0"/>
              <a:t>au Canada </a:t>
            </a:r>
            <a:endParaRPr lang="en-US" dirty="0"/>
          </a:p>
        </p:txBody>
      </p:sp>
    </p:spTree>
    <p:extLst>
      <p:ext uri="{BB962C8B-B14F-4D97-AF65-F5344CB8AC3E}">
        <p14:creationId xmlns:p14="http://schemas.microsoft.com/office/powerpoint/2010/main" val="1164805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10</a:t>
            </a:fld>
            <a:endParaRPr lang="uk-UA"/>
          </a:p>
        </p:txBody>
      </p:sp>
      <p:sp>
        <p:nvSpPr>
          <p:cNvPr id="3" name="Text Placeholder 2"/>
          <p:cNvSpPr>
            <a:spLocks noGrp="1"/>
          </p:cNvSpPr>
          <p:nvPr>
            <p:ph type="body" idx="1"/>
          </p:nvPr>
        </p:nvSpPr>
        <p:spPr>
          <a:xfrm>
            <a:off x="914401" y="1828800"/>
            <a:ext cx="9811819" cy="6286500"/>
          </a:xfrm>
        </p:spPr>
        <p:txBody>
          <a:bodyPr/>
          <a:lstStyle/>
          <a:p>
            <a:pPr>
              <a:lnSpc>
                <a:spcPts val="3000"/>
              </a:lnSpc>
            </a:pPr>
            <a:r>
              <a:rPr lang="en-US" sz="2400"/>
              <a:t>Le coût de l’abandon du tabagisme est dérisoire par rapport au coût du traitement du cancer </a:t>
            </a:r>
          </a:p>
          <a:p>
            <a:pPr lvl="1">
              <a:lnSpc>
                <a:spcPts val="2600"/>
              </a:lnSpc>
            </a:pPr>
            <a:r>
              <a:rPr lang="en-US" sz="2000"/>
              <a:t>Par exemple, ~27 898 $ pour le traitement du cancer colorectal en phase initiale chez les femmes par rapport à ~5 314 $ pour les « meilleures pratiques » en matière de soutien à l’abandon du tabagisme, notamment : plusieurs séances de counseling, TRN et médicaments (VAR ou BUP), et 6,3 tentatives d’arrêt. (Se reporter aux diapositives 42 et 44 pour consulter les hypothèses sur les coûts)</a:t>
            </a:r>
          </a:p>
          <a:p>
            <a:pPr>
              <a:lnSpc>
                <a:spcPts val="3000"/>
              </a:lnSpc>
            </a:pPr>
            <a:r>
              <a:rPr lang="en-US" sz="2400"/>
              <a:t>Étant donné que les patients atteints de cancer qui continuent à fumer ont vraisemblablement besoin de plus de traitements (p. ex., doses plus élevées de médicaments, radiothérapie, durée plus longue du traitement, complications chirurgicales, hospitalisations répétées, etc.), le fait de leur offrir de l’aide pour cesser de fumer constitue une occasion d’améliorer la qualité et l’efficacité des soins ainsi que de réduire les coûts pour le système de soins de santé </a:t>
            </a:r>
          </a:p>
        </p:txBody>
      </p:sp>
      <p:sp>
        <p:nvSpPr>
          <p:cNvPr id="4" name="Title 3"/>
          <p:cNvSpPr>
            <a:spLocks noGrp="1"/>
          </p:cNvSpPr>
          <p:nvPr>
            <p:ph type="title"/>
          </p:nvPr>
        </p:nvSpPr>
        <p:spPr/>
        <p:txBody>
          <a:bodyPr/>
          <a:lstStyle/>
          <a:p>
            <a:r>
              <a:rPr lang="en-US"/>
              <a:t>Pourquoi cette ressource est-elle importante?</a:t>
            </a:r>
          </a:p>
        </p:txBody>
      </p:sp>
    </p:spTree>
    <p:extLst>
      <p:ext uri="{BB962C8B-B14F-4D97-AF65-F5344CB8AC3E}">
        <p14:creationId xmlns:p14="http://schemas.microsoft.com/office/powerpoint/2010/main" val="388396692"/>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Que contient </a:t>
            </a:r>
            <a:br>
              <a:rPr lang="en-US"/>
            </a:br>
            <a:r>
              <a:rPr lang="en-US"/>
              <a:t>cette ressource?</a:t>
            </a:r>
          </a:p>
        </p:txBody>
      </p:sp>
    </p:spTree>
    <p:extLst>
      <p:ext uri="{BB962C8B-B14F-4D97-AF65-F5344CB8AC3E}">
        <p14:creationId xmlns:p14="http://schemas.microsoft.com/office/powerpoint/2010/main" val="1350725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12</a:t>
            </a:fld>
            <a:endParaRPr lang="uk-UA"/>
          </a:p>
        </p:txBody>
      </p:sp>
      <p:sp>
        <p:nvSpPr>
          <p:cNvPr id="3" name="Text Placeholder 2"/>
          <p:cNvSpPr>
            <a:spLocks noGrp="1"/>
          </p:cNvSpPr>
          <p:nvPr>
            <p:ph type="body" idx="1"/>
          </p:nvPr>
        </p:nvSpPr>
        <p:spPr>
          <a:xfrm>
            <a:off x="914401" y="1828800"/>
            <a:ext cx="9571511" cy="6286500"/>
          </a:xfrm>
        </p:spPr>
        <p:txBody>
          <a:bodyPr/>
          <a:lstStyle/>
          <a:p>
            <a:pPr marL="0" indent="0">
              <a:buNone/>
            </a:pPr>
            <a:r>
              <a:rPr lang="en-US" b="1"/>
              <a:t>Cette ressource comprend : </a:t>
            </a:r>
          </a:p>
          <a:p>
            <a:pPr>
              <a:lnSpc>
                <a:spcPts val="3000"/>
              </a:lnSpc>
              <a:spcBef>
                <a:spcPts val="1200"/>
              </a:spcBef>
            </a:pPr>
            <a:r>
              <a:rPr lang="en-US" sz="2400"/>
              <a:t>Des estimations des coûts associés aux diverses interventions d’abandon du tabagisme</a:t>
            </a:r>
          </a:p>
          <a:p>
            <a:pPr>
              <a:lnSpc>
                <a:spcPts val="3000"/>
              </a:lnSpc>
              <a:spcBef>
                <a:spcPts val="1200"/>
              </a:spcBef>
            </a:pPr>
            <a:r>
              <a:rPr lang="en-US" sz="2400"/>
              <a:t>Les coûts des cancers couramment traités au Canada, y compris les coûts des traitements spécifiques au sexe et au stade du cancer</a:t>
            </a:r>
          </a:p>
          <a:p>
            <a:pPr>
              <a:lnSpc>
                <a:spcPts val="3000"/>
              </a:lnSpc>
              <a:spcBef>
                <a:spcPts val="1200"/>
              </a:spcBef>
            </a:pPr>
            <a:r>
              <a:rPr lang="en-US" sz="2400"/>
              <a:t>L’efficacité des interventions d’abandon du tabagisme</a:t>
            </a:r>
          </a:p>
          <a:p>
            <a:pPr>
              <a:lnSpc>
                <a:spcPts val="3000"/>
              </a:lnSpc>
              <a:spcBef>
                <a:spcPts val="1200"/>
              </a:spcBef>
            </a:pPr>
            <a:r>
              <a:rPr lang="en-US" sz="2400"/>
              <a:t>La couverture des aides au renoncement au Canada</a:t>
            </a:r>
          </a:p>
          <a:p>
            <a:pPr>
              <a:lnSpc>
                <a:spcPts val="3000"/>
              </a:lnSpc>
              <a:spcBef>
                <a:spcPts val="1200"/>
              </a:spcBef>
            </a:pPr>
            <a:r>
              <a:rPr lang="en-US" sz="2400"/>
              <a:t>Des exemples de scénarios d’intervention d’abandon du tabagisme</a:t>
            </a:r>
          </a:p>
          <a:p>
            <a:pPr>
              <a:lnSpc>
                <a:spcPts val="3000"/>
              </a:lnSpc>
              <a:spcBef>
                <a:spcPts val="1200"/>
              </a:spcBef>
            </a:pPr>
            <a:r>
              <a:rPr lang="en-US" sz="2400"/>
              <a:t>Les sections de notes qui contiennent des renseignements complets </a:t>
            </a:r>
            <a:br>
              <a:rPr lang="en-US" sz="2400"/>
            </a:br>
            <a:r>
              <a:rPr lang="en-US" sz="2400"/>
              <a:t>sur les citations, ainsi que des hypothèses détaillées sur les coûts (format facile à copier et à coller)</a:t>
            </a:r>
          </a:p>
        </p:txBody>
      </p:sp>
      <p:sp>
        <p:nvSpPr>
          <p:cNvPr id="4" name="Title 3"/>
          <p:cNvSpPr>
            <a:spLocks noGrp="1"/>
          </p:cNvSpPr>
          <p:nvPr>
            <p:ph type="title"/>
          </p:nvPr>
        </p:nvSpPr>
        <p:spPr/>
        <p:txBody>
          <a:bodyPr/>
          <a:lstStyle/>
          <a:p>
            <a:r>
              <a:rPr lang="en-US"/>
              <a:t>Que contient cette ressource?</a:t>
            </a:r>
          </a:p>
        </p:txBody>
      </p:sp>
    </p:spTree>
    <p:extLst>
      <p:ext uri="{BB962C8B-B14F-4D97-AF65-F5344CB8AC3E}">
        <p14:creationId xmlns:p14="http://schemas.microsoft.com/office/powerpoint/2010/main" val="273813638"/>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Comment utiliser cette ressource?</a:t>
            </a:r>
          </a:p>
        </p:txBody>
      </p:sp>
    </p:spTree>
    <p:extLst>
      <p:ext uri="{BB962C8B-B14F-4D97-AF65-F5344CB8AC3E}">
        <p14:creationId xmlns:p14="http://schemas.microsoft.com/office/powerpoint/2010/main" val="10035779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14</a:t>
            </a:fld>
            <a:endParaRPr lang="uk-UA"/>
          </a:p>
        </p:txBody>
      </p:sp>
      <p:sp>
        <p:nvSpPr>
          <p:cNvPr id="3" name="Text Placeholder 2"/>
          <p:cNvSpPr>
            <a:spLocks noGrp="1"/>
          </p:cNvSpPr>
          <p:nvPr>
            <p:ph type="body" idx="1"/>
          </p:nvPr>
        </p:nvSpPr>
        <p:spPr>
          <a:xfrm>
            <a:off x="914401" y="1828800"/>
            <a:ext cx="9503228" cy="6286500"/>
          </a:xfrm>
        </p:spPr>
        <p:txBody>
          <a:bodyPr/>
          <a:lstStyle/>
          <a:p>
            <a:pPr marL="0" indent="0">
              <a:lnSpc>
                <a:spcPts val="3200"/>
              </a:lnSpc>
              <a:buNone/>
            </a:pPr>
            <a:r>
              <a:rPr lang="en-US" sz="2700"/>
              <a:t>Le Partenariat canadien contre le cancer a compilé plusieurs sources de données dans une série de ressources visant à aider </a:t>
            </a:r>
            <a:br>
              <a:rPr lang="en-US" sz="2700"/>
            </a:br>
            <a:r>
              <a:rPr lang="en-US" sz="2700"/>
              <a:t>les organismes de lutte contre le cancer et les gouvernements à maintenir, à diffuser et à intensifier des approches de l’abandon du tabagisme fondées sur des données probantes au sein du système de lutte contre le cancer. </a:t>
            </a:r>
          </a:p>
          <a:p>
            <a:pPr marL="0" indent="0">
              <a:lnSpc>
                <a:spcPts val="3200"/>
              </a:lnSpc>
              <a:buNone/>
            </a:pPr>
            <a:r>
              <a:rPr lang="en-US" sz="2700"/>
              <a:t>Ces diapositives, qui présentent les principaux coûts du traitement contre le cancer et de l’abandon du tabagisme, constituent l’une des nombreuses ressources offertes par le Partenariat pour soutenir la prise de décisions fondées sur des données probantes concernant l’abandon du tabagisme chez les patients atteints </a:t>
            </a:r>
            <a:br>
              <a:rPr lang="en-US" sz="2700"/>
            </a:br>
            <a:r>
              <a:rPr lang="en-US" sz="2700"/>
              <a:t>de cancer.</a:t>
            </a:r>
          </a:p>
        </p:txBody>
      </p:sp>
      <p:sp>
        <p:nvSpPr>
          <p:cNvPr id="4" name="Title 3"/>
          <p:cNvSpPr>
            <a:spLocks noGrp="1"/>
          </p:cNvSpPr>
          <p:nvPr>
            <p:ph type="title"/>
          </p:nvPr>
        </p:nvSpPr>
        <p:spPr/>
        <p:txBody>
          <a:bodyPr/>
          <a:lstStyle/>
          <a:p>
            <a:r>
              <a:rPr lang="en-US"/>
              <a:t>Comment utiliser cette ressource?</a:t>
            </a:r>
          </a:p>
        </p:txBody>
      </p:sp>
    </p:spTree>
    <p:extLst>
      <p:ext uri="{BB962C8B-B14F-4D97-AF65-F5344CB8AC3E}">
        <p14:creationId xmlns:p14="http://schemas.microsoft.com/office/powerpoint/2010/main" val="559029532"/>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368" y="365760"/>
            <a:ext cx="11887200" cy="8915400"/>
          </a:xfrm>
          <a:prstGeom prst="rect">
            <a:avLst/>
          </a:prstGeom>
        </p:spPr>
      </p:pic>
      <p:sp>
        <p:nvSpPr>
          <p:cNvPr id="2" name="Slide Number Placeholder 1"/>
          <p:cNvSpPr>
            <a:spLocks noGrp="1"/>
          </p:cNvSpPr>
          <p:nvPr>
            <p:ph type="sldNum" sz="quarter" idx="10"/>
          </p:nvPr>
        </p:nvSpPr>
        <p:spPr/>
        <p:txBody>
          <a:bodyPr/>
          <a:lstStyle/>
          <a:p>
            <a:fld id="{86CB4B4D-7CA3-9044-876B-883B54F8677D}" type="slidenum">
              <a:rPr lang="uk-UA"/>
              <a:pPr/>
              <a:t>15</a:t>
            </a:fld>
            <a:endParaRPr lang="uk-UA"/>
          </a:p>
        </p:txBody>
      </p:sp>
      <p:sp>
        <p:nvSpPr>
          <p:cNvPr id="4" name="Title 3"/>
          <p:cNvSpPr>
            <a:spLocks noGrp="1"/>
          </p:cNvSpPr>
          <p:nvPr>
            <p:ph type="title"/>
          </p:nvPr>
        </p:nvSpPr>
        <p:spPr>
          <a:xfrm>
            <a:off x="914400" y="457200"/>
            <a:ext cx="10515600" cy="1143000"/>
          </a:xfrm>
        </p:spPr>
        <p:txBody>
          <a:bodyPr/>
          <a:lstStyle/>
          <a:p>
            <a:r>
              <a:rPr lang="en-US"/>
              <a:t>Ressources portant sur l’abandon du tabagisme </a:t>
            </a:r>
            <a:br>
              <a:rPr lang="en-US"/>
            </a:br>
            <a:r>
              <a:rPr lang="en-US"/>
              <a:t>au sein des systèmes de lutte contre le cancer</a:t>
            </a:r>
          </a:p>
        </p:txBody>
      </p:sp>
      <p:sp>
        <p:nvSpPr>
          <p:cNvPr id="5" name="Text Placeholder 2"/>
          <p:cNvSpPr txBox="1">
            <a:spLocks/>
          </p:cNvSpPr>
          <p:nvPr/>
        </p:nvSpPr>
        <p:spPr>
          <a:xfrm>
            <a:off x="914401" y="7995920"/>
            <a:ext cx="10223291" cy="591429"/>
          </a:xfrm>
          <a:prstGeom prst="rect">
            <a:avLst/>
          </a:prstGeom>
        </p:spPr>
        <p:txBody>
          <a:bodyPr anchor="t"/>
          <a:lstStyle>
            <a:lvl1pPr marL="4445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1pPr>
            <a:lvl2pPr marL="8890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2pPr>
            <a:lvl3pPr marL="13335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3pPr>
            <a:lvl4pPr marL="17780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4pPr>
            <a:lvl5pPr marL="22225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5pPr>
            <a:lvl6pPr marL="25805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6pPr>
            <a:lvl7pPr marL="30250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7pPr>
            <a:lvl8pPr marL="34695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8pPr>
            <a:lvl9pPr marL="39140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9pPr>
          </a:lstStyle>
          <a:p>
            <a:pPr marL="0" indent="0" hangingPunct="1">
              <a:buNone/>
            </a:pPr>
            <a:r>
              <a:rPr lang="nb-NO" sz="1400">
                <a:latin typeface="Calibri" charset="0"/>
                <a:ea typeface="MS PGothic" charset="0"/>
                <a:hlinkClick r:id="rId4"/>
              </a:rPr>
              <a:t>www.vuesurlecancer.ca/prevention_et_depistage/tabac/</a:t>
            </a:r>
            <a:endParaRPr lang="nb-NO" sz="1400">
              <a:latin typeface="Calibri" charset="0"/>
              <a:ea typeface="MS PGothic" charset="0"/>
            </a:endParaRPr>
          </a:p>
        </p:txBody>
      </p:sp>
    </p:spTree>
    <p:extLst>
      <p:ext uri="{BB962C8B-B14F-4D97-AF65-F5344CB8AC3E}">
        <p14:creationId xmlns:p14="http://schemas.microsoft.com/office/powerpoint/2010/main" val="2143950265"/>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16</a:t>
            </a:fld>
            <a:endParaRPr lang="uk-UA"/>
          </a:p>
        </p:txBody>
      </p:sp>
      <p:sp>
        <p:nvSpPr>
          <p:cNvPr id="3" name="Text Placeholder 2"/>
          <p:cNvSpPr>
            <a:spLocks noGrp="1"/>
          </p:cNvSpPr>
          <p:nvPr>
            <p:ph type="body" idx="1"/>
          </p:nvPr>
        </p:nvSpPr>
        <p:spPr>
          <a:xfrm>
            <a:off x="914400" y="1828800"/>
            <a:ext cx="10756899" cy="6286500"/>
          </a:xfrm>
        </p:spPr>
        <p:txBody>
          <a:bodyPr/>
          <a:lstStyle/>
          <a:p>
            <a:r>
              <a:rPr lang="en-US"/>
              <a:t>Copier-coller les diapositives ou les données sur les estimations </a:t>
            </a:r>
            <a:br>
              <a:rPr lang="en-US"/>
            </a:br>
            <a:r>
              <a:rPr lang="en-US"/>
              <a:t>de coûts dans des présentations, des notes d’information, </a:t>
            </a:r>
            <a:br>
              <a:rPr lang="en-US"/>
            </a:br>
            <a:r>
              <a:rPr lang="en-US"/>
              <a:t>des rapports, etc.</a:t>
            </a:r>
          </a:p>
          <a:p>
            <a:r>
              <a:rPr lang="en-US"/>
              <a:t>Élaborer vos propres estimations de coûts à partir des données présentées sur les diapositives ou dans le fichier de données brutes</a:t>
            </a:r>
          </a:p>
          <a:p>
            <a:r>
              <a:rPr lang="en-US"/>
              <a:t>Consulter les hypothèses contenues dans les sections de notes des diapositives</a:t>
            </a:r>
          </a:p>
          <a:p>
            <a:r>
              <a:rPr lang="en-US"/>
              <a:t>Copier-coller les citations figurant dans les notes des diapositives, ou la section dédiée à la bibliographie</a:t>
            </a:r>
          </a:p>
          <a:p>
            <a:r>
              <a:rPr lang="en-US"/>
              <a:t>Citer la ressource en utilisant la citation suggérée dans vos présentations, séances d’information, rapports, etc.</a:t>
            </a:r>
          </a:p>
        </p:txBody>
      </p:sp>
      <p:sp>
        <p:nvSpPr>
          <p:cNvPr id="4" name="Title 3"/>
          <p:cNvSpPr>
            <a:spLocks noGrp="1"/>
          </p:cNvSpPr>
          <p:nvPr>
            <p:ph type="title"/>
          </p:nvPr>
        </p:nvSpPr>
        <p:spPr/>
        <p:txBody>
          <a:bodyPr/>
          <a:lstStyle/>
          <a:p>
            <a:r>
              <a:rPr lang="en-US"/>
              <a:t>Comment utiliser cette ressource?</a:t>
            </a:r>
          </a:p>
        </p:txBody>
      </p:sp>
    </p:spTree>
    <p:extLst>
      <p:ext uri="{BB962C8B-B14F-4D97-AF65-F5344CB8AC3E}">
        <p14:creationId xmlns:p14="http://schemas.microsoft.com/office/powerpoint/2010/main" val="1422567740"/>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Méthodes</a:t>
            </a:r>
          </a:p>
        </p:txBody>
      </p:sp>
    </p:spTree>
    <p:extLst>
      <p:ext uri="{BB962C8B-B14F-4D97-AF65-F5344CB8AC3E}">
        <p14:creationId xmlns:p14="http://schemas.microsoft.com/office/powerpoint/2010/main" val="6880490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18</a:t>
            </a:fld>
            <a:endParaRPr lang="uk-UA"/>
          </a:p>
        </p:txBody>
      </p:sp>
      <p:sp>
        <p:nvSpPr>
          <p:cNvPr id="3" name="Text Placeholder 2"/>
          <p:cNvSpPr>
            <a:spLocks noGrp="1"/>
          </p:cNvSpPr>
          <p:nvPr>
            <p:ph type="body" idx="1"/>
          </p:nvPr>
        </p:nvSpPr>
        <p:spPr/>
        <p:txBody>
          <a:bodyPr/>
          <a:lstStyle/>
          <a:p>
            <a:pPr>
              <a:lnSpc>
                <a:spcPts val="2700"/>
              </a:lnSpc>
              <a:spcBef>
                <a:spcPts val="1200"/>
              </a:spcBef>
            </a:pPr>
            <a:r>
              <a:rPr lang="en-US" sz="2200"/>
              <a:t>Les données d’établissement des coûts proviennent des formulaires provinciaux 2016 de médicaments, le cas échéant.</a:t>
            </a:r>
          </a:p>
          <a:p>
            <a:pPr>
              <a:lnSpc>
                <a:spcPts val="2700"/>
              </a:lnSpc>
              <a:spcBef>
                <a:spcPts val="1200"/>
              </a:spcBef>
            </a:pPr>
            <a:r>
              <a:rPr lang="en-US" sz="2200"/>
              <a:t>Ces coûts excluent les frais d’ordonnance et les prix de revient majorés des médicaments.</a:t>
            </a:r>
          </a:p>
          <a:p>
            <a:pPr>
              <a:lnSpc>
                <a:spcPts val="2700"/>
              </a:lnSpc>
              <a:spcBef>
                <a:spcPts val="1200"/>
              </a:spcBef>
            </a:pPr>
            <a:r>
              <a:rPr lang="en-US" sz="2200"/>
              <a:t>Les coûts unitaires canadiens moyens ont été établis selon la moyenne des coûts unitaires provinciaux, et ont été multipliés par le nombre d’unités nécessaires pour chaque intervention d’abandon du tabagisme.</a:t>
            </a:r>
          </a:p>
          <a:p>
            <a:pPr>
              <a:lnSpc>
                <a:spcPts val="2700"/>
              </a:lnSpc>
              <a:spcBef>
                <a:spcPts val="1200"/>
              </a:spcBef>
            </a:pPr>
            <a:r>
              <a:rPr lang="en-US" sz="2200"/>
              <a:t>Les valeurs minimales, moyennes et maximales ont été utilisées pour illustrer la gamme de coûts moyens à des doses variables (comme le recommandent les experts) </a:t>
            </a:r>
          </a:p>
          <a:p>
            <a:pPr>
              <a:lnSpc>
                <a:spcPts val="2700"/>
              </a:lnSpc>
              <a:spcBef>
                <a:spcPts val="1200"/>
              </a:spcBef>
            </a:pPr>
            <a:r>
              <a:rPr lang="en-US" sz="2200"/>
              <a:t>Les données sur l’efficacité des interventions d’abandon du tabagisme sont incluses</a:t>
            </a:r>
          </a:p>
          <a:p>
            <a:pPr>
              <a:lnSpc>
                <a:spcPts val="2700"/>
              </a:lnSpc>
              <a:spcBef>
                <a:spcPts val="1200"/>
              </a:spcBef>
            </a:pPr>
            <a:r>
              <a:rPr lang="en-US" sz="2200"/>
              <a:t>Le nombre de sujets à traiter (NST) est présenté pour chaque intervention, et correspond au nombre d’interventions nécessaires pour éviter une mort précoce </a:t>
            </a:r>
            <a:r>
              <a:rPr lang="en-US" sz="2000"/>
              <a:t>(Hughes, 2012)</a:t>
            </a:r>
          </a:p>
          <a:p>
            <a:pPr>
              <a:lnSpc>
                <a:spcPts val="2700"/>
              </a:lnSpc>
              <a:spcBef>
                <a:spcPts val="1200"/>
              </a:spcBef>
            </a:pPr>
            <a:r>
              <a:rPr lang="en-US" sz="2200"/>
              <a:t>Un examen a été mené par les experts au sein du Partenariat et des experts externes du renoncement au tabac au Centre de toxicomanie et de santé mentale</a:t>
            </a:r>
          </a:p>
        </p:txBody>
      </p:sp>
      <p:sp>
        <p:nvSpPr>
          <p:cNvPr id="4" name="Title 3"/>
          <p:cNvSpPr>
            <a:spLocks noGrp="1"/>
          </p:cNvSpPr>
          <p:nvPr>
            <p:ph type="title"/>
          </p:nvPr>
        </p:nvSpPr>
        <p:spPr/>
        <p:txBody>
          <a:bodyPr/>
          <a:lstStyle/>
          <a:p>
            <a:r>
              <a:rPr lang="en-US"/>
              <a:t>Méthodes</a:t>
            </a:r>
          </a:p>
        </p:txBody>
      </p:sp>
      <p:sp>
        <p:nvSpPr>
          <p:cNvPr id="7" name="Title 3"/>
          <p:cNvSpPr txBox="1">
            <a:spLocks/>
          </p:cNvSpPr>
          <p:nvPr/>
        </p:nvSpPr>
        <p:spPr>
          <a:xfrm>
            <a:off x="914400" y="1087580"/>
            <a:ext cx="10515600" cy="547256"/>
          </a:xfrm>
          <a:prstGeom prst="rect">
            <a:avLst/>
          </a:prstGeom>
        </p:spPr>
        <p:txBody>
          <a:bodyPr/>
          <a:lstStyle>
            <a:lvl1pPr marL="0" marR="0" indent="0" algn="l" defTabSz="584200" latinLnBrk="0">
              <a:lnSpc>
                <a:spcPct val="100000"/>
              </a:lnSpc>
              <a:spcBef>
                <a:spcPts val="0"/>
              </a:spcBef>
              <a:spcAft>
                <a:spcPts val="0"/>
              </a:spcAft>
              <a:buClrTx/>
              <a:buSzTx/>
              <a:buFontTx/>
              <a:buNone/>
              <a:tabLst/>
              <a:defRPr sz="3300" b="1" i="0" u="none" strike="noStrike" cap="none" spc="0" baseline="0">
                <a:ln>
                  <a:noFill/>
                </a:ln>
                <a:solidFill>
                  <a:srgbClr val="0057A4"/>
                </a:solidFill>
                <a:uFillTx/>
                <a:latin typeface="Calibri" charset="0"/>
                <a:ea typeface="+mn-ea"/>
                <a:cs typeface="+mn-cs"/>
                <a:sym typeface="Helvetica Light"/>
              </a:defRPr>
            </a:lvl1pPr>
            <a:lvl2pPr marL="0" marR="0" indent="2286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2pPr>
            <a:lvl3pPr marL="0" marR="0" indent="4572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3pPr>
            <a:lvl4pPr marL="0" marR="0" indent="6858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4pPr>
            <a:lvl5pPr marL="0" marR="0" indent="9144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5pPr>
            <a:lvl6pPr marL="0" marR="0" indent="11430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6pPr>
            <a:lvl7pPr marL="0" marR="0" indent="13716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7pPr>
            <a:lvl8pPr marL="0" marR="0" indent="16002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8pPr>
            <a:lvl9pPr marL="0" marR="0" indent="18288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9pPr>
          </a:lstStyle>
          <a:p>
            <a:pPr hangingPunct="1"/>
            <a:r>
              <a:rPr lang="en-US" sz="2200"/>
              <a:t>Coûts moyens des interventions d’abandon du tabagisme (pharmacothérapie)</a:t>
            </a:r>
          </a:p>
        </p:txBody>
      </p:sp>
    </p:spTree>
    <p:extLst>
      <p:ext uri="{BB962C8B-B14F-4D97-AF65-F5344CB8AC3E}">
        <p14:creationId xmlns:p14="http://schemas.microsoft.com/office/powerpoint/2010/main" val="1727236048"/>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19</a:t>
            </a:fld>
            <a:endParaRPr lang="uk-UA"/>
          </a:p>
        </p:txBody>
      </p:sp>
      <p:sp>
        <p:nvSpPr>
          <p:cNvPr id="3" name="Text Placeholder 2"/>
          <p:cNvSpPr>
            <a:spLocks noGrp="1"/>
          </p:cNvSpPr>
          <p:nvPr>
            <p:ph type="body" idx="1"/>
          </p:nvPr>
        </p:nvSpPr>
        <p:spPr>
          <a:xfrm>
            <a:off x="914401" y="1828800"/>
            <a:ext cx="9905999" cy="6286500"/>
          </a:xfrm>
        </p:spPr>
        <p:txBody>
          <a:bodyPr/>
          <a:lstStyle/>
          <a:p>
            <a:r>
              <a:rPr lang="en-US"/>
              <a:t>Les exigences en matière de temps pour le fournisseur ont été déterminées pour chaque étape de ces stratégies.</a:t>
            </a:r>
          </a:p>
          <a:p>
            <a:r>
              <a:rPr lang="en-US"/>
              <a:t>Les coûts ont été alloués en fonction des salaires horaires moyens de trois professions de santé : infirmières autorisées, médecins et pharmaciens.</a:t>
            </a:r>
          </a:p>
          <a:p>
            <a:r>
              <a:rPr lang="en-US"/>
              <a:t>Les salaires horaires moyens ont été tirés du site Web des programmes d’emploi et d’éducation du gouvernement </a:t>
            </a:r>
            <a:br>
              <a:rPr lang="en-US"/>
            </a:br>
            <a:r>
              <a:rPr lang="en-US"/>
              <a:t>de l’Alberta et ont été convertis selon la valeur du dollar canadien de 2016 à l’aide de l’indice mensuel des prix à </a:t>
            </a:r>
            <a:br>
              <a:rPr lang="en-US"/>
            </a:br>
            <a:r>
              <a:rPr lang="en-US"/>
              <a:t>la consommation de la Banque du Canada.</a:t>
            </a:r>
          </a:p>
        </p:txBody>
      </p:sp>
      <p:sp>
        <p:nvSpPr>
          <p:cNvPr id="4" name="Title 3"/>
          <p:cNvSpPr>
            <a:spLocks noGrp="1"/>
          </p:cNvSpPr>
          <p:nvPr>
            <p:ph type="title"/>
          </p:nvPr>
        </p:nvSpPr>
        <p:spPr/>
        <p:txBody>
          <a:bodyPr/>
          <a:lstStyle/>
          <a:p>
            <a:r>
              <a:rPr lang="en-US"/>
              <a:t>Méthodes</a:t>
            </a:r>
          </a:p>
        </p:txBody>
      </p:sp>
      <p:sp>
        <p:nvSpPr>
          <p:cNvPr id="5" name="Title 3"/>
          <p:cNvSpPr txBox="1">
            <a:spLocks/>
          </p:cNvSpPr>
          <p:nvPr/>
        </p:nvSpPr>
        <p:spPr>
          <a:xfrm>
            <a:off x="914400" y="1087580"/>
            <a:ext cx="10515600" cy="547256"/>
          </a:xfrm>
          <a:prstGeom prst="rect">
            <a:avLst/>
          </a:prstGeom>
        </p:spPr>
        <p:txBody>
          <a:bodyPr/>
          <a:lstStyle>
            <a:lvl1pPr marL="0" marR="0" indent="0" algn="l" defTabSz="584200" latinLnBrk="0">
              <a:lnSpc>
                <a:spcPct val="100000"/>
              </a:lnSpc>
              <a:spcBef>
                <a:spcPts val="0"/>
              </a:spcBef>
              <a:spcAft>
                <a:spcPts val="0"/>
              </a:spcAft>
              <a:buClrTx/>
              <a:buSzTx/>
              <a:buFontTx/>
              <a:buNone/>
              <a:tabLst/>
              <a:defRPr sz="3300" b="1" i="0" u="none" strike="noStrike" cap="none" spc="0" baseline="0">
                <a:ln>
                  <a:noFill/>
                </a:ln>
                <a:solidFill>
                  <a:srgbClr val="0057A4"/>
                </a:solidFill>
                <a:uFillTx/>
                <a:latin typeface="Calibri" charset="0"/>
                <a:ea typeface="+mn-ea"/>
                <a:cs typeface="+mn-cs"/>
                <a:sym typeface="Helvetica Light"/>
              </a:defRPr>
            </a:lvl1pPr>
            <a:lvl2pPr marL="0" marR="0" indent="2286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2pPr>
            <a:lvl3pPr marL="0" marR="0" indent="4572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3pPr>
            <a:lvl4pPr marL="0" marR="0" indent="6858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4pPr>
            <a:lvl5pPr marL="0" marR="0" indent="9144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5pPr>
            <a:lvl6pPr marL="0" marR="0" indent="11430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6pPr>
            <a:lvl7pPr marL="0" marR="0" indent="13716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7pPr>
            <a:lvl8pPr marL="0" marR="0" indent="16002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8pPr>
            <a:lvl9pPr marL="0" marR="0" indent="18288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9pPr>
          </a:lstStyle>
          <a:p>
            <a:pPr hangingPunct="1"/>
            <a:r>
              <a:rPr lang="en-US" sz="2200"/>
              <a:t>Coûts moyens des interventions d’abandon du tabagisme (counseling)</a:t>
            </a:r>
          </a:p>
        </p:txBody>
      </p:sp>
    </p:spTree>
    <p:extLst>
      <p:ext uri="{BB962C8B-B14F-4D97-AF65-F5344CB8AC3E}">
        <p14:creationId xmlns:p14="http://schemas.microsoft.com/office/powerpoint/2010/main" val="1242607469"/>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2</a:t>
            </a:fld>
            <a:endParaRPr lang="uk-UA" dirty="0"/>
          </a:p>
        </p:txBody>
      </p:sp>
      <p:sp>
        <p:nvSpPr>
          <p:cNvPr id="3" name="Text Placeholder 2"/>
          <p:cNvSpPr>
            <a:spLocks noGrp="1"/>
          </p:cNvSpPr>
          <p:nvPr>
            <p:ph type="body" idx="1"/>
          </p:nvPr>
        </p:nvSpPr>
        <p:spPr/>
        <p:txBody>
          <a:bodyPr/>
          <a:lstStyle/>
          <a:p>
            <a:pPr marL="0" indent="0">
              <a:lnSpc>
                <a:spcPts val="1800"/>
              </a:lnSpc>
              <a:spcBef>
                <a:spcPts val="3100"/>
              </a:spcBef>
              <a:buNone/>
            </a:pPr>
            <a:r>
              <a:rPr lang="en-US" dirty="0"/>
              <a:t>Aperçu</a:t>
            </a:r>
          </a:p>
          <a:p>
            <a:pPr>
              <a:lnSpc>
                <a:spcPts val="1800"/>
              </a:lnSpc>
              <a:spcBef>
                <a:spcPts val="3100"/>
              </a:spcBef>
            </a:pPr>
            <a:r>
              <a:rPr lang="en-US" dirty="0"/>
              <a:t>Pourquoi cette ressource est-elle importante?</a:t>
            </a:r>
          </a:p>
          <a:p>
            <a:pPr>
              <a:lnSpc>
                <a:spcPts val="1800"/>
              </a:lnSpc>
              <a:spcBef>
                <a:spcPts val="3100"/>
              </a:spcBef>
            </a:pPr>
            <a:r>
              <a:rPr lang="en-US" dirty="0"/>
              <a:t>Que contient cette ressource?</a:t>
            </a:r>
          </a:p>
          <a:p>
            <a:pPr>
              <a:lnSpc>
                <a:spcPts val="1800"/>
              </a:lnSpc>
              <a:spcBef>
                <a:spcPts val="3100"/>
              </a:spcBef>
            </a:pPr>
            <a:r>
              <a:rPr lang="en-US" dirty="0"/>
              <a:t>Comment utiliser cette ressource?</a:t>
            </a:r>
          </a:p>
          <a:p>
            <a:pPr>
              <a:lnSpc>
                <a:spcPts val="1800"/>
              </a:lnSpc>
              <a:spcBef>
                <a:spcPts val="3100"/>
              </a:spcBef>
            </a:pPr>
            <a:r>
              <a:rPr lang="en-US" dirty="0"/>
              <a:t>Méthodes </a:t>
            </a:r>
          </a:p>
          <a:p>
            <a:pPr lvl="1">
              <a:lnSpc>
                <a:spcPts val="1800"/>
              </a:lnSpc>
              <a:spcBef>
                <a:spcPts val="3100"/>
              </a:spcBef>
            </a:pPr>
            <a:r>
              <a:rPr lang="en-US" dirty="0"/>
              <a:t>Portée et limites</a:t>
            </a:r>
          </a:p>
          <a:p>
            <a:pPr marL="0" indent="0">
              <a:lnSpc>
                <a:spcPts val="1800"/>
              </a:lnSpc>
              <a:spcBef>
                <a:spcPts val="3100"/>
              </a:spcBef>
              <a:buNone/>
            </a:pPr>
            <a:r>
              <a:rPr lang="en-US" dirty="0"/>
              <a:t>Principaux coûts – abandon du tabagisme</a:t>
            </a:r>
          </a:p>
          <a:p>
            <a:pPr marL="0" indent="0">
              <a:lnSpc>
                <a:spcPts val="1800"/>
              </a:lnSpc>
              <a:spcBef>
                <a:spcPts val="3100"/>
              </a:spcBef>
              <a:buNone/>
            </a:pPr>
            <a:r>
              <a:rPr lang="en-US" dirty="0"/>
              <a:t>Principaux coûts – traitement du cancer</a:t>
            </a:r>
          </a:p>
          <a:p>
            <a:pPr marL="0" indent="0">
              <a:lnSpc>
                <a:spcPts val="1800"/>
              </a:lnSpc>
              <a:spcBef>
                <a:spcPts val="3100"/>
              </a:spcBef>
              <a:buNone/>
            </a:pPr>
            <a:r>
              <a:rPr lang="en-US" dirty="0"/>
              <a:t>Citation suggérée</a:t>
            </a:r>
          </a:p>
          <a:p>
            <a:pPr marL="0" indent="0">
              <a:lnSpc>
                <a:spcPts val="1800"/>
              </a:lnSpc>
              <a:spcBef>
                <a:spcPts val="3100"/>
              </a:spcBef>
              <a:buNone/>
            </a:pPr>
            <a:r>
              <a:rPr lang="en-US" dirty="0"/>
              <a:t>Bibliographie </a:t>
            </a:r>
          </a:p>
        </p:txBody>
      </p:sp>
      <p:sp>
        <p:nvSpPr>
          <p:cNvPr id="4" name="Title 3"/>
          <p:cNvSpPr>
            <a:spLocks noGrp="1"/>
          </p:cNvSpPr>
          <p:nvPr>
            <p:ph type="title"/>
          </p:nvPr>
        </p:nvSpPr>
        <p:spPr/>
        <p:txBody>
          <a:bodyPr/>
          <a:lstStyle/>
          <a:p>
            <a:r>
              <a:rPr lang="en-US" dirty="0"/>
              <a:t>Table des matières</a:t>
            </a:r>
          </a:p>
        </p:txBody>
      </p:sp>
    </p:spTree>
    <p:extLst>
      <p:ext uri="{BB962C8B-B14F-4D97-AF65-F5344CB8AC3E}">
        <p14:creationId xmlns:p14="http://schemas.microsoft.com/office/powerpoint/2010/main" val="1706412072"/>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20</a:t>
            </a:fld>
            <a:endParaRPr lang="uk-UA"/>
          </a:p>
        </p:txBody>
      </p:sp>
      <p:sp>
        <p:nvSpPr>
          <p:cNvPr id="3" name="Text Placeholder 2"/>
          <p:cNvSpPr>
            <a:spLocks noGrp="1"/>
          </p:cNvSpPr>
          <p:nvPr>
            <p:ph type="body" idx="1"/>
          </p:nvPr>
        </p:nvSpPr>
        <p:spPr>
          <a:xfrm>
            <a:off x="914401" y="2011680"/>
            <a:ext cx="10515600" cy="6286500"/>
          </a:xfrm>
        </p:spPr>
        <p:txBody>
          <a:bodyPr/>
          <a:lstStyle/>
          <a:p>
            <a:pPr>
              <a:lnSpc>
                <a:spcPts val="3400"/>
              </a:lnSpc>
            </a:pPr>
            <a:r>
              <a:rPr lang="en-US" sz="2800"/>
              <a:t>Sans aucun soutien, près de la moitié des fumeurs qui tentent de cesser de fumer échouent dans la première semaine de la tentative. </a:t>
            </a:r>
            <a:r>
              <a:rPr lang="en-US" sz="2000"/>
              <a:t>(Hughes et coll., 2004)</a:t>
            </a:r>
          </a:p>
          <a:p>
            <a:pPr>
              <a:lnSpc>
                <a:spcPts val="3400"/>
              </a:lnSpc>
            </a:pPr>
            <a:r>
              <a:rPr lang="en-US" sz="2800"/>
              <a:t>Le nombre moyen de tentatives d’abandon du tabagisme nécessaires pour parvenir à cesser de fumer est vraisemblablement beaucoup plus élevé que ce qui est généralement communiqué aux fumeurs. </a:t>
            </a:r>
          </a:p>
          <a:p>
            <a:pPr>
              <a:lnSpc>
                <a:spcPts val="3400"/>
              </a:lnSpc>
            </a:pPr>
            <a:r>
              <a:rPr lang="en-US" sz="2800"/>
              <a:t>Une nouvelle étude canadienne suggère qu’un fumeur tente de cesser de fumer au moins 30 fois en moyenne avant de s’arrêter avec succès pendant 1 an ou plus </a:t>
            </a:r>
            <a:r>
              <a:rPr lang="en-US" sz="2000"/>
              <a:t>(Chaiton et coll., 2016)</a:t>
            </a:r>
          </a:p>
          <a:p>
            <a:pPr>
              <a:lnSpc>
                <a:spcPts val="3400"/>
              </a:lnSpc>
            </a:pPr>
            <a:r>
              <a:rPr lang="en-US" sz="2800"/>
              <a:t>Un traitement prolongé avec de la varénicline peut prévenir les rechutes. Il est urgent de mener des études sur les TRN prolongées </a:t>
            </a:r>
            <a:r>
              <a:rPr lang="en-US" sz="2000"/>
              <a:t>(Hajek et coll., 2013)</a:t>
            </a:r>
          </a:p>
        </p:txBody>
      </p:sp>
      <p:sp>
        <p:nvSpPr>
          <p:cNvPr id="4" name="Title 3"/>
          <p:cNvSpPr>
            <a:spLocks noGrp="1"/>
          </p:cNvSpPr>
          <p:nvPr>
            <p:ph type="title"/>
          </p:nvPr>
        </p:nvSpPr>
        <p:spPr/>
        <p:txBody>
          <a:bodyPr/>
          <a:lstStyle/>
          <a:p>
            <a:r>
              <a:rPr lang="en-US"/>
              <a:t>Méthodes</a:t>
            </a:r>
          </a:p>
        </p:txBody>
      </p:sp>
      <p:sp>
        <p:nvSpPr>
          <p:cNvPr id="5" name="Title 3"/>
          <p:cNvSpPr txBox="1">
            <a:spLocks/>
          </p:cNvSpPr>
          <p:nvPr/>
        </p:nvSpPr>
        <p:spPr>
          <a:xfrm>
            <a:off x="914400" y="1087580"/>
            <a:ext cx="10515600" cy="547256"/>
          </a:xfrm>
          <a:prstGeom prst="rect">
            <a:avLst/>
          </a:prstGeom>
        </p:spPr>
        <p:txBody>
          <a:bodyPr/>
          <a:lstStyle>
            <a:lvl1pPr marL="0" marR="0" indent="0" algn="l" defTabSz="584200" latinLnBrk="0">
              <a:lnSpc>
                <a:spcPct val="100000"/>
              </a:lnSpc>
              <a:spcBef>
                <a:spcPts val="0"/>
              </a:spcBef>
              <a:spcAft>
                <a:spcPts val="0"/>
              </a:spcAft>
              <a:buClrTx/>
              <a:buSzTx/>
              <a:buFontTx/>
              <a:buNone/>
              <a:tabLst/>
              <a:defRPr sz="3300" b="1" i="0" u="none" strike="noStrike" cap="none" spc="0" baseline="0">
                <a:ln>
                  <a:noFill/>
                </a:ln>
                <a:solidFill>
                  <a:srgbClr val="0057A4"/>
                </a:solidFill>
                <a:uFillTx/>
                <a:latin typeface="Calibri" charset="0"/>
                <a:ea typeface="+mn-ea"/>
                <a:cs typeface="+mn-cs"/>
                <a:sym typeface="Helvetica Light"/>
              </a:defRPr>
            </a:lvl1pPr>
            <a:lvl2pPr marL="0" marR="0" indent="2286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2pPr>
            <a:lvl3pPr marL="0" marR="0" indent="4572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3pPr>
            <a:lvl4pPr marL="0" marR="0" indent="6858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4pPr>
            <a:lvl5pPr marL="0" marR="0" indent="9144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5pPr>
            <a:lvl6pPr marL="0" marR="0" indent="11430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6pPr>
            <a:lvl7pPr marL="0" marR="0" indent="13716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7pPr>
            <a:lvl8pPr marL="0" marR="0" indent="16002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8pPr>
            <a:lvl9pPr marL="0" marR="0" indent="18288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9pPr>
          </a:lstStyle>
          <a:p>
            <a:pPr hangingPunct="1"/>
            <a:r>
              <a:rPr lang="en-US" sz="2200"/>
              <a:t>Coûts moyens des interventions d’abandon du tabagisme </a:t>
            </a:r>
            <a:br>
              <a:rPr lang="en-US" sz="2200"/>
            </a:br>
            <a:r>
              <a:rPr lang="en-US" sz="2200"/>
              <a:t>(prévention des rechutes et tentatives d’abandon)</a:t>
            </a:r>
          </a:p>
        </p:txBody>
      </p:sp>
    </p:spTree>
    <p:extLst>
      <p:ext uri="{BB962C8B-B14F-4D97-AF65-F5344CB8AC3E}">
        <p14:creationId xmlns:p14="http://schemas.microsoft.com/office/powerpoint/2010/main" val="1468287420"/>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21</a:t>
            </a:fld>
            <a:endParaRPr lang="uk-UA"/>
          </a:p>
        </p:txBody>
      </p:sp>
      <p:sp>
        <p:nvSpPr>
          <p:cNvPr id="3" name="Text Placeholder 2"/>
          <p:cNvSpPr>
            <a:spLocks noGrp="1"/>
          </p:cNvSpPr>
          <p:nvPr>
            <p:ph type="body" idx="1"/>
          </p:nvPr>
        </p:nvSpPr>
        <p:spPr>
          <a:xfrm>
            <a:off x="914401" y="2011680"/>
            <a:ext cx="10515600" cy="6286500"/>
          </a:xfrm>
        </p:spPr>
        <p:txBody>
          <a:bodyPr/>
          <a:lstStyle/>
          <a:p>
            <a:pPr>
              <a:lnSpc>
                <a:spcPts val="2900"/>
              </a:lnSpc>
              <a:spcBef>
                <a:spcPts val="1200"/>
              </a:spcBef>
            </a:pPr>
            <a:r>
              <a:rPr lang="en-US" sz="2400"/>
              <a:t>Les valeurs minimales, moyennes et maximales ont été utilisées pour illustrer la gamme de coûts moyens selon le nombre de tentatives d’abandon à l’aide des méthodologies de Chaiton et coll., mais ont été légèrement adaptées pour tenir compte de la population de patients atteints de cancer par rapport à la population générale </a:t>
            </a:r>
            <a:r>
              <a:rPr lang="en-US" sz="2000"/>
              <a:t>(Chaiton et coll., 2016)</a:t>
            </a:r>
          </a:p>
          <a:p>
            <a:pPr>
              <a:lnSpc>
                <a:spcPts val="2900"/>
              </a:lnSpc>
              <a:spcBef>
                <a:spcPts val="1200"/>
              </a:spcBef>
            </a:pPr>
            <a:r>
              <a:rPr lang="en-US" sz="2400"/>
              <a:t>Nombre minimum de tentatives d’abandon = 6,3 tentatives. Ce scénario, qui est tiré d’un rappel des tentatives d’abandon sur une échelle de temps équivalant à la durée de vie de toutes les personnes ayant réussi à cesser de fumer, peut sous-estimer le nombre réel de tentatives d’abandon.</a:t>
            </a:r>
          </a:p>
          <a:p>
            <a:pPr>
              <a:lnSpc>
                <a:spcPts val="2900"/>
              </a:lnSpc>
              <a:spcBef>
                <a:spcPts val="1200"/>
              </a:spcBef>
            </a:pPr>
            <a:r>
              <a:rPr lang="en-US" sz="2400"/>
              <a:t>Nombre maximum de tentatives d’abandon = 29,6 tentatives. Ce scénario est tiré d’une approche de table de survie, de sorte que le taux de réussite des tentatives d’abandon varie selon « l’âge auquel la tentative d’abandon est effectuée », comme on l’a constaté au cours de la période de l’étude. Cette approche, qui compense l’autre approche, car elle surestime les chances de succès, peut sous-estimer les tentatives ultérieures.</a:t>
            </a:r>
          </a:p>
        </p:txBody>
      </p:sp>
      <p:sp>
        <p:nvSpPr>
          <p:cNvPr id="4" name="Title 3"/>
          <p:cNvSpPr>
            <a:spLocks noGrp="1"/>
          </p:cNvSpPr>
          <p:nvPr>
            <p:ph type="title"/>
          </p:nvPr>
        </p:nvSpPr>
        <p:spPr/>
        <p:txBody>
          <a:bodyPr/>
          <a:lstStyle/>
          <a:p>
            <a:r>
              <a:rPr lang="en-US"/>
              <a:t>Méthodes</a:t>
            </a:r>
          </a:p>
        </p:txBody>
      </p:sp>
      <p:sp>
        <p:nvSpPr>
          <p:cNvPr id="5" name="Title 3"/>
          <p:cNvSpPr txBox="1">
            <a:spLocks/>
          </p:cNvSpPr>
          <p:nvPr/>
        </p:nvSpPr>
        <p:spPr>
          <a:xfrm>
            <a:off x="914400" y="1087580"/>
            <a:ext cx="10515600" cy="547256"/>
          </a:xfrm>
          <a:prstGeom prst="rect">
            <a:avLst/>
          </a:prstGeom>
        </p:spPr>
        <p:txBody>
          <a:bodyPr/>
          <a:lstStyle>
            <a:lvl1pPr marL="0" marR="0" indent="0" algn="l" defTabSz="584200" latinLnBrk="0">
              <a:lnSpc>
                <a:spcPct val="100000"/>
              </a:lnSpc>
              <a:spcBef>
                <a:spcPts val="0"/>
              </a:spcBef>
              <a:spcAft>
                <a:spcPts val="0"/>
              </a:spcAft>
              <a:buClrTx/>
              <a:buSzTx/>
              <a:buFontTx/>
              <a:buNone/>
              <a:tabLst/>
              <a:defRPr sz="3300" b="1" i="0" u="none" strike="noStrike" cap="none" spc="0" baseline="0">
                <a:ln>
                  <a:noFill/>
                </a:ln>
                <a:solidFill>
                  <a:srgbClr val="0057A4"/>
                </a:solidFill>
                <a:uFillTx/>
                <a:latin typeface="Calibri" charset="0"/>
                <a:ea typeface="+mn-ea"/>
                <a:cs typeface="+mn-cs"/>
                <a:sym typeface="Helvetica Light"/>
              </a:defRPr>
            </a:lvl1pPr>
            <a:lvl2pPr marL="0" marR="0" indent="2286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2pPr>
            <a:lvl3pPr marL="0" marR="0" indent="4572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3pPr>
            <a:lvl4pPr marL="0" marR="0" indent="6858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4pPr>
            <a:lvl5pPr marL="0" marR="0" indent="9144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5pPr>
            <a:lvl6pPr marL="0" marR="0" indent="11430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6pPr>
            <a:lvl7pPr marL="0" marR="0" indent="13716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7pPr>
            <a:lvl8pPr marL="0" marR="0" indent="16002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8pPr>
            <a:lvl9pPr marL="0" marR="0" indent="18288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9pPr>
          </a:lstStyle>
          <a:p>
            <a:pPr hangingPunct="1"/>
            <a:r>
              <a:rPr lang="en-US" sz="2200"/>
              <a:t>Coûts moyens des interventions d’abandon du tabagisme </a:t>
            </a:r>
            <a:br>
              <a:rPr lang="en-US" sz="2200"/>
            </a:br>
            <a:r>
              <a:rPr lang="en-US" sz="2200"/>
              <a:t>(prévention des rechutes et tentatives d’abandon)</a:t>
            </a:r>
          </a:p>
        </p:txBody>
      </p:sp>
    </p:spTree>
    <p:extLst>
      <p:ext uri="{BB962C8B-B14F-4D97-AF65-F5344CB8AC3E}">
        <p14:creationId xmlns:p14="http://schemas.microsoft.com/office/powerpoint/2010/main" val="1824109272"/>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22</a:t>
            </a:fld>
            <a:endParaRPr lang="uk-UA" dirty="0"/>
          </a:p>
        </p:txBody>
      </p:sp>
      <p:sp>
        <p:nvSpPr>
          <p:cNvPr id="3" name="Text Placeholder 2"/>
          <p:cNvSpPr>
            <a:spLocks noGrp="1"/>
          </p:cNvSpPr>
          <p:nvPr>
            <p:ph type="body" idx="1"/>
          </p:nvPr>
        </p:nvSpPr>
        <p:spPr>
          <a:xfrm>
            <a:off x="914401" y="2011680"/>
            <a:ext cx="10515600" cy="6286500"/>
          </a:xfrm>
        </p:spPr>
        <p:txBody>
          <a:bodyPr/>
          <a:lstStyle/>
          <a:p>
            <a:pPr lvl="0">
              <a:lnSpc>
                <a:spcPts val="2900"/>
              </a:lnSpc>
              <a:spcBef>
                <a:spcPts val="1200"/>
              </a:spcBef>
            </a:pPr>
            <a:r>
              <a:rPr lang="en-US" sz="2400"/>
              <a:t>Nombre moyen de tentatives d’abandon = 19,6 tentatives. Ce scénario, qui est tiré d’une hypothèse de taux constant selon laquelle toutes les tentatives d’abandon ont la même chance de réussir, peu importe le nombre de tentatives précédentes, peut sous-estimer le nombre réel de tentatives d’abandon.  </a:t>
            </a:r>
          </a:p>
          <a:p>
            <a:pPr lvl="0">
              <a:lnSpc>
                <a:spcPts val="2900"/>
              </a:lnSpc>
              <a:spcBef>
                <a:spcPts val="1200"/>
              </a:spcBef>
            </a:pPr>
            <a:r>
              <a:rPr lang="en-US" sz="2400"/>
              <a:t>Enfin, le nombre maximum de tentatives d’abandon (142) selon Chaiton et coll. n’a pas été utilisé lors de cette analyse, car il représente une approche fondée sur la durée de vie. Ce nombre est donc moins pertinent pour la population de patients atteints de cancer, mais peut être utile pour estimer le nombre de tentatives d’abandon au sein de la population générale.</a:t>
            </a:r>
          </a:p>
        </p:txBody>
      </p:sp>
      <p:sp>
        <p:nvSpPr>
          <p:cNvPr id="4" name="Title 3"/>
          <p:cNvSpPr>
            <a:spLocks noGrp="1"/>
          </p:cNvSpPr>
          <p:nvPr>
            <p:ph type="title"/>
          </p:nvPr>
        </p:nvSpPr>
        <p:spPr/>
        <p:txBody>
          <a:bodyPr/>
          <a:lstStyle/>
          <a:p>
            <a:r>
              <a:rPr lang="en-US"/>
              <a:t>Méthodes</a:t>
            </a:r>
          </a:p>
        </p:txBody>
      </p:sp>
      <p:sp>
        <p:nvSpPr>
          <p:cNvPr id="5" name="Title 3"/>
          <p:cNvSpPr txBox="1">
            <a:spLocks/>
          </p:cNvSpPr>
          <p:nvPr/>
        </p:nvSpPr>
        <p:spPr>
          <a:xfrm>
            <a:off x="914400" y="1087580"/>
            <a:ext cx="10515600" cy="547256"/>
          </a:xfrm>
          <a:prstGeom prst="rect">
            <a:avLst/>
          </a:prstGeom>
        </p:spPr>
        <p:txBody>
          <a:bodyPr/>
          <a:lstStyle>
            <a:lvl1pPr marL="0" marR="0" indent="0" algn="l" defTabSz="584200" latinLnBrk="0">
              <a:lnSpc>
                <a:spcPct val="100000"/>
              </a:lnSpc>
              <a:spcBef>
                <a:spcPts val="0"/>
              </a:spcBef>
              <a:spcAft>
                <a:spcPts val="0"/>
              </a:spcAft>
              <a:buClrTx/>
              <a:buSzTx/>
              <a:buFontTx/>
              <a:buNone/>
              <a:tabLst/>
              <a:defRPr sz="3300" b="1" i="0" u="none" strike="noStrike" cap="none" spc="0" baseline="0">
                <a:ln>
                  <a:noFill/>
                </a:ln>
                <a:solidFill>
                  <a:srgbClr val="0057A4"/>
                </a:solidFill>
                <a:uFillTx/>
                <a:latin typeface="Calibri" charset="0"/>
                <a:ea typeface="+mn-ea"/>
                <a:cs typeface="+mn-cs"/>
                <a:sym typeface="Helvetica Light"/>
              </a:defRPr>
            </a:lvl1pPr>
            <a:lvl2pPr marL="0" marR="0" indent="2286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2pPr>
            <a:lvl3pPr marL="0" marR="0" indent="4572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3pPr>
            <a:lvl4pPr marL="0" marR="0" indent="6858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4pPr>
            <a:lvl5pPr marL="0" marR="0" indent="9144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5pPr>
            <a:lvl6pPr marL="0" marR="0" indent="11430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6pPr>
            <a:lvl7pPr marL="0" marR="0" indent="13716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7pPr>
            <a:lvl8pPr marL="0" marR="0" indent="16002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8pPr>
            <a:lvl9pPr marL="0" marR="0" indent="18288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9pPr>
          </a:lstStyle>
          <a:p>
            <a:pPr hangingPunct="1"/>
            <a:r>
              <a:rPr lang="en-US" sz="2200"/>
              <a:t>Coûts moyens des interventions d’abandon du tabagisme </a:t>
            </a:r>
            <a:br>
              <a:rPr lang="en-US" sz="2200"/>
            </a:br>
            <a:r>
              <a:rPr lang="en-US" sz="2200"/>
              <a:t>(prévention des rechutes et tentatives d’abandon) (suite)</a:t>
            </a:r>
          </a:p>
        </p:txBody>
      </p:sp>
    </p:spTree>
    <p:extLst>
      <p:ext uri="{BB962C8B-B14F-4D97-AF65-F5344CB8AC3E}">
        <p14:creationId xmlns:p14="http://schemas.microsoft.com/office/powerpoint/2010/main" val="512213387"/>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23</a:t>
            </a:fld>
            <a:endParaRPr lang="uk-UA"/>
          </a:p>
        </p:txBody>
      </p:sp>
      <p:sp>
        <p:nvSpPr>
          <p:cNvPr id="3" name="Text Placeholder 2"/>
          <p:cNvSpPr>
            <a:spLocks noGrp="1"/>
          </p:cNvSpPr>
          <p:nvPr>
            <p:ph type="body" idx="1"/>
          </p:nvPr>
        </p:nvSpPr>
        <p:spPr/>
        <p:txBody>
          <a:bodyPr/>
          <a:lstStyle/>
          <a:p>
            <a:pPr>
              <a:lnSpc>
                <a:spcPts val="2900"/>
              </a:lnSpc>
              <a:spcBef>
                <a:spcPts val="1200"/>
              </a:spcBef>
            </a:pPr>
            <a:r>
              <a:rPr lang="en-US" sz="2400"/>
              <a:t>Nombreuses hypothèses susceptibles de ne pas représenter tous les territoires de compétence ou toutes les populations de patients</a:t>
            </a:r>
          </a:p>
          <a:p>
            <a:pPr>
              <a:lnSpc>
                <a:spcPts val="2900"/>
              </a:lnSpc>
              <a:spcBef>
                <a:spcPts val="1200"/>
              </a:spcBef>
            </a:pPr>
            <a:r>
              <a:rPr lang="en-US" sz="2400"/>
              <a:t>Aucun accès aux données brutes permettant d’effectuer d’autres analyses </a:t>
            </a:r>
            <a:br>
              <a:rPr lang="en-US" sz="2400"/>
            </a:br>
            <a:r>
              <a:rPr lang="en-US" sz="2400"/>
              <a:t>ou une modélisation</a:t>
            </a:r>
          </a:p>
          <a:p>
            <a:pPr>
              <a:lnSpc>
                <a:spcPts val="2900"/>
              </a:lnSpc>
              <a:spcBef>
                <a:spcPts val="1200"/>
              </a:spcBef>
            </a:pPr>
            <a:r>
              <a:rPr lang="en-US" sz="2400"/>
              <a:t>Au fil du temps, les changements des coûts d’intervention, les données probantes sur l’efficacité et les coûts des soins de santé peuvent modifier </a:t>
            </a:r>
            <a:br>
              <a:rPr lang="en-US" sz="2400"/>
            </a:br>
            <a:r>
              <a:rPr lang="en-US" sz="2400"/>
              <a:t>les estimations</a:t>
            </a:r>
          </a:p>
          <a:p>
            <a:pPr>
              <a:lnSpc>
                <a:spcPts val="2900"/>
              </a:lnSpc>
              <a:spcBef>
                <a:spcPts val="1200"/>
              </a:spcBef>
            </a:pPr>
            <a:r>
              <a:rPr lang="en-US" sz="2400"/>
              <a:t>Il n’existe aucune donnée sur le nombre moyen de tentatives d’abandon au sein des populations de patients atteints de cancer. Ainsi, les données portant sur le nombre de tentatives d’abandon peuvent surestimer ou sous-estimer le nombre réel de tentatives nécessaires pour réussir à cesser de fumer dans les populations de patients atteints de cancer</a:t>
            </a:r>
          </a:p>
          <a:p>
            <a:pPr>
              <a:lnSpc>
                <a:spcPts val="2900"/>
              </a:lnSpc>
              <a:spcBef>
                <a:spcPts val="1200"/>
              </a:spcBef>
            </a:pPr>
            <a:r>
              <a:rPr lang="en-US" sz="2400"/>
              <a:t>La détermination des économies de coûts et des rapports coûts-avantages potentiels de l’offre de services d’abandon du tabagisme aux patients atteints de cancer dépasse la portée de l’étude</a:t>
            </a:r>
          </a:p>
        </p:txBody>
      </p:sp>
      <p:sp>
        <p:nvSpPr>
          <p:cNvPr id="4" name="Title 3"/>
          <p:cNvSpPr>
            <a:spLocks noGrp="1"/>
          </p:cNvSpPr>
          <p:nvPr>
            <p:ph type="title"/>
          </p:nvPr>
        </p:nvSpPr>
        <p:spPr/>
        <p:txBody>
          <a:bodyPr/>
          <a:lstStyle/>
          <a:p>
            <a:r>
              <a:rPr lang="en-US"/>
              <a:t>Portée et limites</a:t>
            </a:r>
          </a:p>
        </p:txBody>
      </p:sp>
      <p:sp>
        <p:nvSpPr>
          <p:cNvPr id="5" name="Title 3"/>
          <p:cNvSpPr txBox="1">
            <a:spLocks/>
          </p:cNvSpPr>
          <p:nvPr/>
        </p:nvSpPr>
        <p:spPr>
          <a:xfrm>
            <a:off x="914400" y="1087580"/>
            <a:ext cx="10515600" cy="547256"/>
          </a:xfrm>
          <a:prstGeom prst="rect">
            <a:avLst/>
          </a:prstGeom>
        </p:spPr>
        <p:txBody>
          <a:bodyPr/>
          <a:lstStyle>
            <a:lvl1pPr marL="0" marR="0" indent="0" algn="l" defTabSz="584200" latinLnBrk="0">
              <a:lnSpc>
                <a:spcPct val="100000"/>
              </a:lnSpc>
              <a:spcBef>
                <a:spcPts val="0"/>
              </a:spcBef>
              <a:spcAft>
                <a:spcPts val="0"/>
              </a:spcAft>
              <a:buClrTx/>
              <a:buSzTx/>
              <a:buFontTx/>
              <a:buNone/>
              <a:tabLst/>
              <a:defRPr sz="3300" b="1" i="0" u="none" strike="noStrike" cap="none" spc="0" baseline="0">
                <a:ln>
                  <a:noFill/>
                </a:ln>
                <a:solidFill>
                  <a:srgbClr val="0057A4"/>
                </a:solidFill>
                <a:uFillTx/>
                <a:latin typeface="Calibri" charset="0"/>
                <a:ea typeface="+mn-ea"/>
                <a:cs typeface="+mn-cs"/>
                <a:sym typeface="Helvetica Light"/>
              </a:defRPr>
            </a:lvl1pPr>
            <a:lvl2pPr marL="0" marR="0" indent="2286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2pPr>
            <a:lvl3pPr marL="0" marR="0" indent="4572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3pPr>
            <a:lvl4pPr marL="0" marR="0" indent="6858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4pPr>
            <a:lvl5pPr marL="0" marR="0" indent="9144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5pPr>
            <a:lvl6pPr marL="0" marR="0" indent="11430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6pPr>
            <a:lvl7pPr marL="0" marR="0" indent="13716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7pPr>
            <a:lvl8pPr marL="0" marR="0" indent="16002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8pPr>
            <a:lvl9pPr marL="0" marR="0" indent="18288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9pPr>
          </a:lstStyle>
          <a:p>
            <a:pPr hangingPunct="1"/>
            <a:r>
              <a:rPr lang="en-US" sz="2200"/>
              <a:t>Information générale et coûts de l’abandon du tabagisme</a:t>
            </a:r>
          </a:p>
        </p:txBody>
      </p:sp>
    </p:spTree>
    <p:extLst>
      <p:ext uri="{BB962C8B-B14F-4D97-AF65-F5344CB8AC3E}">
        <p14:creationId xmlns:p14="http://schemas.microsoft.com/office/powerpoint/2010/main" val="327989932"/>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24</a:t>
            </a:fld>
            <a:endParaRPr lang="uk-UA"/>
          </a:p>
        </p:txBody>
      </p:sp>
      <p:sp>
        <p:nvSpPr>
          <p:cNvPr id="3" name="Text Placeholder 2"/>
          <p:cNvSpPr>
            <a:spLocks noGrp="1"/>
          </p:cNvSpPr>
          <p:nvPr>
            <p:ph type="body" idx="1"/>
          </p:nvPr>
        </p:nvSpPr>
        <p:spPr>
          <a:xfrm>
            <a:off x="914400" y="1828800"/>
            <a:ext cx="10695213" cy="6286500"/>
          </a:xfrm>
        </p:spPr>
        <p:txBody>
          <a:bodyPr/>
          <a:lstStyle/>
          <a:p>
            <a:r>
              <a:rPr lang="en-US"/>
              <a:t>Les 5 cancers les plus traités au Canada sont compris dans la portée de l’étude</a:t>
            </a:r>
          </a:p>
          <a:p>
            <a:r>
              <a:rPr lang="en-US"/>
              <a:t>Tous les coûts ont été obtenus de l’article de Oliveira et coll., 2016</a:t>
            </a:r>
          </a:p>
          <a:p>
            <a:r>
              <a:rPr lang="en-US"/>
              <a:t>Les estimations des coûts attribuables au cancer ont été obtenues en utilisant la méthode du « coût net », où les coûts encourus par les patients atteints de cancer ont été soustraits aux coûts encourus par les témoins appariés</a:t>
            </a:r>
          </a:p>
          <a:p>
            <a:r>
              <a:rPr lang="en-US"/>
              <a:t>Tous les coûts ont été convertis selon la valeur du dollar canadien de 2016 à l’aide de l’indice mensuel des prix à la consommation de la Banque du Canada</a:t>
            </a:r>
          </a:p>
          <a:p>
            <a:r>
              <a:rPr lang="en-US"/>
              <a:t>Un examen a été effectué par un expert en économie de la santé et le Partenariat</a:t>
            </a:r>
          </a:p>
        </p:txBody>
      </p:sp>
      <p:sp>
        <p:nvSpPr>
          <p:cNvPr id="4" name="Title 3"/>
          <p:cNvSpPr>
            <a:spLocks noGrp="1"/>
          </p:cNvSpPr>
          <p:nvPr>
            <p:ph type="title"/>
          </p:nvPr>
        </p:nvSpPr>
        <p:spPr/>
        <p:txBody>
          <a:bodyPr/>
          <a:lstStyle/>
          <a:p>
            <a:r>
              <a:rPr lang="en-US"/>
              <a:t>Méthodes</a:t>
            </a:r>
          </a:p>
        </p:txBody>
      </p:sp>
      <p:sp>
        <p:nvSpPr>
          <p:cNvPr id="5" name="Title 3"/>
          <p:cNvSpPr txBox="1">
            <a:spLocks/>
          </p:cNvSpPr>
          <p:nvPr/>
        </p:nvSpPr>
        <p:spPr>
          <a:xfrm>
            <a:off x="914400" y="1087580"/>
            <a:ext cx="10515600" cy="547256"/>
          </a:xfrm>
          <a:prstGeom prst="rect">
            <a:avLst/>
          </a:prstGeom>
        </p:spPr>
        <p:txBody>
          <a:bodyPr/>
          <a:lstStyle>
            <a:lvl1pPr marL="0" marR="0" indent="0" algn="l" defTabSz="584200" latinLnBrk="0">
              <a:lnSpc>
                <a:spcPct val="100000"/>
              </a:lnSpc>
              <a:spcBef>
                <a:spcPts val="0"/>
              </a:spcBef>
              <a:spcAft>
                <a:spcPts val="0"/>
              </a:spcAft>
              <a:buClrTx/>
              <a:buSzTx/>
              <a:buFontTx/>
              <a:buNone/>
              <a:tabLst/>
              <a:defRPr sz="3300" b="1" i="0" u="none" strike="noStrike" cap="none" spc="0" baseline="0">
                <a:ln>
                  <a:noFill/>
                </a:ln>
                <a:solidFill>
                  <a:srgbClr val="0057A4"/>
                </a:solidFill>
                <a:uFillTx/>
                <a:latin typeface="Calibri" charset="0"/>
                <a:ea typeface="+mn-ea"/>
                <a:cs typeface="+mn-cs"/>
                <a:sym typeface="Helvetica Light"/>
              </a:defRPr>
            </a:lvl1pPr>
            <a:lvl2pPr marL="0" marR="0" indent="2286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2pPr>
            <a:lvl3pPr marL="0" marR="0" indent="4572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3pPr>
            <a:lvl4pPr marL="0" marR="0" indent="6858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4pPr>
            <a:lvl5pPr marL="0" marR="0" indent="9144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5pPr>
            <a:lvl6pPr marL="0" marR="0" indent="11430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6pPr>
            <a:lvl7pPr marL="0" marR="0" indent="13716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7pPr>
            <a:lvl8pPr marL="0" marR="0" indent="16002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8pPr>
            <a:lvl9pPr marL="0" marR="0" indent="18288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9pPr>
          </a:lstStyle>
          <a:p>
            <a:pPr hangingPunct="1"/>
            <a:r>
              <a:rPr lang="en-US" sz="2200"/>
              <a:t>Coûts moyens des cancers les plus couramment traités</a:t>
            </a:r>
          </a:p>
        </p:txBody>
      </p:sp>
    </p:spTree>
    <p:extLst>
      <p:ext uri="{BB962C8B-B14F-4D97-AF65-F5344CB8AC3E}">
        <p14:creationId xmlns:p14="http://schemas.microsoft.com/office/powerpoint/2010/main" val="1171019744"/>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25</a:t>
            </a:fld>
            <a:endParaRPr lang="uk-UA" dirty="0"/>
          </a:p>
        </p:txBody>
      </p:sp>
      <p:sp>
        <p:nvSpPr>
          <p:cNvPr id="3" name="Text Placeholder 2"/>
          <p:cNvSpPr>
            <a:spLocks noGrp="1"/>
          </p:cNvSpPr>
          <p:nvPr>
            <p:ph type="body" idx="1"/>
          </p:nvPr>
        </p:nvSpPr>
        <p:spPr>
          <a:xfrm>
            <a:off x="914401" y="1828800"/>
            <a:ext cx="9780813" cy="6286500"/>
          </a:xfrm>
        </p:spPr>
        <p:txBody>
          <a:bodyPr/>
          <a:lstStyle/>
          <a:p>
            <a:r>
              <a:rPr lang="en-US"/>
              <a:t>Pour établir les coûts moyens de traitement du cancer, on a considéré que tous les patients étaient passés par une phase de prédiagnostic, définie comme la période de 3 mois précédant le diagnostic. </a:t>
            </a:r>
          </a:p>
          <a:p>
            <a:r>
              <a:rPr lang="en-US"/>
              <a:t>Cette phase comprend généralement la réalisation de tests diagnostiques visant à établir le diagnostic de cancer.</a:t>
            </a:r>
          </a:p>
        </p:txBody>
      </p:sp>
      <p:sp>
        <p:nvSpPr>
          <p:cNvPr id="4" name="Title 3"/>
          <p:cNvSpPr>
            <a:spLocks noGrp="1"/>
          </p:cNvSpPr>
          <p:nvPr>
            <p:ph type="title"/>
          </p:nvPr>
        </p:nvSpPr>
        <p:spPr/>
        <p:txBody>
          <a:bodyPr/>
          <a:lstStyle/>
          <a:p>
            <a:r>
              <a:rPr lang="en-US"/>
              <a:t>Méthodes</a:t>
            </a:r>
          </a:p>
        </p:txBody>
      </p:sp>
      <p:sp>
        <p:nvSpPr>
          <p:cNvPr id="5" name="Title 3"/>
          <p:cNvSpPr txBox="1">
            <a:spLocks/>
          </p:cNvSpPr>
          <p:nvPr/>
        </p:nvSpPr>
        <p:spPr>
          <a:xfrm>
            <a:off x="914400" y="1087580"/>
            <a:ext cx="10515600" cy="547256"/>
          </a:xfrm>
          <a:prstGeom prst="rect">
            <a:avLst/>
          </a:prstGeom>
        </p:spPr>
        <p:txBody>
          <a:bodyPr/>
          <a:lstStyle>
            <a:lvl1pPr marL="0" marR="0" indent="0" algn="l" defTabSz="584200" latinLnBrk="0">
              <a:lnSpc>
                <a:spcPct val="100000"/>
              </a:lnSpc>
              <a:spcBef>
                <a:spcPts val="0"/>
              </a:spcBef>
              <a:spcAft>
                <a:spcPts val="0"/>
              </a:spcAft>
              <a:buClrTx/>
              <a:buSzTx/>
              <a:buFontTx/>
              <a:buNone/>
              <a:tabLst/>
              <a:defRPr sz="3300" b="1" i="0" u="none" strike="noStrike" cap="none" spc="0" baseline="0">
                <a:ln>
                  <a:noFill/>
                </a:ln>
                <a:solidFill>
                  <a:srgbClr val="0057A4"/>
                </a:solidFill>
                <a:uFillTx/>
                <a:latin typeface="Calibri" charset="0"/>
                <a:ea typeface="+mn-ea"/>
                <a:cs typeface="+mn-cs"/>
                <a:sym typeface="Helvetica Light"/>
              </a:defRPr>
            </a:lvl1pPr>
            <a:lvl2pPr marL="0" marR="0" indent="2286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2pPr>
            <a:lvl3pPr marL="0" marR="0" indent="4572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3pPr>
            <a:lvl4pPr marL="0" marR="0" indent="6858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4pPr>
            <a:lvl5pPr marL="0" marR="0" indent="9144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5pPr>
            <a:lvl6pPr marL="0" marR="0" indent="11430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6pPr>
            <a:lvl7pPr marL="0" marR="0" indent="13716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7pPr>
            <a:lvl8pPr marL="0" marR="0" indent="16002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8pPr>
            <a:lvl9pPr marL="0" marR="0" indent="18288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9pPr>
          </a:lstStyle>
          <a:p>
            <a:pPr hangingPunct="1"/>
            <a:r>
              <a:rPr lang="en-US" sz="2200"/>
              <a:t>Phases de traitement du cancer : prédiagnostic</a:t>
            </a:r>
          </a:p>
        </p:txBody>
      </p:sp>
      <p:sp>
        <p:nvSpPr>
          <p:cNvPr id="6" name="Text Placeholder 2"/>
          <p:cNvSpPr txBox="1">
            <a:spLocks/>
          </p:cNvSpPr>
          <p:nvPr/>
        </p:nvSpPr>
        <p:spPr>
          <a:xfrm>
            <a:off x="914401" y="7819585"/>
            <a:ext cx="10223291" cy="591429"/>
          </a:xfrm>
          <a:prstGeom prst="rect">
            <a:avLst/>
          </a:prstGeom>
        </p:spPr>
        <p:txBody>
          <a:bodyPr anchor="t"/>
          <a:lstStyle>
            <a:lvl1pPr marL="4445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1pPr>
            <a:lvl2pPr marL="8890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2pPr>
            <a:lvl3pPr marL="13335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3pPr>
            <a:lvl4pPr marL="17780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4pPr>
            <a:lvl5pPr marL="22225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5pPr>
            <a:lvl6pPr marL="25805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6pPr>
            <a:lvl7pPr marL="30250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7pPr>
            <a:lvl8pPr marL="34695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8pPr>
            <a:lvl9pPr marL="39140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9pPr>
          </a:lstStyle>
          <a:p>
            <a:pPr marL="0" indent="0" algn="r" hangingPunct="1">
              <a:buNone/>
            </a:pPr>
            <a:r>
              <a:rPr lang="it-IT" sz="1600">
                <a:latin typeface="Calibri" charset="0"/>
                <a:ea typeface="MS PGothic" charset="0"/>
              </a:rPr>
              <a:t>(de Oliveira et coll., 2016)   </a:t>
            </a:r>
          </a:p>
        </p:txBody>
      </p:sp>
    </p:spTree>
    <p:extLst>
      <p:ext uri="{BB962C8B-B14F-4D97-AF65-F5344CB8AC3E}">
        <p14:creationId xmlns:p14="http://schemas.microsoft.com/office/powerpoint/2010/main" val="2081645407"/>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26</a:t>
            </a:fld>
            <a:endParaRPr lang="uk-UA"/>
          </a:p>
        </p:txBody>
      </p:sp>
      <p:sp>
        <p:nvSpPr>
          <p:cNvPr id="3" name="Text Placeholder 2"/>
          <p:cNvSpPr>
            <a:spLocks noGrp="1"/>
          </p:cNvSpPr>
          <p:nvPr>
            <p:ph type="body" idx="1"/>
          </p:nvPr>
        </p:nvSpPr>
        <p:spPr>
          <a:xfrm>
            <a:off x="914400" y="1828800"/>
            <a:ext cx="10678885" cy="6286500"/>
          </a:xfrm>
        </p:spPr>
        <p:txBody>
          <a:bodyPr/>
          <a:lstStyle/>
          <a:p>
            <a:pPr marL="0" indent="0">
              <a:lnSpc>
                <a:spcPts val="2900"/>
              </a:lnSpc>
              <a:buNone/>
            </a:pPr>
            <a:r>
              <a:rPr lang="en-US" sz="2400"/>
              <a:t>À la suite de la phase de prédiagnostic, le temps écoulé entre le diagnostic et le décès a été divisé en trois phases de soins pertinentes sur le plan clinique : </a:t>
            </a:r>
          </a:p>
          <a:p>
            <a:pPr marL="514350" indent="-514350">
              <a:lnSpc>
                <a:spcPts val="2900"/>
              </a:lnSpc>
              <a:buFont typeface="+mj-lt"/>
              <a:buAutoNum type="arabicPeriod"/>
            </a:pPr>
            <a:r>
              <a:rPr lang="en-US" sz="2400" b="1"/>
              <a:t>Initiale</a:t>
            </a:r>
            <a:r>
              <a:rPr lang="en-US" sz="2400"/>
              <a:t> : comprend le traitement principal et tout traitement adjuvant (définie comme la période de 6 mois commençant à la date du diagnostic) </a:t>
            </a:r>
          </a:p>
          <a:p>
            <a:pPr marL="514350" indent="-514350">
              <a:lnSpc>
                <a:spcPts val="2900"/>
              </a:lnSpc>
              <a:buFont typeface="+mj-lt"/>
              <a:buAutoNum type="arabicPeriod"/>
            </a:pPr>
            <a:r>
              <a:rPr lang="en-US" sz="2400" b="1"/>
              <a:t>Continue</a:t>
            </a:r>
            <a:r>
              <a:rPr lang="en-US" sz="2400"/>
              <a:t> : englobe la surveillance continue et le traitement de suivi actif pour les récidives du cancer ou l’apparition de nouveaux cancers primaires (exprimée sous forme d’estimation annuelle)</a:t>
            </a:r>
          </a:p>
          <a:p>
            <a:pPr marL="514350" indent="-514350">
              <a:lnSpc>
                <a:spcPts val="2900"/>
              </a:lnSpc>
              <a:buFont typeface="+mj-lt"/>
              <a:buAutoNum type="arabicPeriod"/>
            </a:pPr>
            <a:r>
              <a:rPr lang="en-US" sz="2400" b="1"/>
              <a:t>Terminale</a:t>
            </a:r>
            <a:r>
              <a:rPr lang="en-US" sz="2400"/>
              <a:t> : comprend les services de soins intensifs, souvent les soins palliatifs, qui sont prodigués dans l’année précédant le décès (définie comme la période de 12 mois incluant la date du décès).</a:t>
            </a:r>
          </a:p>
        </p:txBody>
      </p:sp>
      <p:sp>
        <p:nvSpPr>
          <p:cNvPr id="4" name="Title 3"/>
          <p:cNvSpPr>
            <a:spLocks noGrp="1"/>
          </p:cNvSpPr>
          <p:nvPr>
            <p:ph type="title"/>
          </p:nvPr>
        </p:nvSpPr>
        <p:spPr/>
        <p:txBody>
          <a:bodyPr/>
          <a:lstStyle/>
          <a:p>
            <a:r>
              <a:rPr lang="en-US"/>
              <a:t>Méthodes</a:t>
            </a:r>
          </a:p>
        </p:txBody>
      </p:sp>
      <p:sp>
        <p:nvSpPr>
          <p:cNvPr id="5" name="Title 3"/>
          <p:cNvSpPr txBox="1">
            <a:spLocks/>
          </p:cNvSpPr>
          <p:nvPr/>
        </p:nvSpPr>
        <p:spPr>
          <a:xfrm>
            <a:off x="914400" y="1087580"/>
            <a:ext cx="10515600" cy="547256"/>
          </a:xfrm>
          <a:prstGeom prst="rect">
            <a:avLst/>
          </a:prstGeom>
        </p:spPr>
        <p:txBody>
          <a:bodyPr/>
          <a:lstStyle>
            <a:lvl1pPr marL="0" marR="0" indent="0" algn="l" defTabSz="584200" latinLnBrk="0">
              <a:lnSpc>
                <a:spcPct val="100000"/>
              </a:lnSpc>
              <a:spcBef>
                <a:spcPts val="0"/>
              </a:spcBef>
              <a:spcAft>
                <a:spcPts val="0"/>
              </a:spcAft>
              <a:buClrTx/>
              <a:buSzTx/>
              <a:buFontTx/>
              <a:buNone/>
              <a:tabLst/>
              <a:defRPr sz="3300" b="1" i="0" u="none" strike="noStrike" cap="none" spc="0" baseline="0">
                <a:ln>
                  <a:noFill/>
                </a:ln>
                <a:solidFill>
                  <a:srgbClr val="0057A4"/>
                </a:solidFill>
                <a:uFillTx/>
                <a:latin typeface="Calibri" charset="0"/>
                <a:ea typeface="+mn-ea"/>
                <a:cs typeface="+mn-cs"/>
                <a:sym typeface="Helvetica Light"/>
              </a:defRPr>
            </a:lvl1pPr>
            <a:lvl2pPr marL="0" marR="0" indent="2286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2pPr>
            <a:lvl3pPr marL="0" marR="0" indent="4572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3pPr>
            <a:lvl4pPr marL="0" marR="0" indent="6858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4pPr>
            <a:lvl5pPr marL="0" marR="0" indent="9144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5pPr>
            <a:lvl6pPr marL="0" marR="0" indent="11430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6pPr>
            <a:lvl7pPr marL="0" marR="0" indent="13716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7pPr>
            <a:lvl8pPr marL="0" marR="0" indent="16002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8pPr>
            <a:lvl9pPr marL="0" marR="0" indent="18288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9pPr>
          </a:lstStyle>
          <a:p>
            <a:pPr hangingPunct="1"/>
            <a:r>
              <a:rPr lang="en-US" sz="2200"/>
              <a:t>Phases de traitement du cancer : initiale, continue, terminale</a:t>
            </a:r>
          </a:p>
        </p:txBody>
      </p:sp>
      <p:sp>
        <p:nvSpPr>
          <p:cNvPr id="7" name="Text Placeholder 2"/>
          <p:cNvSpPr txBox="1">
            <a:spLocks/>
          </p:cNvSpPr>
          <p:nvPr/>
        </p:nvSpPr>
        <p:spPr>
          <a:xfrm>
            <a:off x="914401" y="7819585"/>
            <a:ext cx="10223291" cy="591429"/>
          </a:xfrm>
          <a:prstGeom prst="rect">
            <a:avLst/>
          </a:prstGeom>
        </p:spPr>
        <p:txBody>
          <a:bodyPr anchor="t"/>
          <a:lstStyle>
            <a:lvl1pPr marL="4445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1pPr>
            <a:lvl2pPr marL="8890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2pPr>
            <a:lvl3pPr marL="13335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3pPr>
            <a:lvl4pPr marL="17780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4pPr>
            <a:lvl5pPr marL="22225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5pPr>
            <a:lvl6pPr marL="25805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6pPr>
            <a:lvl7pPr marL="30250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7pPr>
            <a:lvl8pPr marL="34695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8pPr>
            <a:lvl9pPr marL="39140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9pPr>
          </a:lstStyle>
          <a:p>
            <a:pPr marL="0" indent="0" algn="r" hangingPunct="1">
              <a:buNone/>
            </a:pPr>
            <a:r>
              <a:rPr lang="it-IT" sz="1600">
                <a:latin typeface="Calibri" charset="0"/>
                <a:ea typeface="MS PGothic" charset="0"/>
              </a:rPr>
              <a:t>(de Oliveira et coll., 2016)   </a:t>
            </a:r>
          </a:p>
        </p:txBody>
      </p:sp>
    </p:spTree>
    <p:extLst>
      <p:ext uri="{BB962C8B-B14F-4D97-AF65-F5344CB8AC3E}">
        <p14:creationId xmlns:p14="http://schemas.microsoft.com/office/powerpoint/2010/main" val="933790673"/>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27</a:t>
            </a:fld>
            <a:endParaRPr lang="uk-UA"/>
          </a:p>
        </p:txBody>
      </p:sp>
      <p:sp>
        <p:nvSpPr>
          <p:cNvPr id="3" name="Text Placeholder 2"/>
          <p:cNvSpPr>
            <a:spLocks noGrp="1"/>
          </p:cNvSpPr>
          <p:nvPr>
            <p:ph type="body" idx="1"/>
          </p:nvPr>
        </p:nvSpPr>
        <p:spPr>
          <a:xfrm>
            <a:off x="914401" y="1828800"/>
            <a:ext cx="9778999" cy="6286500"/>
          </a:xfrm>
        </p:spPr>
        <p:txBody>
          <a:bodyPr/>
          <a:lstStyle/>
          <a:p>
            <a:pPr>
              <a:spcAft>
                <a:spcPts val="600"/>
              </a:spcAft>
            </a:pPr>
            <a:r>
              <a:rPr lang="en-US" dirty="0"/>
              <a:t>Les coûts nets moyens estimés pour chaque phase comprennent :</a:t>
            </a:r>
          </a:p>
          <a:p>
            <a:pPr lvl="1">
              <a:lnSpc>
                <a:spcPts val="3100"/>
              </a:lnSpc>
            </a:pPr>
            <a:r>
              <a:rPr lang="en-US" sz="2500" dirty="0"/>
              <a:t>les coûts de la chimiothérapie et de la radiothérapie</a:t>
            </a:r>
          </a:p>
          <a:p>
            <a:pPr lvl="1">
              <a:lnSpc>
                <a:spcPts val="3100"/>
              </a:lnSpc>
            </a:pPr>
            <a:r>
              <a:rPr lang="en-US" sz="2500" dirty="0"/>
              <a:t>tous les services offerts par des médecins (médecins de premier recours, spécialistes et autres médecins) ainsi que les tests diagnostiques et les services de laboratoire</a:t>
            </a:r>
          </a:p>
          <a:p>
            <a:pPr lvl="1">
              <a:lnSpc>
                <a:spcPts val="3100"/>
              </a:lnSpc>
            </a:pPr>
            <a:r>
              <a:rPr lang="en-US" sz="2500" dirty="0"/>
              <a:t>les médicaments prescrits dans les unités de soins ambulatoires pour les patients âgés de 65 ans et plus ou recevant des prestations d’aide sociale (seulement)</a:t>
            </a:r>
          </a:p>
          <a:p>
            <a:pPr lvl="1">
              <a:lnSpc>
                <a:spcPts val="3100"/>
              </a:lnSpc>
            </a:pPr>
            <a:r>
              <a:rPr lang="en-US" sz="2500" dirty="0"/>
              <a:t>les hospitalisations (comprennent également les médicaments fournis lors du séjour à l’hôpital)</a:t>
            </a:r>
          </a:p>
        </p:txBody>
      </p:sp>
      <p:sp>
        <p:nvSpPr>
          <p:cNvPr id="4" name="Title 3"/>
          <p:cNvSpPr>
            <a:spLocks noGrp="1"/>
          </p:cNvSpPr>
          <p:nvPr>
            <p:ph type="title"/>
          </p:nvPr>
        </p:nvSpPr>
        <p:spPr/>
        <p:txBody>
          <a:bodyPr/>
          <a:lstStyle/>
          <a:p>
            <a:r>
              <a:rPr lang="en-US" dirty="0"/>
              <a:t>Portée et limites</a:t>
            </a:r>
          </a:p>
        </p:txBody>
      </p:sp>
      <p:sp>
        <p:nvSpPr>
          <p:cNvPr id="5" name="Title 3"/>
          <p:cNvSpPr txBox="1">
            <a:spLocks/>
          </p:cNvSpPr>
          <p:nvPr/>
        </p:nvSpPr>
        <p:spPr>
          <a:xfrm>
            <a:off x="914400" y="1087580"/>
            <a:ext cx="10515600" cy="547256"/>
          </a:xfrm>
          <a:prstGeom prst="rect">
            <a:avLst/>
          </a:prstGeom>
        </p:spPr>
        <p:txBody>
          <a:bodyPr/>
          <a:lstStyle>
            <a:lvl1pPr marL="0" marR="0" indent="0" algn="l" defTabSz="584200" latinLnBrk="0">
              <a:lnSpc>
                <a:spcPct val="100000"/>
              </a:lnSpc>
              <a:spcBef>
                <a:spcPts val="0"/>
              </a:spcBef>
              <a:spcAft>
                <a:spcPts val="0"/>
              </a:spcAft>
              <a:buClrTx/>
              <a:buSzTx/>
              <a:buFontTx/>
              <a:buNone/>
              <a:tabLst/>
              <a:defRPr sz="3300" b="1" i="0" u="none" strike="noStrike" cap="none" spc="0" baseline="0">
                <a:ln>
                  <a:noFill/>
                </a:ln>
                <a:solidFill>
                  <a:srgbClr val="0057A4"/>
                </a:solidFill>
                <a:uFillTx/>
                <a:latin typeface="Calibri" charset="0"/>
                <a:ea typeface="+mn-ea"/>
                <a:cs typeface="+mn-cs"/>
                <a:sym typeface="Helvetica Light"/>
              </a:defRPr>
            </a:lvl1pPr>
            <a:lvl2pPr marL="0" marR="0" indent="2286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2pPr>
            <a:lvl3pPr marL="0" marR="0" indent="4572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3pPr>
            <a:lvl4pPr marL="0" marR="0" indent="6858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4pPr>
            <a:lvl5pPr marL="0" marR="0" indent="9144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5pPr>
            <a:lvl6pPr marL="0" marR="0" indent="11430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6pPr>
            <a:lvl7pPr marL="0" marR="0" indent="13716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7pPr>
            <a:lvl8pPr marL="0" marR="0" indent="16002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8pPr>
            <a:lvl9pPr marL="0" marR="0" indent="18288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9pPr>
          </a:lstStyle>
          <a:p>
            <a:pPr hangingPunct="1"/>
            <a:r>
              <a:rPr lang="en-US" sz="2200" dirty="0"/>
              <a:t>Coûts de traitement du cancer</a:t>
            </a:r>
          </a:p>
        </p:txBody>
      </p:sp>
      <p:sp>
        <p:nvSpPr>
          <p:cNvPr id="6" name="Text Placeholder 2"/>
          <p:cNvSpPr txBox="1">
            <a:spLocks/>
          </p:cNvSpPr>
          <p:nvPr/>
        </p:nvSpPr>
        <p:spPr>
          <a:xfrm>
            <a:off x="914401" y="7819585"/>
            <a:ext cx="10223291" cy="591429"/>
          </a:xfrm>
          <a:prstGeom prst="rect">
            <a:avLst/>
          </a:prstGeom>
        </p:spPr>
        <p:txBody>
          <a:bodyPr anchor="t"/>
          <a:lstStyle>
            <a:lvl1pPr marL="4445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1pPr>
            <a:lvl2pPr marL="8890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2pPr>
            <a:lvl3pPr marL="13335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3pPr>
            <a:lvl4pPr marL="17780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4pPr>
            <a:lvl5pPr marL="22225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5pPr>
            <a:lvl6pPr marL="25805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6pPr>
            <a:lvl7pPr marL="30250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7pPr>
            <a:lvl8pPr marL="34695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8pPr>
            <a:lvl9pPr marL="39140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9pPr>
          </a:lstStyle>
          <a:p>
            <a:pPr marL="0" indent="0" algn="r" hangingPunct="1">
              <a:buNone/>
            </a:pPr>
            <a:r>
              <a:rPr lang="it-IT" sz="1600">
                <a:latin typeface="Calibri" charset="0"/>
                <a:ea typeface="MS PGothic" charset="0"/>
              </a:rPr>
              <a:t>(de Oliveira et coll., 2016)   </a:t>
            </a:r>
          </a:p>
        </p:txBody>
      </p:sp>
    </p:spTree>
    <p:extLst>
      <p:ext uri="{BB962C8B-B14F-4D97-AF65-F5344CB8AC3E}">
        <p14:creationId xmlns:p14="http://schemas.microsoft.com/office/powerpoint/2010/main" val="1279157421"/>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28</a:t>
            </a:fld>
            <a:endParaRPr lang="uk-UA"/>
          </a:p>
        </p:txBody>
      </p:sp>
      <p:sp>
        <p:nvSpPr>
          <p:cNvPr id="3" name="Text Placeholder 2"/>
          <p:cNvSpPr>
            <a:spLocks noGrp="1"/>
          </p:cNvSpPr>
          <p:nvPr>
            <p:ph type="body" idx="1"/>
          </p:nvPr>
        </p:nvSpPr>
        <p:spPr>
          <a:xfrm>
            <a:off x="914401" y="1828800"/>
            <a:ext cx="10223291" cy="6286500"/>
          </a:xfrm>
        </p:spPr>
        <p:txBody>
          <a:bodyPr/>
          <a:lstStyle/>
          <a:p>
            <a:pPr>
              <a:spcAft>
                <a:spcPts val="600"/>
              </a:spcAft>
            </a:pPr>
            <a:r>
              <a:rPr lang="en-US" dirty="0"/>
              <a:t>Les coûts nets moyens estimés pour chaque phase comprennent (suite) :</a:t>
            </a:r>
          </a:p>
          <a:p>
            <a:pPr lvl="1">
              <a:lnSpc>
                <a:spcPts val="3100"/>
              </a:lnSpc>
            </a:pPr>
            <a:r>
              <a:rPr lang="en-US" sz="2500" dirty="0"/>
              <a:t>les soins ambulatoires (qui comprennent les chirurgies/interventions pratiquées le jour même de l’admission et les visites aux urgences)</a:t>
            </a:r>
          </a:p>
          <a:p>
            <a:pPr lvl="1">
              <a:lnSpc>
                <a:spcPts val="3100"/>
              </a:lnSpc>
            </a:pPr>
            <a:r>
              <a:rPr lang="en-US" sz="2500" dirty="0"/>
              <a:t>les autres soins prodigués au sein des établissements (qui comprennent les soins continus complexes et les soins de longue durée) et les soins à domicile</a:t>
            </a:r>
          </a:p>
        </p:txBody>
      </p:sp>
      <p:sp>
        <p:nvSpPr>
          <p:cNvPr id="4" name="Title 3"/>
          <p:cNvSpPr>
            <a:spLocks noGrp="1"/>
          </p:cNvSpPr>
          <p:nvPr>
            <p:ph type="title"/>
          </p:nvPr>
        </p:nvSpPr>
        <p:spPr/>
        <p:txBody>
          <a:bodyPr/>
          <a:lstStyle/>
          <a:p>
            <a:r>
              <a:rPr lang="en-US" dirty="0"/>
              <a:t>Portée et limites</a:t>
            </a:r>
          </a:p>
        </p:txBody>
      </p:sp>
      <p:sp>
        <p:nvSpPr>
          <p:cNvPr id="5" name="Title 3"/>
          <p:cNvSpPr txBox="1">
            <a:spLocks/>
          </p:cNvSpPr>
          <p:nvPr/>
        </p:nvSpPr>
        <p:spPr>
          <a:xfrm>
            <a:off x="914400" y="1087580"/>
            <a:ext cx="10515600" cy="547256"/>
          </a:xfrm>
          <a:prstGeom prst="rect">
            <a:avLst/>
          </a:prstGeom>
        </p:spPr>
        <p:txBody>
          <a:bodyPr/>
          <a:lstStyle>
            <a:lvl1pPr marL="0" marR="0" indent="0" algn="l" defTabSz="584200" latinLnBrk="0">
              <a:lnSpc>
                <a:spcPct val="100000"/>
              </a:lnSpc>
              <a:spcBef>
                <a:spcPts val="0"/>
              </a:spcBef>
              <a:spcAft>
                <a:spcPts val="0"/>
              </a:spcAft>
              <a:buClrTx/>
              <a:buSzTx/>
              <a:buFontTx/>
              <a:buNone/>
              <a:tabLst/>
              <a:defRPr sz="3300" b="1" i="0" u="none" strike="noStrike" cap="none" spc="0" baseline="0">
                <a:ln>
                  <a:noFill/>
                </a:ln>
                <a:solidFill>
                  <a:srgbClr val="0057A4"/>
                </a:solidFill>
                <a:uFillTx/>
                <a:latin typeface="Calibri" charset="0"/>
                <a:ea typeface="+mn-ea"/>
                <a:cs typeface="+mn-cs"/>
                <a:sym typeface="Helvetica Light"/>
              </a:defRPr>
            </a:lvl1pPr>
            <a:lvl2pPr marL="0" marR="0" indent="2286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2pPr>
            <a:lvl3pPr marL="0" marR="0" indent="4572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3pPr>
            <a:lvl4pPr marL="0" marR="0" indent="6858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4pPr>
            <a:lvl5pPr marL="0" marR="0" indent="9144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5pPr>
            <a:lvl6pPr marL="0" marR="0" indent="11430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6pPr>
            <a:lvl7pPr marL="0" marR="0" indent="13716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7pPr>
            <a:lvl8pPr marL="0" marR="0" indent="16002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8pPr>
            <a:lvl9pPr marL="0" marR="0" indent="18288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9pPr>
          </a:lstStyle>
          <a:p>
            <a:pPr hangingPunct="1"/>
            <a:r>
              <a:rPr lang="en-US" sz="2200" dirty="0"/>
              <a:t>Coûts de traitement du cancer</a:t>
            </a:r>
          </a:p>
        </p:txBody>
      </p:sp>
      <p:sp>
        <p:nvSpPr>
          <p:cNvPr id="6" name="Text Placeholder 2"/>
          <p:cNvSpPr txBox="1">
            <a:spLocks/>
          </p:cNvSpPr>
          <p:nvPr/>
        </p:nvSpPr>
        <p:spPr>
          <a:xfrm>
            <a:off x="914401" y="7819585"/>
            <a:ext cx="10223291" cy="591429"/>
          </a:xfrm>
          <a:prstGeom prst="rect">
            <a:avLst/>
          </a:prstGeom>
        </p:spPr>
        <p:txBody>
          <a:bodyPr anchor="t"/>
          <a:lstStyle>
            <a:lvl1pPr marL="4445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1pPr>
            <a:lvl2pPr marL="8890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2pPr>
            <a:lvl3pPr marL="13335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3pPr>
            <a:lvl4pPr marL="17780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4pPr>
            <a:lvl5pPr marL="22225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5pPr>
            <a:lvl6pPr marL="25805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6pPr>
            <a:lvl7pPr marL="30250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7pPr>
            <a:lvl8pPr marL="34695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8pPr>
            <a:lvl9pPr marL="39140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9pPr>
          </a:lstStyle>
          <a:p>
            <a:pPr marL="0" indent="0" algn="r" hangingPunct="1">
              <a:buNone/>
            </a:pPr>
            <a:r>
              <a:rPr lang="it-IT" sz="1600">
                <a:latin typeface="Calibri" charset="0"/>
                <a:ea typeface="MS PGothic" charset="0"/>
              </a:rPr>
              <a:t>(de Oliveira et coll., 2016)   </a:t>
            </a:r>
          </a:p>
        </p:txBody>
      </p:sp>
    </p:spTree>
    <p:extLst>
      <p:ext uri="{BB962C8B-B14F-4D97-AF65-F5344CB8AC3E}">
        <p14:creationId xmlns:p14="http://schemas.microsoft.com/office/powerpoint/2010/main" val="224181547"/>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29</a:t>
            </a:fld>
            <a:endParaRPr lang="uk-UA" dirty="0"/>
          </a:p>
        </p:txBody>
      </p:sp>
      <p:sp>
        <p:nvSpPr>
          <p:cNvPr id="3" name="Text Placeholder 2"/>
          <p:cNvSpPr>
            <a:spLocks noGrp="1"/>
          </p:cNvSpPr>
          <p:nvPr>
            <p:ph type="body" idx="1"/>
          </p:nvPr>
        </p:nvSpPr>
        <p:spPr/>
        <p:txBody>
          <a:bodyPr/>
          <a:lstStyle/>
          <a:p>
            <a:pPr>
              <a:spcAft>
                <a:spcPts val="600"/>
              </a:spcAft>
            </a:pPr>
            <a:r>
              <a:rPr lang="en-US" dirty="0"/>
              <a:t>Ces estimations de coûts ne couvrent pas :</a:t>
            </a:r>
          </a:p>
          <a:p>
            <a:pPr lvl="1">
              <a:lnSpc>
                <a:spcPts val="3100"/>
              </a:lnSpc>
            </a:pPr>
            <a:r>
              <a:rPr lang="en-US" sz="2500" dirty="0"/>
              <a:t>les coûts d’organismes d’aide sociale</a:t>
            </a:r>
          </a:p>
          <a:p>
            <a:pPr lvl="1">
              <a:lnSpc>
                <a:spcPts val="3100"/>
              </a:lnSpc>
            </a:pPr>
            <a:r>
              <a:rPr lang="en-US" sz="2500" dirty="0"/>
              <a:t>les coûts couverts par les régimes privés d’assurance-maladie, notamment les coûts des médicaments prescrits dans les unités de soins ambulatoires pour les personnes âgées de moins de 65 ans</a:t>
            </a:r>
          </a:p>
          <a:p>
            <a:pPr lvl="1">
              <a:lnSpc>
                <a:spcPts val="3100"/>
              </a:lnSpc>
            </a:pPr>
            <a:r>
              <a:rPr lang="en-US" sz="2500" dirty="0"/>
              <a:t>les autres coûts de soins de santé payés par les patients</a:t>
            </a:r>
          </a:p>
        </p:txBody>
      </p:sp>
      <p:sp>
        <p:nvSpPr>
          <p:cNvPr id="4" name="Title 3"/>
          <p:cNvSpPr>
            <a:spLocks noGrp="1"/>
          </p:cNvSpPr>
          <p:nvPr>
            <p:ph type="title"/>
          </p:nvPr>
        </p:nvSpPr>
        <p:spPr/>
        <p:txBody>
          <a:bodyPr/>
          <a:lstStyle/>
          <a:p>
            <a:r>
              <a:rPr lang="en-US" dirty="0"/>
              <a:t>Portée et limites</a:t>
            </a:r>
            <a:br>
              <a:rPr lang="en-US" dirty="0"/>
            </a:br>
            <a:endParaRPr lang="en-US" dirty="0"/>
          </a:p>
        </p:txBody>
      </p:sp>
      <p:sp>
        <p:nvSpPr>
          <p:cNvPr id="5" name="Title 3"/>
          <p:cNvSpPr txBox="1">
            <a:spLocks/>
          </p:cNvSpPr>
          <p:nvPr/>
        </p:nvSpPr>
        <p:spPr>
          <a:xfrm>
            <a:off x="914400" y="1087580"/>
            <a:ext cx="10515600" cy="547256"/>
          </a:xfrm>
          <a:prstGeom prst="rect">
            <a:avLst/>
          </a:prstGeom>
        </p:spPr>
        <p:txBody>
          <a:bodyPr/>
          <a:lstStyle>
            <a:lvl1pPr marL="0" marR="0" indent="0" algn="l" defTabSz="584200" latinLnBrk="0">
              <a:lnSpc>
                <a:spcPct val="100000"/>
              </a:lnSpc>
              <a:spcBef>
                <a:spcPts val="0"/>
              </a:spcBef>
              <a:spcAft>
                <a:spcPts val="0"/>
              </a:spcAft>
              <a:buClrTx/>
              <a:buSzTx/>
              <a:buFontTx/>
              <a:buNone/>
              <a:tabLst/>
              <a:defRPr sz="3300" b="1" i="0" u="none" strike="noStrike" cap="none" spc="0" baseline="0">
                <a:ln>
                  <a:noFill/>
                </a:ln>
                <a:solidFill>
                  <a:srgbClr val="0057A4"/>
                </a:solidFill>
                <a:uFillTx/>
                <a:latin typeface="Calibri" charset="0"/>
                <a:ea typeface="+mn-ea"/>
                <a:cs typeface="+mn-cs"/>
                <a:sym typeface="Helvetica Light"/>
              </a:defRPr>
            </a:lvl1pPr>
            <a:lvl2pPr marL="0" marR="0" indent="2286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2pPr>
            <a:lvl3pPr marL="0" marR="0" indent="4572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3pPr>
            <a:lvl4pPr marL="0" marR="0" indent="6858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4pPr>
            <a:lvl5pPr marL="0" marR="0" indent="9144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5pPr>
            <a:lvl6pPr marL="0" marR="0" indent="11430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6pPr>
            <a:lvl7pPr marL="0" marR="0" indent="13716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7pPr>
            <a:lvl8pPr marL="0" marR="0" indent="16002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8pPr>
            <a:lvl9pPr marL="0" marR="0" indent="18288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9pPr>
          </a:lstStyle>
          <a:p>
            <a:pPr hangingPunct="1"/>
            <a:r>
              <a:rPr lang="en-US" sz="2200" dirty="0"/>
              <a:t>Coûts de traitement du cancer</a:t>
            </a:r>
          </a:p>
        </p:txBody>
      </p:sp>
    </p:spTree>
    <p:extLst>
      <p:ext uri="{BB962C8B-B14F-4D97-AF65-F5344CB8AC3E}">
        <p14:creationId xmlns:p14="http://schemas.microsoft.com/office/powerpoint/2010/main" val="317040761"/>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3</a:t>
            </a:fld>
            <a:endParaRPr lang="uk-UA" dirty="0"/>
          </a:p>
        </p:txBody>
      </p:sp>
      <p:sp>
        <p:nvSpPr>
          <p:cNvPr id="3" name="Text Placeholder 2"/>
          <p:cNvSpPr>
            <a:spLocks noGrp="1"/>
          </p:cNvSpPr>
          <p:nvPr>
            <p:ph type="body" idx="1"/>
          </p:nvPr>
        </p:nvSpPr>
        <p:spPr>
          <a:xfrm>
            <a:off x="914401" y="1828800"/>
            <a:ext cx="7233006" cy="6286500"/>
          </a:xfrm>
        </p:spPr>
        <p:txBody>
          <a:bodyPr/>
          <a:lstStyle/>
          <a:p>
            <a:pPr marL="0" indent="0">
              <a:lnSpc>
                <a:spcPts val="3700"/>
              </a:lnSpc>
              <a:buNone/>
            </a:pPr>
            <a:r>
              <a:rPr lang="en-CA" altLang="en-US" dirty="0">
                <a:cs typeface="ＭＳ Ｐゴシック" charset="0"/>
              </a:rPr>
              <a:t>L’usage du tabac dans ce document ne fait pas référence à son utilisation traditionnelle à des fins cérémoniales ou spirituelles. Le terme renvoie plutôt à l’usage abusif et à l’abandon des produits du tabac commerciaux.</a:t>
            </a:r>
          </a:p>
        </p:txBody>
      </p:sp>
    </p:spTree>
    <p:extLst>
      <p:ext uri="{BB962C8B-B14F-4D97-AF65-F5344CB8AC3E}">
        <p14:creationId xmlns:p14="http://schemas.microsoft.com/office/powerpoint/2010/main" val="216685662"/>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Principaux coûts</a:t>
            </a:r>
          </a:p>
        </p:txBody>
      </p:sp>
    </p:spTree>
    <p:extLst>
      <p:ext uri="{BB962C8B-B14F-4D97-AF65-F5344CB8AC3E}">
        <p14:creationId xmlns:p14="http://schemas.microsoft.com/office/powerpoint/2010/main" val="4269389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Abandon du tabagisme</a:t>
            </a:r>
          </a:p>
        </p:txBody>
      </p:sp>
    </p:spTree>
    <p:extLst>
      <p:ext uri="{BB962C8B-B14F-4D97-AF65-F5344CB8AC3E}">
        <p14:creationId xmlns:p14="http://schemas.microsoft.com/office/powerpoint/2010/main" val="12228965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32</a:t>
            </a:fld>
            <a:endParaRPr lang="uk-UA" dirty="0"/>
          </a:p>
        </p:txBody>
      </p:sp>
      <p:sp>
        <p:nvSpPr>
          <p:cNvPr id="3" name="Text Placeholder 2"/>
          <p:cNvSpPr>
            <a:spLocks noGrp="1"/>
          </p:cNvSpPr>
          <p:nvPr>
            <p:ph type="body" idx="1"/>
          </p:nvPr>
        </p:nvSpPr>
        <p:spPr>
          <a:xfrm>
            <a:off x="914401" y="1828800"/>
            <a:ext cx="8577942" cy="6286500"/>
          </a:xfrm>
        </p:spPr>
        <p:txBody>
          <a:bodyPr/>
          <a:lstStyle/>
          <a:p>
            <a:r>
              <a:rPr lang="en-US"/>
              <a:t>La varénicline (27,6 %) et les combinaisons de TRN (31,5 %) (p. ex., timbre et inhalateur) constituaient les moyens les plus efficaces pour parvenir à cesser de fumer. </a:t>
            </a:r>
          </a:p>
          <a:p>
            <a:r>
              <a:rPr lang="en-US"/>
              <a:t>Les taux les plus élevés d’abandon du tabagisme étaient dus à la TRN (17,6 %) et au bupropion (19,1 %) par rapport au placebo (10,6 %). </a:t>
            </a:r>
            <a:br>
              <a:rPr lang="en-US"/>
            </a:br>
            <a:r>
              <a:rPr lang="en-US" sz="2000"/>
              <a:t>(Cahill et coll., 2013; Cahill et coll., 2014)</a:t>
            </a:r>
          </a:p>
        </p:txBody>
      </p:sp>
      <p:sp>
        <p:nvSpPr>
          <p:cNvPr id="5" name="Title 4"/>
          <p:cNvSpPr>
            <a:spLocks noGrp="1"/>
          </p:cNvSpPr>
          <p:nvPr>
            <p:ph type="title"/>
          </p:nvPr>
        </p:nvSpPr>
        <p:spPr/>
        <p:txBody>
          <a:bodyPr/>
          <a:lstStyle/>
          <a:p>
            <a:r>
              <a:rPr lang="en-US"/>
              <a:t>Efficacité des interventions d’abandon du tabagisme – pharmacothérapie</a:t>
            </a:r>
          </a:p>
        </p:txBody>
      </p:sp>
    </p:spTree>
    <p:extLst>
      <p:ext uri="{BB962C8B-B14F-4D97-AF65-F5344CB8AC3E}">
        <p14:creationId xmlns:p14="http://schemas.microsoft.com/office/powerpoint/2010/main" val="336726229"/>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33</a:t>
            </a:fld>
            <a:endParaRPr lang="uk-UA" dirty="0"/>
          </a:p>
        </p:txBody>
      </p:sp>
      <p:sp>
        <p:nvSpPr>
          <p:cNvPr id="3" name="Text Placeholder 2"/>
          <p:cNvSpPr>
            <a:spLocks noGrp="1"/>
          </p:cNvSpPr>
          <p:nvPr>
            <p:ph type="body" idx="1"/>
          </p:nvPr>
        </p:nvSpPr>
        <p:spPr/>
        <p:txBody>
          <a:bodyPr/>
          <a:lstStyle/>
          <a:p>
            <a:pPr marL="0" indent="0">
              <a:lnSpc>
                <a:spcPts val="3000"/>
              </a:lnSpc>
              <a:spcBef>
                <a:spcPts val="1100"/>
              </a:spcBef>
              <a:buNone/>
            </a:pPr>
            <a:r>
              <a:rPr lang="en-US" sz="2400"/>
              <a:t>Comme le résume Reid et coll., 2016 :</a:t>
            </a:r>
          </a:p>
          <a:p>
            <a:pPr>
              <a:lnSpc>
                <a:spcPts val="3000"/>
              </a:lnSpc>
              <a:spcBef>
                <a:spcPts val="1100"/>
              </a:spcBef>
            </a:pPr>
            <a:r>
              <a:rPr lang="en-US" sz="2400"/>
              <a:t>La prestation de conseils brefs peut augmenter la probabilité d’abstinence </a:t>
            </a:r>
            <a:br>
              <a:rPr lang="en-US" sz="2400"/>
            </a:br>
            <a:r>
              <a:rPr lang="en-US" sz="2400"/>
              <a:t>à court terme de 30 %. </a:t>
            </a:r>
            <a:r>
              <a:rPr lang="en-US" sz="2000"/>
              <a:t>(Fiore et coll., 2008)</a:t>
            </a:r>
          </a:p>
          <a:p>
            <a:pPr>
              <a:lnSpc>
                <a:spcPts val="3000"/>
              </a:lnSpc>
              <a:spcBef>
                <a:spcPts val="1100"/>
              </a:spcBef>
            </a:pPr>
            <a:r>
              <a:rPr lang="en-US" sz="2400"/>
              <a:t>Les conseils intensifs pour cesser de fumer et le counseling offerts aux fumeurs ont une probabilité plus élevée de les faire cesser de fumer par rapport à la prestation de conseils brefs (RC : 1,37; IC à 95 % : 1,20 à 1,56). </a:t>
            </a:r>
            <a:r>
              <a:rPr lang="en-US" sz="2000"/>
              <a:t>(Stead et coll., 2013)</a:t>
            </a:r>
          </a:p>
          <a:p>
            <a:pPr>
              <a:lnSpc>
                <a:spcPts val="3000"/>
              </a:lnSpc>
              <a:spcBef>
                <a:spcPts val="1100"/>
              </a:spcBef>
            </a:pPr>
            <a:r>
              <a:rPr lang="en-US" sz="2400"/>
              <a:t>Deux approches basées sur le counseling offrent des taux d’abstinence significativement plus élevés :</a:t>
            </a:r>
          </a:p>
          <a:p>
            <a:pPr lvl="1">
              <a:lnSpc>
                <a:spcPts val="2600"/>
              </a:lnSpc>
              <a:spcBef>
                <a:spcPts val="1100"/>
              </a:spcBef>
            </a:pPr>
            <a:r>
              <a:rPr lang="en-US" sz="2000"/>
              <a:t>la prestation de services de counseling pratique sur les aptitudes à résoudre des problèmes (p. ex., comment interagir avec les autres fumeurs, gérer les envies de fumer, anticiper les situations où la tentation de fumer sera élevée [p. ex., humeur maussade, consommation d’alcool]);</a:t>
            </a:r>
          </a:p>
          <a:p>
            <a:pPr lvl="1">
              <a:lnSpc>
                <a:spcPts val="2600"/>
              </a:lnSpc>
              <a:spcBef>
                <a:spcPts val="1100"/>
              </a:spcBef>
            </a:pPr>
            <a:r>
              <a:rPr lang="en-US" sz="2000"/>
              <a:t>la prestation de services de soutien émotionnel (p. ex., faire confiance à la capacité du patient à cesser de fumer et lui exprimer sa confiance, faire l’éloge des actions entreprises et des succès) </a:t>
            </a:r>
            <a:r>
              <a:rPr lang="en-US" sz="1600"/>
              <a:t>(Fiore et coll., 2008)</a:t>
            </a:r>
          </a:p>
        </p:txBody>
      </p:sp>
      <p:sp>
        <p:nvSpPr>
          <p:cNvPr id="4" name="Title 3"/>
          <p:cNvSpPr>
            <a:spLocks noGrp="1"/>
          </p:cNvSpPr>
          <p:nvPr>
            <p:ph type="title"/>
          </p:nvPr>
        </p:nvSpPr>
        <p:spPr/>
        <p:txBody>
          <a:bodyPr/>
          <a:lstStyle/>
          <a:p>
            <a:r>
              <a:rPr lang="en-US"/>
              <a:t>Efficacité des interventions d’abandon du tabagisme – thérapie comportementale/counseling</a:t>
            </a:r>
          </a:p>
        </p:txBody>
      </p:sp>
    </p:spTree>
    <p:extLst>
      <p:ext uri="{BB962C8B-B14F-4D97-AF65-F5344CB8AC3E}">
        <p14:creationId xmlns:p14="http://schemas.microsoft.com/office/powerpoint/2010/main" val="1316947606"/>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34</a:t>
            </a:fld>
            <a:endParaRPr lang="uk-UA" dirty="0"/>
          </a:p>
        </p:txBody>
      </p:sp>
      <p:sp>
        <p:nvSpPr>
          <p:cNvPr id="3" name="Text Placeholder 2"/>
          <p:cNvSpPr>
            <a:spLocks noGrp="1"/>
          </p:cNvSpPr>
          <p:nvPr>
            <p:ph type="body" idx="1"/>
          </p:nvPr>
        </p:nvSpPr>
        <p:spPr>
          <a:xfrm>
            <a:off x="914401" y="1828800"/>
            <a:ext cx="10010273" cy="6286500"/>
          </a:xfrm>
        </p:spPr>
        <p:txBody>
          <a:bodyPr/>
          <a:lstStyle/>
          <a:p>
            <a:pPr lvl="0">
              <a:lnSpc>
                <a:spcPts val="3000"/>
              </a:lnSpc>
              <a:spcBef>
                <a:spcPts val="1100"/>
              </a:spcBef>
            </a:pPr>
            <a:r>
              <a:rPr lang="en-US" sz="2400"/>
              <a:t>Le counseling individuel ou en groupe permet d’augmenter les taux d’abstinence par rapport à l’effort autonome (1,39 [IC à 95 % : 1,24 à 1,57]  et 1,98 [IC à 95 % : 1,60 à 2,46], respectivement). </a:t>
            </a:r>
            <a:r>
              <a:rPr lang="en-US" sz="2000"/>
              <a:t>(Lancaster et Stead, 2005; Stead et Lancaster, 2005)</a:t>
            </a:r>
          </a:p>
          <a:p>
            <a:pPr lvl="0">
              <a:lnSpc>
                <a:spcPts val="3000"/>
              </a:lnSpc>
              <a:spcBef>
                <a:spcPts val="1100"/>
              </a:spcBef>
            </a:pPr>
            <a:r>
              <a:rPr lang="en-US" sz="2400"/>
              <a:t>L’examen du counseling téléphonique a démontré les effets positifs des interventions offrant plusieurs séances de counseling proactif par rapport à l’effort autonome ou à une séance de counseling bref (RR : 1,41; IC à 95 % : 1,20 à 1,66). </a:t>
            </a:r>
            <a:r>
              <a:rPr lang="en-US" sz="2000"/>
              <a:t>(Stead et coll., 2013)</a:t>
            </a:r>
          </a:p>
        </p:txBody>
      </p:sp>
      <p:sp>
        <p:nvSpPr>
          <p:cNvPr id="4" name="Title 3"/>
          <p:cNvSpPr>
            <a:spLocks noGrp="1"/>
          </p:cNvSpPr>
          <p:nvPr>
            <p:ph type="title"/>
          </p:nvPr>
        </p:nvSpPr>
        <p:spPr/>
        <p:txBody>
          <a:bodyPr/>
          <a:lstStyle/>
          <a:p>
            <a:r>
              <a:rPr lang="en-US"/>
              <a:t>Efficacité des interventions d’abandon du tabagisme – thérapie comportementale/counseling</a:t>
            </a:r>
          </a:p>
        </p:txBody>
      </p:sp>
    </p:spTree>
    <p:extLst>
      <p:ext uri="{BB962C8B-B14F-4D97-AF65-F5344CB8AC3E}">
        <p14:creationId xmlns:p14="http://schemas.microsoft.com/office/powerpoint/2010/main" val="1729530476"/>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35</a:t>
            </a:fld>
            <a:endParaRPr lang="uk-UA" dirty="0"/>
          </a:p>
        </p:txBody>
      </p:sp>
      <p:sp>
        <p:nvSpPr>
          <p:cNvPr id="3" name="Text Placeholder 2"/>
          <p:cNvSpPr>
            <a:spLocks noGrp="1"/>
          </p:cNvSpPr>
          <p:nvPr>
            <p:ph type="body" idx="1"/>
          </p:nvPr>
        </p:nvSpPr>
        <p:spPr>
          <a:xfrm>
            <a:off x="914401" y="1828800"/>
            <a:ext cx="8503919" cy="6286500"/>
          </a:xfrm>
        </p:spPr>
        <p:txBody>
          <a:bodyPr/>
          <a:lstStyle/>
          <a:p>
            <a:r>
              <a:rPr lang="en-US"/>
              <a:t>Les données probantes de qualité élevée indiquent que l’association d’une aide comportementale et de pharmacothérapie augmente les chances de réussir à cesser de fumer après au moins six mois. </a:t>
            </a:r>
          </a:p>
          <a:p>
            <a:r>
              <a:rPr lang="en-US"/>
              <a:t>La combinaison d’interventions augmenterait les chances de succès de 70 à 100 pour cent par rapport à la prestation de conseils brefs ou à la pharmacothérapie lorsqu’elles sont utilisées seules. </a:t>
            </a:r>
            <a:r>
              <a:rPr lang="en-US" sz="2000"/>
              <a:t>(Stead et coll., 2016)</a:t>
            </a:r>
          </a:p>
        </p:txBody>
      </p:sp>
      <p:sp>
        <p:nvSpPr>
          <p:cNvPr id="4" name="Title 3"/>
          <p:cNvSpPr>
            <a:spLocks noGrp="1"/>
          </p:cNvSpPr>
          <p:nvPr>
            <p:ph type="title"/>
          </p:nvPr>
        </p:nvSpPr>
        <p:spPr/>
        <p:txBody>
          <a:bodyPr/>
          <a:lstStyle/>
          <a:p>
            <a:r>
              <a:rPr lang="en-US"/>
              <a:t>Efficacité des interventions d’abandon du tabagisme – traitement d’association</a:t>
            </a:r>
          </a:p>
        </p:txBody>
      </p:sp>
    </p:spTree>
    <p:extLst>
      <p:ext uri="{BB962C8B-B14F-4D97-AF65-F5344CB8AC3E}">
        <p14:creationId xmlns:p14="http://schemas.microsoft.com/office/powerpoint/2010/main" val="549010513"/>
      </p:ext>
    </p:extLst>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36</a:t>
            </a:fld>
            <a:endParaRPr lang="uk-UA"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304" y="0"/>
            <a:ext cx="13423392" cy="8685725"/>
          </a:xfrm>
          <a:prstGeom prst="rect">
            <a:avLst/>
          </a:prstGeom>
        </p:spPr>
      </p:pic>
    </p:spTree>
    <p:extLst>
      <p:ext uri="{BB962C8B-B14F-4D97-AF65-F5344CB8AC3E}">
        <p14:creationId xmlns:p14="http://schemas.microsoft.com/office/powerpoint/2010/main" val="1368412025"/>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Exemples </a:t>
            </a:r>
            <a:br>
              <a:rPr lang="en-US"/>
            </a:br>
            <a:r>
              <a:rPr lang="en-US"/>
              <a:t>de scénarios d’abandon </a:t>
            </a:r>
            <a:br>
              <a:rPr lang="en-US"/>
            </a:br>
            <a:r>
              <a:rPr lang="en-US"/>
              <a:t>du tabagisme</a:t>
            </a:r>
          </a:p>
        </p:txBody>
      </p:sp>
    </p:spTree>
    <p:extLst>
      <p:ext uri="{BB962C8B-B14F-4D97-AF65-F5344CB8AC3E}">
        <p14:creationId xmlns:p14="http://schemas.microsoft.com/office/powerpoint/2010/main" val="6660348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38</a:t>
            </a:fld>
            <a:endParaRPr lang="uk-UA" dirty="0"/>
          </a:p>
        </p:txBody>
      </p:sp>
      <p:sp>
        <p:nvSpPr>
          <p:cNvPr id="3" name="Text Placeholder 2"/>
          <p:cNvSpPr>
            <a:spLocks noGrp="1"/>
          </p:cNvSpPr>
          <p:nvPr>
            <p:ph type="body" idx="1"/>
          </p:nvPr>
        </p:nvSpPr>
        <p:spPr>
          <a:xfrm>
            <a:off x="914401" y="1828800"/>
            <a:ext cx="9925049" cy="6286500"/>
          </a:xfrm>
        </p:spPr>
        <p:txBody>
          <a:bodyPr/>
          <a:lstStyle/>
          <a:p>
            <a:r>
              <a:rPr lang="en-US"/>
              <a:t>Ces scénarios ne sont présentés qu’à des fins d’illustration</a:t>
            </a:r>
          </a:p>
          <a:p>
            <a:r>
              <a:rPr lang="en-US"/>
              <a:t>Les territoires de compétence sont encouragés à élaborer leurs propres scénarios en utilisant le fichier de données brutes sur les estimations des principaux coûts comme point de départ, et en incorporant des sources locales de données pour améliorer la précision des estimations</a:t>
            </a:r>
          </a:p>
        </p:txBody>
      </p:sp>
      <p:sp>
        <p:nvSpPr>
          <p:cNvPr id="4" name="Title 3"/>
          <p:cNvSpPr>
            <a:spLocks noGrp="1"/>
          </p:cNvSpPr>
          <p:nvPr>
            <p:ph type="title"/>
          </p:nvPr>
        </p:nvSpPr>
        <p:spPr/>
        <p:txBody>
          <a:bodyPr/>
          <a:lstStyle/>
          <a:p>
            <a:r>
              <a:rPr lang="en-US"/>
              <a:t>Exemples de scénarios d’abandon du tabagisme</a:t>
            </a:r>
          </a:p>
        </p:txBody>
      </p:sp>
    </p:spTree>
    <p:extLst>
      <p:ext uri="{BB962C8B-B14F-4D97-AF65-F5344CB8AC3E}">
        <p14:creationId xmlns:p14="http://schemas.microsoft.com/office/powerpoint/2010/main" val="1363224698"/>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39</a:t>
            </a:fld>
            <a:endParaRPr lang="uk-UA" dirty="0"/>
          </a:p>
        </p:txBody>
      </p:sp>
      <p:sp>
        <p:nvSpPr>
          <p:cNvPr id="12" name="Text Placeholder 2"/>
          <p:cNvSpPr>
            <a:spLocks noGrp="1"/>
          </p:cNvSpPr>
          <p:nvPr>
            <p:ph type="body" idx="1"/>
          </p:nvPr>
        </p:nvSpPr>
        <p:spPr>
          <a:xfrm>
            <a:off x="9555480" y="4457700"/>
            <a:ext cx="3145987" cy="3145536"/>
          </a:xfrm>
        </p:spPr>
        <p:txBody>
          <a:bodyPr bIns="0" anchor="b" anchorCtr="0"/>
          <a:lstStyle/>
          <a:p>
            <a:pPr marL="0" indent="0">
              <a:lnSpc>
                <a:spcPts val="900"/>
              </a:lnSpc>
              <a:spcBef>
                <a:spcPts val="0"/>
              </a:spcBef>
              <a:spcAft>
                <a:spcPts val="600"/>
              </a:spcAft>
              <a:buNone/>
            </a:pPr>
            <a:r>
              <a:rPr lang="en-US" sz="800" baseline="30000" dirty="0">
                <a:solidFill>
                  <a:schemeClr val="tx1"/>
                </a:solidFill>
                <a:ea typeface="MS PGothic" panose="020B0600070205080204" pitchFamily="34" charset="-128"/>
              </a:rPr>
              <a:t>1 </a:t>
            </a:r>
            <a:r>
              <a:rPr lang="en-US" sz="800" dirty="0">
                <a:solidFill>
                  <a:schemeClr val="tx1"/>
                </a:solidFill>
                <a:ea typeface="MS PGothic" panose="020B0600070205080204" pitchFamily="34" charset="-128"/>
              </a:rPr>
              <a:t>En vertu de la modélisation et des données de Chaiton et coll., tirées de l'étude de 2016 sur l’estimation des tentatives d’abandon au sein de la population canadienne, des scénarios comprenant un nombre de tentatives minimum, maximum et moyen sont présentés et seraient vraisemblablement pertinents pour la plupart des populations de patients atteints de cancer. Nombre minimum de tentatives d’abandon = 6,3 tentatives. Ce scénario, qui est tiré d’un rappel des tentatives d’abandon sur une échelle de temps équivalant à la durée de vie de toutes les personnes ayant réussi à cesser de fumer, peut sous-estimer le nombre réel de tentatives d’abandon. Nombre maximum de tentatives d’abandon = 29,6 tentatives. Ce scénario est tiré d’une approche de table de survie, de sorte que le taux de réussite des tentatives d’abandon varie selon « l’âge auquel la tentative d’abandon est effectuée », comme on l’a constaté au cours de la période de l’étude. Cette approche, qui compense l’autre approche, car elle surestime les chances de succès, peut sous-estimer les tentatives ultérieures. Nombre moyen de tentatives d’abandon = 19,6 tentatives. Ce scénario, qui est tiré d’une hypothèse de taux constant selon laquelle toutes les tentatives d’abandon ont la même chance de réussir, peu importe le nombre de tentatives précédentes, peut sous-estimer le nombre réel de tentatives d’abandon. </a:t>
            </a:r>
          </a:p>
          <a:p>
            <a:pPr marL="0" indent="0">
              <a:lnSpc>
                <a:spcPts val="900"/>
              </a:lnSpc>
              <a:spcBef>
                <a:spcPts val="0"/>
              </a:spcBef>
              <a:spcAft>
                <a:spcPts val="600"/>
              </a:spcAft>
              <a:buNone/>
            </a:pPr>
            <a:r>
              <a:rPr lang="en-US" sz="800" dirty="0">
                <a:solidFill>
                  <a:schemeClr val="tx1"/>
                </a:solidFill>
                <a:ea typeface="MS PGothic" panose="020B0600070205080204" pitchFamily="34" charset="-128"/>
              </a:rPr>
              <a:t>* L’efficacité de chaque intervention varie.</a:t>
            </a:r>
          </a:p>
          <a:p>
            <a:pPr marL="0" indent="0">
              <a:lnSpc>
                <a:spcPts val="900"/>
              </a:lnSpc>
              <a:spcBef>
                <a:spcPts val="0"/>
              </a:spcBef>
              <a:spcAft>
                <a:spcPts val="600"/>
              </a:spcAft>
              <a:buNone/>
            </a:pPr>
            <a:r>
              <a:rPr lang="en-US" sz="800" dirty="0">
                <a:solidFill>
                  <a:schemeClr val="tx1"/>
                </a:solidFill>
                <a:ea typeface="MS PGothic" panose="020B0600070205080204" pitchFamily="34" charset="-128"/>
              </a:rPr>
              <a:t>Les estimations sont fondées sur les hypothèses et les coûts contenus dans le fichier de données brutes; veuillez vous reporter à ce document pour obtenir plus de détails sur les coûts et les hypothèses.</a:t>
            </a:r>
          </a:p>
        </p:txBody>
      </p:sp>
      <p:cxnSp>
        <p:nvCxnSpPr>
          <p:cNvPr id="6" name="Straight Connector 5"/>
          <p:cNvCxnSpPr/>
          <p:nvPr/>
        </p:nvCxnSpPr>
        <p:spPr>
          <a:xfrm>
            <a:off x="9466222" y="1325880"/>
            <a:ext cx="0" cy="6263640"/>
          </a:xfrm>
          <a:prstGeom prst="line">
            <a:avLst/>
          </a:prstGeom>
          <a:noFill/>
          <a:ln w="6350" cap="flat">
            <a:solidFill>
              <a:schemeClr val="bg2">
                <a:lumMod val="75000"/>
              </a:schemeClr>
            </a:solidFill>
            <a:prstDash val="solid"/>
            <a:miter lim="400000"/>
          </a:ln>
          <a:effectLst/>
          <a:sp3d/>
        </p:spPr>
        <p:style>
          <a:lnRef idx="0">
            <a:scrgbClr r="0" g="0" b="0"/>
          </a:lnRef>
          <a:fillRef idx="0">
            <a:scrgbClr r="0" g="0" b="0"/>
          </a:fillRef>
          <a:effectRef idx="0">
            <a:scrgbClr r="0" g="0" b="0"/>
          </a:effectRef>
          <a:fontRef idx="none"/>
        </p:style>
      </p:cxn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8600"/>
            <a:ext cx="10972800" cy="8229600"/>
          </a:xfrm>
          <a:prstGeom prst="rect">
            <a:avLst/>
          </a:prstGeom>
        </p:spPr>
      </p:pic>
    </p:spTree>
    <p:extLst>
      <p:ext uri="{BB962C8B-B14F-4D97-AF65-F5344CB8AC3E}">
        <p14:creationId xmlns:p14="http://schemas.microsoft.com/office/powerpoint/2010/main" val="1263290915"/>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Pourquoi cette ressource est-elle importante?</a:t>
            </a:r>
          </a:p>
        </p:txBody>
      </p:sp>
    </p:spTree>
    <p:extLst>
      <p:ext uri="{BB962C8B-B14F-4D97-AF65-F5344CB8AC3E}">
        <p14:creationId xmlns:p14="http://schemas.microsoft.com/office/powerpoint/2010/main" val="1726093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40</a:t>
            </a:fld>
            <a:endParaRPr lang="uk-UA" dirty="0"/>
          </a:p>
        </p:txBody>
      </p:sp>
      <p:sp>
        <p:nvSpPr>
          <p:cNvPr id="6" name="Text Placeholder 2"/>
          <p:cNvSpPr>
            <a:spLocks noGrp="1"/>
          </p:cNvSpPr>
          <p:nvPr>
            <p:ph type="body" idx="1"/>
          </p:nvPr>
        </p:nvSpPr>
        <p:spPr>
          <a:xfrm>
            <a:off x="9555480" y="3728923"/>
            <a:ext cx="3191158" cy="3357677"/>
          </a:xfrm>
        </p:spPr>
        <p:txBody>
          <a:bodyPr bIns="0" anchor="b" anchorCtr="0"/>
          <a:lstStyle/>
          <a:p>
            <a:pPr marL="0" indent="0">
              <a:lnSpc>
                <a:spcPts val="900"/>
              </a:lnSpc>
              <a:spcBef>
                <a:spcPts val="0"/>
              </a:spcBef>
              <a:spcAft>
                <a:spcPts val="600"/>
              </a:spcAft>
              <a:buNone/>
            </a:pPr>
            <a:r>
              <a:rPr lang="en-US" sz="800" baseline="30000" dirty="0">
                <a:solidFill>
                  <a:schemeClr val="tx1"/>
                </a:solidFill>
                <a:ea typeface=""/>
                <a:cs typeface=""/>
              </a:rPr>
              <a:t>a </a:t>
            </a:r>
            <a:r>
              <a:rPr lang="en-US" sz="800" dirty="0">
                <a:solidFill>
                  <a:schemeClr val="tx1"/>
                </a:solidFill>
                <a:ea typeface=""/>
                <a:cs typeface=""/>
              </a:rPr>
              <a:t>Salaire moyen des professionnels de la santé (médecins, infirmières autorisées et pharmaciens) utilisé pour calculer les coûts relatifs au personnel. Le coût par minute est de 0,70 $.</a:t>
            </a:r>
          </a:p>
          <a:p>
            <a:pPr marL="0" indent="0">
              <a:lnSpc>
                <a:spcPts val="900"/>
              </a:lnSpc>
              <a:spcBef>
                <a:spcPts val="0"/>
              </a:spcBef>
              <a:spcAft>
                <a:spcPts val="600"/>
              </a:spcAft>
              <a:buNone/>
            </a:pPr>
            <a:r>
              <a:rPr lang="en-US" sz="800" dirty="0">
                <a:solidFill>
                  <a:schemeClr val="tx1"/>
                </a:solidFill>
                <a:ea typeface=""/>
                <a:cs typeface=""/>
              </a:rPr>
              <a:t>* L’orientation peut être effectuée vers un programme externe d’abandon du tabagisme, une ligne téléphonique d’aide à l’abandon du tabagisme, etc.</a:t>
            </a:r>
          </a:p>
          <a:p>
            <a:pPr marL="0" indent="0">
              <a:lnSpc>
                <a:spcPts val="900"/>
              </a:lnSpc>
              <a:spcBef>
                <a:spcPts val="0"/>
              </a:spcBef>
              <a:spcAft>
                <a:spcPts val="600"/>
              </a:spcAft>
              <a:buNone/>
            </a:pPr>
            <a:r>
              <a:rPr lang="en-US" sz="800" baseline="30000" dirty="0">
                <a:solidFill>
                  <a:schemeClr val="tx1"/>
                </a:solidFill>
                <a:ea typeface=""/>
                <a:cs typeface=""/>
              </a:rPr>
              <a:t>1</a:t>
            </a:r>
            <a:r>
              <a:rPr lang="en-US" sz="800" dirty="0">
                <a:solidFill>
                  <a:schemeClr val="tx1"/>
                </a:solidFill>
                <a:ea typeface=""/>
                <a:cs typeface=""/>
              </a:rPr>
              <a:t> En vertu de la modélisation et des données de Chaiton et coll., tirées de l'étude de 2016 sur l’estimation des tentatives d’abandon au sein de la population canadienne, des scénarios comprenant un nombre de tentatives minimum, maximum et moyen sont présentés et seraient vraisemblablement pertinents pour la plupart des populations de patients atteints de cancer. Nombre minimum de tentatives d’abandon = 6,3 tentatives. Ce scénario, qui est tiré d’un rappel des tentatives d’abandon sur une échelle de temps équivalant à la durée de vie de toutes les personnes ayant réussi à cesser de fumer, peut sous-estimer le nombre réel de tentatives d’abandon. Nombre maximum de tentatives d’abandon = 29,6 tentatives. Ce scénario est tiré d’une approche de table de survie, de sorte que le taux de réussite des tentatives d’abandon varie selon « l’âge auquel la tentative d’abandon est effectuée », comme on l’a constaté au cours de la période de l’étude. Cette approche, qui compense l’autre approche, car elle surestime les chances de succès, peut sous-estimer les tentatives ultérieures. Nombre moyen de tentatives d’abandon = 19,6 tentatives. Ce scénario, qui est tiré d’une hypothèse de taux constant selon laquelle toutes les tentatives d’abandon ont la même chance de réussir, peu importe le nombre de tentatives précédentes, peut sous-estimer le nombre réel de tentatives d’abandon. </a:t>
            </a:r>
          </a:p>
        </p:txBody>
      </p:sp>
      <p:cxnSp>
        <p:nvCxnSpPr>
          <p:cNvPr id="7" name="Straight Connector 6"/>
          <p:cNvCxnSpPr/>
          <p:nvPr/>
        </p:nvCxnSpPr>
        <p:spPr>
          <a:xfrm>
            <a:off x="9466222" y="1325880"/>
            <a:ext cx="0" cy="5760720"/>
          </a:xfrm>
          <a:prstGeom prst="line">
            <a:avLst/>
          </a:prstGeom>
          <a:noFill/>
          <a:ln w="6350" cap="flat">
            <a:solidFill>
              <a:schemeClr val="bg2">
                <a:lumMod val="75000"/>
              </a:schemeClr>
            </a:solidFill>
            <a:prstDash val="solid"/>
            <a:miter lim="400000"/>
          </a:ln>
          <a:effectLst/>
          <a:sp3d/>
        </p:spPr>
        <p:style>
          <a:lnRef idx="0">
            <a:scrgbClr r="0" g="0" b="0"/>
          </a:lnRef>
          <a:fillRef idx="0">
            <a:scrgbClr r="0" g="0" b="0"/>
          </a:fillRef>
          <a:effectRef idx="0">
            <a:scrgbClr r="0" g="0" b="0"/>
          </a:effectRef>
          <a:fontRef idx="none"/>
        </p:style>
      </p:cxn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8600"/>
            <a:ext cx="10972800" cy="8229600"/>
          </a:xfrm>
          <a:prstGeom prst="rect">
            <a:avLst/>
          </a:prstGeom>
        </p:spPr>
      </p:pic>
    </p:spTree>
    <p:extLst>
      <p:ext uri="{BB962C8B-B14F-4D97-AF65-F5344CB8AC3E}">
        <p14:creationId xmlns:p14="http://schemas.microsoft.com/office/powerpoint/2010/main" val="1864810288"/>
      </p:ext>
    </p:extLst>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41</a:t>
            </a:fld>
            <a:endParaRPr lang="uk-UA" dirty="0"/>
          </a:p>
        </p:txBody>
      </p:sp>
      <p:sp>
        <p:nvSpPr>
          <p:cNvPr id="7" name="Text Placeholder 2"/>
          <p:cNvSpPr txBox="1">
            <a:spLocks/>
          </p:cNvSpPr>
          <p:nvPr/>
        </p:nvSpPr>
        <p:spPr>
          <a:xfrm>
            <a:off x="9555480" y="3589934"/>
            <a:ext cx="3191158" cy="3496666"/>
          </a:xfrm>
          <a:prstGeom prst="rect">
            <a:avLst/>
          </a:prstGeom>
        </p:spPr>
        <p:txBody>
          <a:bodyPr bIns="0" anchor="b" anchorCtr="0"/>
          <a:lstStyle>
            <a:lvl1pPr marL="4445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1pPr>
            <a:lvl2pPr marL="8890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2pPr>
            <a:lvl3pPr marL="13335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3pPr>
            <a:lvl4pPr marL="17780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4pPr>
            <a:lvl5pPr marL="22225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5pPr>
            <a:lvl6pPr marL="25805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6pPr>
            <a:lvl7pPr marL="30250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7pPr>
            <a:lvl8pPr marL="34695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8pPr>
            <a:lvl9pPr marL="39140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9pPr>
          </a:lstStyle>
          <a:p>
            <a:pPr marL="0" indent="0" hangingPunct="1">
              <a:lnSpc>
                <a:spcPts val="900"/>
              </a:lnSpc>
              <a:spcBef>
                <a:spcPts val="0"/>
              </a:spcBef>
              <a:spcAft>
                <a:spcPts val="600"/>
              </a:spcAft>
              <a:buNone/>
            </a:pPr>
            <a:r>
              <a:rPr lang="en-US" sz="800" baseline="30000" dirty="0">
                <a:solidFill>
                  <a:schemeClr val="tx1"/>
                </a:solidFill>
                <a:ea typeface=""/>
                <a:cs typeface=""/>
              </a:rPr>
              <a:t>a </a:t>
            </a:r>
            <a:r>
              <a:rPr lang="en-US" sz="800" dirty="0">
                <a:solidFill>
                  <a:schemeClr val="tx1"/>
                </a:solidFill>
                <a:ea typeface=""/>
                <a:cs typeface=""/>
              </a:rPr>
              <a:t>Salaire moyen des professionnels de la santé (médecins, infirmières autorisées et pharmaciens) utilisé pour calculer les coûts relatifs au personnel. Le coût par minute est de 0,70 $.</a:t>
            </a:r>
          </a:p>
          <a:p>
            <a:pPr marL="0" indent="0" hangingPunct="1">
              <a:lnSpc>
                <a:spcPts val="900"/>
              </a:lnSpc>
              <a:spcBef>
                <a:spcPts val="0"/>
              </a:spcBef>
              <a:spcAft>
                <a:spcPts val="600"/>
              </a:spcAft>
              <a:buNone/>
            </a:pPr>
            <a:r>
              <a:rPr lang="en-US" sz="800" baseline="30000" dirty="0">
                <a:solidFill>
                  <a:schemeClr val="tx1"/>
                </a:solidFill>
                <a:ea typeface=""/>
                <a:cs typeface=""/>
              </a:rPr>
              <a:t>b</a:t>
            </a:r>
            <a:r>
              <a:rPr lang="en-US" sz="800" dirty="0">
                <a:solidFill>
                  <a:schemeClr val="tx1"/>
                </a:solidFill>
                <a:ea typeface=""/>
                <a:cs typeface=""/>
              </a:rPr>
              <a:t> Par TRN, on entend ce qui suit : timbres, gomme, pastilles, inhalateur ou vaporisateur. Les coûts moyens par semaine, établis en fonction de l’utilisation moyenne de chaque forme d’aide : timbres à 20 $, pastilles à 10 $, gomme à 29 $, vaporisateur à 45 $ et inhalateur à 46 $.</a:t>
            </a:r>
          </a:p>
          <a:p>
            <a:pPr marL="0" indent="0" hangingPunct="1">
              <a:lnSpc>
                <a:spcPts val="900"/>
              </a:lnSpc>
              <a:spcBef>
                <a:spcPts val="0"/>
              </a:spcBef>
              <a:spcAft>
                <a:spcPts val="600"/>
              </a:spcAft>
              <a:buNone/>
            </a:pPr>
            <a:r>
              <a:rPr lang="en-US" sz="800" baseline="30000" dirty="0">
                <a:solidFill>
                  <a:schemeClr val="tx1"/>
                </a:solidFill>
                <a:ea typeface=""/>
                <a:cs typeface=""/>
              </a:rPr>
              <a:t>1</a:t>
            </a:r>
            <a:r>
              <a:rPr lang="en-US" sz="800" dirty="0">
                <a:solidFill>
                  <a:schemeClr val="tx1"/>
                </a:solidFill>
                <a:ea typeface=""/>
                <a:cs typeface=""/>
              </a:rPr>
              <a:t>En vertu de la modélisation et des données de Chaiton et coll., tirées de l'étude de 2016 sur l'estimation des tentatives d’abandon au sein de la population canadienne, des scénarios comprenant un nombre de tentatives minimum, maximum et moyen sont présentés et seraient vraisemblablement pertinents pour la plupart des populations de patients atteints de cancer. Nombre minimum de tentatives d’abandon = 6,3 tentatives. Ce scénario, qui est tiré d’un rappel des tentatives d’abandon sur une échelle de temps équivalant à la durée de vie de toutes les personnes ayant réussi à cesser de fumer, peut sous-estimer le nombre réel de tentatives d’abandon. Nombre maximum de tentatives d’abandon = 29,6 tentatives. Ce scénario est tiré d’une approche de table de survie, de sorte que le taux de réussite des tentatives d’abandon varie selon « l’âge auquel la tentative d’abandon est effectuée », comme on l’a constaté au cours de la période de l’étude. Cette approche, qui compense l’autre approche, car elle surestime les chances de succès, peut sous-estimer les tentatives ultérieures. Nombre moyen de tentatives d’abandon = 19,6 tentatives. Ce scénario, qui est tiré d’une hypothèse de taux constant selon laquelle toutes les tentatives d’abandon ont la même chance de réussir, peu importe le nombre de tentatives précédentes, peut sous-estimer le nombre réel de tentatives d’abandon. </a:t>
            </a:r>
          </a:p>
        </p:txBody>
      </p:sp>
      <p:cxnSp>
        <p:nvCxnSpPr>
          <p:cNvPr id="9" name="Straight Connector 8"/>
          <p:cNvCxnSpPr/>
          <p:nvPr/>
        </p:nvCxnSpPr>
        <p:spPr>
          <a:xfrm>
            <a:off x="9466222" y="1325880"/>
            <a:ext cx="0" cy="5760720"/>
          </a:xfrm>
          <a:prstGeom prst="line">
            <a:avLst/>
          </a:prstGeom>
          <a:noFill/>
          <a:ln w="6350" cap="flat">
            <a:solidFill>
              <a:schemeClr val="bg2">
                <a:lumMod val="75000"/>
              </a:schemeClr>
            </a:solidFill>
            <a:prstDash val="solid"/>
            <a:miter lim="400000"/>
          </a:ln>
          <a:effectLst/>
          <a:sp3d/>
        </p:spPr>
        <p:style>
          <a:lnRef idx="0">
            <a:scrgbClr r="0" g="0" b="0"/>
          </a:lnRef>
          <a:fillRef idx="0">
            <a:scrgbClr r="0" g="0" b="0"/>
          </a:fillRef>
          <a:effectRef idx="0">
            <a:scrgbClr r="0" g="0" b="0"/>
          </a:effectRef>
          <a:fontRef idx="none"/>
        </p:style>
      </p:cxn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8600"/>
            <a:ext cx="10972800" cy="8229600"/>
          </a:xfrm>
          <a:prstGeom prst="rect">
            <a:avLst/>
          </a:prstGeom>
        </p:spPr>
      </p:pic>
    </p:spTree>
    <p:extLst>
      <p:ext uri="{BB962C8B-B14F-4D97-AF65-F5344CB8AC3E}">
        <p14:creationId xmlns:p14="http://schemas.microsoft.com/office/powerpoint/2010/main" val="1490166098"/>
      </p:ext>
    </p:extLst>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42</a:t>
            </a:fld>
            <a:endParaRPr lang="uk-UA" dirty="0"/>
          </a:p>
        </p:txBody>
      </p:sp>
      <p:sp>
        <p:nvSpPr>
          <p:cNvPr id="7" name="Text Placeholder 2"/>
          <p:cNvSpPr>
            <a:spLocks noGrp="1"/>
          </p:cNvSpPr>
          <p:nvPr>
            <p:ph type="body" idx="1"/>
          </p:nvPr>
        </p:nvSpPr>
        <p:spPr>
          <a:xfrm>
            <a:off x="9555480" y="6472696"/>
            <a:ext cx="2847086" cy="2052684"/>
          </a:xfrm>
        </p:spPr>
        <p:txBody>
          <a:bodyPr bIns="0" anchor="b" anchorCtr="0"/>
          <a:lstStyle/>
          <a:p>
            <a:pPr marL="0" indent="0">
              <a:lnSpc>
                <a:spcPts val="900"/>
              </a:lnSpc>
              <a:spcBef>
                <a:spcPts val="0"/>
              </a:spcBef>
              <a:spcAft>
                <a:spcPts val="600"/>
              </a:spcAft>
              <a:buNone/>
            </a:pPr>
            <a:r>
              <a:rPr lang="en-US" sz="800" baseline="30000" dirty="0" err="1">
                <a:solidFill>
                  <a:schemeClr val="tx1"/>
                </a:solidFill>
                <a:ea typeface=""/>
                <a:cs typeface=""/>
              </a:rPr>
              <a:t>a</a:t>
            </a:r>
            <a:r>
              <a:rPr lang="en-US" sz="800" dirty="0" err="1">
                <a:solidFill>
                  <a:schemeClr val="tx1"/>
                </a:solidFill>
                <a:ea typeface=""/>
                <a:cs typeface=""/>
              </a:rPr>
              <a:t> </a:t>
            </a:r>
            <a:r>
              <a:rPr lang="en-US" sz="800" dirty="0">
                <a:solidFill>
                  <a:schemeClr val="tx1"/>
                </a:solidFill>
                <a:ea typeface=""/>
                <a:cs typeface=""/>
              </a:rPr>
              <a:t>Salaire moyen des professionnels de la santé (médecins, infirmières autorisées et pharmaciens) utilisé pour calculer les coûts relatifs au personnel. Le coût par minute est de 0,70 $.</a:t>
            </a:r>
          </a:p>
          <a:p>
            <a:pPr marL="0" indent="0">
              <a:lnSpc>
                <a:spcPts val="900"/>
              </a:lnSpc>
              <a:spcBef>
                <a:spcPts val="0"/>
              </a:spcBef>
              <a:spcAft>
                <a:spcPts val="600"/>
              </a:spcAft>
              <a:buNone/>
            </a:pPr>
            <a:r>
              <a:rPr lang="en-US" sz="800" baseline="30000" dirty="0">
                <a:solidFill>
                  <a:schemeClr val="tx1"/>
                </a:solidFill>
                <a:ea typeface=""/>
                <a:cs typeface=""/>
              </a:rPr>
              <a:t>b</a:t>
            </a:r>
            <a:r>
              <a:rPr lang="en-US" sz="800" dirty="0">
                <a:solidFill>
                  <a:schemeClr val="tx1"/>
                </a:solidFill>
                <a:ea typeface=""/>
                <a:cs typeface=""/>
              </a:rPr>
              <a:t> Par TRN, on entend ce qui suit : timbres, gomme, pastilles, inhalateur ou vaporisateur. Les coûts moyens par semaine, établis en fonction de l’utilisation moyenne de chaque forme d’aide : timbres à 20 $, pastilles à 10 $, gomme à 29 $, vaporisateur à 45 $ et inhalateur à 46 $.</a:t>
            </a:r>
          </a:p>
          <a:p>
            <a:pPr marL="0" indent="0">
              <a:lnSpc>
                <a:spcPts val="900"/>
              </a:lnSpc>
              <a:spcBef>
                <a:spcPts val="0"/>
              </a:spcBef>
              <a:spcAft>
                <a:spcPts val="600"/>
              </a:spcAft>
              <a:buNone/>
            </a:pPr>
            <a:r>
              <a:rPr lang="en-US" sz="800" baseline="30000" dirty="0">
                <a:solidFill>
                  <a:schemeClr val="tx1"/>
                </a:solidFill>
                <a:ea typeface=""/>
                <a:cs typeface=""/>
              </a:rPr>
              <a:t>1 </a:t>
            </a:r>
            <a:r>
              <a:rPr lang="en-US" sz="800" dirty="0">
                <a:solidFill>
                  <a:schemeClr val="tx1"/>
                </a:solidFill>
                <a:ea typeface=""/>
                <a:cs typeface=""/>
              </a:rPr>
              <a:t>En vertu de la modélisation et des données de Chaiton et coll., tirées de l'étude de 2016 sur l’estimation des tentatives d’abandon au sein de la population canadienne, des scénarios comprenant un nombre de tentatives minimum, maximum et moyen sont présentés et seraient vraisemblablement pertinents pour la plupart des populations de patients atteints de cancer. </a:t>
            </a:r>
          </a:p>
        </p:txBody>
      </p:sp>
      <p:cxnSp>
        <p:nvCxnSpPr>
          <p:cNvPr id="5" name="Straight Connector 4"/>
          <p:cNvCxnSpPr/>
          <p:nvPr/>
        </p:nvCxnSpPr>
        <p:spPr>
          <a:xfrm>
            <a:off x="9466222" y="1325880"/>
            <a:ext cx="0" cy="7178040"/>
          </a:xfrm>
          <a:prstGeom prst="line">
            <a:avLst/>
          </a:prstGeom>
          <a:noFill/>
          <a:ln w="6350" cap="flat">
            <a:solidFill>
              <a:schemeClr val="bg2">
                <a:lumMod val="75000"/>
              </a:schemeClr>
            </a:solidFill>
            <a:prstDash val="solid"/>
            <a:miter lim="400000"/>
          </a:ln>
          <a:effectLst/>
          <a:sp3d/>
        </p:spPr>
        <p:style>
          <a:lnRef idx="0">
            <a:scrgbClr r="0" g="0" b="0"/>
          </a:lnRef>
          <a:fillRef idx="0">
            <a:scrgbClr r="0" g="0" b="0"/>
          </a:fillRef>
          <a:effectRef idx="0">
            <a:scrgbClr r="0" g="0" b="0"/>
          </a:effectRef>
          <a:fontRef idx="none"/>
        </p:style>
      </p:cxn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0"/>
            <a:ext cx="10058400" cy="12070080"/>
          </a:xfrm>
          <a:prstGeom prst="rect">
            <a:avLst/>
          </a:prstGeom>
        </p:spPr>
      </p:pic>
    </p:spTree>
    <p:extLst>
      <p:ext uri="{BB962C8B-B14F-4D97-AF65-F5344CB8AC3E}">
        <p14:creationId xmlns:p14="http://schemas.microsoft.com/office/powerpoint/2010/main" val="1267317772"/>
      </p:ext>
    </p:extLst>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Traitement </a:t>
            </a:r>
            <a:br>
              <a:rPr lang="en-US"/>
            </a:br>
            <a:r>
              <a:rPr lang="en-US"/>
              <a:t>du cancer</a:t>
            </a:r>
          </a:p>
        </p:txBody>
      </p:sp>
    </p:spTree>
    <p:extLst>
      <p:ext uri="{BB962C8B-B14F-4D97-AF65-F5344CB8AC3E}">
        <p14:creationId xmlns:p14="http://schemas.microsoft.com/office/powerpoint/2010/main" val="1851320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8600"/>
            <a:ext cx="10972800" cy="8229600"/>
          </a:xfrm>
          <a:prstGeom prst="rect">
            <a:avLst/>
          </a:prstGeom>
        </p:spPr>
      </p:pic>
      <p:sp>
        <p:nvSpPr>
          <p:cNvPr id="2" name="Slide Number Placeholder 1"/>
          <p:cNvSpPr>
            <a:spLocks noGrp="1"/>
          </p:cNvSpPr>
          <p:nvPr>
            <p:ph type="sldNum" sz="quarter" idx="10"/>
          </p:nvPr>
        </p:nvSpPr>
        <p:spPr/>
        <p:txBody>
          <a:bodyPr/>
          <a:lstStyle/>
          <a:p>
            <a:fld id="{86CB4B4D-7CA3-9044-876B-883B54F8677D}" type="slidenum">
              <a:rPr lang="uk-UA"/>
              <a:pPr/>
              <a:t>44</a:t>
            </a:fld>
            <a:endParaRPr lang="uk-UA" dirty="0"/>
          </a:p>
        </p:txBody>
      </p:sp>
      <p:sp>
        <p:nvSpPr>
          <p:cNvPr id="5" name="Text Placeholder 2"/>
          <p:cNvSpPr txBox="1">
            <a:spLocks/>
          </p:cNvSpPr>
          <p:nvPr/>
        </p:nvSpPr>
        <p:spPr>
          <a:xfrm>
            <a:off x="914400" y="7843031"/>
            <a:ext cx="10223291" cy="591429"/>
          </a:xfrm>
          <a:prstGeom prst="rect">
            <a:avLst/>
          </a:prstGeom>
        </p:spPr>
        <p:txBody>
          <a:bodyPr anchor="t"/>
          <a:lstStyle>
            <a:lvl1pPr marL="4445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1pPr>
            <a:lvl2pPr marL="8890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2pPr>
            <a:lvl3pPr marL="13335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3pPr>
            <a:lvl4pPr marL="17780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4pPr>
            <a:lvl5pPr marL="22225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5pPr>
            <a:lvl6pPr marL="25805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6pPr>
            <a:lvl7pPr marL="30250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7pPr>
            <a:lvl8pPr marL="34695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8pPr>
            <a:lvl9pPr marL="39140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9pPr>
          </a:lstStyle>
          <a:p>
            <a:pPr marL="0" indent="0" algn="r" hangingPunct="1">
              <a:buNone/>
            </a:pPr>
            <a:r>
              <a:rPr lang="en-US" sz="1600">
                <a:latin typeface="Calibri" charset="0"/>
                <a:ea typeface="MS PGothic" charset="0"/>
              </a:rPr>
              <a:t>(de Oliveira et coll., 2016)</a:t>
            </a:r>
          </a:p>
        </p:txBody>
      </p:sp>
    </p:spTree>
    <p:extLst>
      <p:ext uri="{BB962C8B-B14F-4D97-AF65-F5344CB8AC3E}">
        <p14:creationId xmlns:p14="http://schemas.microsoft.com/office/powerpoint/2010/main" val="527255960"/>
      </p:ext>
    </p:extLst>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8600"/>
            <a:ext cx="10972800" cy="8229600"/>
          </a:xfrm>
          <a:prstGeom prst="rect">
            <a:avLst/>
          </a:prstGeom>
        </p:spPr>
      </p:pic>
      <p:sp>
        <p:nvSpPr>
          <p:cNvPr id="2" name="Slide Number Placeholder 1"/>
          <p:cNvSpPr>
            <a:spLocks noGrp="1"/>
          </p:cNvSpPr>
          <p:nvPr>
            <p:ph type="sldNum" sz="quarter" idx="10"/>
          </p:nvPr>
        </p:nvSpPr>
        <p:spPr/>
        <p:txBody>
          <a:bodyPr/>
          <a:lstStyle/>
          <a:p>
            <a:fld id="{86CB4B4D-7CA3-9044-876B-883B54F8677D}" type="slidenum">
              <a:rPr lang="uk-UA"/>
              <a:pPr/>
              <a:t>45</a:t>
            </a:fld>
            <a:endParaRPr lang="uk-UA" dirty="0"/>
          </a:p>
        </p:txBody>
      </p:sp>
      <p:sp>
        <p:nvSpPr>
          <p:cNvPr id="5" name="Text Placeholder 2"/>
          <p:cNvSpPr txBox="1">
            <a:spLocks/>
          </p:cNvSpPr>
          <p:nvPr/>
        </p:nvSpPr>
        <p:spPr>
          <a:xfrm>
            <a:off x="914400" y="7843031"/>
            <a:ext cx="10223291" cy="591429"/>
          </a:xfrm>
          <a:prstGeom prst="rect">
            <a:avLst/>
          </a:prstGeom>
        </p:spPr>
        <p:txBody>
          <a:bodyPr anchor="t"/>
          <a:lstStyle>
            <a:lvl1pPr marL="4445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1pPr>
            <a:lvl2pPr marL="8890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2pPr>
            <a:lvl3pPr marL="13335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3pPr>
            <a:lvl4pPr marL="17780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4pPr>
            <a:lvl5pPr marL="22225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5pPr>
            <a:lvl6pPr marL="25805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6pPr>
            <a:lvl7pPr marL="30250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7pPr>
            <a:lvl8pPr marL="34695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8pPr>
            <a:lvl9pPr marL="39140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9pPr>
          </a:lstStyle>
          <a:p>
            <a:pPr marL="0" indent="0" algn="r" hangingPunct="1">
              <a:buNone/>
            </a:pPr>
            <a:r>
              <a:rPr lang="en-US" sz="1600">
                <a:latin typeface="Calibri" charset="0"/>
                <a:ea typeface="MS PGothic" charset="0"/>
              </a:rPr>
              <a:t>(de Oliveira et coll., 2016)</a:t>
            </a:r>
          </a:p>
        </p:txBody>
      </p:sp>
    </p:spTree>
    <p:extLst>
      <p:ext uri="{BB962C8B-B14F-4D97-AF65-F5344CB8AC3E}">
        <p14:creationId xmlns:p14="http://schemas.microsoft.com/office/powerpoint/2010/main" val="1073392198"/>
      </p:ext>
    </p:extLst>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46</a:t>
            </a:fld>
            <a:endParaRPr lang="uk-UA" dirty="0"/>
          </a:p>
        </p:txBody>
      </p:sp>
      <p:sp>
        <p:nvSpPr>
          <p:cNvPr id="3" name="Text Placeholder 2"/>
          <p:cNvSpPr>
            <a:spLocks noGrp="1"/>
          </p:cNvSpPr>
          <p:nvPr>
            <p:ph type="body" idx="1"/>
          </p:nvPr>
        </p:nvSpPr>
        <p:spPr>
          <a:xfrm>
            <a:off x="914401" y="1828800"/>
            <a:ext cx="7721599" cy="6286500"/>
          </a:xfrm>
        </p:spPr>
        <p:txBody>
          <a:bodyPr/>
          <a:lstStyle/>
          <a:p>
            <a:pPr marL="0" indent="0">
              <a:buNone/>
            </a:pPr>
            <a:r>
              <a:rPr lang="en-US"/>
              <a:t>Partenariat canadien contre le cancer. (2017). </a:t>
            </a:r>
            <a:r>
              <a:rPr lang="en-US" b="1"/>
              <a:t>Estimations des principaux coûts du traitement contre le cancer et de l’abandon du tabagisme au Canada. </a:t>
            </a:r>
            <a:r>
              <a:rPr lang="en-US"/>
              <a:t>Consulté le XX [mois] 20XX à partir de : </a:t>
            </a:r>
            <a:r>
              <a:rPr lang="en-US">
                <a:hlinkClick r:id="rId3"/>
              </a:rPr>
              <a:t>www.vuesurlecancer.ca/prevention_et_depistage/tabac/ </a:t>
            </a:r>
            <a:endParaRPr lang="en-US"/>
          </a:p>
        </p:txBody>
      </p:sp>
      <p:sp>
        <p:nvSpPr>
          <p:cNvPr id="4" name="Title 3"/>
          <p:cNvSpPr>
            <a:spLocks noGrp="1"/>
          </p:cNvSpPr>
          <p:nvPr>
            <p:ph type="title"/>
          </p:nvPr>
        </p:nvSpPr>
        <p:spPr/>
        <p:txBody>
          <a:bodyPr/>
          <a:lstStyle/>
          <a:p>
            <a:r>
              <a:rPr lang="en-US"/>
              <a:t>Citation suggérée</a:t>
            </a:r>
          </a:p>
        </p:txBody>
      </p:sp>
    </p:spTree>
    <p:extLst>
      <p:ext uri="{BB962C8B-B14F-4D97-AF65-F5344CB8AC3E}">
        <p14:creationId xmlns:p14="http://schemas.microsoft.com/office/powerpoint/2010/main" val="1493202001"/>
      </p:ext>
    </p:extLst>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47</a:t>
            </a:fld>
            <a:endParaRPr lang="uk-UA" dirty="0"/>
          </a:p>
        </p:txBody>
      </p:sp>
      <p:sp>
        <p:nvSpPr>
          <p:cNvPr id="3" name="Text Placeholder 2"/>
          <p:cNvSpPr>
            <a:spLocks noGrp="1"/>
          </p:cNvSpPr>
          <p:nvPr>
            <p:ph type="body" idx="1"/>
          </p:nvPr>
        </p:nvSpPr>
        <p:spPr>
          <a:xfrm>
            <a:off x="914401" y="1828800"/>
            <a:ext cx="10515600" cy="6144768"/>
          </a:xfrm>
        </p:spPr>
        <p:txBody>
          <a:bodyPr numCol="2" spcCol="457200"/>
          <a:lstStyle/>
          <a:p>
            <a:pPr marL="0" indent="0">
              <a:lnSpc>
                <a:spcPts val="1100"/>
              </a:lnSpc>
              <a:spcBef>
                <a:spcPts val="1000"/>
              </a:spcBef>
              <a:buNone/>
            </a:pPr>
            <a:r>
              <a:rPr lang="fr-CA" sz="1000" dirty="0">
                <a:latin typeface="calibri" charset="0"/>
              </a:rPr>
              <a:t>Alberta Health Services (AHS). Tobacco Use Statistics [Disponible à : </a:t>
            </a:r>
            <a:r>
              <a:rPr lang="fr-CA" sz="1000" dirty="0">
                <a:latin typeface="calibri" charset="0"/>
                <a:hlinkClick r:id="rId3"/>
              </a:rPr>
              <a:t>https://www.albertaquits.ca/about-us/tobacco-usage/tobacco-use-statistics#costs-of-smoking</a:t>
            </a:r>
            <a:r>
              <a:rPr lang="fr-CA" sz="1000" dirty="0">
                <a:latin typeface="calibri" charset="0"/>
              </a:rPr>
              <a:t>.</a:t>
            </a:r>
            <a:endParaRPr lang="en-US" sz="1000" dirty="0">
              <a:latin typeface="calibri" charset="0"/>
              <a:ea typeface="MS PGothic" charset="0"/>
            </a:endParaRPr>
          </a:p>
          <a:p>
            <a:pPr marL="0" indent="0">
              <a:lnSpc>
                <a:spcPts val="1100"/>
              </a:lnSpc>
              <a:spcBef>
                <a:spcPts val="1000"/>
              </a:spcBef>
              <a:buNone/>
            </a:pPr>
            <a:r>
              <a:rPr lang="fr-CA" sz="1000" dirty="0">
                <a:latin typeface="calibri" charset="0"/>
              </a:rPr>
              <a:t>de Oliveira C, Pataky R, Bremner K, Rangrej J, Chan K, Cheung W, Hoch J, Peacock S, Krahn M. Phase-specific and lifetime costs of cancer care in Ontario, Canada. </a:t>
            </a:r>
            <a:r>
              <a:rPr lang="fr-CA" sz="1000" i="1" dirty="0">
                <a:latin typeface="calibri" charset="0"/>
              </a:rPr>
              <a:t>BMC Cancer</a:t>
            </a:r>
            <a:r>
              <a:rPr lang="fr-CA" sz="1000" dirty="0">
                <a:latin typeface="calibri" charset="0"/>
              </a:rPr>
              <a:t>; 2016;16(1):809. </a:t>
            </a:r>
            <a:endParaRPr lang="en-US" sz="1000" dirty="0">
              <a:latin typeface="calibri" charset="0"/>
              <a:ea typeface="MS PGothic" charset="0"/>
            </a:endParaRPr>
          </a:p>
          <a:p>
            <a:pPr marL="0" indent="0">
              <a:lnSpc>
                <a:spcPts val="1100"/>
              </a:lnSpc>
              <a:spcBef>
                <a:spcPts val="1000"/>
              </a:spcBef>
              <a:buNone/>
            </a:pPr>
            <a:r>
              <a:rPr lang="fr-CA" sz="1000" dirty="0">
                <a:latin typeface="calibri" charset="0"/>
              </a:rPr>
              <a:t>Site Web des programmes d’emploi et d’éducation du gouvernement de l’Alberta : </a:t>
            </a:r>
            <a:r>
              <a:rPr lang="fr-CA" sz="1000" dirty="0">
                <a:latin typeface="calibri" charset="0"/>
                <a:hlinkClick r:id="rId4"/>
              </a:rPr>
              <a:t>http://</a:t>
            </a:r>
            <a:r>
              <a:rPr lang="fr-CA" sz="1000" dirty="0" err="1">
                <a:latin typeface="calibri" charset="0"/>
                <a:hlinkClick r:id="rId4"/>
              </a:rPr>
              <a:t>occinfo.alis.alberta.ca</a:t>
            </a:r>
            <a:r>
              <a:rPr lang="fr-CA" sz="1000" dirty="0">
                <a:latin typeface="calibri" charset="0"/>
                <a:hlinkClick r:id="rId4"/>
              </a:rPr>
              <a:t>/</a:t>
            </a:r>
            <a:r>
              <a:rPr lang="fr-CA" sz="1000" dirty="0" err="1">
                <a:latin typeface="calibri" charset="0"/>
                <a:hlinkClick r:id="rId4"/>
              </a:rPr>
              <a:t>occinfopreview</a:t>
            </a:r>
            <a:r>
              <a:rPr lang="fr-CA" sz="1000" dirty="0">
                <a:latin typeface="calibri" charset="0"/>
                <a:hlinkClick r:id="rId4"/>
              </a:rPr>
              <a:t>/info/</a:t>
            </a:r>
            <a:r>
              <a:rPr lang="fr-CA" sz="1000" dirty="0" err="1">
                <a:latin typeface="calibri" charset="0"/>
                <a:hlinkClick r:id="rId4"/>
              </a:rPr>
              <a:t>browse-wages</a:t>
            </a:r>
            <a:r>
              <a:rPr lang="fr-CA" sz="1000" dirty="0">
                <a:latin typeface="calibri" charset="0"/>
              </a:rPr>
              <a:t>.</a:t>
            </a:r>
            <a:endParaRPr lang="en-US" sz="1000" dirty="0">
              <a:latin typeface="calibri" charset="0"/>
              <a:ea typeface="MS PGothic" charset="0"/>
            </a:endParaRPr>
          </a:p>
          <a:p>
            <a:pPr marL="0" indent="0">
              <a:lnSpc>
                <a:spcPts val="1100"/>
              </a:lnSpc>
              <a:spcBef>
                <a:spcPts val="1000"/>
              </a:spcBef>
              <a:buNone/>
            </a:pPr>
            <a:r>
              <a:rPr lang="fr-CA" sz="1000" dirty="0">
                <a:latin typeface="calibri" charset="0"/>
              </a:rPr>
              <a:t>Gritz E, Fingeret M, Vidrine D, Lazev A, Mehta N, Reece G. Successes and failures of the teachable moment: Smoking Cessation in Cancer Patients. </a:t>
            </a:r>
            <a:r>
              <a:rPr lang="fr-CA" sz="1000" i="1" dirty="0">
                <a:latin typeface="calibri" charset="0"/>
              </a:rPr>
              <a:t>Cancer</a:t>
            </a:r>
            <a:r>
              <a:rPr lang="fr-CA" sz="1000" dirty="0">
                <a:latin typeface="calibri" charset="0"/>
              </a:rPr>
              <a:t>. 2006;106(1):17-27. </a:t>
            </a:r>
            <a:endParaRPr lang="en-US" sz="1000" dirty="0">
              <a:latin typeface="calibri" charset="0"/>
              <a:ea typeface="MS PGothic" charset="0"/>
            </a:endParaRPr>
          </a:p>
          <a:p>
            <a:pPr marL="0" indent="0">
              <a:lnSpc>
                <a:spcPts val="1100"/>
              </a:lnSpc>
              <a:spcBef>
                <a:spcPts val="1000"/>
              </a:spcBef>
              <a:buNone/>
            </a:pPr>
            <a:r>
              <a:rPr lang="fr-CA" sz="1000" dirty="0">
                <a:latin typeface="calibri" charset="0"/>
              </a:rPr>
              <a:t>Hughes JR. A Quantitative Estimate of the Clinical Significance of Treating Tobacco Dependence. </a:t>
            </a:r>
            <a:r>
              <a:rPr lang="fr-CA" sz="1000" i="1" dirty="0">
                <a:latin typeface="calibri" charset="0"/>
              </a:rPr>
              <a:t>Am J </a:t>
            </a:r>
            <a:r>
              <a:rPr lang="fr-CA" sz="1000" i="1" dirty="0" err="1">
                <a:latin typeface="calibri" charset="0"/>
              </a:rPr>
              <a:t>Prev</a:t>
            </a:r>
            <a:r>
              <a:rPr lang="fr-CA" sz="1000" i="1" dirty="0">
                <a:latin typeface="calibri" charset="0"/>
              </a:rPr>
              <a:t> Med </a:t>
            </a:r>
            <a:r>
              <a:rPr lang="fr-CA" sz="1000" dirty="0">
                <a:latin typeface="calibri" charset="0"/>
              </a:rPr>
              <a:t>2012;100(2):130-4.</a:t>
            </a:r>
            <a:endParaRPr lang="en-CA" sz="1000" dirty="0">
              <a:latin typeface="calibri" charset="0"/>
              <a:ea typeface="MS PGothic" charset="0"/>
            </a:endParaRPr>
          </a:p>
          <a:p>
            <a:pPr marL="0" indent="0">
              <a:lnSpc>
                <a:spcPts val="1100"/>
              </a:lnSpc>
              <a:spcBef>
                <a:spcPts val="1000"/>
              </a:spcBef>
              <a:buNone/>
            </a:pPr>
            <a:r>
              <a:rPr lang="fr-CA" sz="1000" dirty="0">
                <a:latin typeface="calibri" charset="0"/>
              </a:rPr>
              <a:t>Liu J, Chadder J, Fung S, G Lockwood, Rahal R, Halligan M, Mowat D, Bryant H. Smoking behaviours of current cancer patients in Canada. </a:t>
            </a:r>
            <a:r>
              <a:rPr lang="fr-CA" sz="1000" i="1" dirty="0">
                <a:latin typeface="calibri" charset="0"/>
              </a:rPr>
              <a:t>Current Oncology</a:t>
            </a:r>
            <a:r>
              <a:rPr lang="fr-CA" sz="1000" dirty="0">
                <a:latin typeface="calibri" charset="0"/>
              </a:rPr>
              <a:t> 2016; 23(3):201-203.</a:t>
            </a:r>
            <a:endParaRPr lang="en-US" sz="1000" dirty="0">
              <a:latin typeface="calibri" charset="0"/>
              <a:ea typeface="MS PGothic" charset="0"/>
            </a:endParaRPr>
          </a:p>
          <a:p>
            <a:pPr marL="0" indent="0">
              <a:lnSpc>
                <a:spcPts val="1100"/>
              </a:lnSpc>
              <a:spcBef>
                <a:spcPts val="1000"/>
              </a:spcBef>
              <a:buNone/>
            </a:pPr>
            <a:r>
              <a:rPr lang="fr-CA" sz="1000" dirty="0">
                <a:latin typeface="calibri" charset="0"/>
              </a:rPr>
              <a:t>Lucchiari C, Masiero M, Botturi A, Pravettoni G. Helping patients to reduce tobacco consumption in oncology: a narrative review. </a:t>
            </a:r>
            <a:r>
              <a:rPr lang="fr-CA" sz="1000" i="1" dirty="0">
                <a:latin typeface="calibri" charset="0"/>
              </a:rPr>
              <a:t>Springerplus</a:t>
            </a:r>
            <a:r>
              <a:rPr lang="fr-CA" sz="1000" dirty="0">
                <a:latin typeface="calibri" charset="0"/>
              </a:rPr>
              <a:t> 2016;5:1136.</a:t>
            </a:r>
            <a:endParaRPr lang="en-CA" sz="1000" dirty="0">
              <a:latin typeface="calibri" charset="0"/>
              <a:ea typeface="MS PGothic" charset="0"/>
            </a:endParaRPr>
          </a:p>
          <a:p>
            <a:pPr marL="0" indent="0">
              <a:lnSpc>
                <a:spcPts val="1100"/>
              </a:lnSpc>
              <a:spcBef>
                <a:spcPts val="1000"/>
              </a:spcBef>
              <a:buNone/>
            </a:pPr>
            <a:r>
              <a:rPr lang="fr-CA" sz="1000" dirty="0">
                <a:latin typeface="calibri" charset="0"/>
              </a:rPr>
              <a:t>Reid JL, Hammond D, Rynard VL, R. B. Tobacco Use in Canada: Patterns and Trends, 2015 Edition. Waterloo, Ont. : Centre pour l’avancement de la santé des populations Propel, Université de Waterloo.</a:t>
            </a:r>
            <a:endParaRPr lang="en-US" sz="1000" dirty="0">
              <a:latin typeface="calibri" charset="0"/>
              <a:ea typeface="MS PGothic" charset="0"/>
            </a:endParaRPr>
          </a:p>
          <a:p>
            <a:pPr marL="0" indent="0">
              <a:lnSpc>
                <a:spcPts val="1100"/>
              </a:lnSpc>
              <a:spcBef>
                <a:spcPts val="1000"/>
              </a:spcBef>
              <a:buNone/>
            </a:pPr>
            <a:r>
              <a:rPr lang="fr-CA" sz="1000" dirty="0">
                <a:latin typeface="calibri" charset="0"/>
              </a:rPr>
              <a:t>Simmons V, Litvin E, Patel R, Jacobsen P, McCaffrey J, Bepler G et coll. Patient–provider communication and perspectives on smoking cessation and relapse in the oncology setting. </a:t>
            </a:r>
            <a:r>
              <a:rPr lang="fr-CA" sz="1000" i="1" dirty="0">
                <a:latin typeface="calibri" charset="0"/>
              </a:rPr>
              <a:t>Patient Education and Counseling</a:t>
            </a:r>
            <a:r>
              <a:rPr lang="fr-CA" sz="1000" dirty="0">
                <a:latin typeface="calibri" charset="0"/>
              </a:rPr>
              <a:t>. 2009;77(3):398-403. </a:t>
            </a:r>
            <a:endParaRPr lang="en-CA" sz="1000" dirty="0">
              <a:latin typeface="calibri" charset="0"/>
              <a:ea typeface="MS PGothic" charset="0"/>
            </a:endParaRPr>
          </a:p>
          <a:p>
            <a:pPr marL="0" indent="0">
              <a:lnSpc>
                <a:spcPts val="1100"/>
              </a:lnSpc>
              <a:spcBef>
                <a:spcPts val="1000"/>
              </a:spcBef>
              <a:buNone/>
            </a:pPr>
            <a:r>
              <a:rPr lang="fr-CA" sz="1000" dirty="0">
                <a:latin typeface="calibri" charset="0"/>
              </a:rPr>
              <a:t>Warren GW, Ward KD. Integration of tobacco cessation services into multidisciplinary lung cancer care: rationale, state of the art, and future directions. </a:t>
            </a:r>
            <a:r>
              <a:rPr lang="fr-CA" sz="1000" i="1" dirty="0">
                <a:latin typeface="calibri" charset="0"/>
              </a:rPr>
              <a:t>Transl Lung Cancer Res </a:t>
            </a:r>
            <a:r>
              <a:rPr lang="fr-CA" sz="1000" dirty="0">
                <a:latin typeface="calibri" charset="0"/>
              </a:rPr>
              <a:t>2015;4:339-52.</a:t>
            </a:r>
            <a:endParaRPr lang="en-US" sz="1000" dirty="0">
              <a:latin typeface="calibri" charset="0"/>
              <a:ea typeface="MS PGothic" charset="0"/>
            </a:endParaRPr>
          </a:p>
          <a:p>
            <a:pPr marL="0" indent="0">
              <a:lnSpc>
                <a:spcPts val="1100"/>
              </a:lnSpc>
              <a:spcBef>
                <a:spcPts val="1000"/>
              </a:spcBef>
              <a:buNone/>
            </a:pPr>
            <a:r>
              <a:rPr lang="fr-CA" sz="1000" dirty="0">
                <a:latin typeface="calibri" charset="0"/>
              </a:rPr>
              <a:t>Weaver K, Danhauer S, Tooze J, Blackstock A, Spangler J, Thomas L et coll. Smoking Cessation Counseling Beliefs and Behaviors of Outpatient Oncology Providers. </a:t>
            </a:r>
            <a:r>
              <a:rPr lang="fr-CA" sz="1000" i="1" dirty="0">
                <a:latin typeface="calibri" charset="0"/>
              </a:rPr>
              <a:t>The Oncologist</a:t>
            </a:r>
            <a:r>
              <a:rPr lang="fr-CA" sz="1000" dirty="0">
                <a:latin typeface="calibri" charset="0"/>
              </a:rPr>
              <a:t>. 2012;17(3):455-462. </a:t>
            </a:r>
            <a:endParaRPr lang="en-US" sz="1000" dirty="0">
              <a:latin typeface="calibri" charset="0"/>
              <a:ea typeface="MS PGothic" charset="0"/>
            </a:endParaRPr>
          </a:p>
          <a:p>
            <a:pPr marL="0" indent="0">
              <a:lnSpc>
                <a:spcPts val="1100"/>
              </a:lnSpc>
              <a:spcBef>
                <a:spcPts val="1000"/>
              </a:spcBef>
              <a:buNone/>
            </a:pPr>
            <a:r>
              <a:rPr lang="fr-CA" sz="1000" dirty="0">
                <a:latin typeface="calibri" charset="0"/>
              </a:rPr>
              <a:t>National Institute for Health and Clinical Excellence. </a:t>
            </a:r>
            <a:r>
              <a:rPr lang="fr-CA" sz="1000" i="1" dirty="0">
                <a:latin typeface="calibri" charset="0"/>
              </a:rPr>
              <a:t>Guidance on the Use of Nicotine Replacement Therapy (NRT) and Bupropion for Smoking Cessation</a:t>
            </a:r>
            <a:r>
              <a:rPr lang="fr-CA" sz="1000" dirty="0">
                <a:latin typeface="calibri" charset="0"/>
              </a:rPr>
              <a:t>. 2002: 1-27. </a:t>
            </a:r>
            <a:r>
              <a:rPr lang="fr-CA" sz="1000" u="sng" dirty="0">
                <a:latin typeface="calibri" charset="0"/>
                <a:hlinkClick r:id="rId5"/>
              </a:rPr>
              <a:t>http://www.nice.org.uk/nicemedia/pdf/NiceNRT39GUIDANCE.pdf</a:t>
            </a:r>
            <a:r>
              <a:rPr lang="fr-CA" sz="1000" dirty="0">
                <a:latin typeface="calibri" charset="0"/>
              </a:rPr>
              <a:t>.</a:t>
            </a:r>
            <a:endParaRPr lang="en-US" sz="1000" dirty="0">
              <a:latin typeface="calibri" charset="0"/>
            </a:endParaRPr>
          </a:p>
          <a:p>
            <a:pPr marL="0" indent="0">
              <a:lnSpc>
                <a:spcPts val="1100"/>
              </a:lnSpc>
              <a:spcBef>
                <a:spcPts val="1000"/>
              </a:spcBef>
              <a:buNone/>
            </a:pPr>
            <a:r>
              <a:rPr lang="fr-CA" sz="1000" dirty="0">
                <a:latin typeface="calibri" charset="0"/>
              </a:rPr>
              <a:t>Hughes JR, Keely J, Naud S. Shape of the relapse curve and long-term abstinence among untreated smokers. </a:t>
            </a:r>
            <a:r>
              <a:rPr lang="fr-CA" sz="1000" i="1" dirty="0">
                <a:latin typeface="calibri" charset="0"/>
              </a:rPr>
              <a:t>Addiction</a:t>
            </a:r>
            <a:r>
              <a:rPr lang="fr-CA" sz="1000" dirty="0">
                <a:latin typeface="calibri" charset="0"/>
              </a:rPr>
              <a:t> 2004;</a:t>
            </a:r>
            <a:r>
              <a:rPr lang="fr-CA" sz="1000" b="1" dirty="0">
                <a:latin typeface="calibri" charset="0"/>
              </a:rPr>
              <a:t>99</a:t>
            </a:r>
            <a:r>
              <a:rPr lang="fr-CA" sz="1000" dirty="0">
                <a:latin typeface="calibri" charset="0"/>
              </a:rPr>
              <a:t>:29–38.</a:t>
            </a:r>
          </a:p>
          <a:p>
            <a:pPr marL="0" indent="0">
              <a:lnSpc>
                <a:spcPts val="1100"/>
              </a:lnSpc>
              <a:spcBef>
                <a:spcPts val="1000"/>
              </a:spcBef>
              <a:buNone/>
            </a:pPr>
            <a:r>
              <a:rPr lang="fr-CA" sz="1000" dirty="0">
                <a:latin typeface="calibri" charset="0"/>
              </a:rPr>
              <a:t>Chaiton M, Diemert L, Cohen JE</a:t>
            </a:r>
            <a:r>
              <a:rPr lang="fr-CA" sz="1000" i="1" dirty="0">
                <a:latin typeface="calibri" charset="0"/>
              </a:rPr>
              <a:t>, </a:t>
            </a:r>
            <a:r>
              <a:rPr lang="fr-CA" sz="1000" dirty="0">
                <a:latin typeface="calibri" charset="0"/>
              </a:rPr>
              <a:t>et coll</a:t>
            </a:r>
            <a:r>
              <a:rPr lang="fr-CA" sz="1000" i="1" dirty="0">
                <a:latin typeface="calibri" charset="0"/>
              </a:rPr>
              <a:t>.</a:t>
            </a:r>
            <a:r>
              <a:rPr lang="fr-CA" sz="1000" dirty="0">
                <a:latin typeface="calibri" charset="0"/>
              </a:rPr>
              <a:t> Estimating the number of quit attempts it takes to quit smoking successfully in a longitudinal cohort of </a:t>
            </a:r>
            <a:r>
              <a:rPr lang="fr-CA" sz="1000" dirty="0" err="1">
                <a:latin typeface="calibri" charset="0"/>
              </a:rPr>
              <a:t>smokers</a:t>
            </a:r>
            <a:r>
              <a:rPr lang="fr-CA" sz="1000" dirty="0">
                <a:latin typeface="calibri" charset="0"/>
              </a:rPr>
              <a:t>. </a:t>
            </a:r>
            <a:r>
              <a:rPr lang="fr-CA" sz="1000" i="1" dirty="0">
                <a:latin typeface="calibri" charset="0"/>
              </a:rPr>
              <a:t>BMJ Open </a:t>
            </a:r>
            <a:br>
              <a:rPr lang="fr-CA" sz="1000" i="1" dirty="0">
                <a:latin typeface="calibri" charset="0"/>
              </a:rPr>
            </a:br>
            <a:r>
              <a:rPr lang="fr-CA" sz="1000" dirty="0">
                <a:latin typeface="calibri" charset="0"/>
              </a:rPr>
              <a:t>2016;</a:t>
            </a:r>
            <a:r>
              <a:rPr lang="fr-CA" sz="1000" b="1" dirty="0">
                <a:latin typeface="calibri" charset="0"/>
              </a:rPr>
              <a:t>6:</a:t>
            </a:r>
            <a:r>
              <a:rPr lang="fr-CA" sz="1000" dirty="0">
                <a:latin typeface="calibri" charset="0"/>
              </a:rPr>
              <a:t>e011045. doi: 10.1136/bmjopen-2016-011045</a:t>
            </a:r>
            <a:endParaRPr lang="en-US" sz="1000" dirty="0">
              <a:latin typeface="calibri" charset="0"/>
            </a:endParaRPr>
          </a:p>
          <a:p>
            <a:pPr marL="0" indent="0">
              <a:lnSpc>
                <a:spcPts val="1100"/>
              </a:lnSpc>
              <a:spcBef>
                <a:spcPts val="1000"/>
              </a:spcBef>
              <a:buNone/>
            </a:pPr>
            <a:r>
              <a:rPr lang="fr-CA" sz="1000" dirty="0">
                <a:latin typeface="calibri" charset="0"/>
              </a:rPr>
              <a:t>Hajek P, Stead LF, West R, Jarvis M, Hartmann-Boyce J, Lancaster T. Relapse prevention interventions for smoking cessation. Cochrane Database of Systematic Reviews 2013, Issue 8. N</a:t>
            </a:r>
            <a:r>
              <a:rPr lang="fr-CA" sz="1000" baseline="30000" dirty="0">
                <a:latin typeface="calibri" charset="0"/>
              </a:rPr>
              <a:t>o</a:t>
            </a:r>
            <a:r>
              <a:rPr lang="fr-CA" sz="1000" dirty="0">
                <a:latin typeface="calibri" charset="0"/>
              </a:rPr>
              <a:t> d'article : CD003999. DOI: 10.1002/14651858.CD003999.pub4.</a:t>
            </a:r>
            <a:endParaRPr lang="en-US" sz="1000" dirty="0">
              <a:latin typeface="calibri" charset="0"/>
            </a:endParaRPr>
          </a:p>
          <a:p>
            <a:pPr marL="0" indent="0">
              <a:lnSpc>
                <a:spcPts val="1100"/>
              </a:lnSpc>
              <a:spcBef>
                <a:spcPts val="1000"/>
              </a:spcBef>
              <a:buNone/>
            </a:pPr>
            <a:r>
              <a:rPr lang="fr-CA" sz="1000" dirty="0">
                <a:latin typeface="calibri" charset="0"/>
              </a:rPr>
              <a:t>Cahill K, Stevens S, Perera R, Lancaster T. Pharmacological interventions for smoking cessation: an overview and network meta-analysis. Cochrane Database of Systematic Reviews 2013, Issue 5. N</a:t>
            </a:r>
            <a:r>
              <a:rPr lang="fr-CA" sz="1000" baseline="30000" dirty="0">
                <a:latin typeface="calibri" charset="0"/>
              </a:rPr>
              <a:t>o</a:t>
            </a:r>
            <a:r>
              <a:rPr lang="fr-CA" sz="1000" dirty="0">
                <a:latin typeface="calibri" charset="0"/>
              </a:rPr>
              <a:t> d'article : CD009329. DOI: 10.1002/14651858.CD009329.pub2.</a:t>
            </a:r>
            <a:endParaRPr lang="en-US" sz="1000" dirty="0">
              <a:latin typeface="calibri" charset="0"/>
            </a:endParaRPr>
          </a:p>
          <a:p>
            <a:pPr marL="0" indent="0">
              <a:lnSpc>
                <a:spcPts val="1100"/>
              </a:lnSpc>
              <a:spcBef>
                <a:spcPts val="1000"/>
              </a:spcBef>
              <a:buNone/>
            </a:pPr>
            <a:r>
              <a:rPr lang="fr-CA" sz="1000" dirty="0">
                <a:latin typeface="calibri" charset="0"/>
              </a:rPr>
              <a:t>Cahill K, Stevens S, Lancaster T. Pharmacological Treatments for Smoking Cessation. </a:t>
            </a:r>
            <a:r>
              <a:rPr lang="fr-CA" sz="1000" i="1" dirty="0">
                <a:latin typeface="calibri" charset="0"/>
              </a:rPr>
              <a:t>JAMA.</a:t>
            </a:r>
            <a:r>
              <a:rPr lang="fr-CA" sz="1000" dirty="0">
                <a:latin typeface="calibri" charset="0"/>
              </a:rPr>
              <a:t> 2014;311(2):193-194. doi:10.1001/jama.2013.283787</a:t>
            </a:r>
            <a:endParaRPr lang="en-US" sz="1000" dirty="0">
              <a:latin typeface="calibri" charset="0"/>
            </a:endParaRPr>
          </a:p>
          <a:p>
            <a:pPr marL="0" indent="0">
              <a:lnSpc>
                <a:spcPts val="1100"/>
              </a:lnSpc>
              <a:spcBef>
                <a:spcPts val="1000"/>
              </a:spcBef>
              <a:buNone/>
            </a:pPr>
            <a:r>
              <a:rPr lang="fr-CA" sz="1000" dirty="0">
                <a:latin typeface="calibri" charset="0"/>
              </a:rPr>
              <a:t>Robert D. Reid, Gillian Pritchard, Kathryn Walker, Debbie Aitken, Kerri-Anne Mullen, et Andrew L. Pipe. Managing smoking cessation. </a:t>
            </a:r>
            <a:r>
              <a:rPr lang="fr-CA" sz="1000" i="1" dirty="0">
                <a:latin typeface="calibri" charset="0"/>
              </a:rPr>
              <a:t>CMAJ</a:t>
            </a:r>
            <a:r>
              <a:rPr lang="fr-CA" sz="1000" dirty="0">
                <a:latin typeface="calibri" charset="0"/>
              </a:rPr>
              <a:t> 6 décembre 2016, 188:E484-E492</a:t>
            </a:r>
            <a:endParaRPr lang="en-US" sz="1000" dirty="0">
              <a:latin typeface="calibri" charset="0"/>
            </a:endParaRPr>
          </a:p>
          <a:p>
            <a:pPr marL="0" indent="0">
              <a:lnSpc>
                <a:spcPts val="1100"/>
              </a:lnSpc>
              <a:spcBef>
                <a:spcPts val="1000"/>
              </a:spcBef>
              <a:buNone/>
            </a:pPr>
            <a:r>
              <a:rPr lang="fr-CA" sz="1000" dirty="0">
                <a:latin typeface="calibri" charset="0"/>
              </a:rPr>
              <a:t>Fiore MC, Jaén CR, Baker TB, et coll. </a:t>
            </a:r>
            <a:r>
              <a:rPr lang="fr-CA" sz="1000" i="1" dirty="0">
                <a:latin typeface="calibri" charset="0"/>
              </a:rPr>
              <a:t>Treating tobacco use and dependence: 2008 update</a:t>
            </a:r>
            <a:r>
              <a:rPr lang="fr-CA" sz="1000" dirty="0">
                <a:latin typeface="calibri" charset="0"/>
              </a:rPr>
              <a:t>. Washington (DC) : US Department of Health and Human Services, Public Health Service; 2008.</a:t>
            </a:r>
            <a:endParaRPr lang="en-US" sz="1000" dirty="0">
              <a:latin typeface="calibri" charset="0"/>
            </a:endParaRPr>
          </a:p>
          <a:p>
            <a:pPr marL="0" indent="0">
              <a:lnSpc>
                <a:spcPts val="1100"/>
              </a:lnSpc>
              <a:spcBef>
                <a:spcPts val="1000"/>
              </a:spcBef>
              <a:buNone/>
            </a:pPr>
            <a:r>
              <a:rPr lang="fr-CA" sz="1000" dirty="0">
                <a:latin typeface="calibri" charset="0"/>
              </a:rPr>
              <a:t>Stead LF, Buitrago D, Preciado N, et coll. Physician advice for smoking cessation. </a:t>
            </a:r>
            <a:br>
              <a:rPr lang="fr-CA" sz="1000" dirty="0">
                <a:latin typeface="calibri" charset="0"/>
              </a:rPr>
            </a:br>
            <a:r>
              <a:rPr lang="fr-CA" sz="1000" dirty="0">
                <a:latin typeface="calibri" charset="0"/>
              </a:rPr>
              <a:t>Cochrane Database Syst Rev 2013;(5): CD000165.</a:t>
            </a:r>
            <a:endParaRPr lang="en-US" sz="1000" dirty="0">
              <a:latin typeface="calibri" charset="0"/>
            </a:endParaRPr>
          </a:p>
          <a:p>
            <a:pPr marL="0" indent="0">
              <a:lnSpc>
                <a:spcPts val="1100"/>
              </a:lnSpc>
              <a:spcBef>
                <a:spcPts val="1000"/>
              </a:spcBef>
              <a:buNone/>
            </a:pPr>
            <a:r>
              <a:rPr lang="fr-CA" sz="1000" dirty="0">
                <a:latin typeface="calibri" charset="0"/>
              </a:rPr>
              <a:t>Lancaster T, Stead LF. Individual behavioural counselling for smoking cessation. </a:t>
            </a:r>
            <a:br>
              <a:rPr lang="fr-CA" sz="1000" dirty="0">
                <a:latin typeface="calibri" charset="0"/>
              </a:rPr>
            </a:br>
            <a:r>
              <a:rPr lang="fr-CA" sz="1000" dirty="0">
                <a:latin typeface="calibri" charset="0"/>
              </a:rPr>
              <a:t>Cochrane Database Syst Rev 2005; (2): CD001292.</a:t>
            </a:r>
            <a:endParaRPr lang="en-US" sz="1000" dirty="0">
              <a:latin typeface="calibri" charset="0"/>
            </a:endParaRPr>
          </a:p>
          <a:p>
            <a:pPr marL="0" indent="0">
              <a:lnSpc>
                <a:spcPts val="1100"/>
              </a:lnSpc>
              <a:spcBef>
                <a:spcPts val="1000"/>
              </a:spcBef>
              <a:buNone/>
            </a:pPr>
            <a:r>
              <a:rPr lang="fr-CA" sz="1000" dirty="0">
                <a:latin typeface="calibri" charset="0"/>
              </a:rPr>
              <a:t>Stead LF, Lancaster T. Group behaviour therapy programs for smoking cessation. </a:t>
            </a:r>
            <a:br>
              <a:rPr lang="fr-CA" sz="1000" dirty="0">
                <a:latin typeface="calibri" charset="0"/>
              </a:rPr>
            </a:br>
            <a:r>
              <a:rPr lang="fr-CA" sz="1000" dirty="0">
                <a:latin typeface="calibri" charset="0"/>
              </a:rPr>
              <a:t>Cochrane Database Syst Rev 2005;(2): CD001007.</a:t>
            </a:r>
            <a:endParaRPr lang="en-US" sz="1000" dirty="0">
              <a:latin typeface="calibri" charset="0"/>
            </a:endParaRPr>
          </a:p>
          <a:p>
            <a:pPr marL="0" indent="0">
              <a:lnSpc>
                <a:spcPts val="1100"/>
              </a:lnSpc>
              <a:spcBef>
                <a:spcPts val="1000"/>
              </a:spcBef>
              <a:buNone/>
            </a:pPr>
            <a:r>
              <a:rPr lang="fr-CA" sz="1000" dirty="0">
                <a:latin typeface="calibri" charset="0"/>
              </a:rPr>
              <a:t>Stead LF, Hartmann-Boyce J, Perera R, et coll. Telephone counselling for smoking cessation. Cochrane Database Syst Rev 2013;(8):CD002850.</a:t>
            </a:r>
            <a:endParaRPr lang="en-US" sz="1000" dirty="0">
              <a:latin typeface="calibri" charset="0"/>
            </a:endParaRPr>
          </a:p>
          <a:p>
            <a:pPr marL="0" indent="0">
              <a:lnSpc>
                <a:spcPts val="1100"/>
              </a:lnSpc>
              <a:spcBef>
                <a:spcPts val="1000"/>
              </a:spcBef>
              <a:buNone/>
            </a:pPr>
            <a:r>
              <a:rPr lang="fr-CA" sz="1000" dirty="0">
                <a:latin typeface="calibri" charset="0"/>
              </a:rPr>
              <a:t>Stead LF, Koilpillai P, Fanshawe TR, Lancaster T. Combined pharmacotherapy and behavioural interventions for smoking cessation. Cochrane Database of Systematic Reviews 2016, Issue 3. N</a:t>
            </a:r>
            <a:r>
              <a:rPr lang="fr-CA" sz="1000" baseline="30000" dirty="0">
                <a:latin typeface="calibri" charset="0"/>
              </a:rPr>
              <a:t>o</a:t>
            </a:r>
            <a:r>
              <a:rPr lang="fr-CA" sz="1000" dirty="0">
                <a:latin typeface="calibri" charset="0"/>
              </a:rPr>
              <a:t> d'article : CD008286. DOI: 10.1002/14651858.CD008286.pub3.</a:t>
            </a:r>
          </a:p>
        </p:txBody>
      </p:sp>
      <p:sp>
        <p:nvSpPr>
          <p:cNvPr id="4" name="Title 3"/>
          <p:cNvSpPr>
            <a:spLocks noGrp="1"/>
          </p:cNvSpPr>
          <p:nvPr>
            <p:ph type="title"/>
          </p:nvPr>
        </p:nvSpPr>
        <p:spPr/>
        <p:txBody>
          <a:bodyPr/>
          <a:lstStyle/>
          <a:p>
            <a:r>
              <a:rPr lang="en-US"/>
              <a:t>Bibliographie</a:t>
            </a:r>
          </a:p>
        </p:txBody>
      </p:sp>
    </p:spTree>
    <p:extLst>
      <p:ext uri="{BB962C8B-B14F-4D97-AF65-F5344CB8AC3E}">
        <p14:creationId xmlns:p14="http://schemas.microsoft.com/office/powerpoint/2010/main" val="145487139"/>
      </p:ext>
    </p:extLst>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p:cNvPr>
          <p:cNvSpPr/>
          <p:nvPr/>
        </p:nvSpPr>
        <p:spPr>
          <a:xfrm>
            <a:off x="720435" y="5800437"/>
            <a:ext cx="3306619" cy="230909"/>
          </a:xfrm>
          <a:prstGeom prst="rect">
            <a:avLst/>
          </a:prstGeom>
          <a:no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438058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5</a:t>
            </a:fld>
            <a:endParaRPr lang="uk-UA" dirty="0"/>
          </a:p>
        </p:txBody>
      </p:sp>
      <p:sp>
        <p:nvSpPr>
          <p:cNvPr id="3" name="Text Placeholder 2"/>
          <p:cNvSpPr>
            <a:spLocks noGrp="1"/>
          </p:cNvSpPr>
          <p:nvPr>
            <p:ph type="body" idx="1"/>
          </p:nvPr>
        </p:nvSpPr>
        <p:spPr>
          <a:xfrm>
            <a:off x="914401" y="1828800"/>
            <a:ext cx="7315199" cy="6286500"/>
          </a:xfrm>
        </p:spPr>
        <p:txBody>
          <a:bodyPr/>
          <a:lstStyle/>
          <a:p>
            <a:r>
              <a:rPr lang="en-US" dirty="0"/>
              <a:t>L’usage du tabac est la principale cause mondiale de décès évitables </a:t>
            </a:r>
          </a:p>
          <a:p>
            <a:r>
              <a:rPr lang="en-US" dirty="0"/>
              <a:t>Chaque année, l’usage du tabac coûte aux Canadiens des milliards de dollars en soins de santé, directement et indirectement (p. ex., perte de productivité, invalidité à long terme et décès)</a:t>
            </a:r>
          </a:p>
        </p:txBody>
      </p:sp>
      <p:sp>
        <p:nvSpPr>
          <p:cNvPr id="4" name="Title 3"/>
          <p:cNvSpPr>
            <a:spLocks noGrp="1"/>
          </p:cNvSpPr>
          <p:nvPr>
            <p:ph type="title"/>
          </p:nvPr>
        </p:nvSpPr>
        <p:spPr/>
        <p:txBody>
          <a:bodyPr/>
          <a:lstStyle/>
          <a:p>
            <a:r>
              <a:rPr lang="en-US" dirty="0"/>
              <a:t>Pourquoi cette ressource est-elle importante?</a:t>
            </a:r>
          </a:p>
        </p:txBody>
      </p:sp>
    </p:spTree>
    <p:extLst>
      <p:ext uri="{BB962C8B-B14F-4D97-AF65-F5344CB8AC3E}">
        <p14:creationId xmlns:p14="http://schemas.microsoft.com/office/powerpoint/2010/main" val="1771789103"/>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6</a:t>
            </a:fld>
            <a:endParaRPr lang="uk-UA" dirty="0"/>
          </a:p>
        </p:txBody>
      </p:sp>
      <p:sp>
        <p:nvSpPr>
          <p:cNvPr id="3" name="Text Placeholder 2"/>
          <p:cNvSpPr>
            <a:spLocks noGrp="1"/>
          </p:cNvSpPr>
          <p:nvPr>
            <p:ph type="body" idx="1"/>
          </p:nvPr>
        </p:nvSpPr>
        <p:spPr/>
        <p:txBody>
          <a:bodyPr/>
          <a:lstStyle/>
          <a:p>
            <a:r>
              <a:rPr lang="en-US" dirty="0"/>
              <a:t>De nombreux patients atteints de cancer fument encore régulièrement </a:t>
            </a:r>
            <a:r>
              <a:rPr lang="en-US" sz="2000" dirty="0"/>
              <a:t>(Lucchiari et coll., 2013; U.S. Department of Health and Human Services (HHS), 2014)</a:t>
            </a:r>
            <a:endParaRPr lang="en-US" sz="2000"/>
          </a:p>
          <a:p>
            <a:r>
              <a:rPr lang="en-US"/>
              <a:t>Environ 20 % des patients actuellement atteints de cancer au Canada sont des fumeurs </a:t>
            </a:r>
            <a:r>
              <a:rPr lang="fr-FR" sz="2000"/>
              <a:t>(Li et coll., 2015)</a:t>
            </a:r>
          </a:p>
          <a:p>
            <a:r>
              <a:rPr lang="en-US"/>
              <a:t>Le tabagisme peut réduire l’efficacité des traitements contre </a:t>
            </a:r>
            <a:br>
              <a:rPr lang="en-US"/>
            </a:br>
            <a:r>
              <a:rPr lang="en-US"/>
              <a:t>le cancer et augmenter le risque d’effets secondaires liés au traitement </a:t>
            </a:r>
            <a:r>
              <a:rPr lang="fr-FR" sz="2000"/>
              <a:t>(Li et coll., 2015)</a:t>
            </a:r>
          </a:p>
          <a:p>
            <a:r>
              <a:rPr lang="en-US"/>
              <a:t>Compte tenu de la nature addictive du tabac et du risque élevé </a:t>
            </a:r>
            <a:br>
              <a:rPr lang="en-US"/>
            </a:br>
            <a:r>
              <a:rPr lang="en-US"/>
              <a:t>de rechute, il est nécessaire d’intégrer les efforts favorisant l’abandon du tabagisme dans les soins contre le cancer </a:t>
            </a:r>
            <a:br>
              <a:rPr lang="en-US"/>
            </a:br>
            <a:r>
              <a:rPr lang="en-US" sz="2000"/>
              <a:t>(</a:t>
            </a:r>
            <a:r>
              <a:rPr lang="nb-NO" sz="2000"/>
              <a:t>HHS, 2014; Warren et Ward, 2015)</a:t>
            </a:r>
            <a:endParaRPr lang="en-US" sz="2000"/>
          </a:p>
        </p:txBody>
      </p:sp>
      <p:sp>
        <p:nvSpPr>
          <p:cNvPr id="4" name="Title 3"/>
          <p:cNvSpPr>
            <a:spLocks noGrp="1"/>
          </p:cNvSpPr>
          <p:nvPr>
            <p:ph type="title"/>
          </p:nvPr>
        </p:nvSpPr>
        <p:spPr/>
        <p:txBody>
          <a:bodyPr/>
          <a:lstStyle/>
          <a:p>
            <a:r>
              <a:rPr lang="en-US"/>
              <a:t>Pourquoi cette ressource est-elle importante?</a:t>
            </a:r>
          </a:p>
        </p:txBody>
      </p:sp>
    </p:spTree>
    <p:extLst>
      <p:ext uri="{BB962C8B-B14F-4D97-AF65-F5344CB8AC3E}">
        <p14:creationId xmlns:p14="http://schemas.microsoft.com/office/powerpoint/2010/main" val="2042673921"/>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7</a:t>
            </a:fld>
            <a:endParaRPr lang="uk-UA"/>
          </a:p>
        </p:txBody>
      </p:sp>
      <p:sp>
        <p:nvSpPr>
          <p:cNvPr id="3" name="Text Placeholder 2"/>
          <p:cNvSpPr>
            <a:spLocks noGrp="1"/>
          </p:cNvSpPr>
          <p:nvPr>
            <p:ph type="body" idx="1"/>
          </p:nvPr>
        </p:nvSpPr>
        <p:spPr>
          <a:xfrm>
            <a:off x="914401" y="1828800"/>
            <a:ext cx="8009466" cy="6286500"/>
          </a:xfrm>
        </p:spPr>
        <p:txBody>
          <a:bodyPr/>
          <a:lstStyle/>
          <a:p>
            <a:pPr marL="0" indent="0">
              <a:spcBef>
                <a:spcPts val="3000"/>
              </a:spcBef>
              <a:buNone/>
            </a:pPr>
            <a:r>
              <a:rPr lang="en-US"/>
              <a:t>Les données indiquent que l’abandon du tabagisme permet d’améliorer l’efficacité du traitement et la probabilité de survie de tous les patients atteints de cancer, et pas seulement de ceux qui souffrent d’un cancer lié au tabac. Toutefois, la consommation de tabac est rarement abordée dans la pratique de l’oncologie.</a:t>
            </a:r>
          </a:p>
          <a:p>
            <a:pPr marL="0" indent="0">
              <a:spcBef>
                <a:spcPts val="3000"/>
              </a:spcBef>
              <a:buNone/>
            </a:pPr>
            <a:r>
              <a:rPr lang="en-US"/>
              <a:t>Bien que des approches de l’abandon du tabagisme fondées sur des données probantes existent au Canada, ces services sont rarement offerts dans les établissements de soins oncologiques.</a:t>
            </a:r>
          </a:p>
        </p:txBody>
      </p:sp>
      <p:sp>
        <p:nvSpPr>
          <p:cNvPr id="4" name="Title 3"/>
          <p:cNvSpPr>
            <a:spLocks noGrp="1"/>
          </p:cNvSpPr>
          <p:nvPr>
            <p:ph type="title"/>
          </p:nvPr>
        </p:nvSpPr>
        <p:spPr/>
        <p:txBody>
          <a:bodyPr/>
          <a:lstStyle/>
          <a:p>
            <a:r>
              <a:rPr lang="en-US"/>
              <a:t>Pourquoi cette ressource est-elle importante?</a:t>
            </a:r>
          </a:p>
        </p:txBody>
      </p:sp>
    </p:spTree>
    <p:extLst>
      <p:ext uri="{BB962C8B-B14F-4D97-AF65-F5344CB8AC3E}">
        <p14:creationId xmlns:p14="http://schemas.microsoft.com/office/powerpoint/2010/main" val="1211543874"/>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8</a:t>
            </a:fld>
            <a:endParaRPr lang="uk-UA"/>
          </a:p>
        </p:txBody>
      </p:sp>
      <p:sp>
        <p:nvSpPr>
          <p:cNvPr id="3" name="Text Placeholder 2"/>
          <p:cNvSpPr>
            <a:spLocks noGrp="1"/>
          </p:cNvSpPr>
          <p:nvPr>
            <p:ph type="body" idx="1"/>
          </p:nvPr>
        </p:nvSpPr>
        <p:spPr>
          <a:xfrm>
            <a:off x="914401" y="1828800"/>
            <a:ext cx="9441950" cy="6286500"/>
          </a:xfrm>
        </p:spPr>
        <p:txBody>
          <a:bodyPr/>
          <a:lstStyle/>
          <a:p>
            <a:r>
              <a:rPr lang="en-US"/>
              <a:t>Les traitements contre le tabagisme sont « parmi les plus rentables de toutes les interventions en matière de soins de santé ». </a:t>
            </a:r>
            <a:r>
              <a:rPr lang="en-US" sz="2000"/>
              <a:t>(NIH, 2002) </a:t>
            </a:r>
          </a:p>
          <a:p>
            <a:r>
              <a:rPr lang="en-US"/>
              <a:t>Sans aucun soutien, près de la moitié des fumeurs qui tentent de cesser de fumer échouent dans la première semaine de la tentative </a:t>
            </a:r>
            <a:r>
              <a:rPr lang="fr-FR" sz="2000"/>
              <a:t>(Hughes et coll., 2004)</a:t>
            </a:r>
          </a:p>
          <a:p>
            <a:r>
              <a:rPr lang="en-US"/>
              <a:t>Moins de cinq pour cent des fumeurs qui tentent de cesser de fumer réussissent à se passer du tabac à long terme. </a:t>
            </a:r>
            <a:r>
              <a:rPr lang="fr-FR" sz="2000"/>
              <a:t>(Hughes et coll., 2004)</a:t>
            </a:r>
          </a:p>
        </p:txBody>
      </p:sp>
      <p:sp>
        <p:nvSpPr>
          <p:cNvPr id="4" name="Title 3"/>
          <p:cNvSpPr>
            <a:spLocks noGrp="1"/>
          </p:cNvSpPr>
          <p:nvPr>
            <p:ph type="title"/>
          </p:nvPr>
        </p:nvSpPr>
        <p:spPr/>
        <p:txBody>
          <a:bodyPr/>
          <a:lstStyle/>
          <a:p>
            <a:r>
              <a:rPr lang="en-US"/>
              <a:t>Pourquoi cette ressource est-elle importante?</a:t>
            </a:r>
          </a:p>
        </p:txBody>
      </p:sp>
    </p:spTree>
    <p:extLst>
      <p:ext uri="{BB962C8B-B14F-4D97-AF65-F5344CB8AC3E}">
        <p14:creationId xmlns:p14="http://schemas.microsoft.com/office/powerpoint/2010/main" val="1793742444"/>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9</a:t>
            </a:fld>
            <a:endParaRPr lang="uk-UA"/>
          </a:p>
        </p:txBody>
      </p:sp>
      <p:sp>
        <p:nvSpPr>
          <p:cNvPr id="3" name="Text Placeholder 2"/>
          <p:cNvSpPr>
            <a:spLocks noGrp="1"/>
          </p:cNvSpPr>
          <p:nvPr>
            <p:ph type="body" idx="1"/>
          </p:nvPr>
        </p:nvSpPr>
        <p:spPr>
          <a:xfrm>
            <a:off x="914401" y="1828800"/>
            <a:ext cx="10325527" cy="6286500"/>
          </a:xfrm>
        </p:spPr>
        <p:txBody>
          <a:bodyPr/>
          <a:lstStyle/>
          <a:p>
            <a:pPr>
              <a:lnSpc>
                <a:spcPts val="2600"/>
              </a:lnSpc>
              <a:spcBef>
                <a:spcPts val="1300"/>
              </a:spcBef>
            </a:pPr>
            <a:r>
              <a:rPr lang="en-US" sz="2000"/>
              <a:t>En 2015, le Centre for Excellence in Economic Analysis Research (CLEAR) (Centre d’excellence en recherche sur l’analyse économique) a effectué une revue rapide de la littérature sur le rapport coût-efficacité des programmes d’abandon du tabagisme en cancérologie.</a:t>
            </a:r>
          </a:p>
          <a:p>
            <a:pPr>
              <a:lnSpc>
                <a:spcPts val="2600"/>
              </a:lnSpc>
              <a:spcBef>
                <a:spcPts val="1300"/>
              </a:spcBef>
            </a:pPr>
            <a:r>
              <a:rPr lang="en-US" sz="2000"/>
              <a:t>Cette revue n’a relevé qu’un seul article en version intégrale qui répondait aux critères d’inclusion : une analyse coût-efficacité d’un programme formel d’abandon du tabagisme pour les patients atteints d’un cancer du poumon non à petites cellules de stade précoce. </a:t>
            </a:r>
          </a:p>
          <a:p>
            <a:pPr lvl="1">
              <a:lnSpc>
                <a:spcPts val="2600"/>
              </a:lnSpc>
              <a:spcBef>
                <a:spcPts val="1300"/>
              </a:spcBef>
            </a:pPr>
            <a:r>
              <a:rPr lang="en-US" sz="2000"/>
              <a:t>Selon cette étude, un an après l’intervention chirurgicale, les rapports coût-efficacité différentiels étaient de 16 415 $ par année de vie gagnée pondérée par la qualité (QALY) et de 45 629 $ par année de vie gagnée, alors que cinq ans après l’intervention chirurgicale, les rapports coût-efficacité différentiel étaient de 2 609 $ par QALY gagnée et de 2 703 $ par année de vie gagnée. </a:t>
            </a:r>
          </a:p>
          <a:p>
            <a:pPr lvl="1">
              <a:lnSpc>
                <a:spcPts val="2600"/>
              </a:lnSpc>
              <a:spcBef>
                <a:spcPts val="1300"/>
              </a:spcBef>
            </a:pPr>
            <a:r>
              <a:rPr lang="en-US" sz="2000"/>
              <a:t>Ces résultats indiquent que le rapport coût-efficacité de l’abandon du tabagisme est devenu plus évident à mesure que le temps passe, en raison des avantages de la poursuite du programme. </a:t>
            </a:r>
          </a:p>
          <a:p>
            <a:pPr>
              <a:lnSpc>
                <a:spcPts val="2600"/>
              </a:lnSpc>
              <a:spcBef>
                <a:spcPts val="1300"/>
              </a:spcBef>
            </a:pPr>
            <a:r>
              <a:rPr lang="en-US" sz="2000"/>
              <a:t>Dans l’ensemble, les résultats indiquent que les programmes actuels et futurs de lutte contre le tabagisme devraient comprendre une évaluation économique de l’intervention d’abandon du tabagisme visant à évaluer sa rentabilité.</a:t>
            </a:r>
          </a:p>
        </p:txBody>
      </p:sp>
      <p:sp>
        <p:nvSpPr>
          <p:cNvPr id="4" name="Title 3"/>
          <p:cNvSpPr>
            <a:spLocks noGrp="1"/>
          </p:cNvSpPr>
          <p:nvPr>
            <p:ph type="title"/>
          </p:nvPr>
        </p:nvSpPr>
        <p:spPr/>
        <p:txBody>
          <a:bodyPr/>
          <a:lstStyle/>
          <a:p>
            <a:r>
              <a:rPr lang="en-US"/>
              <a:t>Pourquoi cette ressource est-elle importante?</a:t>
            </a:r>
          </a:p>
        </p:txBody>
      </p:sp>
      <p:sp>
        <p:nvSpPr>
          <p:cNvPr id="5" name="Text Placeholder 2"/>
          <p:cNvSpPr txBox="1">
            <a:spLocks/>
          </p:cNvSpPr>
          <p:nvPr/>
        </p:nvSpPr>
        <p:spPr>
          <a:xfrm>
            <a:off x="914401" y="7819585"/>
            <a:ext cx="10223291" cy="591429"/>
          </a:xfrm>
          <a:prstGeom prst="rect">
            <a:avLst/>
          </a:prstGeom>
        </p:spPr>
        <p:txBody>
          <a:bodyPr anchor="t"/>
          <a:lstStyle>
            <a:lvl1pPr marL="4445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1pPr>
            <a:lvl2pPr marL="8890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2pPr>
            <a:lvl3pPr marL="13335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3pPr>
            <a:lvl4pPr marL="17780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4pPr>
            <a:lvl5pPr marL="22225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5pPr>
            <a:lvl6pPr marL="25805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6pPr>
            <a:lvl7pPr marL="30250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7pPr>
            <a:lvl8pPr marL="34695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8pPr>
            <a:lvl9pPr marL="39140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9pPr>
          </a:lstStyle>
          <a:p>
            <a:pPr marL="0" indent="0" algn="r" hangingPunct="1">
              <a:buNone/>
            </a:pPr>
            <a:r>
              <a:rPr lang="en-US" sz="1600">
                <a:latin typeface="Calibri" charset="0"/>
                <a:ea typeface="MS PGothic" charset="0"/>
              </a:rPr>
              <a:t>(CLEAR 2015)</a:t>
            </a:r>
          </a:p>
        </p:txBody>
      </p:sp>
    </p:spTree>
    <p:extLst>
      <p:ext uri="{BB962C8B-B14F-4D97-AF65-F5344CB8AC3E}">
        <p14:creationId xmlns:p14="http://schemas.microsoft.com/office/powerpoint/2010/main" val="1163990175"/>
      </p:ext>
    </p:extLst>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Custom 37">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57A4"/>
      </a:hlink>
      <a:folHlink>
        <a:srgbClr val="0057A4"/>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ustom Design">
  <a:themeElements>
    <a:clrScheme name="Custom 27">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57A4"/>
      </a:hlink>
      <a:folHlink>
        <a:srgbClr val="0057A4"/>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721</TotalTime>
  <Words>2063</Words>
  <Application>Microsoft Office PowerPoint</Application>
  <PresentationFormat>Personnalisé</PresentationFormat>
  <Paragraphs>347</Paragraphs>
  <Slides>48</Slides>
  <Notes>32</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48</vt:i4>
      </vt:variant>
    </vt:vector>
  </HeadingPairs>
  <TitlesOfParts>
    <vt:vector size="57" baseType="lpstr">
      <vt:lpstr>ＭＳ Ｐゴシック</vt:lpstr>
      <vt:lpstr>ＭＳ Ｐゴシック</vt:lpstr>
      <vt:lpstr>Arial</vt:lpstr>
      <vt:lpstr>calibri</vt:lpstr>
      <vt:lpstr>calibri</vt:lpstr>
      <vt:lpstr>Helvetica Light</vt:lpstr>
      <vt:lpstr>Helvetica Neue</vt:lpstr>
      <vt:lpstr>White</vt:lpstr>
      <vt:lpstr>Custom Design</vt:lpstr>
      <vt:lpstr>Estimations des principaux coûts  du traitement contre le cancer et de l’abandon du tabagisme  au Canada </vt:lpstr>
      <vt:lpstr>Table des matières</vt:lpstr>
      <vt:lpstr>Présentation PowerPoint</vt:lpstr>
      <vt:lpstr>Pourquoi cette ressource est-elle importante?</vt:lpstr>
      <vt:lpstr>Pourquoi cette ressource est-elle importante?</vt:lpstr>
      <vt:lpstr>Pourquoi cette ressource est-elle importante?</vt:lpstr>
      <vt:lpstr>Pourquoi cette ressource est-elle importante?</vt:lpstr>
      <vt:lpstr>Pourquoi cette ressource est-elle importante?</vt:lpstr>
      <vt:lpstr>Pourquoi cette ressource est-elle importante?</vt:lpstr>
      <vt:lpstr>Pourquoi cette ressource est-elle importante?</vt:lpstr>
      <vt:lpstr>Que contient  cette ressource?</vt:lpstr>
      <vt:lpstr>Que contient cette ressource?</vt:lpstr>
      <vt:lpstr>Comment utiliser cette ressource?</vt:lpstr>
      <vt:lpstr>Comment utiliser cette ressource?</vt:lpstr>
      <vt:lpstr>Ressources portant sur l’abandon du tabagisme  au sein des systèmes de lutte contre le cancer</vt:lpstr>
      <vt:lpstr>Comment utiliser cette ressource?</vt:lpstr>
      <vt:lpstr>Méthodes</vt:lpstr>
      <vt:lpstr>Méthodes</vt:lpstr>
      <vt:lpstr>Méthodes</vt:lpstr>
      <vt:lpstr>Méthodes</vt:lpstr>
      <vt:lpstr>Méthodes</vt:lpstr>
      <vt:lpstr>Méthodes</vt:lpstr>
      <vt:lpstr>Portée et limites</vt:lpstr>
      <vt:lpstr>Méthodes</vt:lpstr>
      <vt:lpstr>Méthodes</vt:lpstr>
      <vt:lpstr>Méthodes</vt:lpstr>
      <vt:lpstr>Portée et limites</vt:lpstr>
      <vt:lpstr>Portée et limites</vt:lpstr>
      <vt:lpstr>Portée et limites </vt:lpstr>
      <vt:lpstr>Principaux coûts</vt:lpstr>
      <vt:lpstr>Abandon du tabagisme</vt:lpstr>
      <vt:lpstr>Efficacité des interventions d’abandon du tabagisme – pharmacothérapie</vt:lpstr>
      <vt:lpstr>Efficacité des interventions d’abandon du tabagisme – thérapie comportementale/counseling</vt:lpstr>
      <vt:lpstr>Efficacité des interventions d’abandon du tabagisme – thérapie comportementale/counseling</vt:lpstr>
      <vt:lpstr>Efficacité des interventions d’abandon du tabagisme – traitement d’association</vt:lpstr>
      <vt:lpstr>Présentation PowerPoint</vt:lpstr>
      <vt:lpstr>Exemples  de scénarios d’abandon  du tabagisme</vt:lpstr>
      <vt:lpstr>Exemples de scénarios d’abandon du tabagisme</vt:lpstr>
      <vt:lpstr>Présentation PowerPoint</vt:lpstr>
      <vt:lpstr>Présentation PowerPoint</vt:lpstr>
      <vt:lpstr>Présentation PowerPoint</vt:lpstr>
      <vt:lpstr>Présentation PowerPoint</vt:lpstr>
      <vt:lpstr>Traitement  du cancer</vt:lpstr>
      <vt:lpstr>Présentation PowerPoint</vt:lpstr>
      <vt:lpstr>Présentation PowerPoint</vt:lpstr>
      <vt:lpstr>Citation suggérée</vt:lpstr>
      <vt:lpstr>Bibliographie</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Caitlyn Timmings</dc:creator>
  <cp:lastModifiedBy>michel jan</cp:lastModifiedBy>
  <cp:revision>101</cp:revision>
  <dcterms:modified xsi:type="dcterms:W3CDTF">2018-11-26T12:44:18Z</dcterms:modified>
</cp:coreProperties>
</file>