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9"/>
  </p:notesMasterIdLst>
  <p:handoutMasterIdLst>
    <p:handoutMasterId r:id="rId30"/>
  </p:handoutMasterIdLst>
  <p:sldIdLst>
    <p:sldId id="267" r:id="rId3"/>
    <p:sldId id="263" r:id="rId4"/>
    <p:sldId id="268" r:id="rId5"/>
    <p:sldId id="265" r:id="rId6"/>
    <p:sldId id="271" r:id="rId7"/>
    <p:sldId id="270" r:id="rId8"/>
    <p:sldId id="272" r:id="rId9"/>
    <p:sldId id="276" r:id="rId10"/>
    <p:sldId id="277" r:id="rId11"/>
    <p:sldId id="278" r:id="rId12"/>
    <p:sldId id="279" r:id="rId13"/>
    <p:sldId id="280" r:id="rId14"/>
    <p:sldId id="281" r:id="rId15"/>
    <p:sldId id="282" r:id="rId16"/>
    <p:sldId id="381" r:id="rId17"/>
    <p:sldId id="380" r:id="rId18"/>
    <p:sldId id="382" r:id="rId19"/>
    <p:sldId id="383" r:id="rId20"/>
    <p:sldId id="314" r:id="rId21"/>
    <p:sldId id="384" r:id="rId22"/>
    <p:sldId id="385" r:id="rId23"/>
    <p:sldId id="386" r:id="rId24"/>
    <p:sldId id="387" r:id="rId25"/>
    <p:sldId id="388" r:id="rId26"/>
    <p:sldId id="389" r:id="rId27"/>
    <p:sldId id="26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F80A2"/>
    <a:srgbClr val="54B1AD"/>
    <a:srgbClr val="003CA6"/>
    <a:srgbClr val="F68C2C"/>
    <a:srgbClr val="009E7C"/>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50"/>
    <p:restoredTop sz="88687"/>
  </p:normalViewPr>
  <p:slideViewPr>
    <p:cSldViewPr snapToGrid="0" snapToObjects="1">
      <p:cViewPr varScale="1">
        <p:scale>
          <a:sx n="29" d="100"/>
          <a:sy n="29" d="100"/>
        </p:scale>
        <p:origin x="1493" y="62"/>
      </p:cViewPr>
      <p:guideLst/>
    </p:cSldViewPr>
  </p:slideViewPr>
  <p:notesTextViewPr>
    <p:cViewPr>
      <p:scale>
        <a:sx n="1" d="1"/>
        <a:sy n="1" d="1"/>
      </p:scale>
      <p:origin x="0" y="0"/>
    </p:cViewPr>
  </p:notesTextViewPr>
  <p:notesViewPr>
    <p:cSldViewPr snapToGrid="0" snapToObjects="1">
      <p:cViewPr varScale="1">
        <p:scale>
          <a:sx n="170" d="100"/>
          <a:sy n="170" d="100"/>
        </p:scale>
        <p:origin x="125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12/9/2018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3451942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26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charset="0"/>
                <a:ea typeface="MS PGothic" charset="0"/>
              </a:rPr>
              <a:t>Percentage of Canadian individuals (aged ≥ 12) reporting daily or occasional smoking, by cancer status and sex, age-standardized to the 2011 Canadian population </a:t>
            </a:r>
          </a:p>
          <a:p>
            <a:endParaRPr lang="en-CA" dirty="0">
              <a:latin typeface="Calibri" charset="0"/>
              <a:ea typeface="MS PGothic" charset="0"/>
            </a:endParaRPr>
          </a:p>
          <a:p>
            <a:r>
              <a:rPr lang="en-CA" dirty="0">
                <a:latin typeface="Calibri" charset="0"/>
                <a:ea typeface="MS PGothic" charset="0"/>
              </a:rPr>
              <a:t>Data source: Statistics Canada, Canadian Community Health Survey (CCHS)</a:t>
            </a:r>
          </a:p>
        </p:txBody>
      </p:sp>
    </p:spTree>
    <p:extLst>
      <p:ext uri="{BB962C8B-B14F-4D97-AF65-F5344CB8AC3E}">
        <p14:creationId xmlns:p14="http://schemas.microsoft.com/office/powerpoint/2010/main" val="77022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Data sources:</a:t>
            </a:r>
          </a:p>
          <a:p>
            <a:r>
              <a:rPr lang="en-US" dirty="0" err="1">
                <a:latin typeface="Calibri" charset="0"/>
                <a:ea typeface="MS PGothic" charset="0"/>
              </a:rPr>
              <a:t>Lucchiari</a:t>
            </a:r>
            <a:r>
              <a:rPr lang="en-US" dirty="0">
                <a:latin typeface="Calibri" charset="0"/>
                <a:ea typeface="MS PGothic" charset="0"/>
              </a:rPr>
              <a:t> C, </a:t>
            </a:r>
            <a:r>
              <a:rPr lang="en-US" dirty="0" err="1">
                <a:latin typeface="Calibri" charset="0"/>
                <a:ea typeface="MS PGothic" charset="0"/>
              </a:rPr>
              <a:t>Masiero</a:t>
            </a:r>
            <a:r>
              <a:rPr lang="en-US" dirty="0">
                <a:latin typeface="Calibri" charset="0"/>
                <a:ea typeface="MS PGothic" charset="0"/>
              </a:rPr>
              <a:t> M, </a:t>
            </a:r>
            <a:r>
              <a:rPr lang="en-US" dirty="0" err="1">
                <a:latin typeface="Calibri" charset="0"/>
                <a:ea typeface="MS PGothic" charset="0"/>
              </a:rPr>
              <a:t>Botturi</a:t>
            </a:r>
            <a:r>
              <a:rPr lang="en-US" dirty="0">
                <a:latin typeface="Calibri" charset="0"/>
                <a:ea typeface="MS PGothic" charset="0"/>
              </a:rPr>
              <a:t> A, </a:t>
            </a:r>
            <a:r>
              <a:rPr lang="en-US" dirty="0" err="1">
                <a:latin typeface="Calibri" charset="0"/>
                <a:ea typeface="MS PGothic" charset="0"/>
              </a:rPr>
              <a:t>Pravettoni</a:t>
            </a:r>
            <a:r>
              <a:rPr lang="en-US" dirty="0">
                <a:latin typeface="Calibri" charset="0"/>
                <a:ea typeface="MS PGothic" charset="0"/>
              </a:rPr>
              <a:t> G. Helping patients to reduce tobacco consumption in oncology: a narrative review. </a:t>
            </a:r>
            <a:r>
              <a:rPr lang="en-US" dirty="0" err="1">
                <a:latin typeface="Calibri" charset="0"/>
                <a:ea typeface="MS PGothic" charset="0"/>
              </a:rPr>
              <a:t>Springerplus</a:t>
            </a:r>
            <a:r>
              <a:rPr lang="en-US" dirty="0">
                <a:latin typeface="Calibri" charset="0"/>
                <a:ea typeface="MS PGothic" charset="0"/>
              </a:rPr>
              <a:t> 2016;5:1136.</a:t>
            </a:r>
          </a:p>
          <a:p>
            <a:endParaRPr lang="en-CA" dirty="0">
              <a:latin typeface="Calibri" charset="0"/>
              <a:ea typeface="MS PGothic" charset="0"/>
            </a:endParaRPr>
          </a:p>
          <a:p>
            <a:r>
              <a:rPr lang="en-CA" dirty="0">
                <a:latin typeface="Calibri" charset="0"/>
                <a:ea typeface="MS PGothic" charset="0"/>
              </a:rPr>
              <a:t>U.S. Department of Health and Human Services (HHS). The Health Consequences of Smoking: 50 Years of Progress. A Report of the Surgeon General. . Atlanta, GA: U.S. Department of Health and Human Services, Centers for Disease Control and Prevention, National Center for Chronic Disease Prevention and Health Promotion, Office on Smoking and Health., 2014.</a:t>
            </a:r>
          </a:p>
          <a:p>
            <a:endParaRPr lang="en-CA" dirty="0">
              <a:latin typeface="Calibri" charset="0"/>
              <a:ea typeface="MS PGothic" charset="0"/>
            </a:endParaRPr>
          </a:p>
          <a:p>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a:p>
            <a:endParaRPr lang="en-CA" dirty="0">
              <a:latin typeface="Calibri" charset="0"/>
              <a:ea typeface="MS PGothic" charset="0"/>
            </a:endParaRPr>
          </a:p>
          <a:p>
            <a:r>
              <a:rPr lang="en-CA" dirty="0">
                <a:latin typeface="Calibri" charset="0"/>
                <a:ea typeface="MS PGothic" charset="0"/>
              </a:rPr>
              <a:t>Li WHC, Chan SSC, Wang KMP, Lam TH. Helping cancer patients quit smoking by increasing their risk perception: a study protocol of a cluster randomized controlled trial. BMC Cancer 2015;15:490.</a:t>
            </a:r>
          </a:p>
          <a:p>
            <a:endParaRPr lang="en-CA" dirty="0">
              <a:latin typeface="Calibri" charset="0"/>
              <a:ea typeface="MS PGothic" charset="0"/>
            </a:endParaRPr>
          </a:p>
          <a:p>
            <a:r>
              <a:rPr lang="en-CA" dirty="0">
                <a:latin typeface="Calibri" charset="0"/>
                <a:ea typeface="MS PGothic" charset="0"/>
              </a:rPr>
              <a:t>Warren GW, Ward KD. Integration of tobacco cessation services into multidisciplinary lung cancer care: rationale, state of the art, and future directions. </a:t>
            </a:r>
            <a:r>
              <a:rPr lang="en-CA" dirty="0" err="1">
                <a:latin typeface="Calibri" charset="0"/>
                <a:ea typeface="MS PGothic" charset="0"/>
              </a:rPr>
              <a:t>Transl</a:t>
            </a:r>
            <a:r>
              <a:rPr lang="en-CA" dirty="0">
                <a:latin typeface="Calibri" charset="0"/>
                <a:ea typeface="MS PGothic" charset="0"/>
              </a:rPr>
              <a:t> Lung Cancer Res 2015;4:339-52.</a:t>
            </a:r>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84235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506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4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These caveats are for “current smokers” only as reported in the Cancer System Performance Report (citation below), but information on ”former smokers” was not reported. Additional information gathered on former smokers was attained from CPAC.</a:t>
            </a:r>
          </a:p>
          <a:p>
            <a:endParaRPr lang="en-US" dirty="0">
              <a:latin typeface="Calibri" charset="0"/>
              <a:ea typeface="MS PGothic" charset="0"/>
            </a:endParaRPr>
          </a:p>
          <a:p>
            <a:r>
              <a:rPr lang="en-US" dirty="0">
                <a:latin typeface="Calibri" charset="0"/>
                <a:ea typeface="MS PGothic" charset="0"/>
              </a:rPr>
              <a:t>Data 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kern="1200" dirty="0">
                <a:solidFill>
                  <a:schemeClr val="tx1"/>
                </a:solidFill>
                <a:effectLst/>
                <a:latin typeface="Helvetica Neue"/>
                <a:ea typeface="MS PGothic" panose="020B0600070205080204" pitchFamily="34" charset="-128"/>
                <a:cs typeface="MS PGothic" charset="0"/>
                <a:sym typeface="Helvetica Neue"/>
              </a:rPr>
              <a:t>Canadian Partnership Against Cancer. “Special Feature: Smoking </a:t>
            </a:r>
            <a:r>
              <a:rPr lang="en-US" sz="2400" kern="1200" dirty="0" err="1">
                <a:solidFill>
                  <a:schemeClr val="tx1"/>
                </a:solidFill>
                <a:effectLst/>
                <a:latin typeface="Helvetica Neue"/>
                <a:ea typeface="MS PGothic" panose="020B0600070205080204" pitchFamily="34" charset="-128"/>
                <a:cs typeface="MS PGothic" charset="0"/>
                <a:sym typeface="Helvetica Neue"/>
              </a:rPr>
              <a:t>behaviours</a:t>
            </a:r>
            <a:r>
              <a:rPr lang="en-US" sz="2400" kern="1200" dirty="0">
                <a:solidFill>
                  <a:schemeClr val="tx1"/>
                </a:solidFill>
                <a:effectLst/>
                <a:latin typeface="Helvetica Neue"/>
                <a:ea typeface="MS PGothic" panose="020B0600070205080204" pitchFamily="34" charset="-128"/>
                <a:cs typeface="MS PGothic" charset="0"/>
                <a:sym typeface="Helvetica Neue"/>
              </a:rPr>
              <a:t> in cancer patients” in The 2016 Cancer System Performance Report. July 2016.</a:t>
            </a:r>
            <a:endParaRPr lang="en-US" dirty="0"/>
          </a:p>
        </p:txBody>
      </p:sp>
    </p:spTree>
    <p:extLst>
      <p:ext uri="{BB962C8B-B14F-4D97-AF65-F5344CB8AC3E}">
        <p14:creationId xmlns:p14="http://schemas.microsoft.com/office/powerpoint/2010/main" val="1298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CA" dirty="0">
                <a:latin typeface="Calibri" charset="0"/>
                <a:ea typeface="MS PGothic" charset="0"/>
              </a:rPr>
              <a:t>Standardized to the 2011 Canadian population</a:t>
            </a:r>
            <a:endParaRPr lang="en-US" dirty="0">
              <a:latin typeface="Calibri" charset="0"/>
              <a:ea typeface="MS PGothic" charset="0"/>
            </a:endParaRPr>
          </a:p>
        </p:txBody>
      </p:sp>
    </p:spTree>
    <p:extLst>
      <p:ext uri="{BB962C8B-B14F-4D97-AF65-F5344CB8AC3E}">
        <p14:creationId xmlns:p14="http://schemas.microsoft.com/office/powerpoint/2010/main" val="90583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a:p>
            <a:endParaRPr lang="en-US" dirty="0"/>
          </a:p>
          <a:p>
            <a:r>
              <a:rPr lang="en-US" sz="2400" kern="1200" dirty="0">
                <a:solidFill>
                  <a:schemeClr val="tx1"/>
                </a:solidFill>
                <a:effectLst/>
                <a:latin typeface="Helvetica Neue"/>
                <a:ea typeface="MS PGothic" panose="020B0600070205080204" pitchFamily="34" charset="-128"/>
                <a:cs typeface="MS PGothic" charset="0"/>
                <a:sym typeface="Helvetica Neue"/>
              </a:rPr>
              <a:t>Canadian Partnership Against Cancer. “Special Feature: Smoking </a:t>
            </a:r>
            <a:r>
              <a:rPr lang="en-US" sz="2400" kern="1200" dirty="0" err="1">
                <a:solidFill>
                  <a:schemeClr val="tx1"/>
                </a:solidFill>
                <a:effectLst/>
                <a:latin typeface="Helvetica Neue"/>
                <a:ea typeface="MS PGothic" panose="020B0600070205080204" pitchFamily="34" charset="-128"/>
                <a:cs typeface="MS PGothic" charset="0"/>
                <a:sym typeface="Helvetica Neue"/>
              </a:rPr>
              <a:t>behaviours</a:t>
            </a:r>
            <a:r>
              <a:rPr lang="en-US" sz="2400" kern="1200" dirty="0">
                <a:solidFill>
                  <a:schemeClr val="tx1"/>
                </a:solidFill>
                <a:effectLst/>
                <a:latin typeface="Helvetica Neue"/>
                <a:ea typeface="MS PGothic" panose="020B0600070205080204" pitchFamily="34" charset="-128"/>
                <a:cs typeface="MS PGothic" charset="0"/>
                <a:sym typeface="Helvetica Neue"/>
              </a:rPr>
              <a:t> in cancer patients” in The 2016 Cancer System Performance Report. July 2016.</a:t>
            </a:r>
            <a:endParaRPr lang="en-US" dirty="0"/>
          </a:p>
        </p:txBody>
      </p:sp>
    </p:spTree>
    <p:extLst>
      <p:ext uri="{BB962C8B-B14F-4D97-AF65-F5344CB8AC3E}">
        <p14:creationId xmlns:p14="http://schemas.microsoft.com/office/powerpoint/2010/main" val="188043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charset="0"/>
                <a:ea typeface="MS PGothic" charset="0"/>
              </a:rPr>
              <a:t>Percentage of Canadian individuals (aged ≥ 12) reporting daily or occasional smoking, by cancer status and sex, age-standardized to the 2011 Canadian population </a:t>
            </a:r>
          </a:p>
          <a:p>
            <a:endParaRPr lang="en-CA" dirty="0">
              <a:latin typeface="Calibri" charset="0"/>
              <a:ea typeface="MS PGothic" charset="0"/>
            </a:endParaRPr>
          </a:p>
          <a:p>
            <a:r>
              <a:rPr lang="en-CA" dirty="0">
                <a:latin typeface="Calibri" charset="0"/>
                <a:ea typeface="MS PGothic" charset="0"/>
              </a:rPr>
              <a:t>Data source: Statistics Canada, Canadian Community Health Survey (CCHS), available through: </a:t>
            </a:r>
            <a:r>
              <a:rPr lang="en-US" sz="2400" kern="1200" dirty="0">
                <a:solidFill>
                  <a:schemeClr val="tx1"/>
                </a:solidFill>
                <a:effectLst/>
                <a:latin typeface="Helvetica Neue"/>
                <a:ea typeface="MS PGothic" panose="020B0600070205080204" pitchFamily="34" charset="-128"/>
                <a:cs typeface="MS PGothic" charset="0"/>
                <a:sym typeface="Helvetica Neue"/>
              </a:rPr>
              <a:t>Canadian Partnership Against Cancer. Figure 1.3 | Cancer System Performance [Internet]. 2016 [cited 2016 Nov 30]. Available from: http://</a:t>
            </a:r>
            <a:r>
              <a:rPr lang="en-US" sz="2400" kern="1200" dirty="0" err="1">
                <a:solidFill>
                  <a:schemeClr val="tx1"/>
                </a:solidFill>
                <a:effectLst/>
                <a:latin typeface="Helvetica Neue"/>
                <a:ea typeface="MS PGothic" panose="020B0600070205080204" pitchFamily="34" charset="-128"/>
                <a:cs typeface="MS PGothic" charset="0"/>
                <a:sym typeface="Helvetica Neue"/>
              </a:rPr>
              <a:t>www.systemperformance.ca</a:t>
            </a:r>
            <a:r>
              <a:rPr lang="en-US" sz="2400" kern="1200" dirty="0">
                <a:solidFill>
                  <a:schemeClr val="tx1"/>
                </a:solidFill>
                <a:effectLst/>
                <a:latin typeface="Helvetica Neue"/>
                <a:ea typeface="MS PGothic" panose="020B0600070205080204" pitchFamily="34" charset="-128"/>
                <a:cs typeface="MS PGothic" charset="0"/>
                <a:sym typeface="Helvetica Neue"/>
              </a:rPr>
              <a:t>/figure/1-3-en/</a:t>
            </a:r>
            <a:r>
              <a:rPr lang="en-CA" dirty="0">
                <a:effectLst/>
              </a:rPr>
              <a:t> </a:t>
            </a:r>
            <a:endParaRPr lang="en-CA" dirty="0">
              <a:latin typeface="Calibri" charset="0"/>
              <a:ea typeface="MS PGothic" charset="0"/>
            </a:endParaRPr>
          </a:p>
        </p:txBody>
      </p:sp>
    </p:spTree>
    <p:extLst>
      <p:ext uri="{BB962C8B-B14F-4D97-AF65-F5344CB8AC3E}">
        <p14:creationId xmlns:p14="http://schemas.microsoft.com/office/powerpoint/2010/main" val="184767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This difference was not significant, as per “Special Feature: Smoking </a:t>
            </a:r>
            <a:r>
              <a:rPr lang="en-US" dirty="0" err="1">
                <a:latin typeface="Calibri" charset="0"/>
                <a:ea typeface="MS PGothic" charset="0"/>
              </a:rPr>
              <a:t>behaviours</a:t>
            </a:r>
            <a:r>
              <a:rPr lang="en-US" dirty="0">
                <a:latin typeface="Calibri" charset="0"/>
                <a:ea typeface="MS PGothic" charset="0"/>
              </a:rPr>
              <a:t> in cancer patients” in The July 2016 Cancer System Performance Report</a:t>
            </a:r>
          </a:p>
          <a:p>
            <a:endParaRPr lang="en-US" dirty="0">
              <a:latin typeface="Calibri" charset="0"/>
              <a:ea typeface="MS PGothic" charset="0"/>
            </a:endParaRPr>
          </a:p>
          <a:p>
            <a:r>
              <a:rPr lang="en-US" dirty="0">
                <a:latin typeface="Calibri" charset="0"/>
                <a:ea typeface="MS PGothic" charset="0"/>
              </a:rPr>
              <a:t>Figure data 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latin typeface="Calibri" charset="0"/>
                <a:ea typeface="MS PGothic" charset="0"/>
              </a:rPr>
              <a:t>Liu J, </a:t>
            </a:r>
            <a:r>
              <a:rPr lang="en-CA" dirty="0" err="1">
                <a:latin typeface="Calibri" charset="0"/>
                <a:ea typeface="MS PGothic" charset="0"/>
              </a:rPr>
              <a:t>Chadder</a:t>
            </a:r>
            <a:r>
              <a:rPr lang="en-CA" dirty="0">
                <a:latin typeface="Calibri" charset="0"/>
                <a:ea typeface="MS PGothic" charset="0"/>
              </a:rPr>
              <a:t> J, Fung S, Lockwood G, Rahal R, Halligan M, </a:t>
            </a:r>
            <a:r>
              <a:rPr lang="en-CA" dirty="0" err="1">
                <a:latin typeface="Calibri" charset="0"/>
                <a:ea typeface="MS PGothic" charset="0"/>
              </a:rPr>
              <a:t>Mowat</a:t>
            </a:r>
            <a:r>
              <a:rPr lang="en-CA" dirty="0">
                <a:latin typeface="Calibri" charset="0"/>
                <a:ea typeface="MS PGothic" charset="0"/>
              </a:rPr>
              <a:t> D, Bryant H. Smoking behaviours of current cancer patients in Canada. Current Oncology 2016; 23(3):201-203.</a:t>
            </a:r>
          </a:p>
        </p:txBody>
      </p:sp>
    </p:spTree>
    <p:extLst>
      <p:ext uri="{BB962C8B-B14F-4D97-AF65-F5344CB8AC3E}">
        <p14:creationId xmlns:p14="http://schemas.microsoft.com/office/powerpoint/2010/main" val="37806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2"/>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7462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t>Production of this resource has been made possible through financial support from Health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644" y="0"/>
            <a:ext cx="1680316" cy="1499475"/>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11" name="Rectangle 10"/>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10" name="CPAC Logo E.png"/>
          <p:cNvPicPr>
            <a:picLocks noChangeAspect="1"/>
          </p:cNvPicPr>
          <p:nvPr userDrawn="1"/>
        </p:nvPicPr>
        <p:blipFill>
          <a:blip r:embed="rId3">
            <a:extLst/>
          </a:blip>
          <a:stretch>
            <a:fillRect/>
          </a:stretch>
        </p:blipFill>
        <p:spPr>
          <a:xfrm>
            <a:off x="8379568" y="8567928"/>
            <a:ext cx="3866972" cy="726951"/>
          </a:xfrm>
          <a:prstGeom prst="rect">
            <a:avLst/>
          </a:prstGeom>
          <a:ln w="12700">
            <a:miter lim="400000"/>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19" y="-2"/>
            <a:ext cx="2316497" cy="20671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a:t>
            </a:fld>
            <a:endParaRPr lang="uk-UA" dirty="0"/>
          </a:p>
        </p:txBody>
      </p:sp>
      <p:pic>
        <p:nvPicPr>
          <p:cNvPr id="3" name="CPAC Logo E.png"/>
          <p:cNvPicPr>
            <a:picLocks noChangeAspect="1"/>
          </p:cNvPicPr>
          <p:nvPr userDrawn="1"/>
        </p:nvPicPr>
        <p:blipFill>
          <a:blip r:embed="rId7">
            <a:extLst/>
          </a:blip>
          <a:stretch>
            <a:fillRect/>
          </a:stretch>
        </p:blipFill>
        <p:spPr>
          <a:xfrm>
            <a:off x="8838696" y="8860536"/>
            <a:ext cx="3449796" cy="648526"/>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cerview.ca/tobacc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ancerview.ca/tobacc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March 2017</a:t>
            </a:r>
          </a:p>
        </p:txBody>
      </p:sp>
      <p:sp>
        <p:nvSpPr>
          <p:cNvPr id="3" name="Title 2"/>
          <p:cNvSpPr>
            <a:spLocks noGrp="1"/>
          </p:cNvSpPr>
          <p:nvPr>
            <p:ph type="title"/>
          </p:nvPr>
        </p:nvSpPr>
        <p:spPr/>
        <p:txBody>
          <a:bodyPr/>
          <a:lstStyle/>
          <a:p>
            <a:r>
              <a:rPr lang="en-US" sz="4400" dirty="0"/>
              <a:t>Key Statistics on Smoking amongst Cancer Patients </a:t>
            </a:r>
            <a:br>
              <a:rPr lang="en-US" sz="4400" dirty="0"/>
            </a:br>
            <a:r>
              <a:rPr lang="en-US" sz="4400" dirty="0"/>
              <a:t>in Canada </a:t>
            </a:r>
            <a:endParaRPr lang="en-US" dirty="0"/>
          </a:p>
        </p:txBody>
      </p:sp>
    </p:spTree>
    <p:extLst>
      <p:ext uri="{BB962C8B-B14F-4D97-AF65-F5344CB8AC3E}">
        <p14:creationId xmlns:p14="http://schemas.microsoft.com/office/powerpoint/2010/main" val="116480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I use </a:t>
            </a:r>
            <a:br>
              <a:rPr lang="en-US"/>
            </a:br>
            <a:r>
              <a:rPr lang="en-US"/>
              <a:t>this resource?</a:t>
            </a:r>
          </a:p>
        </p:txBody>
      </p:sp>
    </p:spTree>
    <p:extLst>
      <p:ext uri="{BB962C8B-B14F-4D97-AF65-F5344CB8AC3E}">
        <p14:creationId xmlns:p14="http://schemas.microsoft.com/office/powerpoint/2010/main" val="10035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11</a:t>
            </a:fld>
            <a:endParaRPr lang="uk-UA"/>
          </a:p>
        </p:txBody>
      </p:sp>
      <p:sp>
        <p:nvSpPr>
          <p:cNvPr id="3" name="Text Placeholder 2"/>
          <p:cNvSpPr>
            <a:spLocks noGrp="1"/>
          </p:cNvSpPr>
          <p:nvPr>
            <p:ph type="body" idx="1"/>
          </p:nvPr>
        </p:nvSpPr>
        <p:spPr>
          <a:xfrm>
            <a:off x="914401" y="1828800"/>
            <a:ext cx="8101583" cy="6286500"/>
          </a:xfrm>
        </p:spPr>
        <p:txBody>
          <a:bodyPr/>
          <a:lstStyle/>
          <a:p>
            <a:pPr marL="0" indent="0">
              <a:buNone/>
            </a:pPr>
            <a:r>
              <a:rPr lang="en-US"/>
              <a:t>To support cancer agencies and governments in sustaining, spreading and scaling up evidence-based approaches to tobacco cessation within the cancer system, the Canadian Partnership Against Cancer has compiled multiple lines of evidence in a suite </a:t>
            </a:r>
            <a:br>
              <a:rPr lang="en-US"/>
            </a:br>
            <a:r>
              <a:rPr lang="en-US"/>
              <a:t>of resources. </a:t>
            </a:r>
          </a:p>
          <a:p>
            <a:pPr marL="0" indent="0">
              <a:buNone/>
            </a:pPr>
            <a:r>
              <a:rPr lang="en-US"/>
              <a:t>These slides on key statistics are one of several resources available from the Partnership to support evidence-informed decision-making on tobacco cessation for cancer patients.</a:t>
            </a:r>
          </a:p>
          <a:p>
            <a:pPr marL="0" indent="0">
              <a:buNone/>
            </a:pPr>
            <a:endParaRPr lang="en-US"/>
          </a:p>
          <a:p>
            <a:pPr marL="0" indent="0">
              <a:buNone/>
            </a:pPr>
            <a:endParaRPr lang="en-US"/>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5590295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4" name="Title 3"/>
          <p:cNvSpPr>
            <a:spLocks noGrp="1"/>
          </p:cNvSpPr>
          <p:nvPr>
            <p:ph type="title"/>
          </p:nvPr>
        </p:nvSpPr>
        <p:spPr/>
        <p:txBody>
          <a:bodyPr/>
          <a:lstStyle/>
          <a:p>
            <a:r>
              <a:rPr lang="en-US"/>
              <a:t>Suite of Tobacco Cessation in Cancer Systems Resources</a:t>
            </a:r>
          </a:p>
        </p:txBody>
      </p:sp>
      <p:sp>
        <p:nvSpPr>
          <p:cNvPr id="6" name="Text Placeholder 2"/>
          <p:cNvSpPr txBox="1">
            <a:spLocks/>
          </p:cNvSpPr>
          <p:nvPr/>
        </p:nvSpPr>
        <p:spPr>
          <a:xfrm>
            <a:off x="914401" y="78181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3"/>
              </a:rPr>
              <a:t>www.cancerview.ca/tobacco</a:t>
            </a:r>
            <a:endParaRPr lang="nb-NO" sz="1400">
              <a:latin typeface="Calibri" charset="0"/>
              <a:ea typeface="MS PGothic"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68" y="329184"/>
            <a:ext cx="11887200" cy="8915400"/>
          </a:xfrm>
          <a:prstGeom prst="rect">
            <a:avLst/>
          </a:prstGeom>
        </p:spPr>
      </p:pic>
    </p:spTree>
    <p:extLst>
      <p:ext uri="{BB962C8B-B14F-4D97-AF65-F5344CB8AC3E}">
        <p14:creationId xmlns:p14="http://schemas.microsoft.com/office/powerpoint/2010/main" val="21439502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13</a:t>
            </a:fld>
            <a:endParaRPr lang="uk-UA"/>
          </a:p>
        </p:txBody>
      </p:sp>
      <p:sp>
        <p:nvSpPr>
          <p:cNvPr id="3" name="Text Placeholder 2"/>
          <p:cNvSpPr>
            <a:spLocks noGrp="1"/>
          </p:cNvSpPr>
          <p:nvPr>
            <p:ph type="body" idx="1"/>
          </p:nvPr>
        </p:nvSpPr>
        <p:spPr/>
        <p:txBody>
          <a:bodyPr/>
          <a:lstStyle/>
          <a:p>
            <a:r>
              <a:rPr lang="en-US"/>
              <a:t>Copy-and-paste slides, data, and/or figures into presentations, briefing notes</a:t>
            </a:r>
          </a:p>
          <a:p>
            <a:r>
              <a:rPr lang="en-US"/>
              <a:t>Copy-and-paste citations from notes sections of slides, </a:t>
            </a:r>
            <a:br>
              <a:rPr lang="en-US"/>
            </a:br>
            <a:r>
              <a:rPr lang="en-US"/>
              <a:t>or bibliography section</a:t>
            </a:r>
          </a:p>
          <a:p>
            <a:r>
              <a:rPr lang="en-US"/>
              <a:t>Cite the resource using the suggested citation in your presentations, briefings, reports, etc</a:t>
            </a:r>
          </a:p>
        </p:txBody>
      </p:sp>
      <p:sp>
        <p:nvSpPr>
          <p:cNvPr id="4" name="Title 3"/>
          <p:cNvSpPr>
            <a:spLocks noGrp="1"/>
          </p:cNvSpPr>
          <p:nvPr>
            <p:ph type="title"/>
          </p:nvPr>
        </p:nvSpPr>
        <p:spPr/>
        <p:txBody>
          <a:bodyPr/>
          <a:lstStyle/>
          <a:p>
            <a:r>
              <a:rPr lang="en-US"/>
              <a:t>How can I use this resource?</a:t>
            </a:r>
          </a:p>
        </p:txBody>
      </p:sp>
    </p:spTree>
    <p:extLst>
      <p:ext uri="{BB962C8B-B14F-4D97-AF65-F5344CB8AC3E}">
        <p14:creationId xmlns:p14="http://schemas.microsoft.com/office/powerpoint/2010/main" val="1422567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6880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dirty="0"/>
          </a:p>
        </p:txBody>
      </p:sp>
      <p:sp>
        <p:nvSpPr>
          <p:cNvPr id="3" name="Text Placeholder 2"/>
          <p:cNvSpPr>
            <a:spLocks noGrp="1"/>
          </p:cNvSpPr>
          <p:nvPr>
            <p:ph type="body" idx="1"/>
          </p:nvPr>
        </p:nvSpPr>
        <p:spPr/>
        <p:txBody>
          <a:bodyPr/>
          <a:lstStyle/>
          <a:p>
            <a:r>
              <a:rPr lang="en-US"/>
              <a:t>Canadian daily/occasional smoking rates were identified from (data sources):</a:t>
            </a:r>
          </a:p>
          <a:p>
            <a:pPr lvl="1">
              <a:lnSpc>
                <a:spcPts val="3000"/>
              </a:lnSpc>
            </a:pPr>
            <a:r>
              <a:rPr lang="en-US" sz="2400"/>
              <a:t>“Special Feature: Smoking behaviours in cancer patients” in the 2016 Cancer System Performance Report</a:t>
            </a:r>
          </a:p>
          <a:p>
            <a:pPr lvl="1">
              <a:lnSpc>
                <a:spcPts val="3000"/>
              </a:lnSpc>
            </a:pPr>
            <a:r>
              <a:rPr lang="en-US" sz="2400"/>
              <a:t>Statistics Canada, Canadian Community Health Survey </a:t>
            </a:r>
            <a:r>
              <a:rPr lang="en-US" sz="2000"/>
              <a:t>(CCHS)</a:t>
            </a:r>
          </a:p>
          <a:p>
            <a:pPr lvl="1">
              <a:lnSpc>
                <a:spcPts val="3000"/>
              </a:lnSpc>
            </a:pPr>
            <a:r>
              <a:rPr lang="en-US" sz="2400"/>
              <a:t>Current Oncology peer-reviewed publication</a:t>
            </a:r>
            <a:r>
              <a:rPr lang="en-US" sz="2000"/>
              <a:t> (Liu et al., 2016)</a:t>
            </a:r>
          </a:p>
          <a:p>
            <a:pPr>
              <a:spcBef>
                <a:spcPts val="3600"/>
              </a:spcBef>
            </a:pPr>
            <a:r>
              <a:rPr lang="en-US"/>
              <a:t>The data is reported by:</a:t>
            </a:r>
          </a:p>
          <a:p>
            <a:pPr lvl="1">
              <a:lnSpc>
                <a:spcPts val="3000"/>
              </a:lnSpc>
            </a:pPr>
            <a:r>
              <a:rPr lang="en-US" sz="2400"/>
              <a:t>Current versus former smokers</a:t>
            </a:r>
          </a:p>
          <a:p>
            <a:pPr lvl="1">
              <a:lnSpc>
                <a:spcPts val="3000"/>
              </a:lnSpc>
            </a:pPr>
            <a:r>
              <a:rPr lang="en-US" sz="2400"/>
              <a:t>Cancer patients versus non-cancer patients</a:t>
            </a:r>
          </a:p>
          <a:p>
            <a:pPr lvl="1">
              <a:lnSpc>
                <a:spcPts val="3000"/>
              </a:lnSpc>
            </a:pPr>
            <a:r>
              <a:rPr lang="en-US" sz="2400"/>
              <a:t>Overall versus by gender</a:t>
            </a:r>
          </a:p>
        </p:txBody>
      </p:sp>
      <p:sp>
        <p:nvSpPr>
          <p:cNvPr id="4" name="Title 3"/>
          <p:cNvSpPr>
            <a:spLocks noGrp="1"/>
          </p:cNvSpPr>
          <p:nvPr>
            <p:ph type="title"/>
          </p:nvPr>
        </p:nvSpPr>
        <p:spPr/>
        <p:txBody>
          <a:bodyPr/>
          <a:lstStyle/>
          <a:p>
            <a:r>
              <a:rPr lang="en-US"/>
              <a:t>Methods</a:t>
            </a:r>
          </a:p>
        </p:txBody>
      </p:sp>
    </p:spTree>
    <p:extLst>
      <p:ext uri="{BB962C8B-B14F-4D97-AF65-F5344CB8AC3E}">
        <p14:creationId xmlns:p14="http://schemas.microsoft.com/office/powerpoint/2010/main" val="11400813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dirty="0"/>
          </a:p>
        </p:txBody>
      </p:sp>
      <p:sp>
        <p:nvSpPr>
          <p:cNvPr id="3" name="Text Placeholder 2"/>
          <p:cNvSpPr>
            <a:spLocks noGrp="1"/>
          </p:cNvSpPr>
          <p:nvPr>
            <p:ph type="body" idx="1"/>
          </p:nvPr>
        </p:nvSpPr>
        <p:spPr>
          <a:xfrm>
            <a:off x="914402" y="1828800"/>
            <a:ext cx="6921304" cy="6286500"/>
          </a:xfrm>
        </p:spPr>
        <p:txBody>
          <a:bodyPr/>
          <a:lstStyle/>
          <a:p>
            <a:r>
              <a:rPr lang="en-US"/>
              <a:t>Limited sources of evidence</a:t>
            </a:r>
          </a:p>
          <a:p>
            <a:r>
              <a:rPr lang="en-US"/>
              <a:t>No access to raw data for further analysis</a:t>
            </a:r>
          </a:p>
          <a:p>
            <a:r>
              <a:rPr lang="en-US"/>
              <a:t>Data not readily available on:</a:t>
            </a:r>
          </a:p>
          <a:p>
            <a:pPr lvl="1">
              <a:lnSpc>
                <a:spcPts val="3000"/>
              </a:lnSpc>
            </a:pPr>
            <a:r>
              <a:rPr lang="en-US" sz="2400"/>
              <a:t>Number of cancer patients who use tobacco by province/territory and are eligible for coverage by federal, provincial, or territorial cessation aid programs</a:t>
            </a:r>
          </a:p>
          <a:p>
            <a:pPr lvl="1">
              <a:lnSpc>
                <a:spcPts val="3000"/>
              </a:lnSpc>
            </a:pPr>
            <a:r>
              <a:rPr lang="en-US" sz="2400"/>
              <a:t>Number of cancer patients who use tobacco by province/territory and have private health insurance coverage</a:t>
            </a:r>
          </a:p>
        </p:txBody>
      </p:sp>
      <p:sp>
        <p:nvSpPr>
          <p:cNvPr id="4" name="Title 3"/>
          <p:cNvSpPr>
            <a:spLocks noGrp="1"/>
          </p:cNvSpPr>
          <p:nvPr>
            <p:ph type="title"/>
          </p:nvPr>
        </p:nvSpPr>
        <p:spPr/>
        <p:txBody>
          <a:bodyPr/>
          <a:lstStyle/>
          <a:p>
            <a:r>
              <a:rPr lang="en-US"/>
              <a:t>Scope and Limitations</a:t>
            </a:r>
          </a:p>
        </p:txBody>
      </p:sp>
    </p:spTree>
    <p:extLst>
      <p:ext uri="{BB962C8B-B14F-4D97-AF65-F5344CB8AC3E}">
        <p14:creationId xmlns:p14="http://schemas.microsoft.com/office/powerpoint/2010/main" val="13119509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17</a:t>
            </a:fld>
            <a:endParaRPr lang="uk-UA" dirty="0"/>
          </a:p>
        </p:txBody>
      </p:sp>
      <p:sp>
        <p:nvSpPr>
          <p:cNvPr id="3" name="Text Placeholder 2"/>
          <p:cNvSpPr>
            <a:spLocks noGrp="1"/>
          </p:cNvSpPr>
          <p:nvPr>
            <p:ph type="body" idx="1"/>
          </p:nvPr>
        </p:nvSpPr>
        <p:spPr/>
        <p:txBody>
          <a:bodyPr/>
          <a:lstStyle/>
          <a:p>
            <a:r>
              <a:rPr lang="en-US"/>
              <a:t>Smoking status was assessed at the time of the survey only</a:t>
            </a:r>
          </a:p>
          <a:p>
            <a:r>
              <a:rPr lang="en-US"/>
              <a:t>In cancer patients who identified as non-smokers, it is unknown whether they may have been smokers earlier in their lives, or whether they smoked at the time of their first cancer diagnosis and treatment</a:t>
            </a:r>
          </a:p>
          <a:p>
            <a:r>
              <a:rPr lang="en-US"/>
              <a:t>The types of cancer are not differentiated in the results</a:t>
            </a:r>
          </a:p>
        </p:txBody>
      </p:sp>
      <p:sp>
        <p:nvSpPr>
          <p:cNvPr id="4" name="Title 3"/>
          <p:cNvSpPr>
            <a:spLocks noGrp="1"/>
          </p:cNvSpPr>
          <p:nvPr>
            <p:ph type="title"/>
          </p:nvPr>
        </p:nvSpPr>
        <p:spPr/>
        <p:txBody>
          <a:bodyPr/>
          <a:lstStyle/>
          <a:p>
            <a:r>
              <a:rPr lang="en-US"/>
              <a:t>Scope and Limitations</a:t>
            </a:r>
          </a:p>
        </p:txBody>
      </p:sp>
    </p:spTree>
    <p:extLst>
      <p:ext uri="{BB962C8B-B14F-4D97-AF65-F5344CB8AC3E}">
        <p14:creationId xmlns:p14="http://schemas.microsoft.com/office/powerpoint/2010/main" val="3045387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dirty="0"/>
          </a:p>
        </p:txBody>
      </p:sp>
      <p:sp>
        <p:nvSpPr>
          <p:cNvPr id="3" name="Text Placeholder 2"/>
          <p:cNvSpPr>
            <a:spLocks noGrp="1"/>
          </p:cNvSpPr>
          <p:nvPr>
            <p:ph type="body" idx="1"/>
          </p:nvPr>
        </p:nvSpPr>
        <p:spPr>
          <a:xfrm>
            <a:off x="914401" y="1828800"/>
            <a:ext cx="10159999" cy="6286500"/>
          </a:xfrm>
        </p:spPr>
        <p:txBody>
          <a:bodyPr/>
          <a:lstStyle/>
          <a:p>
            <a:pPr marL="0" indent="0">
              <a:buNone/>
            </a:pPr>
            <a:r>
              <a:rPr lang="en-US"/>
              <a:t>Further research is needed to determine:</a:t>
            </a:r>
          </a:p>
          <a:p>
            <a:r>
              <a:rPr lang="en-US"/>
              <a:t>The number/percentage of cancer patients who use tobacco and are eligible for coverage by federal, provincial or territorial cessation aid programs</a:t>
            </a:r>
          </a:p>
          <a:p>
            <a:r>
              <a:rPr lang="en-US"/>
              <a:t>The number/percentage of cancer patients who use tobacco and have private health insurance coverage</a:t>
            </a:r>
          </a:p>
          <a:p>
            <a:r>
              <a:rPr lang="en-US"/>
              <a:t>The number/percentage of cancer patients who quit smoking prior to initiation of cancer treatment</a:t>
            </a:r>
          </a:p>
        </p:txBody>
      </p:sp>
      <p:sp>
        <p:nvSpPr>
          <p:cNvPr id="4" name="Title 3"/>
          <p:cNvSpPr>
            <a:spLocks noGrp="1"/>
          </p:cNvSpPr>
          <p:nvPr>
            <p:ph type="title"/>
          </p:nvPr>
        </p:nvSpPr>
        <p:spPr/>
        <p:txBody>
          <a:bodyPr/>
          <a:lstStyle/>
          <a:p>
            <a:r>
              <a:rPr lang="en-US"/>
              <a:t>Scope and Limitations</a:t>
            </a:r>
          </a:p>
        </p:txBody>
      </p:sp>
    </p:spTree>
    <p:extLst>
      <p:ext uri="{BB962C8B-B14F-4D97-AF65-F5344CB8AC3E}">
        <p14:creationId xmlns:p14="http://schemas.microsoft.com/office/powerpoint/2010/main" val="5360082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a:t>
            </a:r>
            <a:br>
              <a:rPr lang="en-US"/>
            </a:br>
            <a:r>
              <a:rPr lang="en-US"/>
              <a:t>Statistics</a:t>
            </a:r>
          </a:p>
        </p:txBody>
      </p:sp>
    </p:spTree>
    <p:extLst>
      <p:ext uri="{BB962C8B-B14F-4D97-AF65-F5344CB8AC3E}">
        <p14:creationId xmlns:p14="http://schemas.microsoft.com/office/powerpoint/2010/main" val="212214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Overview</a:t>
            </a:r>
          </a:p>
          <a:p>
            <a:pPr>
              <a:lnSpc>
                <a:spcPts val="1800"/>
              </a:lnSpc>
              <a:spcBef>
                <a:spcPts val="3100"/>
              </a:spcBef>
            </a:pPr>
            <a:r>
              <a:rPr lang="en-US" dirty="0"/>
              <a:t>Why is this resource important?</a:t>
            </a:r>
          </a:p>
          <a:p>
            <a:pPr>
              <a:lnSpc>
                <a:spcPts val="1800"/>
              </a:lnSpc>
              <a:spcBef>
                <a:spcPts val="3100"/>
              </a:spcBef>
            </a:pPr>
            <a:r>
              <a:rPr lang="en-US" dirty="0"/>
              <a:t>What information is contained in this resource?</a:t>
            </a:r>
          </a:p>
          <a:p>
            <a:pPr>
              <a:lnSpc>
                <a:spcPts val="1800"/>
              </a:lnSpc>
              <a:spcBef>
                <a:spcPts val="3100"/>
              </a:spcBef>
            </a:pPr>
            <a:r>
              <a:rPr lang="en-US" dirty="0"/>
              <a:t>How can I use this resource?</a:t>
            </a:r>
          </a:p>
          <a:p>
            <a:pPr>
              <a:lnSpc>
                <a:spcPts val="1800"/>
              </a:lnSpc>
              <a:spcBef>
                <a:spcPts val="3100"/>
              </a:spcBef>
            </a:pPr>
            <a:r>
              <a:rPr lang="en-US" dirty="0"/>
              <a:t>Methods </a:t>
            </a:r>
          </a:p>
          <a:p>
            <a:pPr lvl="1">
              <a:lnSpc>
                <a:spcPts val="1800"/>
              </a:lnSpc>
              <a:spcBef>
                <a:spcPts val="3100"/>
              </a:spcBef>
            </a:pPr>
            <a:r>
              <a:rPr lang="en-US" dirty="0"/>
              <a:t>Scope + Limitations</a:t>
            </a:r>
          </a:p>
          <a:p>
            <a:pPr marL="0" indent="0">
              <a:lnSpc>
                <a:spcPts val="1800"/>
              </a:lnSpc>
              <a:spcBef>
                <a:spcPts val="3100"/>
              </a:spcBef>
              <a:buNone/>
            </a:pPr>
            <a:r>
              <a:rPr lang="en-US" dirty="0"/>
              <a:t>Key Statistics</a:t>
            </a:r>
          </a:p>
          <a:p>
            <a:pPr marL="0" indent="0">
              <a:lnSpc>
                <a:spcPts val="1800"/>
              </a:lnSpc>
              <a:spcBef>
                <a:spcPts val="3100"/>
              </a:spcBef>
              <a:buNone/>
            </a:pPr>
            <a:r>
              <a:rPr lang="en-US" dirty="0"/>
              <a:t>Suggested citation</a:t>
            </a:r>
          </a:p>
          <a:p>
            <a:pPr marL="0" indent="0">
              <a:lnSpc>
                <a:spcPts val="1800"/>
              </a:lnSpc>
              <a:spcBef>
                <a:spcPts val="3100"/>
              </a:spcBef>
              <a:buNone/>
            </a:pPr>
            <a:r>
              <a:rPr lang="en-US" dirty="0"/>
              <a:t>Bibliography</a:t>
            </a:r>
          </a:p>
        </p:txBody>
      </p:sp>
      <p:sp>
        <p:nvSpPr>
          <p:cNvPr id="4" name="Title 3"/>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17064120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dirty="0"/>
          </a:p>
        </p:txBody>
      </p:sp>
      <p:sp>
        <p:nvSpPr>
          <p:cNvPr id="3" name="Text Placeholder 2"/>
          <p:cNvSpPr>
            <a:spLocks noGrp="1"/>
          </p:cNvSpPr>
          <p:nvPr>
            <p:ph type="body" idx="1"/>
          </p:nvPr>
        </p:nvSpPr>
        <p:spPr/>
        <p:txBody>
          <a:bodyPr/>
          <a:lstStyle/>
          <a:p>
            <a:r>
              <a:rPr lang="en-US"/>
              <a:t>Approximately 20% of Canadian cancer patients report daily or occasional tobacco use </a:t>
            </a:r>
            <a:r>
              <a:rPr lang="en-US" sz="2000"/>
              <a:t>(Liu et al., 2016)</a:t>
            </a:r>
          </a:p>
          <a:p>
            <a:r>
              <a:rPr lang="en-US"/>
              <a:t>This estimate is comparable to findings in the non-cancer patient population of whom 19.3% reported daily or occasional smoking </a:t>
            </a:r>
            <a:r>
              <a:rPr lang="en-US" sz="2000"/>
              <a:t>(Liu et al., 2016)</a:t>
            </a:r>
          </a:p>
          <a:p>
            <a:r>
              <a:rPr lang="en-US"/>
              <a:t>Slightly more male cancer patients than female cancer patients (19%) identified as current smokers </a:t>
            </a:r>
          </a:p>
          <a:p>
            <a:r>
              <a:rPr lang="en-US"/>
              <a:t>More cancer patients than non-cancer patients are former smokers </a:t>
            </a:r>
            <a:r>
              <a:rPr lang="en-US" sz="2000"/>
              <a:t>(CPAC System Performance, 2016)</a:t>
            </a:r>
          </a:p>
        </p:txBody>
      </p:sp>
      <p:sp>
        <p:nvSpPr>
          <p:cNvPr id="4" name="Title 3"/>
          <p:cNvSpPr>
            <a:spLocks noGrp="1"/>
          </p:cNvSpPr>
          <p:nvPr>
            <p:ph type="title"/>
          </p:nvPr>
        </p:nvSpPr>
        <p:spPr/>
        <p:txBody>
          <a:bodyPr/>
          <a:lstStyle/>
          <a:p>
            <a:r>
              <a:rPr lang="en-US"/>
              <a:t>Daily/occasional tobacco use</a:t>
            </a:r>
            <a:br>
              <a:rPr lang="en-US"/>
            </a:br>
            <a:endParaRPr lang="en-US"/>
          </a:p>
        </p:txBody>
      </p:sp>
    </p:spTree>
    <p:extLst>
      <p:ext uri="{BB962C8B-B14F-4D97-AF65-F5344CB8AC3E}">
        <p14:creationId xmlns:p14="http://schemas.microsoft.com/office/powerpoint/2010/main" val="8588879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21</a:t>
            </a:fld>
            <a:endParaRPr lang="uk-UA" dirty="0"/>
          </a:p>
        </p:txBody>
      </p:sp>
      <p:sp>
        <p:nvSpPr>
          <p:cNvPr id="4" name="Title 3"/>
          <p:cNvSpPr>
            <a:spLocks noGrp="1"/>
          </p:cNvSpPr>
          <p:nvPr>
            <p:ph type="title"/>
          </p:nvPr>
        </p:nvSpPr>
        <p:spPr/>
        <p:txBody>
          <a:bodyPr/>
          <a:lstStyle/>
          <a:p>
            <a:r>
              <a:rPr lang="en-US"/>
              <a:t>Current daily/occasional smokers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13218440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dirty="0"/>
          </a:p>
        </p:txBody>
      </p:sp>
      <p:sp>
        <p:nvSpPr>
          <p:cNvPr id="4" name="Title 3"/>
          <p:cNvSpPr>
            <a:spLocks noGrp="1"/>
          </p:cNvSpPr>
          <p:nvPr>
            <p:ph type="title"/>
          </p:nvPr>
        </p:nvSpPr>
        <p:spPr>
          <a:xfrm>
            <a:off x="914400" y="457200"/>
            <a:ext cx="11201400" cy="685800"/>
          </a:xfrm>
        </p:spPr>
        <p:txBody>
          <a:bodyPr/>
          <a:lstStyle/>
          <a:p>
            <a:r>
              <a:rPr lang="en-US"/>
              <a:t>Current daily/occasional smoking, by gender and cancer status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1066922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dirty="0"/>
          </a:p>
        </p:txBody>
      </p:sp>
      <p:sp>
        <p:nvSpPr>
          <p:cNvPr id="4" name="Title 3"/>
          <p:cNvSpPr>
            <a:spLocks noGrp="1"/>
          </p:cNvSpPr>
          <p:nvPr>
            <p:ph type="title"/>
          </p:nvPr>
        </p:nvSpPr>
        <p:spPr/>
        <p:txBody>
          <a:bodyPr/>
          <a:lstStyle/>
          <a:p>
            <a:r>
              <a:rPr lang="en-US"/>
              <a:t>Former daily/occasional smokers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271282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dirty="0"/>
          </a:p>
        </p:txBody>
      </p:sp>
      <p:sp>
        <p:nvSpPr>
          <p:cNvPr id="3" name="Text Placeholder 2"/>
          <p:cNvSpPr>
            <a:spLocks noGrp="1"/>
          </p:cNvSpPr>
          <p:nvPr>
            <p:ph type="body" idx="1"/>
          </p:nvPr>
        </p:nvSpPr>
        <p:spPr>
          <a:xfrm>
            <a:off x="914401" y="1828800"/>
            <a:ext cx="7343334" cy="6286500"/>
          </a:xfrm>
        </p:spPr>
        <p:txBody>
          <a:bodyPr/>
          <a:lstStyle/>
          <a:p>
            <a:pPr marL="0" indent="0">
              <a:buNone/>
            </a:pPr>
            <a:r>
              <a:rPr lang="en-US"/>
              <a:t>Canadian Partnership Against Cancer. (2017). </a:t>
            </a:r>
            <a:r>
              <a:rPr lang="en-US" b="1"/>
              <a:t>Key Statistics on Smoking amongst Cancer Patients in Canada.</a:t>
            </a:r>
            <a:r>
              <a:rPr lang="en-US"/>
              <a:t> Retrieved Month XX, 20XX from: </a:t>
            </a:r>
            <a:r>
              <a:rPr lang="en-US">
                <a:hlinkClick r:id="rId2"/>
              </a:rPr>
              <a:t>www.cancerview.ca/tobacco</a:t>
            </a:r>
            <a:r>
              <a:rPr lang="en-US"/>
              <a:t> </a:t>
            </a:r>
          </a:p>
        </p:txBody>
      </p:sp>
      <p:sp>
        <p:nvSpPr>
          <p:cNvPr id="4" name="Title 3"/>
          <p:cNvSpPr>
            <a:spLocks noGrp="1"/>
          </p:cNvSpPr>
          <p:nvPr>
            <p:ph type="title"/>
          </p:nvPr>
        </p:nvSpPr>
        <p:spPr/>
        <p:txBody>
          <a:bodyPr/>
          <a:lstStyle/>
          <a:p>
            <a:r>
              <a:rPr lang="en-US"/>
              <a:t>Suggested citation</a:t>
            </a:r>
          </a:p>
        </p:txBody>
      </p:sp>
    </p:spTree>
    <p:extLst>
      <p:ext uri="{BB962C8B-B14F-4D97-AF65-F5344CB8AC3E}">
        <p14:creationId xmlns:p14="http://schemas.microsoft.com/office/powerpoint/2010/main" val="2000091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dirty="0"/>
          </a:p>
        </p:txBody>
      </p:sp>
      <p:sp>
        <p:nvSpPr>
          <p:cNvPr id="4" name="Title 3"/>
          <p:cNvSpPr>
            <a:spLocks noGrp="1"/>
          </p:cNvSpPr>
          <p:nvPr>
            <p:ph type="title"/>
          </p:nvPr>
        </p:nvSpPr>
        <p:spPr/>
        <p:txBody>
          <a:bodyPr/>
          <a:lstStyle/>
          <a:p>
            <a:r>
              <a:rPr lang="en-US"/>
              <a:t>Bibliography</a:t>
            </a:r>
          </a:p>
        </p:txBody>
      </p:sp>
      <p:sp>
        <p:nvSpPr>
          <p:cNvPr id="5" name="Text Placeholder 2"/>
          <p:cNvSpPr>
            <a:spLocks noGrp="1"/>
          </p:cNvSpPr>
          <p:nvPr>
            <p:ph type="body" idx="1"/>
          </p:nvPr>
        </p:nvSpPr>
        <p:spPr>
          <a:xfrm>
            <a:off x="960120" y="1828800"/>
            <a:ext cx="10515600" cy="6515100"/>
          </a:xfrm>
        </p:spPr>
        <p:txBody>
          <a:bodyPr numCol="2" spcCol="457200"/>
          <a:lstStyle/>
          <a:p>
            <a:pPr marL="0" indent="0">
              <a:lnSpc>
                <a:spcPts val="1100"/>
              </a:lnSpc>
              <a:spcBef>
                <a:spcPts val="1000"/>
              </a:spcBef>
              <a:buNone/>
            </a:pPr>
            <a:r>
              <a:rPr lang="en-US" sz="1000"/>
              <a:t>Canadian Partnership Against Cancer. “Special Feature: Smoking behaviours in cancer patients” in The 2016 Cancer System Performance Report. July 2016.</a:t>
            </a:r>
          </a:p>
          <a:p>
            <a:pPr marL="0" indent="0">
              <a:lnSpc>
                <a:spcPts val="1100"/>
              </a:lnSpc>
              <a:spcBef>
                <a:spcPts val="1000"/>
              </a:spcBef>
              <a:buNone/>
            </a:pPr>
            <a:r>
              <a:rPr lang="en-US" sz="1000"/>
              <a:t>Liu J, Chadder J, Fung S, Lockwood G, Rahal R, Halligan M, Mowat D, Bryant H. Smoking behaviours of current cancer patients in Canada. Current Oncology 2016; 23(3):201-203.</a:t>
            </a:r>
          </a:p>
        </p:txBody>
      </p:sp>
    </p:spTree>
    <p:extLst>
      <p:ext uri="{BB962C8B-B14F-4D97-AF65-F5344CB8AC3E}">
        <p14:creationId xmlns:p14="http://schemas.microsoft.com/office/powerpoint/2010/main" val="3477838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636932" cy="6286500"/>
          </a:xfrm>
        </p:spPr>
        <p:txBody>
          <a:bodyPr/>
          <a:lstStyle/>
          <a:p>
            <a:pPr marL="0" indent="0">
              <a:lnSpc>
                <a:spcPts val="3700"/>
              </a:lnSpc>
              <a:buNone/>
            </a:pPr>
            <a:r>
              <a:rPr lang="en-CA" altLang="en-US" dirty="0">
                <a:cs typeface="ＭＳ Ｐゴシック" charset="0"/>
              </a:rPr>
              <a:t>Tobacco use in this document does not refer to use of traditional tobacco for ceremonial and/or spiritual purposes, it refers instead to misuse and cessation of commercial tobacco products</a:t>
            </a:r>
          </a:p>
        </p:txBody>
      </p:sp>
    </p:spTree>
    <p:extLst>
      <p:ext uri="{BB962C8B-B14F-4D97-AF65-F5344CB8AC3E}">
        <p14:creationId xmlns:p14="http://schemas.microsoft.com/office/powerpoint/2010/main" val="2166856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a:t>
            </a:r>
            <a:br>
              <a:rPr lang="en-US" dirty="0"/>
            </a:br>
            <a:r>
              <a:rPr lang="en-US" dirty="0"/>
              <a:t>resource important?</a:t>
            </a:r>
          </a:p>
        </p:txBody>
      </p:sp>
    </p:spTree>
    <p:extLst>
      <p:ext uri="{BB962C8B-B14F-4D97-AF65-F5344CB8AC3E}">
        <p14:creationId xmlns:p14="http://schemas.microsoft.com/office/powerpoint/2010/main" val="172609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Tobacco use is the world’s leading cause </a:t>
            </a:r>
            <a:br>
              <a:rPr lang="en-US" dirty="0"/>
            </a:br>
            <a:r>
              <a:rPr lang="en-US" dirty="0"/>
              <a:t>of preventable death </a:t>
            </a:r>
          </a:p>
          <a:p>
            <a:r>
              <a:rPr lang="en-US" dirty="0"/>
              <a:t>Tobacco use costs Canadians billions of dollars each year in direct health care costs and indirect costs (e.g., lost productivity, long-term disability and death)</a:t>
            </a:r>
          </a:p>
        </p:txBody>
      </p:sp>
      <p:sp>
        <p:nvSpPr>
          <p:cNvPr id="4" name="Title 3"/>
          <p:cNvSpPr>
            <a:spLocks noGrp="1"/>
          </p:cNvSpPr>
          <p:nvPr>
            <p:ph type="title"/>
          </p:nvPr>
        </p:nvSpPr>
        <p:spPr/>
        <p:txBody>
          <a:bodyPr/>
          <a:lstStyle/>
          <a:p>
            <a:r>
              <a:rPr lang="en-US" dirty="0"/>
              <a:t>Why is this resource important?</a:t>
            </a:r>
          </a:p>
        </p:txBody>
      </p:sp>
    </p:spTree>
    <p:extLst>
      <p:ext uri="{BB962C8B-B14F-4D97-AF65-F5344CB8AC3E}">
        <p14:creationId xmlns:p14="http://schemas.microsoft.com/office/powerpoint/2010/main" val="17717891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r>
              <a:rPr lang="en-US" dirty="0"/>
              <a:t>Many cancer patients still smoke regularly </a:t>
            </a:r>
            <a:br>
              <a:rPr lang="en-US" dirty="0"/>
            </a:br>
            <a:r>
              <a:rPr lang="en-US" sz="2000" dirty="0"/>
              <a:t>(</a:t>
            </a:r>
            <a:r>
              <a:rPr lang="en-US" sz="2000" dirty="0" err="1"/>
              <a:t>Lucchiari</a:t>
            </a:r>
            <a:r>
              <a:rPr lang="en-US" sz="2000"/>
              <a:t> et al., 2013; U.S. Department of Health and Human Services (HHS) 2014)</a:t>
            </a:r>
          </a:p>
          <a:p>
            <a:r>
              <a:rPr lang="en-US"/>
              <a:t>About 20% of current cancer patients in Canada are smokers </a:t>
            </a:r>
            <a:br>
              <a:rPr lang="en-US"/>
            </a:br>
            <a:r>
              <a:rPr lang="en-US" sz="2000"/>
              <a:t>(Liu et al., 2016)</a:t>
            </a:r>
          </a:p>
          <a:p>
            <a:r>
              <a:rPr lang="en-US"/>
              <a:t>Cigarette smoking can reduce the effectiveness of cancer treatments and increase the risk of therapy-related side effects </a:t>
            </a:r>
            <a:br>
              <a:rPr lang="en-US"/>
            </a:br>
            <a:r>
              <a:rPr lang="en-US" sz="2000"/>
              <a:t>(Li et al., 2015)</a:t>
            </a:r>
          </a:p>
          <a:p>
            <a:r>
              <a:rPr lang="en-US"/>
              <a:t>Given the addictive nature of smoking and the high risk </a:t>
            </a:r>
            <a:br>
              <a:rPr lang="en-US"/>
            </a:br>
            <a:r>
              <a:rPr lang="en-US"/>
              <a:t>of relapse, the incorporation of smoking cessation efforts </a:t>
            </a:r>
            <a:br>
              <a:rPr lang="en-US"/>
            </a:br>
            <a:r>
              <a:rPr lang="en-US"/>
              <a:t>into cancer care is needed </a:t>
            </a:r>
            <a:br>
              <a:rPr lang="en-US"/>
            </a:br>
            <a:r>
              <a:rPr lang="en-US" sz="2000"/>
              <a:t>(HHS 2014; Warren &amp; Ward, 2015)</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20426739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Evidence indicates that tobacco cessation improves the effectiveness of treatment and likelihood of survival amongst all cancer patients, not just those with tobacco-related cancers, yet tobacco use is rarely addressed within oncology practice.</a:t>
            </a:r>
          </a:p>
          <a:p>
            <a:pPr marL="0" indent="0">
              <a:spcBef>
                <a:spcPts val="3000"/>
              </a:spcBef>
              <a:buNone/>
            </a:pPr>
            <a:r>
              <a:rPr lang="en-US"/>
              <a:t>While evidence-based approaches to tobacco cessation exist in Canada, these services are rarely offered in cancer settings.</a:t>
            </a:r>
          </a:p>
        </p:txBody>
      </p:sp>
      <p:sp>
        <p:nvSpPr>
          <p:cNvPr id="4" name="Title 3"/>
          <p:cNvSpPr>
            <a:spLocks noGrp="1"/>
          </p:cNvSpPr>
          <p:nvPr>
            <p:ph type="title"/>
          </p:nvPr>
        </p:nvSpPr>
        <p:spPr/>
        <p:txBody>
          <a:bodyPr/>
          <a:lstStyle/>
          <a:p>
            <a:r>
              <a:rPr lang="en-US"/>
              <a:t>Why is this resource important?</a:t>
            </a:r>
          </a:p>
        </p:txBody>
      </p:sp>
    </p:spTree>
    <p:extLst>
      <p:ext uri="{BB962C8B-B14F-4D97-AF65-F5344CB8AC3E}">
        <p14:creationId xmlns:p14="http://schemas.microsoft.com/office/powerpoint/2010/main" val="12115438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information </a:t>
            </a:r>
            <a:br>
              <a:rPr lang="en-US"/>
            </a:br>
            <a:r>
              <a:rPr lang="en-US"/>
              <a:t>is contained in </a:t>
            </a:r>
            <a:br>
              <a:rPr lang="en-US"/>
            </a:br>
            <a:r>
              <a:rPr lang="en-US"/>
              <a:t>this resource?</a:t>
            </a:r>
          </a:p>
        </p:txBody>
      </p:sp>
    </p:spTree>
    <p:extLst>
      <p:ext uri="{BB962C8B-B14F-4D97-AF65-F5344CB8AC3E}">
        <p14:creationId xmlns:p14="http://schemas.microsoft.com/office/powerpoint/2010/main" val="13507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This resource includes: </a:t>
            </a:r>
          </a:p>
          <a:p>
            <a:r>
              <a:rPr lang="en-US"/>
              <a:t>Slides on key Canadian statistics on tobacco use amongst cancer patients</a:t>
            </a:r>
          </a:p>
          <a:p>
            <a:r>
              <a:rPr lang="en-US"/>
              <a:t>Overview of available data quantifying the potential burden of continued smoking by cancer patients in Canada</a:t>
            </a:r>
          </a:p>
          <a:p>
            <a:r>
              <a:rPr lang="en-US"/>
              <a:t>Each slide’s notes section contains complete citation information for statistics presented, easy to copy + paste</a:t>
            </a:r>
          </a:p>
        </p:txBody>
      </p:sp>
      <p:sp>
        <p:nvSpPr>
          <p:cNvPr id="4" name="Title 3"/>
          <p:cNvSpPr>
            <a:spLocks noGrp="1"/>
          </p:cNvSpPr>
          <p:nvPr>
            <p:ph type="title"/>
          </p:nvPr>
        </p:nvSpPr>
        <p:spPr/>
        <p:txBody>
          <a:bodyPr/>
          <a:lstStyle/>
          <a:p>
            <a:r>
              <a:rPr lang="en-US"/>
              <a:t>What information is contained within this resource?</a:t>
            </a:r>
          </a:p>
        </p:txBody>
      </p:sp>
    </p:spTree>
    <p:extLst>
      <p:ext uri="{BB962C8B-B14F-4D97-AF65-F5344CB8AC3E}">
        <p14:creationId xmlns:p14="http://schemas.microsoft.com/office/powerpoint/2010/main" val="27381363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40">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3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1351</Words>
  <Application>Microsoft Office PowerPoint</Application>
  <PresentationFormat>Custom</PresentationFormat>
  <Paragraphs>127</Paragraphs>
  <Slides>26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vt:lpstr>
      <vt:lpstr>Helvetica Light</vt:lpstr>
      <vt:lpstr>Helvetica Neue</vt:lpstr>
      <vt:lpstr>White</vt:lpstr>
      <vt:lpstr>Custom Design</vt:lpstr>
      <vt:lpstr>Key Statistics on Smoking amongst Cancer Patients  in Canada </vt:lpstr>
      <vt:lpstr>Contents</vt:lpstr>
      <vt:lpstr>PowerPoint Presentation</vt:lpstr>
      <vt:lpstr>Why is this  resource important?</vt:lpstr>
      <vt:lpstr>Why is this resource important?</vt:lpstr>
      <vt:lpstr>Why is this resource important?</vt:lpstr>
      <vt:lpstr>Why is this resource important?</vt:lpstr>
      <vt:lpstr>What information  is contained in  this resource?</vt:lpstr>
      <vt:lpstr>What information is contained within this resource?</vt:lpstr>
      <vt:lpstr>How can I use  this resource?</vt:lpstr>
      <vt:lpstr>How can I use this resource?</vt:lpstr>
      <vt:lpstr>Suite of Tobacco Cessation in Cancer Systems Resources</vt:lpstr>
      <vt:lpstr>How can I use this resource?</vt:lpstr>
      <vt:lpstr>Methods</vt:lpstr>
      <vt:lpstr>Methods</vt:lpstr>
      <vt:lpstr>Scope and Limitations</vt:lpstr>
      <vt:lpstr>Scope and Limitations</vt:lpstr>
      <vt:lpstr>Scope and Limitations</vt:lpstr>
      <vt:lpstr>Key Statistics</vt:lpstr>
      <vt:lpstr>Daily/occasional tobacco use </vt:lpstr>
      <vt:lpstr>Current daily/occasional smokers</vt:lpstr>
      <vt:lpstr>Current daily/occasional smoking, by gender and cancer status </vt:lpstr>
      <vt:lpstr>Former daily/occasional smokers</vt:lpstr>
      <vt:lpstr>Suggested citation</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McDonald</dc:creator>
  <cp:lastModifiedBy>Catherine Jan</cp:lastModifiedBy>
  <cp:revision>100</cp:revision>
  <dcterms:modified xsi:type="dcterms:W3CDTF">2018-12-09T13:54:24Z</dcterms:modified>
</cp:coreProperties>
</file>