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9"/>
  </p:notesMasterIdLst>
  <p:handoutMasterIdLst>
    <p:handoutMasterId r:id="rId30"/>
  </p:handoutMasterIdLst>
  <p:sldIdLst>
    <p:sldId id="267" r:id="rId3"/>
    <p:sldId id="263" r:id="rId4"/>
    <p:sldId id="268" r:id="rId5"/>
    <p:sldId id="265" r:id="rId6"/>
    <p:sldId id="271" r:id="rId7"/>
    <p:sldId id="270" r:id="rId8"/>
    <p:sldId id="272" r:id="rId9"/>
    <p:sldId id="276" r:id="rId10"/>
    <p:sldId id="277" r:id="rId11"/>
    <p:sldId id="278" r:id="rId12"/>
    <p:sldId id="279" r:id="rId13"/>
    <p:sldId id="280" r:id="rId14"/>
    <p:sldId id="281" r:id="rId15"/>
    <p:sldId id="282" r:id="rId16"/>
    <p:sldId id="381" r:id="rId17"/>
    <p:sldId id="380" r:id="rId18"/>
    <p:sldId id="382" r:id="rId19"/>
    <p:sldId id="383" r:id="rId20"/>
    <p:sldId id="314" r:id="rId21"/>
    <p:sldId id="384" r:id="rId22"/>
    <p:sldId id="385" r:id="rId23"/>
    <p:sldId id="386" r:id="rId24"/>
    <p:sldId id="387" r:id="rId25"/>
    <p:sldId id="388" r:id="rId26"/>
    <p:sldId id="389" r:id="rId27"/>
    <p:sldId id="266" r:id="rId2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F80A2"/>
    <a:srgbClr val="54B1AD"/>
    <a:srgbClr val="003CA6"/>
    <a:srgbClr val="F68C2C"/>
    <a:srgbClr val="009E7C"/>
    <a:srgbClr val="01B4DE"/>
    <a:srgbClr val="FAAB1B"/>
    <a:srgbClr val="005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4"/>
    <p:restoredTop sz="71796"/>
  </p:normalViewPr>
  <p:slideViewPr>
    <p:cSldViewPr snapToGrid="0" snapToObjects="1">
      <p:cViewPr varScale="1">
        <p:scale>
          <a:sx n="24" d="100"/>
          <a:sy n="24" d="100"/>
        </p:scale>
        <p:origin x="1786" y="38"/>
      </p:cViewPr>
      <p:guideLst/>
    </p:cSldViewPr>
  </p:slideViewPr>
  <p:notesTextViewPr>
    <p:cViewPr>
      <p:scale>
        <a:sx n="1" d="1"/>
        <a:sy n="1" d="1"/>
      </p:scale>
      <p:origin x="0" y="0"/>
    </p:cViewPr>
  </p:notesTextViewPr>
  <p:notesViewPr>
    <p:cSldViewPr snapToGrid="0" snapToObjects="1">
      <p:cViewPr varScale="1">
        <p:scale>
          <a:sx n="170" d="100"/>
          <a:sy n="170" d="100"/>
        </p:scale>
        <p:origin x="146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568958-E55C-E042-AB04-65AD8D08C46C}" type="datetimeFigureOut">
              <a:rPr lang="en-US"/>
              <a:t>12/9/2018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BA19E4-8F94-924B-A8B4-A301861FC822}" type="slidenum">
              <a:rPr/>
              <a:t>‹#›</a:t>
            </a:fld>
            <a:endParaRPr lang="en-US" dirty="0"/>
          </a:p>
        </p:txBody>
      </p:sp>
    </p:spTree>
    <p:extLst>
      <p:ext uri="{BB962C8B-B14F-4D97-AF65-F5344CB8AC3E}">
        <p14:creationId xmlns:p14="http://schemas.microsoft.com/office/powerpoint/2010/main" val="58376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3228886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47264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Pourcentage de sujets (≥ 12 ans) déclarant fumer tous les jours ou à l’occasion selon la présence ou l’absence d’un cancer et le sexe, au Canada, normalisé selon l’âge de la population canadienne en 2011 </a:t>
            </a:r>
          </a:p>
          <a:p>
            <a:endParaRPr lang="en-CA" dirty="0">
              <a:latin typeface="Calibri" charset="0"/>
              <a:ea typeface="MS PGothic" charset="0"/>
            </a:endParaRPr>
          </a:p>
          <a:p>
            <a:r>
              <a:rPr lang="fr-CA" sz="2400" b="0" i="0" dirty="0">
                <a:solidFill>
                  <a:srgbClr val="000000"/>
                </a:solidFill>
              </a:rPr>
              <a:t>Source des données : Statistique Canada, Enquête sur la santé dans les collectivités canadiennes (ESCC), disponible à : Partenariat canadien contre le cancer. Figure 1.3. | Rendement du système de lutte contre le cancer [Internet]. 2016 [cité le 30 nov. 2016]. Disponible à : http://www.systemperformance.ca/fr/figure/1-3-fr/</a:t>
            </a:r>
            <a:r>
              <a:rPr lang="fr-CA" b="0" i="0" dirty="0"/>
              <a:t>.</a:t>
            </a:r>
          </a:p>
        </p:txBody>
      </p:sp>
    </p:spTree>
    <p:extLst>
      <p:ext uri="{BB962C8B-B14F-4D97-AF65-F5344CB8AC3E}">
        <p14:creationId xmlns:p14="http://schemas.microsoft.com/office/powerpoint/2010/main" val="1847676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Cette différence n’était pas significative, selon la ressource « Section spéciale : Comportements tabagiques chez les patients atteints de cancer » </a:t>
            </a:r>
            <a:r>
              <a:rPr lang="fr-CA" sz="2400" b="0" dirty="0">
                <a:solidFill>
                  <a:srgbClr val="000000"/>
                </a:solidFill>
              </a:rPr>
              <a:t>du</a:t>
            </a:r>
            <a:r>
              <a:rPr lang="fr-CA" sz="2400" b="0" baseline="0" dirty="0">
                <a:solidFill>
                  <a:srgbClr val="000000"/>
                </a:solidFill>
              </a:rPr>
              <a:t> </a:t>
            </a:r>
            <a:r>
              <a:rPr lang="fr-CA" i="1" dirty="0">
                <a:solidFill>
                  <a:srgbClr val="000000"/>
                </a:solidFill>
              </a:rPr>
              <a:t>R</a:t>
            </a:r>
            <a:r>
              <a:rPr lang="fr-CA" sz="2400" b="0" i="1" dirty="0">
                <a:solidFill>
                  <a:srgbClr val="000000"/>
                </a:solidFill>
              </a:rPr>
              <a:t>apport de 2016 sur le rendement du système de lutte contre le cancer</a:t>
            </a:r>
            <a:r>
              <a:rPr lang="fr-CA" sz="2400" b="0" dirty="0">
                <a:solidFill>
                  <a:srgbClr val="000000"/>
                </a:solidFill>
              </a:rPr>
              <a:t>. Juillet 2016.</a:t>
            </a:r>
          </a:p>
          <a:p>
            <a:endParaRPr lang="en-US" dirty="0">
              <a:latin typeface="Calibri" charset="0"/>
              <a:ea typeface="MS PGothic" charset="0"/>
            </a:endParaRPr>
          </a:p>
          <a:p>
            <a:r>
              <a:rPr lang="fr-CA" sz="2400" b="0" i="0" dirty="0">
                <a:solidFill>
                  <a:srgbClr val="000000"/>
                </a:solidFill>
              </a:rPr>
              <a:t>Source des données de la figure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Liu J, Chadder J, Fung S, G Lockwood, Rahal R, Halligan M, Mowat D, Bryant H. Smoking behaviours of current cancer patients in Canada. </a:t>
            </a:r>
            <a:r>
              <a:rPr lang="fr-CA" sz="2400" b="0" i="1" dirty="0">
                <a:solidFill>
                  <a:srgbClr val="000000"/>
                </a:solidFill>
              </a:rPr>
              <a:t>Current Oncology</a:t>
            </a:r>
            <a:r>
              <a:rPr lang="fr-CA" sz="2400" b="0" i="0" dirty="0">
                <a:solidFill>
                  <a:srgbClr val="000000"/>
                </a:solidFill>
              </a:rPr>
              <a:t> 2016; 23(3):201-203.</a:t>
            </a:r>
          </a:p>
        </p:txBody>
      </p:sp>
    </p:spTree>
    <p:extLst>
      <p:ext uri="{BB962C8B-B14F-4D97-AF65-F5344CB8AC3E}">
        <p14:creationId xmlns:p14="http://schemas.microsoft.com/office/powerpoint/2010/main" val="3780603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Pourcentage de sujets (≥ 12 ans) déclarant fumer tous les jours ou à l’occasion selon la présence ou l’absence d’un cancer et le sexe, au Canada, normalisé selon l’âge de la population canadienne en 2011 </a:t>
            </a:r>
          </a:p>
          <a:p>
            <a:endParaRPr lang="en-CA" dirty="0">
              <a:latin typeface="Calibri" charset="0"/>
              <a:ea typeface="MS PGothic" charset="0"/>
            </a:endParaRPr>
          </a:p>
          <a:p>
            <a:r>
              <a:rPr lang="fr-CA" sz="2400" b="0" i="0" dirty="0">
                <a:solidFill>
                  <a:srgbClr val="000000"/>
                </a:solidFill>
              </a:rPr>
              <a:t>Source des données : Statistique Canada, Enquête sur la santé dans les collectivités canadiennes (ESCC)</a:t>
            </a:r>
          </a:p>
        </p:txBody>
      </p:sp>
    </p:spTree>
    <p:extLst>
      <p:ext uri="{BB962C8B-B14F-4D97-AF65-F5344CB8AC3E}">
        <p14:creationId xmlns:p14="http://schemas.microsoft.com/office/powerpoint/2010/main" val="77022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Sources des données :</a:t>
            </a:r>
          </a:p>
          <a:p>
            <a:r>
              <a:rPr lang="fr-CA" sz="2400" b="0" i="0" dirty="0">
                <a:solidFill>
                  <a:srgbClr val="000000"/>
                </a:solidFill>
              </a:rPr>
              <a:t>Lucchiari C, Masiero M, Botturi A, Pravettoni G. Helping patients to reduce tobacco consumption in oncology: a narrative review. </a:t>
            </a:r>
            <a:r>
              <a:rPr lang="fr-CA" sz="2400" b="0" i="1" dirty="0">
                <a:solidFill>
                  <a:schemeClr val="tx1"/>
                </a:solidFill>
              </a:rPr>
              <a:t>Springerplus</a:t>
            </a:r>
            <a:r>
              <a:rPr lang="fr-CA" sz="2400" b="0" i="0" dirty="0">
                <a:solidFill>
                  <a:schemeClr val="tx1"/>
                </a:solidFill>
              </a:rPr>
              <a:t> </a:t>
            </a:r>
            <a:r>
              <a:rPr lang="fr-CA" sz="2400" b="0" i="0" dirty="0">
                <a:solidFill>
                  <a:srgbClr val="000000"/>
                </a:solidFill>
              </a:rPr>
              <a:t>2016;5:1136.</a:t>
            </a:r>
          </a:p>
          <a:p>
            <a:endParaRPr lang="en-CA" dirty="0">
              <a:latin typeface="Calibri" charset="0"/>
              <a:ea typeface="MS PGothic" charset="0"/>
            </a:endParaRPr>
          </a:p>
          <a:p>
            <a:r>
              <a:rPr lang="fr-CA" sz="2400" b="0" i="0" dirty="0">
                <a:solidFill>
                  <a:srgbClr val="000000"/>
                </a:solidFill>
              </a:rPr>
              <a:t>U.S. Department of Health and Human Services (HHS). The Health Consequences of Smoking: 50 Years of Progress. A Report of the Surgeon General. Atlanta, GA : U.S. Department of Health and Human Services, Centers for Disease Control and Prevention, National Center for Chronic Disease Prevention and Health Promotion, Office on Smoking and Health, 2014.</a:t>
            </a:r>
          </a:p>
          <a:p>
            <a:endParaRPr lang="en-CA" dirty="0">
              <a:latin typeface="Calibri" charset="0"/>
              <a:ea typeface="MS PGothic" charset="0"/>
            </a:endParaRPr>
          </a:p>
          <a:p>
            <a:r>
              <a:rPr lang="fr-CA" sz="2400" b="0" i="0" dirty="0">
                <a:solidFill>
                  <a:srgbClr val="000000"/>
                </a:solidFill>
              </a:rPr>
              <a:t>Liu J, Chadder J, Fung S, G Lockwood, Rahal R, Halligan M, Mowat D, Bryant H. Smoking behaviours of current cancer patients in Canada. </a:t>
            </a:r>
            <a:r>
              <a:rPr lang="fr-CA" sz="2400" b="0" i="1" dirty="0">
                <a:solidFill>
                  <a:srgbClr val="000000"/>
                </a:solidFill>
              </a:rPr>
              <a:t>Current Oncology</a:t>
            </a:r>
            <a:r>
              <a:rPr lang="fr-CA" sz="2400" b="0" i="0" dirty="0">
                <a:solidFill>
                  <a:srgbClr val="000000"/>
                </a:solidFill>
              </a:rPr>
              <a:t> 2016; 23(3):201-203.</a:t>
            </a:r>
          </a:p>
          <a:p>
            <a:endParaRPr lang="en-CA" dirty="0">
              <a:latin typeface="Calibri" charset="0"/>
              <a:ea typeface="MS PGothic" charset="0"/>
            </a:endParaRPr>
          </a:p>
          <a:p>
            <a:r>
              <a:rPr lang="fr-CA" sz="2400" b="0" i="0" dirty="0">
                <a:solidFill>
                  <a:srgbClr val="000000"/>
                </a:solidFill>
              </a:rPr>
              <a:t>Li WHC, Chan SSC, Wang KMP, Lam TH. Helping cancer patients quit smoking by increasing their risk perception: a study protocol of a cluster randomized controlled trial. </a:t>
            </a:r>
            <a:r>
              <a:rPr lang="fr-CA" sz="2400" b="0" i="1" dirty="0">
                <a:solidFill>
                  <a:srgbClr val="000000"/>
                </a:solidFill>
              </a:rPr>
              <a:t>BMC Cancer </a:t>
            </a:r>
            <a:r>
              <a:rPr lang="fr-CA" sz="2400" b="0" i="0" dirty="0">
                <a:solidFill>
                  <a:srgbClr val="000000"/>
                </a:solidFill>
              </a:rPr>
              <a:t>2015;15:490.</a:t>
            </a:r>
          </a:p>
          <a:p>
            <a:endParaRPr lang="en-CA" dirty="0">
              <a:latin typeface="Calibri" charset="0"/>
              <a:ea typeface="MS PGothic" charset="0"/>
            </a:endParaRPr>
          </a:p>
          <a:p>
            <a:r>
              <a:rPr lang="fr-CA" sz="2400" b="0" i="0" dirty="0">
                <a:solidFill>
                  <a:srgbClr val="000000"/>
                </a:solidFill>
              </a:rPr>
              <a:t>Warren GW, Ward KD. Integration of tobacco cessation services into multidisciplinary lung cancer care: rationale, state of the art, and future directions. </a:t>
            </a:r>
            <a:r>
              <a:rPr lang="fr-CA" sz="2400" b="0" i="1" dirty="0">
                <a:solidFill>
                  <a:schemeClr val="tx1"/>
                </a:solidFill>
              </a:rPr>
              <a:t>Transl Lung Cancer Res </a:t>
            </a:r>
            <a:r>
              <a:rPr lang="fr-CA" sz="2400" b="0" i="0" dirty="0">
                <a:solidFill>
                  <a:srgbClr val="000000"/>
                </a:solidFill>
              </a:rPr>
              <a:t>2015;4:339-52.</a:t>
            </a:r>
          </a:p>
          <a:p>
            <a:endParaRPr lang="en-US" dirty="0">
              <a:latin typeface="Calibri" charset="0"/>
              <a:ea typeface="MS PGothic" charset="0"/>
            </a:endParaRPr>
          </a:p>
        </p:txBody>
      </p:sp>
    </p:spTree>
    <p:extLst>
      <p:ext uri="{BB962C8B-B14F-4D97-AF65-F5344CB8AC3E}">
        <p14:creationId xmlns:p14="http://schemas.microsoft.com/office/powerpoint/2010/main" val="84235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5064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36436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fr-FR" dirty="0"/>
              <a:t>Cliquez pour ajouter des commentaires</a:t>
            </a:r>
          </a:p>
          <a:p>
            <a:endParaRPr lang="en-US" dirty="0">
              <a:solidFill>
                <a:srgbClr val="FF0000"/>
              </a:solidFill>
            </a:endParaRPr>
          </a:p>
        </p:txBody>
      </p:sp>
    </p:spTree>
    <p:extLst>
      <p:ext uri="{BB962C8B-B14F-4D97-AF65-F5344CB8AC3E}">
        <p14:creationId xmlns:p14="http://schemas.microsoft.com/office/powerpoint/2010/main" val="128564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2711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Ces mises en </a:t>
            </a:r>
            <a:r>
              <a:rPr lang="fr-CA" sz="2400" b="0" i="0" dirty="0"/>
              <a:t>garde concernent seulement les « fumeurs » comme l’indique le rapport sur le rendement du système de lutte contre le cancer (citation ci-dessous).</a:t>
            </a:r>
            <a:r>
              <a:rPr lang="fr-CA" sz="2400" b="0" i="0" baseline="0" dirty="0"/>
              <a:t> L</a:t>
            </a:r>
            <a:r>
              <a:rPr lang="fr-CA" sz="2400" b="0" i="0" dirty="0"/>
              <a:t>es</a:t>
            </a:r>
            <a:r>
              <a:rPr lang="fr-CA" sz="2400" b="0" i="0" baseline="0" dirty="0"/>
              <a:t> </a:t>
            </a:r>
            <a:r>
              <a:rPr lang="fr-CA" sz="2400" b="0" i="0" dirty="0"/>
              <a:t>informations relatives aux « anciens fumeurs » n’ont pas été rapportées,</a:t>
            </a:r>
            <a:r>
              <a:rPr lang="fr-CA" sz="2400" b="0" i="0" baseline="0" dirty="0"/>
              <a:t> et les </a:t>
            </a:r>
            <a:r>
              <a:rPr lang="fr-CA" sz="2400" b="0" i="0" dirty="0"/>
              <a:t>renseignements additionnels</a:t>
            </a:r>
            <a:r>
              <a:rPr lang="fr-CA" sz="2400" b="0" i="0" baseline="0" dirty="0"/>
              <a:t> </a:t>
            </a:r>
            <a:r>
              <a:rPr lang="fr-CA" sz="2400" b="0" i="0" dirty="0"/>
              <a:t>recueillis sur ces</a:t>
            </a:r>
            <a:r>
              <a:rPr lang="fr-CA" sz="2400" b="0" i="0" baseline="0" dirty="0"/>
              <a:t> derniers </a:t>
            </a:r>
            <a:r>
              <a:rPr lang="fr-CA" sz="2400" b="0" i="0" dirty="0"/>
              <a:t>ont été obtenus du PCCC.</a:t>
            </a:r>
          </a:p>
          <a:p>
            <a:endParaRPr lang="en-US" dirty="0">
              <a:latin typeface="Calibri" charset="0"/>
              <a:ea typeface="MS PGothic" charset="0"/>
            </a:endParaRPr>
          </a:p>
          <a:p>
            <a:r>
              <a:rPr lang="fr-CA" sz="2400" b="0" i="0" dirty="0">
                <a:solidFill>
                  <a:srgbClr val="000000"/>
                </a:solidFill>
              </a:rPr>
              <a:t>Source des données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2400" b="0" i="0" dirty="0">
                <a:solidFill>
                  <a:srgbClr val="000000"/>
                </a:solidFill>
              </a:rPr>
              <a:t>Partenariat canadien contre le cancer. « Section spéciale : Comportements tabagiques chez les patients atteints de cancer » dans le </a:t>
            </a:r>
            <a:r>
              <a:rPr lang="fr-CA" sz="2400" b="0" i="1" dirty="0">
                <a:solidFill>
                  <a:srgbClr val="000000"/>
                </a:solidFill>
              </a:rPr>
              <a:t>Rapport de 2016 sur le rendement du système de lutte contre le cancer</a:t>
            </a:r>
            <a:r>
              <a:rPr lang="fr-CA" sz="2400" b="0" i="0" dirty="0">
                <a:solidFill>
                  <a:srgbClr val="000000"/>
                </a:solidFill>
              </a:rPr>
              <a:t>. Juillet 2016.</a:t>
            </a:r>
          </a:p>
          <a:p>
            <a:endParaRPr lang="en-US" dirty="0">
              <a:latin typeface="Calibri" charset="0"/>
              <a:ea typeface="MS PGothic" charset="0"/>
            </a:endParaRPr>
          </a:p>
        </p:txBody>
      </p:sp>
    </p:spTree>
    <p:extLst>
      <p:ext uri="{BB962C8B-B14F-4D97-AF65-F5344CB8AC3E}">
        <p14:creationId xmlns:p14="http://schemas.microsoft.com/office/powerpoint/2010/main" val="129872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fr-CA" sz="2400" b="0" i="0" dirty="0">
                <a:solidFill>
                  <a:srgbClr val="000000"/>
                </a:solidFill>
              </a:rPr>
              <a:t>Normalisées selon la population canadienne de 2011</a:t>
            </a:r>
          </a:p>
        </p:txBody>
      </p:sp>
    </p:spTree>
    <p:extLst>
      <p:ext uri="{BB962C8B-B14F-4D97-AF65-F5344CB8AC3E}">
        <p14:creationId xmlns:p14="http://schemas.microsoft.com/office/powerpoint/2010/main" val="905838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2400" b="0" i="0" dirty="0">
                <a:solidFill>
                  <a:srgbClr val="000000"/>
                </a:solidFill>
              </a:rPr>
              <a:t>Liu J, Chadder J, Fung S, G Lockwood, Rahal R, Halligan M, Mowat D, Bryant H. Smoking behaviours of current cancer patients in Canada. </a:t>
            </a:r>
            <a:r>
              <a:rPr lang="fr-CA" sz="2400" b="0" i="1" dirty="0">
                <a:solidFill>
                  <a:srgbClr val="000000"/>
                </a:solidFill>
              </a:rPr>
              <a:t>Current Oncology</a:t>
            </a:r>
            <a:r>
              <a:rPr lang="fr-CA" sz="2400" b="0" i="0" dirty="0">
                <a:solidFill>
                  <a:srgbClr val="000000"/>
                </a:solidFill>
              </a:rPr>
              <a:t> 2016; 23(3):201-203.</a:t>
            </a:r>
          </a:p>
          <a:p>
            <a:endParaRPr lang="en-US" dirty="0"/>
          </a:p>
          <a:p>
            <a:r>
              <a:rPr lang="fr-CA" sz="2400" b="0" i="0" dirty="0">
                <a:solidFill>
                  <a:srgbClr val="000000"/>
                </a:solidFill>
              </a:rPr>
              <a:t>Partenariat canadien </a:t>
            </a:r>
            <a:r>
              <a:rPr lang="fr-CA" sz="2400" b="0" i="0" dirty="0"/>
              <a:t>contre le cancer. « Section spéciale : Comportements tabagiques chez les patients atteints de cancer » dans le </a:t>
            </a:r>
            <a:r>
              <a:rPr lang="fr-CA" sz="2400" b="0" i="1" dirty="0"/>
              <a:t>Rapport de 2016 sur le rendement du système de lutte contre le cancer</a:t>
            </a:r>
            <a:r>
              <a:rPr lang="fr-CA" sz="2400" b="0" i="0" dirty="0"/>
              <a:t>. Juillet 2016.</a:t>
            </a:r>
          </a:p>
        </p:txBody>
      </p:sp>
    </p:spTree>
    <p:extLst>
      <p:ext uri="{BB962C8B-B14F-4D97-AF65-F5344CB8AC3E}">
        <p14:creationId xmlns:p14="http://schemas.microsoft.com/office/powerpoint/2010/main" val="1880431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partnershipagainstcancer.c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94"/>
          <p:cNvSpPr/>
          <p:nvPr userDrawn="1"/>
        </p:nvSpPr>
        <p:spPr>
          <a:xfrm>
            <a:off x="0" y="0"/>
            <a:ext cx="13002768" cy="8686800"/>
          </a:xfrm>
          <a:prstGeom prst="rect">
            <a:avLst/>
          </a:prstGeom>
          <a:solidFill>
            <a:srgbClr val="01B4DE">
              <a:alpha val="1100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6902335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01B4DE"/>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541149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106"/>
          <p:cNvSpPr/>
          <p:nvPr userDrawn="1"/>
        </p:nvSpPr>
        <p:spPr>
          <a:xfrm>
            <a:off x="0" y="-1"/>
            <a:ext cx="5943600" cy="9753602"/>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1095572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54B1AD">
              <a:alpha val="11000"/>
            </a:srgbClr>
          </a:solidFill>
          <a:ln w="12700">
            <a:miter lim="400000"/>
          </a:ln>
        </p:spPr>
        <p:txBody>
          <a:bodyPr lIns="50800" tIns="50800" rIns="50800" bIns="50800" anchor="ctr"/>
          <a:lstStyle/>
          <a:p>
            <a:pPr>
              <a:defRPr sz="2400">
                <a:solidFill>
                  <a:srgbClr val="FFFFFF"/>
                </a:solidFill>
              </a:defRPr>
            </a:pPr>
            <a:endParaRPr/>
          </a:p>
        </p:txBody>
      </p:sp>
      <p:sp>
        <p:nvSpPr>
          <p:cNvPr id="6"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7"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4580842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C">
    <p:spTree>
      <p:nvGrpSpPr>
        <p:cNvPr id="1" name=""/>
        <p:cNvGrpSpPr/>
        <p:nvPr/>
      </p:nvGrpSpPr>
      <p:grpSpPr>
        <a:xfrm>
          <a:off x="0" y="0"/>
          <a:ext cx="0" cy="0"/>
          <a:chOff x="0" y="0"/>
          <a:chExt cx="0" cy="0"/>
        </a:xfrm>
      </p:grpSpPr>
      <p:sp>
        <p:nvSpPr>
          <p:cNvPr id="4" name="Shape 115"/>
          <p:cNvSpPr/>
          <p:nvPr userDrawn="1"/>
        </p:nvSpPr>
        <p:spPr>
          <a:xfrm>
            <a:off x="0" y="0"/>
            <a:ext cx="13002769" cy="8686800"/>
          </a:xfrm>
          <a:prstGeom prst="rect">
            <a:avLst/>
          </a:prstGeom>
          <a:solidFill>
            <a:srgbClr val="4F80A2">
              <a:alpha val="11000"/>
            </a:srgbClr>
          </a:solidFill>
          <a:ln w="12700">
            <a:miter lim="400000"/>
          </a:ln>
        </p:spPr>
        <p:txBody>
          <a:bodyPr lIns="50800" tIns="50800" rIns="50800" bIns="50800" anchor="ctr"/>
          <a:lstStyle/>
          <a:p>
            <a:pPr>
              <a:defRPr sz="2400">
                <a:solidFill>
                  <a:srgbClr val="FFFFFF"/>
                </a:solidFill>
              </a:defRPr>
            </a:pPr>
            <a:endParaRPr/>
          </a:p>
        </p:txBody>
      </p:sp>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11545825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a:pPr/>
              <a:t>‹#›</a:t>
            </a:fld>
            <a:endParaRPr lang="uk-UA" dirty="0"/>
          </a:p>
        </p:txBody>
      </p:sp>
      <p:sp>
        <p:nvSpPr>
          <p:cNvPr id="4" name="Shape 115"/>
          <p:cNvSpPr/>
          <p:nvPr userDrawn="1"/>
        </p:nvSpPr>
        <p:spPr>
          <a:xfrm>
            <a:off x="0" y="0"/>
            <a:ext cx="13002769" cy="8686800"/>
          </a:xfrm>
          <a:prstGeom prst="rect">
            <a:avLst/>
          </a:prstGeom>
          <a:solidFill>
            <a:srgbClr val="F68C2C">
              <a:alpha val="10980"/>
            </a:srgbClr>
          </a:solidFill>
          <a:ln w="12700">
            <a:miter lim="400000"/>
          </a:ln>
        </p:spPr>
        <p:txBody>
          <a:bodyPr lIns="50800" tIns="50800" rIns="50800" bIns="50800" anchor="ctr"/>
          <a:lstStyle/>
          <a:p>
            <a:pPr>
              <a:defRPr sz="2400">
                <a:solidFill>
                  <a:srgbClr val="FFFFFF"/>
                </a:solidFill>
              </a:defRPr>
            </a:pPr>
            <a:endParaRPr/>
          </a:p>
        </p:txBody>
      </p:sp>
      <p:sp>
        <p:nvSpPr>
          <p:cNvPr id="5" name="Shape 95"/>
          <p:cNvSpPr>
            <a:spLocks noGrp="1"/>
          </p:cNvSpPr>
          <p:nvPr>
            <p:ph type="body" idx="1"/>
          </p:nvPr>
        </p:nvSpPr>
        <p:spPr>
          <a:xfrm>
            <a:off x="914401" y="1828800"/>
            <a:ext cx="10515600" cy="6286500"/>
          </a:xfrm>
          <a:prstGeom prst="rect">
            <a:avLst/>
          </a:prstGeom>
        </p:spPr>
        <p:txBody>
          <a:bodyPr anchor="t"/>
          <a:lstStyle>
            <a:lvl1pPr marL="444500" indent="-444500">
              <a:lnSpc>
                <a:spcPts val="3500"/>
              </a:lnSpc>
              <a:spcBef>
                <a:spcPts val="1800"/>
              </a:spcBef>
              <a:defRPr/>
            </a:lvl1pPr>
            <a:lvl2pPr marL="889000" indent="-444500">
              <a:lnSpc>
                <a:spcPts val="3500"/>
              </a:lnSpc>
              <a:spcBef>
                <a:spcPts val="1800"/>
              </a:spcBef>
              <a:defRPr/>
            </a:lvl2pPr>
            <a:lvl3pPr marL="1333500" indent="-444500">
              <a:lnSpc>
                <a:spcPts val="3500"/>
              </a:lnSpc>
              <a:spcBef>
                <a:spcPts val="1800"/>
              </a:spcBef>
              <a:defRPr/>
            </a:lvl3pPr>
            <a:lvl4pPr marL="1778000" indent="-444500">
              <a:lnSpc>
                <a:spcPts val="3500"/>
              </a:lnSpc>
              <a:spcBef>
                <a:spcPts val="1800"/>
              </a:spcBef>
              <a:defRPr/>
            </a:lvl4pPr>
            <a:lvl5pPr marL="2222500" indent="-444500">
              <a:lnSpc>
                <a:spcPts val="3500"/>
              </a:lnSpc>
              <a:spcBef>
                <a:spcPts val="1800"/>
              </a:spcBef>
              <a:defRPr/>
            </a:lvl5pPr>
          </a:lstStyle>
          <a:p>
            <a:r>
              <a:t>Body Level One</a:t>
            </a:r>
          </a:p>
          <a:p>
            <a:pPr lvl="1"/>
            <a:r>
              <a:t>Body Level Two</a:t>
            </a:r>
          </a:p>
          <a:p>
            <a:pPr lvl="2"/>
            <a:r>
              <a:t>Body Level Three</a:t>
            </a:r>
          </a:p>
          <a:p>
            <a:pPr lvl="3"/>
            <a:r>
              <a:t>Body Level Four</a:t>
            </a:r>
          </a:p>
          <a:p>
            <a:pPr lvl="4"/>
            <a:r>
              <a:t>Body Level Five</a:t>
            </a:r>
          </a:p>
        </p:txBody>
      </p:sp>
      <p:sp>
        <p:nvSpPr>
          <p:cNvPr id="6" name="Title 2"/>
          <p:cNvSpPr>
            <a:spLocks noGrp="1"/>
          </p:cNvSpPr>
          <p:nvPr>
            <p:ph type="title"/>
          </p:nvPr>
        </p:nvSpPr>
        <p:spPr>
          <a:xfrm>
            <a:off x="914400" y="457200"/>
            <a:ext cx="10515600" cy="685800"/>
          </a:xfrm>
          <a:prstGeom prst="rect">
            <a:avLst/>
          </a:prstGeom>
        </p:spPr>
        <p:txBody>
          <a:bodyPr/>
          <a:lstStyle>
            <a:lvl1pPr>
              <a:defRPr sz="3300" b="1" i="0" baseline="0">
                <a:solidFill>
                  <a:srgbClr val="0057A4"/>
                </a:solidFill>
                <a:latin typeface="Calibri" charset="0"/>
              </a:defRPr>
            </a:lvl1pPr>
          </a:lstStyle>
          <a:p>
            <a:r>
              <a:rPr lang="en-US"/>
              <a:t>Click to edit Master title style</a:t>
            </a:r>
          </a:p>
        </p:txBody>
      </p:sp>
    </p:spTree>
    <p:extLst>
      <p:ext uri="{BB962C8B-B14F-4D97-AF65-F5344CB8AC3E}">
        <p14:creationId xmlns:p14="http://schemas.microsoft.com/office/powerpoint/2010/main" val="2681061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solidFill>
          <a:srgbClr val="FFFFFF"/>
        </a:solidFill>
        <a:effectLst/>
      </p:bgPr>
    </p:bg>
    <p:spTree>
      <p:nvGrpSpPr>
        <p:cNvPr id="1" name=""/>
        <p:cNvGrpSpPr/>
        <p:nvPr/>
      </p:nvGrpSpPr>
      <p:grpSpPr>
        <a:xfrm>
          <a:off x="0" y="0"/>
          <a:ext cx="0" cy="0"/>
          <a:chOff x="0" y="0"/>
          <a:chExt cx="0" cy="0"/>
        </a:xfrm>
      </p:grpSpPr>
      <p:sp>
        <p:nvSpPr>
          <p:cNvPr id="126" name="Shape 126"/>
          <p:cNvSpPr/>
          <p:nvPr/>
        </p:nvSpPr>
        <p:spPr>
          <a:xfrm>
            <a:off x="0" y="-1"/>
            <a:ext cx="13004800" cy="8732520"/>
          </a:xfrm>
          <a:prstGeom prst="rect">
            <a:avLst/>
          </a:prstGeom>
          <a:solidFill>
            <a:srgbClr val="48656B"/>
          </a:solidFill>
          <a:ln w="12700">
            <a:miter lim="400000"/>
          </a:ln>
        </p:spPr>
        <p:txBody>
          <a:bodyPr lIns="50800" tIns="50800" rIns="50800" bIns="50800" anchor="ctr"/>
          <a:lstStyle/>
          <a:p>
            <a:pPr>
              <a:defRPr sz="2400">
                <a:solidFill>
                  <a:srgbClr val="FFFFFF"/>
                </a:solidFill>
              </a:defRPr>
            </a:pPr>
            <a:endParaRPr/>
          </a:p>
        </p:txBody>
      </p:sp>
      <p:sp>
        <p:nvSpPr>
          <p:cNvPr id="128" name="Shape 128"/>
          <p:cNvSpPr/>
          <p:nvPr/>
        </p:nvSpPr>
        <p:spPr>
          <a:xfrm>
            <a:off x="685800" y="3377849"/>
            <a:ext cx="6008104" cy="1265988"/>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a:t>La production de cette ressource a été rendue possible grâce au soutien financier de Santé Canada.</a:t>
            </a:r>
          </a:p>
        </p:txBody>
      </p:sp>
      <p:sp>
        <p:nvSpPr>
          <p:cNvPr id="10" name="Shape 128"/>
          <p:cNvSpPr/>
          <p:nvPr userDrawn="1"/>
        </p:nvSpPr>
        <p:spPr>
          <a:xfrm>
            <a:off x="685800" y="5760720"/>
            <a:ext cx="6400800" cy="32419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lvl1pPr algn="l" defTabSz="457200">
              <a:lnSpc>
                <a:spcPct val="90000"/>
              </a:lnSpc>
              <a:defRPr sz="2800" b="1">
                <a:solidFill>
                  <a:srgbClr val="FFFFFF"/>
                </a:solidFill>
                <a:latin typeface="Calibri"/>
                <a:ea typeface="Calibri"/>
                <a:cs typeface="Calibri"/>
                <a:sym typeface="Calibri"/>
              </a:defRPr>
            </a:lvl1pPr>
          </a:lstStyle>
          <a:p>
            <a:r>
              <a:rPr lang="en-US" sz="1600" spc="100" baseline="0" dirty="0">
                <a:solidFill>
                  <a:srgbClr val="01B4DE"/>
                </a:solidFill>
              </a:rPr>
              <a:t>PARTNERSHIPAGAINSTCANCER.CA</a:t>
            </a:r>
            <a:endParaRPr sz="1600" spc="100" baseline="0" dirty="0">
              <a:solidFill>
                <a:srgbClr val="01B4DE"/>
              </a:solidFill>
            </a:endParaRPr>
          </a:p>
        </p:txBody>
      </p:sp>
      <p:sp>
        <p:nvSpPr>
          <p:cNvPr id="2" name="Rectangle 1">
            <a:hlinkClick r:id="rId2"/>
          </p:cNvPr>
          <p:cNvSpPr/>
          <p:nvPr userDrawn="1"/>
        </p:nvSpPr>
        <p:spPr>
          <a:xfrm>
            <a:off x="685800" y="5760720"/>
            <a:ext cx="3337560" cy="3241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04" y="0"/>
            <a:ext cx="1680474" cy="1499616"/>
          </a:xfrm>
          <a:prstGeom prst="rect">
            <a:avLst/>
          </a:prstGeom>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p:bg>
      <p:bgPr>
        <a:blipFill>
          <a:blip r:embed="rId2"/>
          <a:stretch>
            <a:fillRect/>
          </a:stretch>
        </a:blipFill>
        <a:effectLst/>
      </p:bgPr>
    </p:bg>
    <p:spTree>
      <p:nvGrpSpPr>
        <p:cNvPr id="1" name=""/>
        <p:cNvGrpSpPr/>
        <p:nvPr/>
      </p:nvGrpSpPr>
      <p:grpSpPr>
        <a:xfrm>
          <a:off x="0" y="0"/>
          <a:ext cx="0" cy="0"/>
          <a:chOff x="0" y="0"/>
          <a:chExt cx="0" cy="0"/>
        </a:xfrm>
      </p:grpSpPr>
      <p:sp>
        <p:nvSpPr>
          <p:cNvPr id="5" name="Shape 82"/>
          <p:cNvSpPr/>
          <p:nvPr userDrawn="1"/>
        </p:nvSpPr>
        <p:spPr>
          <a:xfrm>
            <a:off x="0" y="0"/>
            <a:ext cx="5943600" cy="8229601"/>
          </a:xfrm>
          <a:prstGeom prst="rect">
            <a:avLst/>
          </a:prstGeom>
          <a:solidFill>
            <a:srgbClr val="003CA6"/>
          </a:solidFill>
          <a:ln w="12700">
            <a:miter lim="400000"/>
          </a:ln>
        </p:spPr>
        <p:txBody>
          <a:bodyPr lIns="50800" tIns="50800" rIns="50800" bIns="50800" anchor="ctr"/>
          <a:lstStyle/>
          <a:p>
            <a:pPr>
              <a:defRPr sz="2400">
                <a:solidFill>
                  <a:srgbClr val="FFFFFF"/>
                </a:solidFill>
              </a:defRPr>
            </a:pPr>
            <a:endParaRPr/>
          </a:p>
        </p:txBody>
      </p:sp>
      <p:sp>
        <p:nvSpPr>
          <p:cNvPr id="10" name="Rectangle 9"/>
          <p:cNvSpPr/>
          <p:nvPr userDrawn="1"/>
        </p:nvSpPr>
        <p:spPr>
          <a:xfrm>
            <a:off x="0" y="8229601"/>
            <a:ext cx="13004800" cy="152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hape 84"/>
          <p:cNvSpPr>
            <a:spLocks noGrp="1"/>
          </p:cNvSpPr>
          <p:nvPr>
            <p:ph type="body" sz="quarter" idx="13"/>
          </p:nvPr>
        </p:nvSpPr>
        <p:spPr>
          <a:xfrm>
            <a:off x="734164" y="7132320"/>
            <a:ext cx="5211610" cy="384721"/>
          </a:xfrm>
          <a:prstGeom prst="rect">
            <a:avLst/>
          </a:prstGeom>
        </p:spPr>
        <p:txBody>
          <a:bodyPr wrap="square">
            <a:spAutoFit/>
          </a:bodyPr>
          <a:lstStyle>
            <a:lvl1pPr marL="0" indent="0">
              <a:lnSpc>
                <a:spcPct val="100000"/>
              </a:lnSpc>
              <a:spcBef>
                <a:spcPts val="0"/>
              </a:spcBef>
              <a:buSzTx/>
              <a:buNone/>
              <a:defRPr sz="1900" b="1" cap="all" spc="76" baseline="0">
                <a:solidFill>
                  <a:srgbClr val="01B4DE"/>
                </a:solidFill>
              </a:defRPr>
            </a:lvl1pPr>
          </a:lstStyle>
          <a:p>
            <a:r>
              <a:t>DATE</a:t>
            </a:r>
          </a:p>
        </p:txBody>
      </p:sp>
      <p:sp>
        <p:nvSpPr>
          <p:cNvPr id="9" name="Title 1"/>
          <p:cNvSpPr>
            <a:spLocks noGrp="1"/>
          </p:cNvSpPr>
          <p:nvPr>
            <p:ph type="title"/>
          </p:nvPr>
        </p:nvSpPr>
        <p:spPr>
          <a:xfrm>
            <a:off x="733694" y="3429000"/>
            <a:ext cx="5212080" cy="3200400"/>
          </a:xfrm>
          <a:prstGeom prst="rect">
            <a:avLst/>
          </a:prstGeom>
        </p:spPr>
        <p:txBody>
          <a:bodyPr/>
          <a:lstStyle>
            <a:lvl1pPr>
              <a:lnSpc>
                <a:spcPct val="80000"/>
              </a:lnSpc>
              <a:defRPr sz="4100" b="1" i="0" baseline="0">
                <a:solidFill>
                  <a:schemeClr val="bg1"/>
                </a:solidFill>
                <a:latin typeface="calibri" charset="0"/>
              </a:defRPr>
            </a:lvl1pPr>
          </a:lstStyle>
          <a:p>
            <a:r>
              <a:rPr lang="en-US"/>
              <a:t>Click to edit Master title style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79568" y="8571108"/>
            <a:ext cx="3867912" cy="727127"/>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656" y="1"/>
            <a:ext cx="2315774" cy="206654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6" name="Shape 106"/>
          <p:cNvSpPr/>
          <p:nvPr/>
        </p:nvSpPr>
        <p:spPr>
          <a:xfrm>
            <a:off x="0" y="1"/>
            <a:ext cx="5943600" cy="9753600"/>
          </a:xfrm>
          <a:prstGeom prst="rect">
            <a:avLst/>
          </a:prstGeom>
          <a:solidFill>
            <a:srgbClr val="54B1AD"/>
          </a:solidFill>
          <a:ln w="12700">
            <a:miter lim="400000"/>
          </a:ln>
        </p:spPr>
        <p:txBody>
          <a:bodyPr lIns="50800" tIns="50800" rIns="50800" bIns="50800" anchor="ctr"/>
          <a:lstStyle/>
          <a:p>
            <a:pPr>
              <a:defRPr sz="2400">
                <a:solidFill>
                  <a:srgbClr val="0057A4"/>
                </a:solidFill>
              </a:defRPr>
            </a:pPr>
            <a:endParaRPr/>
          </a:p>
        </p:txBody>
      </p:sp>
      <p:sp>
        <p:nvSpPr>
          <p:cNvPr id="2"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0"/>
          </a:xfrm>
          <a:prstGeom prst="rect">
            <a:avLst/>
          </a:prstGeom>
          <a:solidFill>
            <a:srgbClr val="4F80A2"/>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8954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hape 106"/>
          <p:cNvSpPr/>
          <p:nvPr userDrawn="1"/>
        </p:nvSpPr>
        <p:spPr>
          <a:xfrm>
            <a:off x="0" y="-1"/>
            <a:ext cx="5943600" cy="9753601"/>
          </a:xfrm>
          <a:prstGeom prst="rect">
            <a:avLst/>
          </a:prstGeom>
          <a:solidFill>
            <a:srgbClr val="F68C2C"/>
          </a:solidFill>
          <a:ln w="12700">
            <a:miter lim="400000"/>
          </a:ln>
        </p:spPr>
        <p:txBody>
          <a:bodyPr lIns="50800" tIns="50800" rIns="50800" bIns="50800" anchor="ctr"/>
          <a:lstStyle/>
          <a:p>
            <a:pPr>
              <a:defRPr sz="2400">
                <a:solidFill>
                  <a:srgbClr val="0057A4"/>
                </a:solidFill>
              </a:defRPr>
            </a:pPr>
            <a:endParaRPr/>
          </a:p>
        </p:txBody>
      </p:sp>
      <p:sp>
        <p:nvSpPr>
          <p:cNvPr id="5" name="Title 1"/>
          <p:cNvSpPr>
            <a:spLocks noGrp="1"/>
          </p:cNvSpPr>
          <p:nvPr>
            <p:ph type="title"/>
          </p:nvPr>
        </p:nvSpPr>
        <p:spPr>
          <a:xfrm>
            <a:off x="914400" y="-1"/>
            <a:ext cx="4572000" cy="9820656"/>
          </a:xfrm>
          <a:prstGeom prst="rect">
            <a:avLst/>
          </a:prstGeom>
        </p:spPr>
        <p:txBody>
          <a:bodyPr anchor="ctr" anchorCtr="0"/>
          <a:lstStyle>
            <a:lvl1pPr>
              <a:defRPr sz="4100" b="1" i="0" baseline="0">
                <a:solidFill>
                  <a:schemeClr val="bg1"/>
                </a:solidFill>
                <a:latin typeface="Calibri" charset="0"/>
              </a:defRPr>
            </a:lvl1pPr>
          </a:lstStyle>
          <a:p>
            <a:r>
              <a:rPr lang="en-US"/>
              <a:t>Click to edit Master title style</a:t>
            </a:r>
          </a:p>
        </p:txBody>
      </p:sp>
    </p:spTree>
    <p:extLst>
      <p:ext uri="{BB962C8B-B14F-4D97-AF65-F5344CB8AC3E}">
        <p14:creationId xmlns:p14="http://schemas.microsoft.com/office/powerpoint/2010/main" val="871265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hape 4"/>
          <p:cNvSpPr>
            <a:spLocks noGrp="1"/>
          </p:cNvSpPr>
          <p:nvPr>
            <p:ph type="sldNum" sz="quarter" idx="2"/>
          </p:nvPr>
        </p:nvSpPr>
        <p:spPr>
          <a:xfrm>
            <a:off x="914400" y="9079992"/>
            <a:ext cx="330219" cy="333425"/>
          </a:xfrm>
          <a:prstGeom prst="rect">
            <a:avLst/>
          </a:prstGeom>
          <a:ln w="12700">
            <a:miter lim="400000"/>
          </a:ln>
        </p:spPr>
        <p:txBody>
          <a:bodyPr wrap="none" lIns="50800" tIns="50800" rIns="50800" bIns="50800">
            <a:spAutoFit/>
          </a:bodyPr>
          <a:lstStyle>
            <a:lvl1pPr>
              <a:defRPr sz="1500" baseline="0">
                <a:solidFill>
                  <a:srgbClr val="0057A4"/>
                </a:solidFill>
                <a:latin typeface="calibri" charset="0"/>
              </a:defRPr>
            </a:lvl1pPr>
          </a:lstStyle>
          <a:p>
            <a:fld id="{86CB4B4D-7CA3-9044-876B-883B54F8677D}" type="slidenum">
              <a:rPr lang="uk-UA"/>
              <a:pPr/>
              <a:t>‹#›</a:t>
            </a:fld>
            <a:endParaRPr lang="uk-UA" dirty="0"/>
          </a:p>
        </p:txBody>
      </p:sp>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38696" y="8860536"/>
            <a:ext cx="3447288" cy="648054"/>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5" r:id="rId3"/>
    <p:sldLayoutId id="2147483667" r:id="rId4"/>
    <p:sldLayoutId id="2147483659" r:id="rId5"/>
  </p:sldLayoutIdLst>
  <p:transition spd="med"/>
  <p:hf hdr="0" ftr="0" dt="0"/>
  <p:txStyles>
    <p:titleStyle>
      <a:lvl1pPr marL="0" marR="0" indent="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1pPr>
      <a:lvl2pPr marL="0" marR="0" indent="228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2pPr>
      <a:lvl3pPr marL="0" marR="0" indent="457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3pPr>
      <a:lvl4pPr marL="0" marR="0" indent="685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4pPr>
      <a:lvl5pPr marL="0" marR="0" indent="9144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5pPr>
      <a:lvl6pPr marL="0" marR="0" indent="11430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6pPr>
      <a:lvl7pPr marL="0" marR="0" indent="13716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7pPr>
      <a:lvl8pPr marL="0" marR="0" indent="16002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8pPr>
      <a:lvl9pPr marL="0" marR="0" indent="1828800" algn="l" defTabSz="584200" latinLnBrk="0">
        <a:lnSpc>
          <a:spcPct val="100000"/>
        </a:lnSpc>
        <a:spcBef>
          <a:spcPts val="0"/>
        </a:spcBef>
        <a:spcAft>
          <a:spcPts val="0"/>
        </a:spcAft>
        <a:buClrTx/>
        <a:buSzTx/>
        <a:buFontTx/>
        <a:buNone/>
        <a:tabLst/>
        <a:defRPr sz="7000" b="0" i="0" u="none" strike="noStrike" cap="none" spc="0" baseline="0">
          <a:ln>
            <a:noFill/>
          </a:ln>
          <a:solidFill>
            <a:srgbClr val="FFFFFF"/>
          </a:solidFill>
          <a:uFillTx/>
          <a:latin typeface="+mn-lt"/>
          <a:ea typeface="+mn-ea"/>
          <a:cs typeface="+mn-cs"/>
          <a:sym typeface="Helvetica Light"/>
        </a:defRPr>
      </a:lvl9pPr>
    </p:titleStyle>
    <p:bodyStyle>
      <a:lvl1pPr marL="358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02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247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691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136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4" r:id="rId3"/>
    <p:sldLayoutId id="2147483666" r:id="rId4"/>
    <p:sldLayoutId id="2147483668"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vuesurlecancer.ca/prevention_et_depistage/taba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vuesurlecancer.ca/prevention_et_depistage/tabac/"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partnershipagainstcancer.ca/"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34164" y="7132320"/>
            <a:ext cx="5211610" cy="400110"/>
          </a:xfrm>
        </p:spPr>
        <p:txBody>
          <a:bodyPr/>
          <a:lstStyle/>
          <a:p>
            <a:r>
              <a:rPr lang="en-US" sz="2000" dirty="0">
                <a:ea typeface="ＭＳ Ｐゴシック" charset="0"/>
                <a:cs typeface="ＭＳ Ｐゴシック" charset="0"/>
              </a:rPr>
              <a:t>Mars 2017</a:t>
            </a:r>
          </a:p>
        </p:txBody>
      </p:sp>
      <p:sp>
        <p:nvSpPr>
          <p:cNvPr id="3" name="Title 2"/>
          <p:cNvSpPr>
            <a:spLocks noGrp="1"/>
          </p:cNvSpPr>
          <p:nvPr>
            <p:ph type="title"/>
          </p:nvPr>
        </p:nvSpPr>
        <p:spPr>
          <a:xfrm>
            <a:off x="733694" y="3163956"/>
            <a:ext cx="4328636" cy="3200400"/>
          </a:xfrm>
        </p:spPr>
        <p:txBody>
          <a:bodyPr/>
          <a:lstStyle/>
          <a:p>
            <a:r>
              <a:rPr lang="en-US" sz="4400" dirty="0"/>
              <a:t>Statistiques importantes sur le tabagisme chez les patients atteints de cancer au Canada</a:t>
            </a:r>
            <a:endParaRPr lang="en-US" dirty="0"/>
          </a:p>
        </p:txBody>
      </p:sp>
    </p:spTree>
    <p:extLst>
      <p:ext uri="{BB962C8B-B14F-4D97-AF65-F5344CB8AC3E}">
        <p14:creationId xmlns:p14="http://schemas.microsoft.com/office/powerpoint/2010/main" val="1164805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1003577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11</a:t>
            </a:fld>
            <a:endParaRPr lang="uk-UA"/>
          </a:p>
        </p:txBody>
      </p:sp>
      <p:sp>
        <p:nvSpPr>
          <p:cNvPr id="3" name="Text Placeholder 2"/>
          <p:cNvSpPr>
            <a:spLocks noGrp="1"/>
          </p:cNvSpPr>
          <p:nvPr>
            <p:ph type="body" idx="1"/>
          </p:nvPr>
        </p:nvSpPr>
        <p:spPr>
          <a:xfrm>
            <a:off x="914401" y="1828800"/>
            <a:ext cx="9793356" cy="6286500"/>
          </a:xfrm>
        </p:spPr>
        <p:txBody>
          <a:bodyPr/>
          <a:lstStyle/>
          <a:p>
            <a:pPr marL="0" indent="0">
              <a:buNone/>
            </a:pPr>
            <a:r>
              <a:rPr lang="en-US"/>
              <a:t>Le Partenariat canadien contre le cancer a compilé plusieurs sources de données dans une série de ressources visant à aider les organismes de lutte contre le cancer et les gouvernements à maintenir, à diffuser et à intensifier des approches de l’abandon du tabagisme fondées sur des données probantes au sein du système de lutte contre le cancer. </a:t>
            </a:r>
          </a:p>
          <a:p>
            <a:pPr marL="0" indent="0">
              <a:buNone/>
            </a:pPr>
            <a:r>
              <a:rPr lang="en-US"/>
              <a:t>Ces diapositives, qui présentent des statistiques importantes, constituent l’une des nombreuses ressources offertes par le Partenariat pour soutenir la prise de décisions fondées sur des données probantes concernant l’abandon du tabagisme chez les patients atteints de cancer.</a:t>
            </a:r>
          </a:p>
          <a:p>
            <a:pPr marL="0" indent="0">
              <a:buNone/>
            </a:pPr>
            <a:endParaRPr lang="en-US"/>
          </a:p>
          <a:p>
            <a:pPr marL="0" indent="0">
              <a:buNone/>
            </a:pPr>
            <a:endParaRPr lang="en-US"/>
          </a:p>
        </p:txBody>
      </p:sp>
      <p:sp>
        <p:nvSpPr>
          <p:cNvPr id="4" name="Title 3"/>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55902953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368" y="365760"/>
            <a:ext cx="11887200" cy="8915400"/>
          </a:xfrm>
          <a:prstGeom prst="rect">
            <a:avLst/>
          </a:prstGeom>
        </p:spPr>
      </p:pic>
      <p:sp>
        <p:nvSpPr>
          <p:cNvPr id="2" name="Slide Number Placeholder 1"/>
          <p:cNvSpPr>
            <a:spLocks noGrp="1"/>
          </p:cNvSpPr>
          <p:nvPr>
            <p:ph type="sldNum" sz="quarter" idx="10"/>
          </p:nvPr>
        </p:nvSpPr>
        <p:spPr/>
        <p:txBody>
          <a:bodyPr/>
          <a:lstStyle/>
          <a:p>
            <a:fld id="{86CB4B4D-7CA3-9044-876B-883B54F8677D}" type="slidenum">
              <a:rPr lang="uk-UA"/>
              <a:pPr/>
              <a:t>12</a:t>
            </a:fld>
            <a:endParaRPr lang="uk-UA"/>
          </a:p>
        </p:txBody>
      </p:sp>
      <p:sp>
        <p:nvSpPr>
          <p:cNvPr id="4" name="Title 3"/>
          <p:cNvSpPr>
            <a:spLocks noGrp="1"/>
          </p:cNvSpPr>
          <p:nvPr>
            <p:ph type="title"/>
          </p:nvPr>
        </p:nvSpPr>
        <p:spPr>
          <a:xfrm>
            <a:off x="914400" y="457200"/>
            <a:ext cx="8560904" cy="1143000"/>
          </a:xfrm>
        </p:spPr>
        <p:txBody>
          <a:bodyPr/>
          <a:lstStyle/>
          <a:p>
            <a:r>
              <a:rPr lang="en-US"/>
              <a:t>Ressources sur l’abandon du tabagisme au sein des systèmes de lutte contre le cancer</a:t>
            </a:r>
          </a:p>
        </p:txBody>
      </p:sp>
      <p:sp>
        <p:nvSpPr>
          <p:cNvPr id="7" name="Text Placeholder 2"/>
          <p:cNvSpPr txBox="1">
            <a:spLocks/>
          </p:cNvSpPr>
          <p:nvPr/>
        </p:nvSpPr>
        <p:spPr>
          <a:xfrm>
            <a:off x="914401" y="7995920"/>
            <a:ext cx="10223291" cy="591429"/>
          </a:xfrm>
          <a:prstGeom prst="rect">
            <a:avLst/>
          </a:prstGeom>
        </p:spPr>
        <p:txBody>
          <a:bodyPr anchor="t"/>
          <a:lstStyle>
            <a:lvl1pPr marL="444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1pPr>
            <a:lvl2pPr marL="889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2pPr>
            <a:lvl3pPr marL="1333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3pPr>
            <a:lvl4pPr marL="17780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4pPr>
            <a:lvl5pPr marL="2222500" marR="0" indent="-444500" algn="l" defTabSz="584200" rtl="0" latinLnBrk="0">
              <a:lnSpc>
                <a:spcPts val="3500"/>
              </a:lnSpc>
              <a:spcBef>
                <a:spcPts val="18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5pPr>
            <a:lvl6pPr marL="2580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6pPr>
            <a:lvl7pPr marL="3025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7pPr>
            <a:lvl8pPr marL="34695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8pPr>
            <a:lvl9pPr marL="3914069" marR="0" indent="-358069" algn="l" defTabSz="584200" rtl="0" latinLnBrk="0">
              <a:lnSpc>
                <a:spcPct val="90000"/>
              </a:lnSpc>
              <a:spcBef>
                <a:spcPts val="3500"/>
              </a:spcBef>
              <a:spcAft>
                <a:spcPts val="0"/>
              </a:spcAft>
              <a:buClrTx/>
              <a:buSzPct val="75000"/>
              <a:buFontTx/>
              <a:buChar char="•"/>
              <a:tabLst/>
              <a:defRPr sz="2900" b="0" i="0" u="none" strike="noStrike" cap="none" spc="0" baseline="0">
                <a:ln>
                  <a:noFill/>
                </a:ln>
                <a:solidFill>
                  <a:srgbClr val="48656B"/>
                </a:solidFill>
                <a:uFillTx/>
                <a:latin typeface="Calibri"/>
                <a:ea typeface="Calibri"/>
                <a:cs typeface="Calibri"/>
                <a:sym typeface="Calibri"/>
              </a:defRPr>
            </a:lvl9pPr>
          </a:lstStyle>
          <a:p>
            <a:pPr marL="0" indent="0" hangingPunct="1">
              <a:buNone/>
            </a:pPr>
            <a:r>
              <a:rPr lang="nb-NO" sz="1400">
                <a:latin typeface="Calibri" charset="0"/>
                <a:ea typeface="MS PGothic" charset="0"/>
                <a:hlinkClick r:id="rId4"/>
              </a:rPr>
              <a:t>www.vuesurlecancer.ca/prevention_et_depistage/tabac/</a:t>
            </a:r>
            <a:endParaRPr lang="nb-NO" sz="1400">
              <a:latin typeface="Calibri" charset="0"/>
              <a:ea typeface="MS PGothic" charset="0"/>
            </a:endParaRPr>
          </a:p>
        </p:txBody>
      </p:sp>
    </p:spTree>
    <p:extLst>
      <p:ext uri="{BB962C8B-B14F-4D97-AF65-F5344CB8AC3E}">
        <p14:creationId xmlns:p14="http://schemas.microsoft.com/office/powerpoint/2010/main" val="214395026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13</a:t>
            </a:fld>
            <a:endParaRPr lang="uk-UA"/>
          </a:p>
        </p:txBody>
      </p:sp>
      <p:sp>
        <p:nvSpPr>
          <p:cNvPr id="3" name="Text Placeholder 2"/>
          <p:cNvSpPr>
            <a:spLocks noGrp="1"/>
          </p:cNvSpPr>
          <p:nvPr>
            <p:ph type="body" idx="1"/>
          </p:nvPr>
        </p:nvSpPr>
        <p:spPr/>
        <p:txBody>
          <a:bodyPr/>
          <a:lstStyle/>
          <a:p>
            <a:r>
              <a:rPr lang="en-US"/>
              <a:t>Copier-coller les diapositives, les données ou les figures dans des présentations, des notes d’information</a:t>
            </a:r>
          </a:p>
          <a:p>
            <a:r>
              <a:rPr lang="en-US"/>
              <a:t>Copier-coller les citations figurant dans les notes des diapositives, ou la section dédiée à la bibliographie</a:t>
            </a:r>
          </a:p>
          <a:p>
            <a:r>
              <a:rPr lang="en-US"/>
              <a:t>Citer la ressource en utilisant la citation suggérée dans vos présentations, séances d’information, rapports, etc.</a:t>
            </a:r>
          </a:p>
        </p:txBody>
      </p:sp>
      <p:sp>
        <p:nvSpPr>
          <p:cNvPr id="4" name="Title 3"/>
          <p:cNvSpPr>
            <a:spLocks noGrp="1"/>
          </p:cNvSpPr>
          <p:nvPr>
            <p:ph type="title"/>
          </p:nvPr>
        </p:nvSpPr>
        <p:spPr/>
        <p:txBody>
          <a:bodyPr/>
          <a:lstStyle/>
          <a:p>
            <a:r>
              <a:rPr lang="en-US"/>
              <a:t>Comment utiliser cette ressource?</a:t>
            </a:r>
          </a:p>
        </p:txBody>
      </p:sp>
    </p:spTree>
    <p:extLst>
      <p:ext uri="{BB962C8B-B14F-4D97-AF65-F5344CB8AC3E}">
        <p14:creationId xmlns:p14="http://schemas.microsoft.com/office/powerpoint/2010/main" val="1422567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Méthodes</a:t>
            </a:r>
          </a:p>
        </p:txBody>
      </p:sp>
    </p:spTree>
    <p:extLst>
      <p:ext uri="{BB962C8B-B14F-4D97-AF65-F5344CB8AC3E}">
        <p14:creationId xmlns:p14="http://schemas.microsoft.com/office/powerpoint/2010/main" val="688049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15</a:t>
            </a:fld>
            <a:endParaRPr lang="uk-UA" dirty="0"/>
          </a:p>
        </p:txBody>
      </p:sp>
      <p:sp>
        <p:nvSpPr>
          <p:cNvPr id="3" name="Text Placeholder 2"/>
          <p:cNvSpPr>
            <a:spLocks noGrp="1"/>
          </p:cNvSpPr>
          <p:nvPr>
            <p:ph type="body" idx="1"/>
          </p:nvPr>
        </p:nvSpPr>
        <p:spPr>
          <a:xfrm>
            <a:off x="914401" y="1828800"/>
            <a:ext cx="11437494" cy="6286500"/>
          </a:xfrm>
        </p:spPr>
        <p:txBody>
          <a:bodyPr/>
          <a:lstStyle/>
          <a:p>
            <a:r>
              <a:rPr lang="en-US"/>
              <a:t>Les taux de fumeurs quotidiens/occasionnels canadiens ont été déterminés à partir de (sources de données) :</a:t>
            </a:r>
          </a:p>
          <a:p>
            <a:pPr lvl="1">
              <a:lnSpc>
                <a:spcPts val="3000"/>
              </a:lnSpc>
            </a:pPr>
            <a:r>
              <a:rPr lang="en-US" sz="2400"/>
              <a:t>« Section spéciale : Comportements tabagiques chez les patients atteints de cancer » du rapport de 2016 sur le rendement du système de lutte contre le cancer</a:t>
            </a:r>
          </a:p>
          <a:p>
            <a:pPr lvl="1">
              <a:lnSpc>
                <a:spcPts val="3000"/>
              </a:lnSpc>
            </a:pPr>
            <a:r>
              <a:rPr lang="en-US" sz="2400"/>
              <a:t>Statistique Canada, Enquête sur la santé dans les collectivités canadiennes </a:t>
            </a:r>
            <a:r>
              <a:rPr lang="en-US" sz="2000"/>
              <a:t>(ESCC)</a:t>
            </a:r>
          </a:p>
          <a:p>
            <a:pPr lvl="1">
              <a:lnSpc>
                <a:spcPts val="3000"/>
              </a:lnSpc>
            </a:pPr>
            <a:r>
              <a:rPr lang="en-US" sz="2400"/>
              <a:t>Publication évaluée par les pairs : </a:t>
            </a:r>
            <a:r>
              <a:rPr lang="en-US" sz="2400" i="1"/>
              <a:t>Current Oncology </a:t>
            </a:r>
            <a:r>
              <a:rPr lang="en-US" sz="2000"/>
              <a:t>(Liu et coll., 2016)</a:t>
            </a:r>
          </a:p>
          <a:p>
            <a:pPr>
              <a:spcBef>
                <a:spcPts val="3600"/>
              </a:spcBef>
            </a:pPr>
            <a:r>
              <a:rPr lang="en-US"/>
              <a:t>Les données sont présentées comme suit :</a:t>
            </a:r>
          </a:p>
          <a:p>
            <a:pPr lvl="1">
              <a:lnSpc>
                <a:spcPts val="3000"/>
              </a:lnSpc>
            </a:pPr>
            <a:r>
              <a:rPr lang="en-US" sz="2400"/>
              <a:t>Fumeurs actuels p/r aux anciens fumeurs</a:t>
            </a:r>
          </a:p>
          <a:p>
            <a:pPr lvl="1">
              <a:lnSpc>
                <a:spcPts val="3000"/>
              </a:lnSpc>
            </a:pPr>
            <a:r>
              <a:rPr lang="en-US" sz="2400"/>
              <a:t>Patients atteints de cancer p/r aux patients non atteints de cancer</a:t>
            </a:r>
          </a:p>
          <a:p>
            <a:pPr lvl="1">
              <a:lnSpc>
                <a:spcPts val="3000"/>
              </a:lnSpc>
            </a:pPr>
            <a:r>
              <a:rPr lang="en-US" sz="2400"/>
              <a:t>Données globales p/r aux données classées selon le sexe</a:t>
            </a:r>
          </a:p>
        </p:txBody>
      </p:sp>
      <p:sp>
        <p:nvSpPr>
          <p:cNvPr id="4" name="Title 3"/>
          <p:cNvSpPr>
            <a:spLocks noGrp="1"/>
          </p:cNvSpPr>
          <p:nvPr>
            <p:ph type="title"/>
          </p:nvPr>
        </p:nvSpPr>
        <p:spPr/>
        <p:txBody>
          <a:bodyPr/>
          <a:lstStyle/>
          <a:p>
            <a:r>
              <a:rPr lang="en-US"/>
              <a:t>Méthodes</a:t>
            </a:r>
          </a:p>
        </p:txBody>
      </p:sp>
    </p:spTree>
    <p:extLst>
      <p:ext uri="{BB962C8B-B14F-4D97-AF65-F5344CB8AC3E}">
        <p14:creationId xmlns:p14="http://schemas.microsoft.com/office/powerpoint/2010/main" val="11400813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16</a:t>
            </a:fld>
            <a:endParaRPr lang="uk-UA" dirty="0"/>
          </a:p>
        </p:txBody>
      </p:sp>
      <p:sp>
        <p:nvSpPr>
          <p:cNvPr id="3" name="Text Placeholder 2"/>
          <p:cNvSpPr>
            <a:spLocks noGrp="1"/>
          </p:cNvSpPr>
          <p:nvPr>
            <p:ph type="body" idx="1"/>
          </p:nvPr>
        </p:nvSpPr>
        <p:spPr>
          <a:xfrm>
            <a:off x="914401" y="1828800"/>
            <a:ext cx="10604499" cy="6286500"/>
          </a:xfrm>
        </p:spPr>
        <p:txBody>
          <a:bodyPr/>
          <a:lstStyle/>
          <a:p>
            <a:r>
              <a:rPr lang="en-US"/>
              <a:t>Sources de données probantes limitées</a:t>
            </a:r>
          </a:p>
          <a:p>
            <a:r>
              <a:rPr lang="en-US"/>
              <a:t>Aucun accès aux données brutes à des fins d’analyse ultérieure</a:t>
            </a:r>
          </a:p>
          <a:p>
            <a:r>
              <a:rPr lang="en-US"/>
              <a:t>Accès non immédiat à des données portant sur les sujets suivants :</a:t>
            </a:r>
          </a:p>
          <a:p>
            <a:pPr lvl="1">
              <a:lnSpc>
                <a:spcPts val="3000"/>
              </a:lnSpc>
            </a:pPr>
            <a:r>
              <a:rPr lang="en-US" sz="2400"/>
              <a:t>Le nombre de patients atteints de cancer qui font usage du tabac par province ou territoire et qui sont admissibles à un remboursement par les programmes des gouvernements fédéral, provinciaux ou territoriaux d’aide à l’abandon du tabagisme</a:t>
            </a:r>
          </a:p>
          <a:p>
            <a:pPr lvl="1">
              <a:lnSpc>
                <a:spcPts val="3000"/>
              </a:lnSpc>
            </a:pPr>
            <a:r>
              <a:rPr lang="en-US" sz="2400"/>
              <a:t>Le nombre de patients atteints de cancer qui font usage du tabac par province ou territoire et qui possèdent un régime privé d’assurance maladie</a:t>
            </a:r>
          </a:p>
        </p:txBody>
      </p:sp>
      <p:sp>
        <p:nvSpPr>
          <p:cNvPr id="4" name="Title 3"/>
          <p:cNvSpPr>
            <a:spLocks noGrp="1"/>
          </p:cNvSpPr>
          <p:nvPr>
            <p:ph type="title"/>
          </p:nvPr>
        </p:nvSpPr>
        <p:spPr/>
        <p:txBody>
          <a:bodyPr/>
          <a:lstStyle/>
          <a:p>
            <a:r>
              <a:rPr lang="en-US"/>
              <a:t>Portée et limites</a:t>
            </a:r>
          </a:p>
        </p:txBody>
      </p:sp>
    </p:spTree>
    <p:extLst>
      <p:ext uri="{BB962C8B-B14F-4D97-AF65-F5344CB8AC3E}">
        <p14:creationId xmlns:p14="http://schemas.microsoft.com/office/powerpoint/2010/main" val="131195092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17</a:t>
            </a:fld>
            <a:endParaRPr lang="uk-UA" dirty="0"/>
          </a:p>
        </p:txBody>
      </p:sp>
      <p:sp>
        <p:nvSpPr>
          <p:cNvPr id="3" name="Text Placeholder 2"/>
          <p:cNvSpPr>
            <a:spLocks noGrp="1"/>
          </p:cNvSpPr>
          <p:nvPr>
            <p:ph type="body" idx="1"/>
          </p:nvPr>
        </p:nvSpPr>
        <p:spPr>
          <a:xfrm>
            <a:off x="914401" y="1828800"/>
            <a:ext cx="9550399" cy="6286500"/>
          </a:xfrm>
        </p:spPr>
        <p:txBody>
          <a:bodyPr/>
          <a:lstStyle/>
          <a:p>
            <a:r>
              <a:rPr lang="en-US"/>
              <a:t>Le statut relatif au tabagisme a été évalué seulement au moment de l’enquête effectuée</a:t>
            </a:r>
          </a:p>
          <a:p>
            <a:r>
              <a:rPr lang="en-US"/>
              <a:t>On ne sait donc pas si les patients atteints de cancer qui ont été recensés comme des non-fumeurs ont fumé plus tôt dans leur vie, ou s’ils fumaient au moment de leur premier diagnostic de cancer et traitement contre celui-ci</a:t>
            </a:r>
          </a:p>
          <a:p>
            <a:r>
              <a:rPr lang="en-US"/>
              <a:t>Les résultats ne différencient pas les types de cancer</a:t>
            </a:r>
          </a:p>
        </p:txBody>
      </p:sp>
      <p:sp>
        <p:nvSpPr>
          <p:cNvPr id="4" name="Title 3"/>
          <p:cNvSpPr>
            <a:spLocks noGrp="1"/>
          </p:cNvSpPr>
          <p:nvPr>
            <p:ph type="title"/>
          </p:nvPr>
        </p:nvSpPr>
        <p:spPr/>
        <p:txBody>
          <a:bodyPr/>
          <a:lstStyle/>
          <a:p>
            <a:r>
              <a:rPr lang="en-US"/>
              <a:t>Portée et limites</a:t>
            </a:r>
          </a:p>
        </p:txBody>
      </p:sp>
    </p:spTree>
    <p:extLst>
      <p:ext uri="{BB962C8B-B14F-4D97-AF65-F5344CB8AC3E}">
        <p14:creationId xmlns:p14="http://schemas.microsoft.com/office/powerpoint/2010/main" val="30453878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18</a:t>
            </a:fld>
            <a:endParaRPr lang="uk-UA" dirty="0"/>
          </a:p>
        </p:txBody>
      </p:sp>
      <p:sp>
        <p:nvSpPr>
          <p:cNvPr id="3" name="Text Placeholder 2"/>
          <p:cNvSpPr>
            <a:spLocks noGrp="1"/>
          </p:cNvSpPr>
          <p:nvPr>
            <p:ph type="body" idx="1"/>
          </p:nvPr>
        </p:nvSpPr>
        <p:spPr>
          <a:xfrm>
            <a:off x="914401" y="1828800"/>
            <a:ext cx="10413999" cy="6286500"/>
          </a:xfrm>
        </p:spPr>
        <p:txBody>
          <a:bodyPr/>
          <a:lstStyle/>
          <a:p>
            <a:pPr marL="0" indent="0">
              <a:buNone/>
            </a:pPr>
            <a:r>
              <a:rPr lang="en-US"/>
              <a:t>D’autres recherches seront nécessaires pour déterminer :</a:t>
            </a:r>
          </a:p>
          <a:p>
            <a:r>
              <a:rPr lang="en-US"/>
              <a:t>Le nombre/pourcentage de patients atteints de cancer qui consomment des produits du tabac et sont admissibles à un remboursement par les programmes des gouvernements fédéral, provinciaux ou territoriaux d’aide à l’abandon du tabagisme</a:t>
            </a:r>
          </a:p>
          <a:p>
            <a:r>
              <a:rPr lang="en-US"/>
              <a:t>Le nombre/pourcentage de patients atteints de cancer qui consomment des produits du tabac et possèdent un régime d’assurance maladie privée</a:t>
            </a:r>
          </a:p>
          <a:p>
            <a:r>
              <a:rPr lang="en-US"/>
              <a:t>Le nombre/pourcentage de patients atteints de cancer qui arrêtent de fumer avant le début du traitement contre le cancer</a:t>
            </a:r>
          </a:p>
        </p:txBody>
      </p:sp>
      <p:sp>
        <p:nvSpPr>
          <p:cNvPr id="4" name="Title 3"/>
          <p:cNvSpPr>
            <a:spLocks noGrp="1"/>
          </p:cNvSpPr>
          <p:nvPr>
            <p:ph type="title"/>
          </p:nvPr>
        </p:nvSpPr>
        <p:spPr/>
        <p:txBody>
          <a:bodyPr/>
          <a:lstStyle/>
          <a:p>
            <a:r>
              <a:rPr lang="en-US"/>
              <a:t>Portée et limites</a:t>
            </a:r>
          </a:p>
        </p:txBody>
      </p:sp>
    </p:spTree>
    <p:extLst>
      <p:ext uri="{BB962C8B-B14F-4D97-AF65-F5344CB8AC3E}">
        <p14:creationId xmlns:p14="http://schemas.microsoft.com/office/powerpoint/2010/main" val="53600828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Statistiques importantes</a:t>
            </a:r>
          </a:p>
        </p:txBody>
      </p:sp>
    </p:spTree>
    <p:extLst>
      <p:ext uri="{BB962C8B-B14F-4D97-AF65-F5344CB8AC3E}">
        <p14:creationId xmlns:p14="http://schemas.microsoft.com/office/powerpoint/2010/main" val="2122144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a:t>
            </a:fld>
            <a:endParaRPr lang="uk-UA" dirty="0"/>
          </a:p>
        </p:txBody>
      </p:sp>
      <p:sp>
        <p:nvSpPr>
          <p:cNvPr id="3" name="Text Placeholder 2"/>
          <p:cNvSpPr>
            <a:spLocks noGrp="1"/>
          </p:cNvSpPr>
          <p:nvPr>
            <p:ph type="body" idx="1"/>
          </p:nvPr>
        </p:nvSpPr>
        <p:spPr/>
        <p:txBody>
          <a:bodyPr/>
          <a:lstStyle/>
          <a:p>
            <a:pPr marL="0" indent="0">
              <a:lnSpc>
                <a:spcPts val="1800"/>
              </a:lnSpc>
              <a:spcBef>
                <a:spcPts val="3100"/>
              </a:spcBef>
              <a:buNone/>
            </a:pPr>
            <a:r>
              <a:rPr lang="en-US" dirty="0"/>
              <a:t>Aperçu</a:t>
            </a:r>
          </a:p>
          <a:p>
            <a:pPr>
              <a:lnSpc>
                <a:spcPts val="1800"/>
              </a:lnSpc>
              <a:spcBef>
                <a:spcPts val="3100"/>
              </a:spcBef>
            </a:pPr>
            <a:r>
              <a:rPr lang="en-US" dirty="0"/>
              <a:t>Pourquoi cette ressource est-elle importante?</a:t>
            </a:r>
          </a:p>
          <a:p>
            <a:pPr>
              <a:lnSpc>
                <a:spcPts val="1800"/>
              </a:lnSpc>
              <a:spcBef>
                <a:spcPts val="3100"/>
              </a:spcBef>
            </a:pPr>
            <a:r>
              <a:rPr lang="en-US" dirty="0"/>
              <a:t>Que contient cette ressource?</a:t>
            </a:r>
          </a:p>
          <a:p>
            <a:pPr>
              <a:lnSpc>
                <a:spcPts val="1800"/>
              </a:lnSpc>
              <a:spcBef>
                <a:spcPts val="3100"/>
              </a:spcBef>
            </a:pPr>
            <a:r>
              <a:rPr lang="en-US" dirty="0"/>
              <a:t>Comment utiliser cette ressource?</a:t>
            </a:r>
          </a:p>
          <a:p>
            <a:pPr>
              <a:lnSpc>
                <a:spcPts val="1800"/>
              </a:lnSpc>
              <a:spcBef>
                <a:spcPts val="3100"/>
              </a:spcBef>
            </a:pPr>
            <a:r>
              <a:rPr lang="en-US" dirty="0"/>
              <a:t>Méthodes</a:t>
            </a:r>
          </a:p>
          <a:p>
            <a:pPr lvl="1">
              <a:lnSpc>
                <a:spcPts val="1800"/>
              </a:lnSpc>
              <a:spcBef>
                <a:spcPts val="3100"/>
              </a:spcBef>
            </a:pPr>
            <a:r>
              <a:rPr lang="en-US" dirty="0"/>
              <a:t>Portée et limites </a:t>
            </a:r>
          </a:p>
          <a:p>
            <a:pPr marL="0" indent="0">
              <a:lnSpc>
                <a:spcPts val="1800"/>
              </a:lnSpc>
              <a:spcBef>
                <a:spcPts val="3100"/>
              </a:spcBef>
              <a:buNone/>
            </a:pPr>
            <a:r>
              <a:rPr lang="en-US" dirty="0"/>
              <a:t>Statistiques importantes</a:t>
            </a:r>
          </a:p>
          <a:p>
            <a:pPr marL="0" indent="0">
              <a:lnSpc>
                <a:spcPts val="1800"/>
              </a:lnSpc>
              <a:spcBef>
                <a:spcPts val="3100"/>
              </a:spcBef>
              <a:buNone/>
            </a:pPr>
            <a:r>
              <a:rPr lang="en-US" dirty="0"/>
              <a:t>Citation suggérée</a:t>
            </a:r>
          </a:p>
          <a:p>
            <a:pPr marL="0" indent="0">
              <a:lnSpc>
                <a:spcPts val="1800"/>
              </a:lnSpc>
              <a:spcBef>
                <a:spcPts val="3100"/>
              </a:spcBef>
              <a:buNone/>
            </a:pPr>
            <a:r>
              <a:rPr lang="en-US" dirty="0"/>
              <a:t>Bibliographie</a:t>
            </a:r>
          </a:p>
        </p:txBody>
      </p:sp>
      <p:sp>
        <p:nvSpPr>
          <p:cNvPr id="4" name="Title 3"/>
          <p:cNvSpPr>
            <a:spLocks noGrp="1"/>
          </p:cNvSpPr>
          <p:nvPr>
            <p:ph type="title"/>
          </p:nvPr>
        </p:nvSpPr>
        <p:spPr/>
        <p:txBody>
          <a:bodyPr/>
          <a:lstStyle/>
          <a:p>
            <a:r>
              <a:rPr lang="en-US" dirty="0"/>
              <a:t>Table des matières</a:t>
            </a:r>
          </a:p>
        </p:txBody>
      </p:sp>
    </p:spTree>
    <p:extLst>
      <p:ext uri="{BB962C8B-B14F-4D97-AF65-F5344CB8AC3E}">
        <p14:creationId xmlns:p14="http://schemas.microsoft.com/office/powerpoint/2010/main" val="170641207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20</a:t>
            </a:fld>
            <a:endParaRPr lang="uk-UA" dirty="0"/>
          </a:p>
        </p:txBody>
      </p:sp>
      <p:sp>
        <p:nvSpPr>
          <p:cNvPr id="3" name="Text Placeholder 2"/>
          <p:cNvSpPr>
            <a:spLocks noGrp="1"/>
          </p:cNvSpPr>
          <p:nvPr>
            <p:ph type="body" idx="1"/>
          </p:nvPr>
        </p:nvSpPr>
        <p:spPr/>
        <p:txBody>
          <a:bodyPr/>
          <a:lstStyle/>
          <a:p>
            <a:r>
              <a:rPr lang="en-US"/>
              <a:t>Environ 20 % des patients canadiens atteints de cancer ont signalé faire usage du tabac quotidiennement ou de façon occasionnelle </a:t>
            </a:r>
            <a:r>
              <a:rPr lang="en-US" sz="2000"/>
              <a:t>(Liu et coll., 2016)</a:t>
            </a:r>
          </a:p>
          <a:p>
            <a:r>
              <a:rPr lang="en-US"/>
              <a:t>Cette estimation est comparable aux résultats obtenus parmi la population de patients non cancéreux, dont 19,3 % ont déclaré fumer quotidiennement ou de façon occasionnelle </a:t>
            </a:r>
            <a:r>
              <a:rPr lang="en-US" sz="2000"/>
              <a:t>(Liu et coll., 2016)</a:t>
            </a:r>
          </a:p>
          <a:p>
            <a:r>
              <a:rPr lang="en-US"/>
              <a:t>Un nombre légèrement plus élevé d’hommes que de femmes (19 %) atteints de cancer ont été recensés comme étant des fumeurs </a:t>
            </a:r>
          </a:p>
          <a:p>
            <a:r>
              <a:rPr lang="en-US"/>
              <a:t>Plus de patients atteints de cancer que de patients non atteints de cancer sont d’anciens fumeurs </a:t>
            </a:r>
            <a:r>
              <a:rPr lang="en-US" sz="2000"/>
              <a:t>(Rendement du système, PCCC, 2016) </a:t>
            </a:r>
          </a:p>
        </p:txBody>
      </p:sp>
      <p:sp>
        <p:nvSpPr>
          <p:cNvPr id="4" name="Title 3"/>
          <p:cNvSpPr>
            <a:spLocks noGrp="1"/>
          </p:cNvSpPr>
          <p:nvPr>
            <p:ph type="title"/>
          </p:nvPr>
        </p:nvSpPr>
        <p:spPr/>
        <p:txBody>
          <a:bodyPr/>
          <a:lstStyle/>
          <a:p>
            <a:r>
              <a:rPr lang="en-US"/>
              <a:t>Usage quotidien/occasionnel du tabac</a:t>
            </a:r>
          </a:p>
        </p:txBody>
      </p:sp>
    </p:spTree>
    <p:extLst>
      <p:ext uri="{BB962C8B-B14F-4D97-AF65-F5344CB8AC3E}">
        <p14:creationId xmlns:p14="http://schemas.microsoft.com/office/powerpoint/2010/main" val="8588879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21</a:t>
            </a:fld>
            <a:endParaRPr lang="uk-UA" dirty="0"/>
          </a:p>
        </p:txBody>
      </p:sp>
      <p:sp>
        <p:nvSpPr>
          <p:cNvPr id="4" name="Title 3"/>
          <p:cNvSpPr>
            <a:spLocks noGrp="1"/>
          </p:cNvSpPr>
          <p:nvPr>
            <p:ph type="title"/>
          </p:nvPr>
        </p:nvSpPr>
        <p:spPr/>
        <p:txBody>
          <a:bodyPr/>
          <a:lstStyle/>
          <a:p>
            <a:r>
              <a:rPr lang="en-US"/>
              <a:t>Fumeurs quotidiens/occasionnels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10972800" cy="8229600"/>
          </a:xfrm>
          <a:prstGeom prst="rect">
            <a:avLst/>
          </a:prstGeom>
        </p:spPr>
      </p:pic>
    </p:spTree>
    <p:extLst>
      <p:ext uri="{BB962C8B-B14F-4D97-AF65-F5344CB8AC3E}">
        <p14:creationId xmlns:p14="http://schemas.microsoft.com/office/powerpoint/2010/main" val="13218440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22</a:t>
            </a:fld>
            <a:endParaRPr lang="uk-UA" dirty="0"/>
          </a:p>
        </p:txBody>
      </p:sp>
      <p:sp>
        <p:nvSpPr>
          <p:cNvPr id="4" name="Title 3"/>
          <p:cNvSpPr>
            <a:spLocks noGrp="1"/>
          </p:cNvSpPr>
          <p:nvPr>
            <p:ph type="title"/>
          </p:nvPr>
        </p:nvSpPr>
        <p:spPr>
          <a:xfrm>
            <a:off x="914400" y="457200"/>
            <a:ext cx="11201400" cy="1143000"/>
          </a:xfrm>
        </p:spPr>
        <p:txBody>
          <a:bodyPr/>
          <a:lstStyle/>
          <a:p>
            <a:r>
              <a:rPr lang="en-US"/>
              <a:t>Fumeurs quotidiens/occasionnels, selon le sexe et la présence ou l’absence d’un cancer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10972800" cy="8229600"/>
          </a:xfrm>
          <a:prstGeom prst="rect">
            <a:avLst/>
          </a:prstGeom>
        </p:spPr>
      </p:pic>
    </p:spTree>
    <p:extLst>
      <p:ext uri="{BB962C8B-B14F-4D97-AF65-F5344CB8AC3E}">
        <p14:creationId xmlns:p14="http://schemas.microsoft.com/office/powerpoint/2010/main" val="1066922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23</a:t>
            </a:fld>
            <a:endParaRPr lang="uk-UA" dirty="0"/>
          </a:p>
        </p:txBody>
      </p:sp>
      <p:sp>
        <p:nvSpPr>
          <p:cNvPr id="4" name="Title 3"/>
          <p:cNvSpPr>
            <a:spLocks noGrp="1"/>
          </p:cNvSpPr>
          <p:nvPr>
            <p:ph type="title"/>
          </p:nvPr>
        </p:nvSpPr>
        <p:spPr/>
        <p:txBody>
          <a:bodyPr/>
          <a:lstStyle/>
          <a:p>
            <a:r>
              <a:rPr lang="en-US"/>
              <a:t>Anciens fumeurs quotidiens/occasionnels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71600"/>
            <a:ext cx="10972800" cy="8229600"/>
          </a:xfrm>
          <a:prstGeom prst="rect">
            <a:avLst/>
          </a:prstGeom>
        </p:spPr>
      </p:pic>
    </p:spTree>
    <p:extLst>
      <p:ext uri="{BB962C8B-B14F-4D97-AF65-F5344CB8AC3E}">
        <p14:creationId xmlns:p14="http://schemas.microsoft.com/office/powerpoint/2010/main" val="2712822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24</a:t>
            </a:fld>
            <a:endParaRPr lang="uk-UA" dirty="0"/>
          </a:p>
        </p:txBody>
      </p:sp>
      <p:sp>
        <p:nvSpPr>
          <p:cNvPr id="3" name="Text Placeholder 2"/>
          <p:cNvSpPr>
            <a:spLocks noGrp="1"/>
          </p:cNvSpPr>
          <p:nvPr>
            <p:ph type="body" idx="1"/>
          </p:nvPr>
        </p:nvSpPr>
        <p:spPr>
          <a:xfrm>
            <a:off x="914401" y="1828800"/>
            <a:ext cx="7343334" cy="6286500"/>
          </a:xfrm>
        </p:spPr>
        <p:txBody>
          <a:bodyPr/>
          <a:lstStyle/>
          <a:p>
            <a:pPr marL="0" indent="0">
              <a:buNone/>
            </a:pPr>
            <a:r>
              <a:rPr lang="en-US"/>
              <a:t>Partenariat canadien contre le cancer. (2017). </a:t>
            </a:r>
            <a:r>
              <a:rPr lang="en-US" b="1"/>
              <a:t>Statistiques importantes sur le tabagisme chez les patients atteints de cancer au Canada. </a:t>
            </a:r>
            <a:r>
              <a:rPr lang="en-US"/>
              <a:t>Consulté le XX [mois] 20XX à partir de : </a:t>
            </a:r>
            <a:r>
              <a:rPr lang="en-US">
                <a:hlinkClick r:id="rId2"/>
              </a:rPr>
              <a:t>www.vuesurlecancer.ca/prevention_et_depistage/tabac/ </a:t>
            </a:r>
            <a:endParaRPr lang="en-US"/>
          </a:p>
        </p:txBody>
      </p:sp>
      <p:sp>
        <p:nvSpPr>
          <p:cNvPr id="4" name="Title 3"/>
          <p:cNvSpPr>
            <a:spLocks noGrp="1"/>
          </p:cNvSpPr>
          <p:nvPr>
            <p:ph type="title"/>
          </p:nvPr>
        </p:nvSpPr>
        <p:spPr/>
        <p:txBody>
          <a:bodyPr/>
          <a:lstStyle/>
          <a:p>
            <a:r>
              <a:rPr lang="en-US"/>
              <a:t>Citation suggérée</a:t>
            </a:r>
          </a:p>
        </p:txBody>
      </p:sp>
    </p:spTree>
    <p:extLst>
      <p:ext uri="{BB962C8B-B14F-4D97-AF65-F5344CB8AC3E}">
        <p14:creationId xmlns:p14="http://schemas.microsoft.com/office/powerpoint/2010/main" val="2000091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25</a:t>
            </a:fld>
            <a:endParaRPr lang="uk-UA" dirty="0"/>
          </a:p>
        </p:txBody>
      </p:sp>
      <p:sp>
        <p:nvSpPr>
          <p:cNvPr id="4" name="Title 3"/>
          <p:cNvSpPr>
            <a:spLocks noGrp="1"/>
          </p:cNvSpPr>
          <p:nvPr>
            <p:ph type="title"/>
          </p:nvPr>
        </p:nvSpPr>
        <p:spPr/>
        <p:txBody>
          <a:bodyPr/>
          <a:lstStyle/>
          <a:p>
            <a:r>
              <a:rPr lang="en-US"/>
              <a:t>Bibliographie</a:t>
            </a:r>
          </a:p>
        </p:txBody>
      </p:sp>
      <p:sp>
        <p:nvSpPr>
          <p:cNvPr id="5" name="Text Placeholder 2"/>
          <p:cNvSpPr>
            <a:spLocks noGrp="1"/>
          </p:cNvSpPr>
          <p:nvPr>
            <p:ph type="body" idx="1"/>
          </p:nvPr>
        </p:nvSpPr>
        <p:spPr>
          <a:xfrm>
            <a:off x="960120" y="1828800"/>
            <a:ext cx="10515600" cy="6515100"/>
          </a:xfrm>
        </p:spPr>
        <p:txBody>
          <a:bodyPr numCol="2" spcCol="457200"/>
          <a:lstStyle/>
          <a:p>
            <a:pPr marL="0" indent="0">
              <a:lnSpc>
                <a:spcPts val="1100"/>
              </a:lnSpc>
              <a:spcBef>
                <a:spcPts val="1000"/>
              </a:spcBef>
              <a:buNone/>
            </a:pPr>
            <a:r>
              <a:rPr lang="en-US" sz="1000"/>
              <a:t>Partenariat canadien contre le cancer. « Section spéciale : Comportements tabagiques chez les patients atteints de cancer » dans le </a:t>
            </a:r>
            <a:r>
              <a:rPr lang="en-US" sz="1000" i="1"/>
              <a:t>Rapport de 2016 sur le rendement du système de lutte contre le cancer</a:t>
            </a:r>
            <a:r>
              <a:rPr lang="en-US" sz="1000"/>
              <a:t>. Juillet 2016.</a:t>
            </a:r>
          </a:p>
          <a:p>
            <a:pPr marL="0" indent="0">
              <a:lnSpc>
                <a:spcPts val="1100"/>
              </a:lnSpc>
              <a:spcBef>
                <a:spcPts val="1000"/>
              </a:spcBef>
              <a:buNone/>
            </a:pPr>
            <a:r>
              <a:rPr lang="en-US" sz="1000"/>
              <a:t>Liu J, Chadder J, Fung S, G Lockwood, Rahal R, Halligan M, Mowat D, Bryant H. Smoking behaviours of current cancer patients in Canada. </a:t>
            </a:r>
            <a:r>
              <a:rPr lang="en-US" sz="1000" i="1"/>
              <a:t>Current Oncology</a:t>
            </a:r>
            <a:r>
              <a:rPr lang="en-US" sz="1000"/>
              <a:t> 2016; 23(3):201-203.</a:t>
            </a:r>
          </a:p>
        </p:txBody>
      </p:sp>
    </p:spTree>
    <p:extLst>
      <p:ext uri="{BB962C8B-B14F-4D97-AF65-F5344CB8AC3E}">
        <p14:creationId xmlns:p14="http://schemas.microsoft.com/office/powerpoint/2010/main" val="3477838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p:cNvPr>
          <p:cNvSpPr/>
          <p:nvPr/>
        </p:nvSpPr>
        <p:spPr>
          <a:xfrm>
            <a:off x="720435" y="5800437"/>
            <a:ext cx="3306619" cy="230909"/>
          </a:xfrm>
          <a:prstGeom prst="rect">
            <a:avLst/>
          </a:prstGeom>
          <a:no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43805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3</a:t>
            </a:fld>
            <a:endParaRPr lang="uk-UA" dirty="0"/>
          </a:p>
        </p:txBody>
      </p:sp>
      <p:sp>
        <p:nvSpPr>
          <p:cNvPr id="3" name="Text Placeholder 2"/>
          <p:cNvSpPr>
            <a:spLocks noGrp="1"/>
          </p:cNvSpPr>
          <p:nvPr>
            <p:ph type="body" idx="1"/>
          </p:nvPr>
        </p:nvSpPr>
        <p:spPr>
          <a:xfrm>
            <a:off x="914401" y="1828800"/>
            <a:ext cx="7222434" cy="6286500"/>
          </a:xfrm>
        </p:spPr>
        <p:txBody>
          <a:bodyPr/>
          <a:lstStyle/>
          <a:p>
            <a:pPr marL="0" indent="0">
              <a:lnSpc>
                <a:spcPts val="3700"/>
              </a:lnSpc>
              <a:buNone/>
            </a:pPr>
            <a:r>
              <a:rPr lang="en-CA" altLang="en-US" dirty="0">
                <a:cs typeface="ＭＳ Ｐゴシック" charset="0"/>
              </a:rPr>
              <a:t>L’usage du tabac dans ce document ne fait pas référence à son utilisation traditionnelle à des fins cérémoniales ou spirituelles. Le terme renvoie plutôt à l’usage abusif et à l’abandon des produits du tabac commerciaux.</a:t>
            </a:r>
          </a:p>
          <a:p>
            <a:pPr marL="0" indent="0">
              <a:lnSpc>
                <a:spcPts val="3700"/>
              </a:lnSpc>
              <a:buNone/>
            </a:pPr>
            <a:endParaRPr lang="en-CA" altLang="en-US" dirty="0">
              <a:cs typeface="ＭＳ Ｐゴシック" charset="0"/>
            </a:endParaRPr>
          </a:p>
        </p:txBody>
      </p:sp>
    </p:spTree>
    <p:extLst>
      <p:ext uri="{BB962C8B-B14F-4D97-AF65-F5344CB8AC3E}">
        <p14:creationId xmlns:p14="http://schemas.microsoft.com/office/powerpoint/2010/main" val="2166856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Pourquoi cette ressource est-elle importante?</a:t>
            </a:r>
          </a:p>
        </p:txBody>
      </p:sp>
    </p:spTree>
    <p:extLst>
      <p:ext uri="{BB962C8B-B14F-4D97-AF65-F5344CB8AC3E}">
        <p14:creationId xmlns:p14="http://schemas.microsoft.com/office/powerpoint/2010/main" val="1726093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5</a:t>
            </a:fld>
            <a:endParaRPr lang="uk-UA" dirty="0"/>
          </a:p>
        </p:txBody>
      </p:sp>
      <p:sp>
        <p:nvSpPr>
          <p:cNvPr id="3" name="Text Placeholder 2"/>
          <p:cNvSpPr>
            <a:spLocks noGrp="1"/>
          </p:cNvSpPr>
          <p:nvPr>
            <p:ph type="body" idx="1"/>
          </p:nvPr>
        </p:nvSpPr>
        <p:spPr>
          <a:xfrm>
            <a:off x="914401" y="1828800"/>
            <a:ext cx="7315199" cy="6286500"/>
          </a:xfrm>
        </p:spPr>
        <p:txBody>
          <a:bodyPr/>
          <a:lstStyle/>
          <a:p>
            <a:r>
              <a:rPr lang="en-US" dirty="0"/>
              <a:t>L’usage du tabac est la principale cause mondiale de décès évitables </a:t>
            </a:r>
          </a:p>
          <a:p>
            <a:r>
              <a:rPr lang="en-US" dirty="0"/>
              <a:t>Chaque année, l’usage du tabac coûte aux Canadiens des milliards de dollars en soins de santé, directement et indirectement (p. ex., perte de productivité, invalidité à long terme et décès)</a:t>
            </a:r>
          </a:p>
        </p:txBody>
      </p:sp>
      <p:sp>
        <p:nvSpPr>
          <p:cNvPr id="4" name="Title 3"/>
          <p:cNvSpPr>
            <a:spLocks noGrp="1"/>
          </p:cNvSpPr>
          <p:nvPr>
            <p:ph type="title"/>
          </p:nvPr>
        </p:nvSpPr>
        <p:spPr/>
        <p:txBody>
          <a:bodyPr/>
          <a:lstStyle/>
          <a:p>
            <a:r>
              <a:rPr lang="en-US" dirty="0"/>
              <a:t>Pourquoi cette ressource est-elle importante?</a:t>
            </a:r>
          </a:p>
        </p:txBody>
      </p:sp>
    </p:spTree>
    <p:extLst>
      <p:ext uri="{BB962C8B-B14F-4D97-AF65-F5344CB8AC3E}">
        <p14:creationId xmlns:p14="http://schemas.microsoft.com/office/powerpoint/2010/main" val="177178910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6</a:t>
            </a:fld>
            <a:endParaRPr lang="uk-UA" dirty="0"/>
          </a:p>
        </p:txBody>
      </p:sp>
      <p:sp>
        <p:nvSpPr>
          <p:cNvPr id="3" name="Text Placeholder 2"/>
          <p:cNvSpPr>
            <a:spLocks noGrp="1"/>
          </p:cNvSpPr>
          <p:nvPr>
            <p:ph type="body" idx="1"/>
          </p:nvPr>
        </p:nvSpPr>
        <p:spPr/>
        <p:txBody>
          <a:bodyPr/>
          <a:lstStyle/>
          <a:p>
            <a:pPr lvl="0"/>
            <a:r>
              <a:rPr lang="en-US" dirty="0"/>
              <a:t>De nombreux patients atteints de cancer fument encore régulièrement </a:t>
            </a:r>
            <a:r>
              <a:rPr lang="en-US" sz="2000" dirty="0"/>
              <a:t>(Lucchiari et coll., 2013; U.S. Department of Health and Human Services (HHS), 2014)</a:t>
            </a:r>
            <a:endParaRPr lang="en-US" sz="2000"/>
          </a:p>
          <a:p>
            <a:pPr lvl="0"/>
            <a:r>
              <a:rPr lang="en-US"/>
              <a:t>Environ 20 % des patients actuellement atteints de cancer au Canada sont des fumeurs </a:t>
            </a:r>
            <a:r>
              <a:rPr lang="fr-FR" sz="2000"/>
              <a:t>(Li et coll., 2015)</a:t>
            </a:r>
          </a:p>
          <a:p>
            <a:pPr lvl="0"/>
            <a:r>
              <a:rPr lang="en-US"/>
              <a:t>Le tabagisme peut réduire l’efficacité des traitements contre </a:t>
            </a:r>
            <a:br>
              <a:rPr lang="en-US"/>
            </a:br>
            <a:r>
              <a:rPr lang="en-US"/>
              <a:t>le cancer et augmenter le risque d’effets secondaires liés au traitement </a:t>
            </a:r>
            <a:r>
              <a:rPr lang="fr-FR" sz="2000"/>
              <a:t>(Li et coll., 2015)</a:t>
            </a:r>
          </a:p>
          <a:p>
            <a:pPr lvl="0"/>
            <a:r>
              <a:rPr lang="en-US"/>
              <a:t>Compte tenu de la nature addictive du tabac et du risque élevé </a:t>
            </a:r>
            <a:br>
              <a:rPr lang="en-US"/>
            </a:br>
            <a:r>
              <a:rPr lang="en-US"/>
              <a:t>de rechute, il est nécessaire d’intégrer les efforts favorisant l’abandon du tabagisme dans les soins contre le cancer </a:t>
            </a:r>
            <a:br>
              <a:rPr lang="en-US"/>
            </a:br>
            <a:r>
              <a:rPr lang="en-US" sz="2000"/>
              <a:t>(</a:t>
            </a:r>
            <a:r>
              <a:rPr lang="nb-NO" sz="2000"/>
              <a:t>HHS, 2014; Warren et Ward, 2015)</a:t>
            </a:r>
            <a:endParaRPr lang="en-US" sz="2000"/>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204267392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7</a:t>
            </a:fld>
            <a:endParaRPr lang="uk-UA"/>
          </a:p>
        </p:txBody>
      </p:sp>
      <p:sp>
        <p:nvSpPr>
          <p:cNvPr id="3" name="Text Placeholder 2"/>
          <p:cNvSpPr>
            <a:spLocks noGrp="1"/>
          </p:cNvSpPr>
          <p:nvPr>
            <p:ph type="body" idx="1"/>
          </p:nvPr>
        </p:nvSpPr>
        <p:spPr>
          <a:xfrm>
            <a:off x="914401" y="1828800"/>
            <a:ext cx="8009466" cy="6286500"/>
          </a:xfrm>
        </p:spPr>
        <p:txBody>
          <a:bodyPr/>
          <a:lstStyle/>
          <a:p>
            <a:pPr marL="0" indent="0">
              <a:spcBef>
                <a:spcPts val="3000"/>
              </a:spcBef>
              <a:buNone/>
            </a:pPr>
            <a:r>
              <a:rPr lang="en-US"/>
              <a:t>Les données indiquent que l’abandon du tabagisme permet d’améliorer l’efficacité du traitement et la probabilité de survie de tous les patients atteints de cancer, et pas seulement de ceux qui souffrent d’un cancer lié au tabac. Toutefois, la consommation de tabac est rarement abordée dans la pratique de l’oncologie.</a:t>
            </a:r>
          </a:p>
          <a:p>
            <a:pPr marL="0" indent="0">
              <a:spcBef>
                <a:spcPts val="3000"/>
              </a:spcBef>
              <a:buNone/>
            </a:pPr>
            <a:r>
              <a:rPr lang="en-US"/>
              <a:t>Bien que des approches de l’abandon du tabagisme fondées sur des données probantes existent au Canada, ces services sont rarement offerts dans les établissements de soins oncologiques.</a:t>
            </a:r>
          </a:p>
        </p:txBody>
      </p:sp>
      <p:sp>
        <p:nvSpPr>
          <p:cNvPr id="4" name="Title 3"/>
          <p:cNvSpPr>
            <a:spLocks noGrp="1"/>
          </p:cNvSpPr>
          <p:nvPr>
            <p:ph type="title"/>
          </p:nvPr>
        </p:nvSpPr>
        <p:spPr/>
        <p:txBody>
          <a:bodyPr/>
          <a:lstStyle/>
          <a:p>
            <a:r>
              <a:rPr lang="en-US"/>
              <a:t>Pourquoi cette ressource est-elle importante?</a:t>
            </a:r>
          </a:p>
        </p:txBody>
      </p:sp>
    </p:spTree>
    <p:extLst>
      <p:ext uri="{BB962C8B-B14F-4D97-AF65-F5344CB8AC3E}">
        <p14:creationId xmlns:p14="http://schemas.microsoft.com/office/powerpoint/2010/main" val="12115438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 contient cette ressource?</a:t>
            </a:r>
          </a:p>
        </p:txBody>
      </p:sp>
    </p:spTree>
    <p:extLst>
      <p:ext uri="{BB962C8B-B14F-4D97-AF65-F5344CB8AC3E}">
        <p14:creationId xmlns:p14="http://schemas.microsoft.com/office/powerpoint/2010/main" val="13507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6CB4B4D-7CA3-9044-876B-883B54F8677D}" type="slidenum">
              <a:rPr lang="uk-UA"/>
              <a:pPr/>
              <a:t>9</a:t>
            </a:fld>
            <a:endParaRPr lang="uk-UA"/>
          </a:p>
        </p:txBody>
      </p:sp>
      <p:sp>
        <p:nvSpPr>
          <p:cNvPr id="3" name="Text Placeholder 2"/>
          <p:cNvSpPr>
            <a:spLocks noGrp="1"/>
          </p:cNvSpPr>
          <p:nvPr>
            <p:ph type="body" idx="1"/>
          </p:nvPr>
        </p:nvSpPr>
        <p:spPr>
          <a:xfrm>
            <a:off x="914401" y="1828800"/>
            <a:ext cx="9571511" cy="6286500"/>
          </a:xfrm>
        </p:spPr>
        <p:txBody>
          <a:bodyPr/>
          <a:lstStyle/>
          <a:p>
            <a:pPr marL="0" indent="0">
              <a:buNone/>
            </a:pPr>
            <a:r>
              <a:rPr lang="en-US" b="1"/>
              <a:t>Cette ressource comprend : </a:t>
            </a:r>
          </a:p>
          <a:p>
            <a:r>
              <a:rPr lang="en-US"/>
              <a:t>Des diapositives présentant les principales statistiques canadiennes relatives à l’usage du tabac chez les patients atteints de cancer</a:t>
            </a:r>
          </a:p>
          <a:p>
            <a:r>
              <a:rPr lang="en-US"/>
              <a:t>Un aperçu des données permettant de quantifier le fardeau potentiel issu de la poursuite du tabagisme chez les patients atteints de cancer au Canada</a:t>
            </a:r>
          </a:p>
          <a:p>
            <a:r>
              <a:rPr lang="en-US"/>
              <a:t>La section de notes au bas de chaque diapositive qui contient les citations complètes des statistiques présentées (format facile à copier et à coller)</a:t>
            </a:r>
          </a:p>
        </p:txBody>
      </p:sp>
      <p:sp>
        <p:nvSpPr>
          <p:cNvPr id="4" name="Title 3"/>
          <p:cNvSpPr>
            <a:spLocks noGrp="1"/>
          </p:cNvSpPr>
          <p:nvPr>
            <p:ph type="title"/>
          </p:nvPr>
        </p:nvSpPr>
        <p:spPr/>
        <p:txBody>
          <a:bodyPr/>
          <a:lstStyle/>
          <a:p>
            <a:r>
              <a:rPr lang="en-US"/>
              <a:t>Que contient cette ressource?</a:t>
            </a:r>
          </a:p>
        </p:txBody>
      </p:sp>
    </p:spTree>
    <p:extLst>
      <p:ext uri="{BB962C8B-B14F-4D97-AF65-F5344CB8AC3E}">
        <p14:creationId xmlns:p14="http://schemas.microsoft.com/office/powerpoint/2010/main" val="273813638"/>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Custom 40">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57A4"/>
      </a:hlink>
      <a:folHlink>
        <a:srgbClr val="0057A4"/>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3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57A4"/>
      </a:hlink>
      <a:folHlink>
        <a:srgbClr val="0057A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771</Words>
  <Application>Microsoft Office PowerPoint</Application>
  <PresentationFormat>Custom</PresentationFormat>
  <Paragraphs>128</Paragraphs>
  <Slides>26</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vt:lpstr>
      <vt:lpstr>Helvetica Light</vt:lpstr>
      <vt:lpstr>Helvetica Neue</vt:lpstr>
      <vt:lpstr>White</vt:lpstr>
      <vt:lpstr>Custom Design</vt:lpstr>
      <vt:lpstr>Statistiques importantes sur le tabagisme chez les patients atteints de cancer au Canada</vt:lpstr>
      <vt:lpstr>Table des matières</vt:lpstr>
      <vt:lpstr>PowerPoint Presentation</vt:lpstr>
      <vt:lpstr>Pourquoi cette ressource est-elle importante?</vt:lpstr>
      <vt:lpstr>Pourquoi cette ressource est-elle importante?</vt:lpstr>
      <vt:lpstr>Pourquoi cette ressource est-elle importante?</vt:lpstr>
      <vt:lpstr>Pourquoi cette ressource est-elle importante?</vt:lpstr>
      <vt:lpstr>Que contient cette ressource?</vt:lpstr>
      <vt:lpstr>Que contient cette ressource?</vt:lpstr>
      <vt:lpstr>Comment utiliser cette ressource?</vt:lpstr>
      <vt:lpstr>Comment utiliser cette ressource?</vt:lpstr>
      <vt:lpstr>Ressources sur l’abandon du tabagisme au sein des systèmes de lutte contre le cancer</vt:lpstr>
      <vt:lpstr>Comment utiliser cette ressource?</vt:lpstr>
      <vt:lpstr>Méthodes</vt:lpstr>
      <vt:lpstr>Méthodes</vt:lpstr>
      <vt:lpstr>Portée et limites</vt:lpstr>
      <vt:lpstr>Portée et limites</vt:lpstr>
      <vt:lpstr>Portée et limites</vt:lpstr>
      <vt:lpstr>Statistiques importantes</vt:lpstr>
      <vt:lpstr>Usage quotidien/occasionnel du tabac</vt:lpstr>
      <vt:lpstr>Fumeurs quotidiens/occasionnels</vt:lpstr>
      <vt:lpstr>Fumeurs quotidiens/occasionnels, selon le sexe et la présence ou l’absence d’un cancer </vt:lpstr>
      <vt:lpstr>Anciens fumeurs quotidiens/occasionnels</vt:lpstr>
      <vt:lpstr>Citation suggérée</vt:lpstr>
      <vt:lpstr>Bibliographie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McDonald</dc:creator>
  <cp:lastModifiedBy>Catherine Jan</cp:lastModifiedBy>
  <cp:revision>111</cp:revision>
  <dcterms:modified xsi:type="dcterms:W3CDTF">2018-12-09T13:56:07Z</dcterms:modified>
</cp:coreProperties>
</file>