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56" r:id="rId2"/>
    <p:sldId id="258" r:id="rId3"/>
    <p:sldId id="259" r:id="rId4"/>
    <p:sldId id="300" r:id="rId5"/>
    <p:sldId id="314" r:id="rId6"/>
    <p:sldId id="260" r:id="rId7"/>
    <p:sldId id="312" r:id="rId8"/>
    <p:sldId id="297" r:id="rId9"/>
    <p:sldId id="311" r:id="rId10"/>
    <p:sldId id="298" r:id="rId11"/>
    <p:sldId id="308" r:id="rId12"/>
    <p:sldId id="278" r:id="rId13"/>
    <p:sldId id="305" r:id="rId14"/>
    <p:sldId id="315" r:id="rId15"/>
    <p:sldId id="282" r:id="rId16"/>
    <p:sldId id="309" r:id="rId17"/>
    <p:sldId id="306" r:id="rId18"/>
    <p:sldId id="316" r:id="rId19"/>
    <p:sldId id="277" r:id="rId20"/>
    <p:sldId id="303" r:id="rId21"/>
    <p:sldId id="317" r:id="rId22"/>
    <p:sldId id="284" r:id="rId23"/>
    <p:sldId id="285" r:id="rId24"/>
    <p:sldId id="269" r:id="rId25"/>
    <p:sldId id="296"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98989"/>
    <a:srgbClr val="E193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02" autoAdjust="0"/>
  </p:normalViewPr>
  <p:slideViewPr>
    <p:cSldViewPr>
      <p:cViewPr varScale="1">
        <p:scale>
          <a:sx n="98" d="100"/>
          <a:sy n="98" d="100"/>
        </p:scale>
        <p:origin x="18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ECEA23F-1000-4A10-BA08-698DA8D825FB}" type="datetimeFigureOut">
              <a:rPr lang="en-US"/>
              <a:pPr>
                <a:defRPr/>
              </a:pPr>
              <a:t>7/6/2017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6914360-DFD7-4588-93C8-03CEEBDE9004}" type="slidenum">
              <a:rPr lang="en-US" altLang="en-US"/>
              <a:pPr>
                <a:defRPr/>
              </a:pPr>
              <a:t>‹#›</a:t>
            </a:fld>
            <a:endParaRPr lang="en-US" altLang="en-US"/>
          </a:p>
        </p:txBody>
      </p:sp>
    </p:spTree>
    <p:extLst>
      <p:ext uri="{BB962C8B-B14F-4D97-AF65-F5344CB8AC3E}">
        <p14:creationId xmlns:p14="http://schemas.microsoft.com/office/powerpoint/2010/main" val="2296117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4" tIns="46582" rIns="93164" bIns="4658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64" tIns="46582" rIns="93164" bIns="46582" rtlCol="0"/>
          <a:lstStyle>
            <a:lvl1pPr algn="r" eaLnBrk="1" fontAlgn="auto" hangingPunct="1">
              <a:spcBef>
                <a:spcPts val="0"/>
              </a:spcBef>
              <a:spcAft>
                <a:spcPts val="0"/>
              </a:spcAft>
              <a:defRPr sz="1200">
                <a:latin typeface="+mn-lt"/>
              </a:defRPr>
            </a:lvl1pPr>
          </a:lstStyle>
          <a:p>
            <a:pPr>
              <a:defRPr/>
            </a:pPr>
            <a:fld id="{E8B08920-140C-4C2A-AAF2-73F0BAE8B653}" type="datetimeFigureOut">
              <a:rPr lang="en-US"/>
              <a:pPr>
                <a:defRPr/>
              </a:pPr>
              <a:t>7/6/2017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64" tIns="46582" rIns="93164" bIns="4658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64" tIns="46582" rIns="93164" bIns="4658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64" tIns="46582" rIns="93164" bIns="4658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3262361-5033-4CD1-8B8C-DD1BF9599749}" type="slidenum">
              <a:rPr lang="en-US" altLang="en-US"/>
              <a:pPr>
                <a:defRPr/>
              </a:pPr>
              <a:t>‹#›</a:t>
            </a:fld>
            <a:endParaRPr lang="en-US" altLang="en-US"/>
          </a:p>
        </p:txBody>
      </p:sp>
    </p:spTree>
    <p:extLst>
      <p:ext uri="{BB962C8B-B14F-4D97-AF65-F5344CB8AC3E}">
        <p14:creationId xmlns:p14="http://schemas.microsoft.com/office/powerpoint/2010/main" val="1490142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AE290C-C728-4134-9159-7F81573377AC}" type="slidenum">
              <a:rPr lang="en-US" altLang="en-US" smtClean="0">
                <a:latin typeface="Calibri" panose="020F0502020204030204" pitchFamily="34" charset="0"/>
              </a:rPr>
              <a:pPr/>
              <a:t>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485949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96C3B8-EEB4-484E-9D40-4623E57AF522}" type="slidenum">
              <a:rPr lang="en-US" altLang="en-US" smtClean="0">
                <a:latin typeface="Calibri" panose="020F0502020204030204" pitchFamily="34" charset="0"/>
              </a:rPr>
              <a:pPr/>
              <a:t>11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69352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57B014-A034-414E-A46B-72587FBABDE6}" type="slidenum">
              <a:rPr lang="en-US" altLang="en-US" smtClean="0">
                <a:latin typeface="Calibri" panose="020F0502020204030204" pitchFamily="34" charset="0"/>
              </a:rPr>
              <a:pPr/>
              <a:t>12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484836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73E210-8AC0-4059-BA23-A7CA0C0E630B}" type="slidenum">
              <a:rPr lang="en-US" altLang="en-US" smtClean="0">
                <a:latin typeface="Calibri" panose="020F0502020204030204" pitchFamily="34" charset="0"/>
              </a:rPr>
              <a:pPr/>
              <a:t>13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933450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alt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4F90F7-7A6D-4E95-A9E5-A6B78B8F0262}" type="slidenum">
              <a:rPr lang="en-US" altLang="en-US" smtClean="0">
                <a:latin typeface="Calibri" panose="020F0502020204030204" pitchFamily="34" charset="0"/>
              </a:rPr>
              <a:pPr/>
              <a:t>15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54352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7F45DA-B267-4370-8799-385BAECEB3C2}" type="slidenum">
              <a:rPr lang="en-US" altLang="en-US" smtClean="0">
                <a:latin typeface="Calibri" panose="020F0502020204030204" pitchFamily="34" charset="0"/>
              </a:rPr>
              <a:pPr/>
              <a:t>16</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152333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F3E86C-E15A-4E75-BE0A-7E01AAD1DE1A}" type="slidenum">
              <a:rPr lang="en-US" altLang="en-US" smtClean="0">
                <a:latin typeface="Calibri" panose="020F0502020204030204" pitchFamily="34" charset="0"/>
              </a:rPr>
              <a:pPr/>
              <a:t>17</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210746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C7910E-DEB9-407B-98DB-1CCC290FF5D8}" type="slidenum">
              <a:rPr lang="en-US" altLang="en-US" smtClean="0">
                <a:latin typeface="Calibri" panose="020F0502020204030204" pitchFamily="34" charset="0"/>
              </a:rPr>
              <a:pPr/>
              <a:t>19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7919287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026F3D-6A28-442D-B8C1-3EEE23EABEC7}" type="slidenum">
              <a:rPr lang="en-US" altLang="en-US" smtClean="0">
                <a:latin typeface="Calibri" panose="020F0502020204030204" pitchFamily="34" charset="0"/>
              </a:rPr>
              <a:pPr/>
              <a:t>20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759736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CA"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6E5A2D-21DA-41C5-B01F-B0AD84BF8F70}" type="slidenum">
              <a:rPr lang="en-US" altLang="en-US" smtClean="0">
                <a:latin typeface="Calibri" panose="020F0502020204030204" pitchFamily="34" charset="0"/>
              </a:rPr>
              <a:pPr/>
              <a:t>22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533240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F322A2-A322-40A7-B4B3-E4C5C7C35157}" type="slidenum">
              <a:rPr lang="en-US" altLang="en-US" smtClean="0">
                <a:latin typeface="Calibri" panose="020F0502020204030204" pitchFamily="34" charset="0"/>
              </a:rPr>
              <a:pPr/>
              <a:t>23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45593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B68B45-AF2A-4196-956B-FEBC0AB51F0F}" type="slidenum">
              <a:rPr lang="en-US" altLang="en-US" smtClean="0">
                <a:latin typeface="Calibri" panose="020F0502020204030204" pitchFamily="34" charset="0"/>
              </a:rPr>
              <a:pPr/>
              <a:t>2</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5720487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6019DD-9475-4B8C-8AF6-471ABA51C378}" type="slidenum">
              <a:rPr lang="en-US" altLang="en-US" smtClean="0">
                <a:latin typeface="Calibri" panose="020F0502020204030204" pitchFamily="34" charset="0"/>
              </a:rPr>
              <a:pPr/>
              <a:t>24</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217038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493151-1E61-4263-A452-ABD4541A7385}" type="slidenum">
              <a:rPr lang="en-US" altLang="en-US" smtClean="0">
                <a:latin typeface="Calibri" panose="020F0502020204030204" pitchFamily="34" charset="0"/>
              </a:rPr>
              <a:pPr/>
              <a:t>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303027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9EB005-CF9C-4B02-8D64-D9F737536FE1}" type="slidenum">
              <a:rPr lang="en-US" altLang="en-US" smtClean="0">
                <a:latin typeface="Calibri" panose="020F0502020204030204" pitchFamily="34" charset="0"/>
              </a:rPr>
              <a:pPr/>
              <a:t>4</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356816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7D6EAF-4FE5-4DEB-85EF-91A4ED7CC32D}" type="slidenum">
              <a:rPr lang="en-US" altLang="en-US" smtClean="0">
                <a:latin typeface="Calibri" panose="020F0502020204030204" pitchFamily="34" charset="0"/>
              </a:rPr>
              <a:pPr/>
              <a:t>6</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82909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E86257-7F4C-4694-AA11-37AB35C84769}" type="slidenum">
              <a:rPr lang="en-US" altLang="en-US" smtClean="0">
                <a:latin typeface="Calibri" panose="020F0502020204030204" pitchFamily="34" charset="0"/>
              </a:rPr>
              <a:pPr/>
              <a:t>7</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724549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C1119D-FBA5-4588-87A7-C1224B4FCDBF}" type="slidenum">
              <a:rPr lang="en-US" altLang="en-US" smtClean="0">
                <a:latin typeface="Calibri" panose="020F0502020204030204" pitchFamily="34" charset="0"/>
              </a:rPr>
              <a:pPr/>
              <a:t>8</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84939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3262361-5033-4CD1-8B8C-DD1BF9599749}" type="slidenum">
              <a:rPr lang="en-US" altLang="en-US" smtClean="0"/>
              <a:pPr>
                <a:defRPr/>
              </a:pPr>
              <a:t>9</a:t>
            </a:fld>
            <a:endParaRPr lang="en-US" altLang="en-US"/>
          </a:p>
        </p:txBody>
      </p:sp>
    </p:spTree>
    <p:extLst>
      <p:ext uri="{BB962C8B-B14F-4D97-AF65-F5344CB8AC3E}">
        <p14:creationId xmlns:p14="http://schemas.microsoft.com/office/powerpoint/2010/main" val="2891587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8BDCE7A-26E5-4B0F-929A-5CAACE1A819B}" type="slidenum">
              <a:rPr lang="en-US" altLang="en-US" smtClean="0">
                <a:latin typeface="Calibri" panose="020F0502020204030204" pitchFamily="34" charset="0"/>
              </a:rPr>
              <a:pPr/>
              <a:t>10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1722738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5AE51E73-2370-497B-B660-EB675EAEE7F2}" type="slidenum">
              <a:rPr lang="en-US" altLang="en-US"/>
              <a:pPr>
                <a:defRPr/>
              </a:pPr>
              <a:t>‹#›</a:t>
            </a:fld>
            <a:endParaRPr lang="en-US" altLang="en-US"/>
          </a:p>
        </p:txBody>
      </p:sp>
    </p:spTree>
    <p:extLst>
      <p:ext uri="{BB962C8B-B14F-4D97-AF65-F5344CB8AC3E}">
        <p14:creationId xmlns:p14="http://schemas.microsoft.com/office/powerpoint/2010/main" val="169959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35080" cy="634082"/>
          </a:xfrm>
        </p:spPr>
        <p:txBody>
          <a:bodyPr>
            <a:noAutofit/>
          </a:bodyPr>
          <a:lstStyle>
            <a:lvl1pPr algn="l">
              <a:defRPr sz="4400" b="1">
                <a:solidFill>
                  <a:schemeClr val="tx1">
                    <a:lumMod val="65000"/>
                    <a:lumOff val="3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927373"/>
            <a:ext cx="8229600" cy="41659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468313" y="6308725"/>
            <a:ext cx="2895600" cy="365125"/>
          </a:xfrm>
          <a:prstGeom prst="rect">
            <a:avLst/>
          </a:prstGeom>
        </p:spPr>
        <p:txBody>
          <a:bodyPr/>
          <a:lstStyle>
            <a:lvl1pPr algn="l">
              <a:defRPr sz="1200"/>
            </a:lvl1pPr>
          </a:lstStyle>
          <a:p>
            <a:pPr>
              <a:defRPr/>
            </a:pPr>
            <a:r>
              <a:rPr lang="en-US"/>
              <a:t>April 2017</a:t>
            </a:r>
          </a:p>
        </p:txBody>
      </p:sp>
      <p:sp>
        <p:nvSpPr>
          <p:cNvPr id="5" name="Slide Number Placeholder 5"/>
          <p:cNvSpPr>
            <a:spLocks noGrp="1"/>
          </p:cNvSpPr>
          <p:nvPr>
            <p:ph type="sldNum" sz="quarter" idx="11"/>
          </p:nvPr>
        </p:nvSpPr>
        <p:spPr>
          <a:xfrm>
            <a:off x="3491880" y="6448251"/>
            <a:ext cx="2133600" cy="365125"/>
          </a:xfrm>
        </p:spPr>
        <p:txBody>
          <a:bodyPr/>
          <a:lstStyle>
            <a:lvl1pPr algn="ctr">
              <a:defRPr sz="1200">
                <a:solidFill>
                  <a:srgbClr val="898989"/>
                </a:solidFill>
              </a:defRPr>
            </a:lvl1pPr>
          </a:lstStyle>
          <a:p>
            <a:pPr>
              <a:defRPr/>
            </a:pPr>
            <a:fld id="{C90238C7-B8F3-4053-963E-F7DC5E1D6B40}" type="slidenum">
              <a:rPr lang="en-US" altLang="en-US" smtClean="0"/>
              <a:pPr>
                <a:defRPr/>
              </a:pPr>
              <a:t>‹#›</a:t>
            </a:fld>
            <a:endParaRPr lang="en-US" altLang="en-US" dirty="0"/>
          </a:p>
        </p:txBody>
      </p:sp>
    </p:spTree>
    <p:extLst>
      <p:ext uri="{BB962C8B-B14F-4D97-AF65-F5344CB8AC3E}">
        <p14:creationId xmlns:p14="http://schemas.microsoft.com/office/powerpoint/2010/main" val="242184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23728" y="274638"/>
            <a:ext cx="6563072" cy="706090"/>
          </a:xfrm>
        </p:spPr>
        <p:txBody>
          <a:bodyPr/>
          <a:lstStyle>
            <a:lvl1pPr algn="l">
              <a:defRPr b="1">
                <a:solidFill>
                  <a:schemeClr val="tx1">
                    <a:lumMod val="65000"/>
                    <a:lumOff val="35000"/>
                  </a:schemeClr>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4"/>
          <p:cNvSpPr>
            <a:spLocks noGrp="1"/>
          </p:cNvSpPr>
          <p:nvPr>
            <p:ph type="sldNum" sz="quarter" idx="11"/>
          </p:nvPr>
        </p:nvSpPr>
        <p:spPr>
          <a:xfrm>
            <a:off x="6553200" y="6519863"/>
            <a:ext cx="2133600" cy="365125"/>
          </a:xfrm>
        </p:spPr>
        <p:txBody>
          <a:bodyPr/>
          <a:lstStyle>
            <a:lvl1pPr>
              <a:defRPr/>
            </a:lvl1pPr>
          </a:lstStyle>
          <a:p>
            <a:pPr>
              <a:defRPr/>
            </a:pPr>
            <a:fld id="{4DDDBEC3-AAE7-4811-BF42-7CF0BBBD75AD}" type="slidenum">
              <a:rPr lang="en-US" altLang="en-US"/>
              <a:pPr>
                <a:defRPr/>
              </a:pPr>
              <a:t>‹#›</a:t>
            </a:fld>
            <a:endParaRPr lang="en-US" altLang="en-US"/>
          </a:p>
        </p:txBody>
      </p:sp>
    </p:spTree>
    <p:extLst>
      <p:ext uri="{BB962C8B-B14F-4D97-AF65-F5344CB8AC3E}">
        <p14:creationId xmlns:p14="http://schemas.microsoft.com/office/powerpoint/2010/main" val="2440618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F699792-CEC8-4FD6-928A-145B6D88BFF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artnershipagainstcancer.ca/" TargetMode="External"/><Relationship Id="rId2" Type="http://schemas.openxmlformats.org/officeDocument/2006/relationships/hyperlink" Target="http://www.hc-sc.gc.ca/index-eng.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anadiantaskforce.c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anadiantaskforce.c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extBox 6"/>
          <p:cNvSpPr txBox="1">
            <a:spLocks noChangeArrowheads="1"/>
          </p:cNvSpPr>
          <p:nvPr/>
        </p:nvSpPr>
        <p:spPr bwMode="auto">
          <a:xfrm>
            <a:off x="468313" y="404813"/>
            <a:ext cx="417512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ts val="3400"/>
              </a:lnSpc>
              <a:spcBef>
                <a:spcPct val="0"/>
              </a:spcBef>
              <a:buFontTx/>
              <a:buNone/>
              <a:defRPr/>
            </a:pPr>
            <a:r>
              <a:rPr lang="en-CA" altLang="en-US" b="1" dirty="0" smtClean="0">
                <a:solidFill>
                  <a:schemeClr val="tx1">
                    <a:lumMod val="65000"/>
                    <a:lumOff val="35000"/>
                  </a:schemeClr>
                </a:solidFill>
              </a:rPr>
              <a:t>Lung Cancer Screening in Canada </a:t>
            </a:r>
            <a:endParaRPr lang="en-US" altLang="en-US" b="1" dirty="0" smtClean="0">
              <a:solidFill>
                <a:schemeClr val="tx1">
                  <a:lumMod val="65000"/>
                  <a:lumOff val="35000"/>
                </a:schemeClr>
              </a:solidFill>
            </a:endParaRPr>
          </a:p>
        </p:txBody>
      </p:sp>
      <p:sp>
        <p:nvSpPr>
          <p:cNvPr id="7171" name="TextBox 7"/>
          <p:cNvSpPr txBox="1">
            <a:spLocks noChangeArrowheads="1"/>
          </p:cNvSpPr>
          <p:nvPr/>
        </p:nvSpPr>
        <p:spPr bwMode="auto">
          <a:xfrm>
            <a:off x="414338" y="1763713"/>
            <a:ext cx="3816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800" b="1" dirty="0" smtClean="0">
                <a:solidFill>
                  <a:schemeClr val="tx1">
                    <a:lumMod val="65000"/>
                    <a:lumOff val="35000"/>
                  </a:schemeClr>
                </a:solidFill>
              </a:rPr>
              <a:t>Environmental Scan</a:t>
            </a:r>
            <a:endParaRPr lang="en-US" altLang="en-US" sz="1800" dirty="0" smtClean="0">
              <a:solidFill>
                <a:schemeClr val="tx1">
                  <a:lumMod val="65000"/>
                  <a:lumOff val="35000"/>
                </a:schemeClr>
              </a:solidFill>
            </a:endParaRPr>
          </a:p>
        </p:txBody>
      </p:sp>
      <p:sp>
        <p:nvSpPr>
          <p:cNvPr id="7172" name="Rectangle 3"/>
          <p:cNvSpPr>
            <a:spLocks noChangeArrowheads="1"/>
          </p:cNvSpPr>
          <p:nvPr/>
        </p:nvSpPr>
        <p:spPr bwMode="auto">
          <a:xfrm>
            <a:off x="7812088" y="6380163"/>
            <a:ext cx="8270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solidFill>
                  <a:schemeClr val="bg1"/>
                </a:solidFill>
              </a:rPr>
              <a:t>April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835150" y="333375"/>
            <a:ext cx="7221538" cy="684213"/>
          </a:xfrm>
        </p:spPr>
        <p:txBody>
          <a:bodyPr/>
          <a:lstStyle/>
          <a:p>
            <a:pPr>
              <a:defRPr/>
            </a:pPr>
            <a:r>
              <a:rPr lang="en-US" altLang="en-US" sz="3200" dirty="0" smtClean="0"/>
              <a:t>Current Strategies for Lung Cancer Screening in Canada, cont’d</a:t>
            </a:r>
            <a:endParaRPr lang="en-CA" altLang="en-US" sz="3200" dirty="0" smtClean="0"/>
          </a:p>
        </p:txBody>
      </p:sp>
      <p:sp>
        <p:nvSpPr>
          <p:cNvPr id="22532"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8C88254-21CA-40FA-A04D-0946190065C2}" type="slidenum">
              <a:rPr lang="en-US" altLang="en-US" sz="1200" smtClean="0">
                <a:solidFill>
                  <a:srgbClr val="898989"/>
                </a:solidFill>
              </a:rPr>
              <a:pPr>
                <a:spcBef>
                  <a:spcPct val="0"/>
                </a:spcBef>
                <a:buFontTx/>
                <a:buNone/>
              </a:pPr>
              <a:t>10</a:t>
            </a:fld>
            <a:endParaRPr lang="en-US" altLang="en-US" sz="1200" smtClean="0">
              <a:solidFill>
                <a:srgbClr val="898989"/>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10892149"/>
              </p:ext>
            </p:extLst>
          </p:nvPr>
        </p:nvGraphicFramePr>
        <p:xfrm>
          <a:off x="103998" y="1772341"/>
          <a:ext cx="8859837" cy="4743942"/>
        </p:xfrm>
        <a:graphic>
          <a:graphicData uri="http://schemas.openxmlformats.org/drawingml/2006/table">
            <a:tbl>
              <a:tblPr firstRow="1" firstCol="1" bandRow="1">
                <a:tableStyleId>{5C22544A-7EE6-4342-B048-85BDC9FD1C3A}</a:tableStyleId>
              </a:tblPr>
              <a:tblGrid>
                <a:gridCol w="845761"/>
                <a:gridCol w="1944216"/>
                <a:gridCol w="1296144"/>
                <a:gridCol w="1800200"/>
                <a:gridCol w="1656184"/>
                <a:gridCol w="1317332"/>
              </a:tblGrid>
              <a:tr h="976804">
                <a:tc>
                  <a:txBody>
                    <a:bodyPr/>
                    <a:lstStyle/>
                    <a:p>
                      <a:pPr algn="ctr">
                        <a:lnSpc>
                          <a:spcPct val="107000"/>
                        </a:lnSpc>
                        <a:spcAft>
                          <a:spcPts val="0"/>
                        </a:spcAft>
                      </a:pPr>
                      <a:r>
                        <a:rPr lang="en-CA" sz="1100" dirty="0">
                          <a:solidFill>
                            <a:schemeClr val="tx1">
                              <a:lumMod val="65000"/>
                              <a:lumOff val="35000"/>
                            </a:schemeClr>
                          </a:solidFill>
                          <a:effectLst/>
                        </a:rPr>
                        <a:t>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Organized Program</a:t>
                      </a:r>
                    </a:p>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Proposal/Business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Case </a:t>
                      </a:r>
                    </a:p>
                    <a:p>
                      <a:pPr algn="ctr">
                        <a:lnSpc>
                          <a:spcPct val="107000"/>
                        </a:lnSpc>
                        <a:spcAft>
                          <a:spcPts val="0"/>
                        </a:spcAft>
                      </a:pP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Advisory</a:t>
                      </a:r>
                      <a:r>
                        <a:rPr lang="en-CA" sz="1100" baseline="0" dirty="0" smtClean="0">
                          <a:solidFill>
                            <a:schemeClr val="tx1">
                              <a:lumMod val="65000"/>
                              <a:lumOff val="35000"/>
                            </a:schemeClr>
                          </a:solidFill>
                          <a:effectLst/>
                        </a:rPr>
                        <a:t> Committee (Yes/No)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Pilot Study</a:t>
                      </a:r>
                      <a:r>
                        <a:rPr lang="en-CA" sz="1100" baseline="0" dirty="0" smtClean="0">
                          <a:solidFill>
                            <a:schemeClr val="tx1">
                              <a:lumMod val="65000"/>
                              <a:lumOff val="35000"/>
                            </a:schemeClr>
                          </a:solidFill>
                          <a:effectLst/>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endParaRPr>
                    </a:p>
                    <a:p>
                      <a:pPr algn="ctr">
                        <a:lnSpc>
                          <a:spcPct val="107000"/>
                        </a:lnSpc>
                        <a:spcAft>
                          <a:spcPts val="0"/>
                        </a:spcAft>
                      </a:pPr>
                      <a:r>
                        <a:rPr lang="en-CA" sz="1100" dirty="0" smtClean="0">
                          <a:solidFill>
                            <a:schemeClr val="tx1">
                              <a:lumMod val="65000"/>
                              <a:lumOff val="35000"/>
                            </a:schemeClr>
                          </a:solidFill>
                          <a:effectLst/>
                        </a:rPr>
                        <a:t>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Other Key Lung Cancer Screening Strategies/Activities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98698">
                <a:tc>
                  <a:txBody>
                    <a:bodyPr/>
                    <a:lstStyle/>
                    <a:p>
                      <a:pPr algn="ctr">
                        <a:lnSpc>
                          <a:spcPct val="107000"/>
                        </a:lnSpc>
                        <a:spcAft>
                          <a:spcPts val="0"/>
                        </a:spcAft>
                      </a:pPr>
                      <a:r>
                        <a:rPr kumimoji="0" lang="en-CA" sz="1100" b="1" i="0" u="none" strike="noStrike" kern="1200" cap="none" normalizeH="0" baseline="0" dirty="0">
                          <a:ln>
                            <a:noFill/>
                          </a:ln>
                          <a:solidFill>
                            <a:schemeClr val="tx1">
                              <a:lumMod val="65000"/>
                              <a:lumOff val="35000"/>
                            </a:schemeClr>
                          </a:solidFill>
                          <a:effectLst/>
                          <a:latin typeface="+mn-lt"/>
                          <a:ea typeface="ヒラギノ角ゴ Pro W3" charset="-128"/>
                          <a:cs typeface="+mn-cs"/>
                        </a:rPr>
                        <a:t>Ontario</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Cancer Care Ontario is preparing to pilot organized lung cancer screening for people at high risk.  Planning and preparations by Cancer Care Ontario and pilot sites are nearing completion in anticipation of initiating screening in early FY 2017/18 at Health Sciences North, Lakeridge Health as well as The Ottawa Hospital with Renfrew Victoria Hospital.</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Multi-disciplinary</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Expert</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Panel was convened in October 2015. </a:t>
                      </a:r>
                    </a:p>
                    <a:p>
                      <a:pPr algn="ctr">
                        <a:lnSpc>
                          <a:spcPct val="107000"/>
                        </a:lnSpc>
                        <a:spcAft>
                          <a:spcPts val="0"/>
                        </a:spcAft>
                      </a:pP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Panel has endorsed the screening pathway, eligibility criteria, pilot site requirements and the pilot evaluation plan.</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Implementation pilot is planned</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of organized lung cancer screening for people at high risk at selected pilot sites (See Organized Program)</a:t>
                      </a:r>
                      <a:endPar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Pilot</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sites will embed smoking cessation services in the screening pathway.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86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Quebec</a:t>
                      </a:r>
                    </a:p>
                  </a:txBody>
                  <a:tcPr marL="91431" marR="91431"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L’Institut</a:t>
                      </a: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d’excellence</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en</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santé et services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sociaux</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(INESSS) a le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mandat</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d’évaluer</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la pertinence du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dépistage</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du cancer du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poumon</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dans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le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contexte</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du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système</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de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soins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baseline="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québécois</a:t>
                      </a:r>
                      <a:endPar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Rectangle 1"/>
          <p:cNvSpPr/>
          <p:nvPr/>
        </p:nvSpPr>
        <p:spPr>
          <a:xfrm>
            <a:off x="103998" y="6505716"/>
            <a:ext cx="4572000" cy="246221"/>
          </a:xfrm>
          <a:prstGeom prst="rect">
            <a:avLst/>
          </a:prstGeom>
        </p:spPr>
        <p:txBody>
          <a:bodyPr>
            <a:spAutoFit/>
          </a:bodyPr>
          <a:lstStyle/>
          <a:p>
            <a:pPr>
              <a:defRPr/>
            </a:pPr>
            <a:r>
              <a:rPr lang="en-US" altLang="en-US" sz="1000" dirty="0">
                <a:solidFill>
                  <a:schemeClr val="tx1">
                    <a:lumMod val="65000"/>
                    <a:lumOff val="35000"/>
                  </a:schemeClr>
                </a:solidFill>
                <a:latin typeface="+mn-lt"/>
              </a:rPr>
              <a:t>---- No information was provided at the time the data was </a:t>
            </a:r>
            <a:r>
              <a:rPr lang="en-US" altLang="en-US" sz="1000" dirty="0" smtClean="0">
                <a:solidFill>
                  <a:schemeClr val="tx1">
                    <a:lumMod val="65000"/>
                    <a:lumOff val="35000"/>
                  </a:schemeClr>
                </a:solidFill>
                <a:latin typeface="+mn-lt"/>
              </a:rPr>
              <a:t>collected.</a:t>
            </a:r>
            <a:endParaRPr lang="en-CA" altLang="en-US" sz="1000" dirty="0">
              <a:solidFill>
                <a:schemeClr val="tx1">
                  <a:lumMod val="65000"/>
                  <a:lumOff val="35000"/>
                </a:schemeClr>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51025" y="188913"/>
            <a:ext cx="7292975" cy="684212"/>
          </a:xfrm>
        </p:spPr>
        <p:txBody>
          <a:bodyPr/>
          <a:lstStyle/>
          <a:p>
            <a:pPr>
              <a:defRPr/>
            </a:pPr>
            <a:r>
              <a:rPr lang="en-US" altLang="en-US" sz="3200" dirty="0" smtClean="0"/>
              <a:t>Current Strategies for Lung Cancer Screening in Canada, cont’d</a:t>
            </a:r>
            <a:endParaRPr lang="en-CA" altLang="en-US" sz="3200" dirty="0" smtClean="0"/>
          </a:p>
        </p:txBody>
      </p:sp>
      <p:sp>
        <p:nvSpPr>
          <p:cNvPr id="2458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F8E1335-8E0C-4A74-A8FE-26973BC53A4A}" type="slidenum">
              <a:rPr lang="en-US" altLang="en-US" sz="1200" smtClean="0">
                <a:solidFill>
                  <a:srgbClr val="898989"/>
                </a:solidFill>
              </a:rPr>
              <a:pPr>
                <a:spcBef>
                  <a:spcPct val="0"/>
                </a:spcBef>
                <a:buFontTx/>
                <a:buNone/>
              </a:pPr>
              <a:t>11</a:t>
            </a:fld>
            <a:endParaRPr lang="en-US" altLang="en-US" sz="1200" smtClean="0">
              <a:solidFill>
                <a:srgbClr val="898989"/>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213058279"/>
              </p:ext>
            </p:extLst>
          </p:nvPr>
        </p:nvGraphicFramePr>
        <p:xfrm>
          <a:off x="173823" y="1850851"/>
          <a:ext cx="8859837" cy="4602485"/>
        </p:xfrm>
        <a:graphic>
          <a:graphicData uri="http://schemas.openxmlformats.org/drawingml/2006/table">
            <a:tbl>
              <a:tblPr firstRow="1" firstCol="1" bandRow="1">
                <a:tableStyleId>{5C22544A-7EE6-4342-B048-85BDC9FD1C3A}</a:tableStyleId>
              </a:tblPr>
              <a:tblGrid>
                <a:gridCol w="1083419"/>
                <a:gridCol w="792088"/>
                <a:gridCol w="1728192"/>
                <a:gridCol w="1656184"/>
                <a:gridCol w="1426543"/>
                <a:gridCol w="2173411"/>
              </a:tblGrid>
              <a:tr h="1099078">
                <a:tc>
                  <a:txBody>
                    <a:bodyPr/>
                    <a:lstStyle/>
                    <a:p>
                      <a:pPr algn="ctr">
                        <a:lnSpc>
                          <a:spcPct val="107000"/>
                        </a:lnSpc>
                        <a:spcAft>
                          <a:spcPts val="0"/>
                        </a:spcAft>
                      </a:pPr>
                      <a:r>
                        <a:rPr lang="en-CA" sz="1100" dirty="0">
                          <a:solidFill>
                            <a:schemeClr val="tx1">
                              <a:lumMod val="65000"/>
                              <a:lumOff val="35000"/>
                            </a:schemeClr>
                          </a:solidFill>
                          <a:effectLst/>
                        </a:rPr>
                        <a:t>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Organized Program</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Proposal/Business Case </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Advisory Committee (Yes/No)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Pilot Study(Yes/No)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 </a:t>
                      </a:r>
                      <a:endParaRPr lang="en-CA" sz="1100" b="1" kern="1200" dirty="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Other Key Lung Cancer Screening Strategies/Activities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CA" sz="1100" b="1" kern="1200" dirty="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53819">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 Brunswick</a:t>
                      </a:r>
                    </a:p>
                  </a:txBody>
                  <a:tcPr marL="91431" marR="91431"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6024">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Nova Scotia</a:t>
                      </a:r>
                    </a:p>
                  </a:txBody>
                  <a:tcPr marL="91431" marR="91431"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Working group reviewed evidence for screening high risk population in Nova Scotia and submitted a recommendation to the Minister of Health</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4393">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Prince Edward Island</a:t>
                      </a:r>
                    </a:p>
                  </a:txBody>
                  <a:tcPr marL="91431" marR="91431"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a:lnSpc>
                          <a:spcPct val="107000"/>
                        </a:lnSpc>
                        <a:spcAft>
                          <a:spcPts val="0"/>
                        </a:spcAft>
                        <a:buNone/>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CA" sz="1100" kern="1200" dirty="0" smtClean="0">
                          <a:solidFill>
                            <a:schemeClr val="tx1">
                              <a:lumMod val="65000"/>
                              <a:lumOff val="35000"/>
                            </a:schemeClr>
                          </a:solidFill>
                          <a:latin typeface="+mn-lt"/>
                          <a:ea typeface="+mn-ea"/>
                          <a:cs typeface="+mn-cs"/>
                        </a:rPr>
                        <a:t>Health PEI is</a:t>
                      </a:r>
                      <a:r>
                        <a:rPr kumimoji="0" lang="en-CA" sz="1100" kern="1200" baseline="0" dirty="0" smtClean="0">
                          <a:solidFill>
                            <a:schemeClr val="tx1">
                              <a:lumMod val="65000"/>
                              <a:lumOff val="35000"/>
                            </a:schemeClr>
                          </a:solidFill>
                          <a:latin typeface="+mn-lt"/>
                          <a:ea typeface="+mn-ea"/>
                          <a:cs typeface="+mn-cs"/>
                        </a:rPr>
                        <a:t> conducting a lung cancer screening feasibility study to assist in program planning and future commitments. </a:t>
                      </a:r>
                      <a:endParaRPr kumimoji="0" lang="en-CA" sz="1100" kern="1200" dirty="0" smtClean="0">
                        <a:solidFill>
                          <a:schemeClr val="tx1">
                            <a:lumMod val="65000"/>
                            <a:lumOff val="35000"/>
                          </a:schemeClr>
                        </a:solidFill>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p>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Lung Cancer Action</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Group</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No</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2109">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Newfoundland and Labrador</a:t>
                      </a:r>
                    </a:p>
                  </a:txBody>
                  <a:tcPr marL="91431" marR="91431"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Yes</a:t>
                      </a:r>
                    </a:p>
                    <a:p>
                      <a:pPr algn="ctr">
                        <a:lnSpc>
                          <a:spcPct val="107000"/>
                        </a:lnSpc>
                        <a:spcAft>
                          <a:spcPts val="0"/>
                        </a:spcAft>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A lung screening committee is being established in Fall of 2016. </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No</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Rectangle 1"/>
          <p:cNvSpPr/>
          <p:nvPr/>
        </p:nvSpPr>
        <p:spPr>
          <a:xfrm>
            <a:off x="176213" y="6525344"/>
            <a:ext cx="4572000" cy="246221"/>
          </a:xfrm>
          <a:prstGeom prst="rect">
            <a:avLst/>
          </a:prstGeom>
        </p:spPr>
        <p:txBody>
          <a:bodyPr>
            <a:spAutoFit/>
          </a:bodyPr>
          <a:lstStyle/>
          <a:p>
            <a:pPr>
              <a:defRPr/>
            </a:pPr>
            <a:r>
              <a:rPr lang="en-US" altLang="en-US" sz="1000" dirty="0">
                <a:solidFill>
                  <a:schemeClr val="tx1">
                    <a:lumMod val="65000"/>
                    <a:lumOff val="35000"/>
                  </a:schemeClr>
                </a:solidFill>
                <a:latin typeface="+mn-lt"/>
              </a:rPr>
              <a:t>---- No information was provided at the time the data was </a:t>
            </a:r>
            <a:r>
              <a:rPr lang="en-US" altLang="en-US" sz="1000" dirty="0" smtClean="0">
                <a:solidFill>
                  <a:schemeClr val="tx1">
                    <a:lumMod val="65000"/>
                    <a:lumOff val="35000"/>
                  </a:schemeClr>
                </a:solidFill>
                <a:latin typeface="+mn-lt"/>
              </a:rPr>
              <a:t>collected.</a:t>
            </a:r>
            <a:endParaRPr lang="en-CA" altLang="en-US" sz="1000" dirty="0">
              <a:solidFill>
                <a:schemeClr val="tx1">
                  <a:lumMod val="65000"/>
                  <a:lumOff val="35000"/>
                </a:schemeClr>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35150" y="195263"/>
            <a:ext cx="7058025" cy="1152525"/>
          </a:xfrm>
        </p:spPr>
        <p:txBody>
          <a:bodyPr rtlCol="0"/>
          <a:lstStyle/>
          <a:p>
            <a:pPr eaLnBrk="1" fontAlgn="auto" hangingPunct="1">
              <a:spcAft>
                <a:spcPts val="0"/>
              </a:spcAft>
              <a:defRPr/>
            </a:pPr>
            <a:r>
              <a:rPr lang="en-US" sz="3200" dirty="0">
                <a:ea typeface="ヒラギノ角ゴ Pro W3" charset="-128"/>
              </a:rPr>
              <a:t>Agency Responsible for </a:t>
            </a:r>
            <a:r>
              <a:rPr lang="en-CA" sz="3200" dirty="0"/>
              <a:t>Lung Cancer Screening </a:t>
            </a:r>
            <a:r>
              <a:rPr lang="en-US" sz="3200" dirty="0" smtClean="0">
                <a:ea typeface="ヒラギノ角ゴ Pro W3" charset="-128"/>
              </a:rPr>
              <a:t>Strategy</a:t>
            </a:r>
            <a:r>
              <a:rPr lang="en-CA" sz="3200" dirty="0" smtClean="0"/>
              <a:t/>
            </a:r>
            <a:br>
              <a:rPr lang="en-CA" sz="3200" dirty="0" smtClean="0"/>
            </a:br>
            <a:endParaRPr lang="en-CA" sz="1800" dirty="0" smtClean="0">
              <a:solidFill>
                <a:srgbClr val="FF0000"/>
              </a:solidFill>
            </a:endParaRPr>
          </a:p>
        </p:txBody>
      </p:sp>
      <p:graphicFrame>
        <p:nvGraphicFramePr>
          <p:cNvPr id="5" name="Group 82"/>
          <p:cNvGraphicFramePr>
            <a:graphicFrameLocks noGrp="1"/>
          </p:cNvGraphicFramePr>
          <p:nvPr>
            <p:ph sz="quarter" idx="1"/>
            <p:extLst>
              <p:ext uri="{D42A27DB-BD31-4B8C-83A1-F6EECF244321}">
                <p14:modId xmlns:p14="http://schemas.microsoft.com/office/powerpoint/2010/main" val="1070435468"/>
              </p:ext>
            </p:extLst>
          </p:nvPr>
        </p:nvGraphicFramePr>
        <p:xfrm>
          <a:off x="395288" y="1916113"/>
          <a:ext cx="8497887" cy="4035422"/>
        </p:xfrm>
        <a:graphic>
          <a:graphicData uri="http://schemas.openxmlformats.org/drawingml/2006/table">
            <a:tbl>
              <a:tblPr/>
              <a:tblGrid>
                <a:gridCol w="2526542"/>
                <a:gridCol w="5971345"/>
              </a:tblGrid>
              <a:tr h="274401">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endParaRPr kumimoji="0" lang="en-CA" sz="1200" b="1"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Agency Responsible for Strategy Implementation </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744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Yukon</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200" b="0" i="0" u="none" strike="noStrike" cap="none" normalizeH="0" baseline="0" dirty="0" smtClean="0">
                          <a:ln>
                            <a:noFill/>
                          </a:ln>
                          <a:solidFill>
                            <a:schemeClr val="tx1">
                              <a:lumMod val="65000"/>
                              <a:lumOff val="35000"/>
                            </a:schemeClr>
                          </a:solidFill>
                          <a:effectLst/>
                          <a:latin typeface="+mn-lt"/>
                          <a:ea typeface="ヒラギノ角ゴ Pro W3" charset="-128"/>
                        </a:rPr>
                        <a:t>Government of Yukon</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Northwest Territories</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fontAlgn="base">
                        <a:spcBef>
                          <a:spcPts val="240"/>
                        </a:spcBef>
                        <a:spcAft>
                          <a:spcPts val="0"/>
                        </a:spcAft>
                      </a:pPr>
                      <a:r>
                        <a:rPr lang="en-CA" sz="1200" dirty="0">
                          <a:solidFill>
                            <a:schemeClr val="tx1">
                              <a:lumMod val="65000"/>
                              <a:lumOff val="35000"/>
                            </a:schemeClr>
                          </a:solidFill>
                          <a:latin typeface="+mn-lt"/>
                          <a:ea typeface="Calibri"/>
                          <a:cs typeface="Times New Roman"/>
                        </a:rPr>
                        <a:t>Department of Health &amp; Social Services</a:t>
                      </a:r>
                    </a:p>
                  </a:txBody>
                  <a:tcPr marL="91456" marR="91456"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Nunavut</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r>
                        <a:rPr lang="en-US" sz="1200" kern="1200" dirty="0" smtClean="0">
                          <a:solidFill>
                            <a:schemeClr val="tx1">
                              <a:lumMod val="65000"/>
                              <a:lumOff val="35000"/>
                            </a:schemeClr>
                          </a:solidFill>
                          <a:effectLst/>
                          <a:latin typeface="+mn-lt"/>
                          <a:ea typeface="+mn-ea"/>
                          <a:cs typeface="+mn-cs"/>
                        </a:rPr>
                        <a:t>Department of Health</a:t>
                      </a:r>
                      <a:endParaRPr lang="en-CA" sz="1200" kern="1200" dirty="0">
                        <a:solidFill>
                          <a:schemeClr val="tx1">
                            <a:lumMod val="65000"/>
                            <a:lumOff val="35000"/>
                          </a:schemeClr>
                        </a:solidFill>
                        <a:effectLst/>
                        <a:latin typeface="+mn-lt"/>
                        <a:ea typeface="+mn-ea"/>
                        <a:cs typeface="+mn-cs"/>
                      </a:endParaRP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05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British Columbia</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cap="none" normalizeH="0" baseline="0" dirty="0" smtClean="0">
                          <a:ln>
                            <a:noFill/>
                          </a:ln>
                          <a:solidFill>
                            <a:schemeClr val="tx1">
                              <a:lumMod val="65000"/>
                              <a:lumOff val="35000"/>
                            </a:schemeClr>
                          </a:solidFill>
                          <a:effectLst/>
                          <a:latin typeface="+mn-lt"/>
                          <a:ea typeface="ヒラギノ角ゴ Pro W3" charset="-128"/>
                        </a:rPr>
                        <a:t>BC Cancer Agency </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756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Alberta</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cap="none" normalizeH="0" baseline="0" dirty="0" smtClean="0">
                          <a:ln>
                            <a:noFill/>
                          </a:ln>
                          <a:solidFill>
                            <a:schemeClr val="tx1">
                              <a:lumMod val="65000"/>
                              <a:lumOff val="35000"/>
                            </a:schemeClr>
                          </a:solidFill>
                          <a:effectLst/>
                          <a:latin typeface="+mn-lt"/>
                          <a:ea typeface="ヒラギノ角ゴ Pro W3" charset="-128"/>
                        </a:rPr>
                        <a:t>Alberta Health Services</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Saskatchewan</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cap="none" normalizeH="0" baseline="0" dirty="0" smtClean="0">
                          <a:ln>
                            <a:noFill/>
                          </a:ln>
                          <a:solidFill>
                            <a:schemeClr val="tx1">
                              <a:lumMod val="65000"/>
                              <a:lumOff val="35000"/>
                            </a:schemeClr>
                          </a:solidFill>
                          <a:effectLst/>
                          <a:latin typeface="+mn-lt"/>
                          <a:ea typeface="ヒラギノ角ゴ Pro W3" charset="-128"/>
                        </a:rPr>
                        <a:t>Saskatchewan Cancer Agency</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0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Manitoba</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Manitoba Health and CancerCare Manitoba</a:t>
                      </a:r>
                    </a:p>
                  </a:txBody>
                  <a:tcPr marL="91456" marR="91456"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Ontario</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cap="none" normalizeH="0" baseline="0" dirty="0" smtClean="0">
                          <a:ln>
                            <a:noFill/>
                          </a:ln>
                          <a:solidFill>
                            <a:schemeClr val="tx1">
                              <a:lumMod val="65000"/>
                              <a:lumOff val="35000"/>
                            </a:schemeClr>
                          </a:solidFill>
                          <a:effectLst/>
                          <a:latin typeface="+mn-lt"/>
                          <a:ea typeface="ヒラギノ角ゴ Pro W3" charset="-128"/>
                        </a:rPr>
                        <a:t>Cancer Care Ontario </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57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chemeClr val="tx1">
                              <a:lumMod val="65000"/>
                              <a:lumOff val="35000"/>
                            </a:schemeClr>
                          </a:solidFill>
                          <a:effectLst/>
                          <a:latin typeface="+mn-lt"/>
                          <a:ea typeface="ヒラギノ角ゴ Pro W3" charset="-128"/>
                        </a:rPr>
                        <a:t>Quebec</a:t>
                      </a:r>
                    </a:p>
                  </a:txBody>
                  <a:tcPr marL="91434" marR="91434"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kern="1200" cap="none" normalizeH="0" baseline="0" dirty="0" smtClean="0">
                          <a:ln>
                            <a:noFill/>
                          </a:ln>
                          <a:solidFill>
                            <a:schemeClr val="tx1">
                              <a:lumMod val="65000"/>
                              <a:lumOff val="35000"/>
                            </a:schemeClr>
                          </a:solidFill>
                          <a:effectLst/>
                          <a:latin typeface="+mn-lt"/>
                          <a:ea typeface="+mn-ea"/>
                          <a:cs typeface="+mn-cs"/>
                        </a:rPr>
                        <a:t>Direction générale de cancérologie et Direction générale de santé publique, Ministère de la Santé et des Services sociaux du Québec</a:t>
                      </a:r>
                      <a:endParaRPr kumimoji="0" lang="en-CA" sz="12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34" marR="91434"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New Brunswick</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2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New Brunswick Cancer Network (NB Department of Health)</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Nova Scotia</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0" i="0" u="none" strike="noStrike" cap="none" normalizeH="0" baseline="0" dirty="0" smtClean="0">
                          <a:ln>
                            <a:noFill/>
                          </a:ln>
                          <a:solidFill>
                            <a:schemeClr val="tx1">
                              <a:lumMod val="65000"/>
                              <a:lumOff val="35000"/>
                            </a:schemeClr>
                          </a:solidFill>
                          <a:effectLst/>
                          <a:latin typeface="+mn-lt"/>
                          <a:ea typeface="ヒラギノ角ゴ Pro W3" charset="-128"/>
                        </a:rPr>
                        <a:t>Cancer Care Nova Scotia  (Nova Scotia Health Authority)</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Prince Edward Island</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200" kern="1200" dirty="0" smtClean="0">
                          <a:solidFill>
                            <a:schemeClr val="tx1">
                              <a:lumMod val="65000"/>
                              <a:lumOff val="35000"/>
                            </a:schemeClr>
                          </a:solidFill>
                          <a:latin typeface="+mn-lt"/>
                          <a:ea typeface="+mn-ea"/>
                          <a:cs typeface="+mn-cs"/>
                        </a:rPr>
                        <a:t>Health PEI</a:t>
                      </a:r>
                      <a:endParaRPr kumimoji="0" lang="en-CA" sz="12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4411">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200" b="1" i="0" u="none" strike="noStrike" cap="none" normalizeH="0" baseline="0" dirty="0" smtClean="0">
                          <a:ln>
                            <a:noFill/>
                          </a:ln>
                          <a:solidFill>
                            <a:schemeClr val="tx1">
                              <a:lumMod val="65000"/>
                              <a:lumOff val="35000"/>
                            </a:schemeClr>
                          </a:solidFill>
                          <a:effectLst/>
                          <a:latin typeface="+mn-lt"/>
                          <a:ea typeface="ヒラギノ角ゴ Pro W3" charset="-128"/>
                        </a:rPr>
                        <a:t>Newfoundland and Labrador</a:t>
                      </a:r>
                    </a:p>
                  </a:txBody>
                  <a:tcPr marL="91434" marR="91434"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91440" marR="0" lvl="0" indent="0" algn="l" defTabSz="914400" rtl="0" eaLnBrk="1" fontAlgn="t"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lumMod val="65000"/>
                              <a:lumOff val="35000"/>
                            </a:schemeClr>
                          </a:solidFill>
                          <a:effectLst/>
                          <a:latin typeface="+mn-lt"/>
                        </a:rPr>
                        <a:t>Eastern Health, Cancer Care Program</a:t>
                      </a:r>
                    </a:p>
                  </a:txBody>
                  <a:tcPr marL="9524" marR="9524" marT="9529"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6674"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B2CBBDD-5AA1-4B18-A00A-DE2F34F884B9}" type="slidenum">
              <a:rPr lang="en-US" altLang="en-US" sz="1200" smtClean="0">
                <a:solidFill>
                  <a:srgbClr val="898989"/>
                </a:solidFill>
              </a:rPr>
              <a:pPr>
                <a:spcBef>
                  <a:spcPct val="0"/>
                </a:spcBef>
                <a:buFontTx/>
                <a:buNone/>
              </a:pPr>
              <a:t>12</a:t>
            </a:fld>
            <a:endParaRPr lang="en-US" altLang="en-US" sz="1200" smtClean="0">
              <a:solidFill>
                <a:srgbClr val="898989"/>
              </a:solidFill>
            </a:endParaRPr>
          </a:p>
        </p:txBody>
      </p:sp>
      <p:sp>
        <p:nvSpPr>
          <p:cNvPr id="26675" name="Footer Placeholder 5"/>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
        <p:nvSpPr>
          <p:cNvPr id="2867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388FE0C-073E-4BFD-B4C6-C971142B574A}" type="slidenum">
              <a:rPr lang="en-US" altLang="en-US" sz="1200" smtClean="0">
                <a:solidFill>
                  <a:srgbClr val="898989"/>
                </a:solidFill>
              </a:rPr>
              <a:pPr>
                <a:spcBef>
                  <a:spcPct val="0"/>
                </a:spcBef>
                <a:buFontTx/>
                <a:buNone/>
              </a:pPr>
              <a:t>13</a:t>
            </a:fld>
            <a:endParaRPr lang="en-US" altLang="en-US" sz="1200" smtClean="0">
              <a:solidFill>
                <a:srgbClr val="898989"/>
              </a:solidFill>
            </a:endParaRPr>
          </a:p>
        </p:txBody>
      </p:sp>
      <p:sp>
        <p:nvSpPr>
          <p:cNvPr id="28676" name="Title 4"/>
          <p:cNvSpPr txBox="1">
            <a:spLocks/>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b="1">
                <a:solidFill>
                  <a:srgbClr val="595959"/>
                </a:solidFill>
              </a:rPr>
              <a:t>Opportunistic Screening</a:t>
            </a:r>
          </a:p>
        </p:txBody>
      </p:sp>
      <p:sp>
        <p:nvSpPr>
          <p:cNvPr id="7" name="Subtitle 5"/>
          <p:cNvSpPr txBox="1">
            <a:spLocks/>
          </p:cNvSpPr>
          <p:nvPr/>
        </p:nvSpPr>
        <p:spPr>
          <a:xfrm>
            <a:off x="1042988" y="3600450"/>
            <a:ext cx="7559675" cy="2276475"/>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defRPr/>
            </a:pPr>
            <a:r>
              <a:rPr lang="en-US" sz="2200" dirty="0" smtClean="0">
                <a:solidFill>
                  <a:schemeClr val="tx1">
                    <a:lumMod val="65000"/>
                    <a:lumOff val="35000"/>
                  </a:schemeClr>
                </a:solidFill>
              </a:rPr>
              <a:t>Opportunistic screening is defined as spontaneous screening of asymptomatic individuals that occurs outside of organized screening programs. Given that the </a:t>
            </a:r>
            <a:r>
              <a:rPr lang="en-US" sz="2200" dirty="0">
                <a:solidFill>
                  <a:schemeClr val="tx1">
                    <a:lumMod val="65000"/>
                    <a:lumOff val="35000"/>
                  </a:schemeClr>
                </a:solidFill>
              </a:rPr>
              <a:t>Canadian Task Force on Preventive Health Care </a:t>
            </a:r>
            <a:r>
              <a:rPr lang="en-US" sz="2200" dirty="0" smtClean="0">
                <a:solidFill>
                  <a:schemeClr val="tx1">
                    <a:lumMod val="65000"/>
                    <a:lumOff val="35000"/>
                  </a:schemeClr>
                </a:solidFill>
              </a:rPr>
              <a:t>guidelines (2016</a:t>
            </a:r>
            <a:r>
              <a:rPr lang="en-US" sz="2200" dirty="0">
                <a:solidFill>
                  <a:schemeClr val="tx1">
                    <a:lumMod val="65000"/>
                    <a:lumOff val="35000"/>
                  </a:schemeClr>
                </a:solidFill>
              </a:rPr>
              <a:t>) </a:t>
            </a:r>
            <a:r>
              <a:rPr lang="en-US" sz="2200" dirty="0" smtClean="0">
                <a:solidFill>
                  <a:schemeClr val="tx1">
                    <a:lumMod val="65000"/>
                    <a:lumOff val="35000"/>
                  </a:schemeClr>
                </a:solidFill>
              </a:rPr>
              <a:t>recommends </a:t>
            </a:r>
            <a:r>
              <a:rPr lang="en-US" sz="2200" dirty="0">
                <a:solidFill>
                  <a:schemeClr val="tx1">
                    <a:lumMod val="65000"/>
                    <a:lumOff val="35000"/>
                  </a:schemeClr>
                </a:solidFill>
              </a:rPr>
              <a:t>lung cancer screening within organized programs </a:t>
            </a:r>
            <a:r>
              <a:rPr lang="en-US" sz="2200" dirty="0" smtClean="0">
                <a:solidFill>
                  <a:schemeClr val="tx1">
                    <a:lumMod val="65000"/>
                    <a:lumOff val="35000"/>
                  </a:schemeClr>
                </a:solidFill>
              </a:rPr>
              <a:t>only, it is important to monitor the extent to which opportunistic screening is occurring.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635080" cy="634082"/>
          </a:xfrm>
        </p:spPr>
        <p:txBody>
          <a:bodyPr/>
          <a:lstStyle/>
          <a:p>
            <a:r>
              <a:rPr lang="en-US" sz="3200" dirty="0" smtClean="0"/>
              <a:t>Opportunistic Screening – Highlights </a:t>
            </a:r>
            <a:endParaRPr lang="en-CA" sz="3200" dirty="0"/>
          </a:p>
        </p:txBody>
      </p:sp>
      <p:sp>
        <p:nvSpPr>
          <p:cNvPr id="3" name="Content Placeholder 2"/>
          <p:cNvSpPr>
            <a:spLocks noGrp="1"/>
          </p:cNvSpPr>
          <p:nvPr>
            <p:ph idx="1"/>
          </p:nvPr>
        </p:nvSpPr>
        <p:spPr/>
        <p:txBody>
          <a:bodyPr/>
          <a:lstStyle/>
          <a:p>
            <a:pPr marL="0" indent="0">
              <a:spcAft>
                <a:spcPts val="0"/>
              </a:spcAft>
              <a:buNone/>
            </a:pPr>
            <a:r>
              <a:rPr lang="en-CA" sz="2200" dirty="0" smtClean="0">
                <a:solidFill>
                  <a:schemeClr val="tx1">
                    <a:lumMod val="65000"/>
                    <a:lumOff val="35000"/>
                  </a:schemeClr>
                </a:solidFill>
              </a:rPr>
              <a:t>Opportunistic Screening (refer to slides #15 and 16)</a:t>
            </a:r>
          </a:p>
          <a:p>
            <a:pPr>
              <a:spcAft>
                <a:spcPts val="600"/>
              </a:spcAft>
            </a:pPr>
            <a:r>
              <a:rPr lang="en-US" sz="2200" dirty="0" smtClean="0">
                <a:solidFill>
                  <a:schemeClr val="tx1">
                    <a:lumMod val="65000"/>
                    <a:lumOff val="35000"/>
                  </a:schemeClr>
                </a:solidFill>
              </a:rPr>
              <a:t>Opportunistic screening for lung cancer with LDCT scans is known to be occurring in seven provinces. No province or </a:t>
            </a:r>
            <a:r>
              <a:rPr lang="en-US" sz="2200" smtClean="0">
                <a:solidFill>
                  <a:schemeClr val="tx1">
                    <a:lumMod val="65000"/>
                    <a:lumOff val="35000"/>
                  </a:schemeClr>
                </a:solidFill>
              </a:rPr>
              <a:t>territory has </a:t>
            </a:r>
            <a:r>
              <a:rPr lang="en-US" sz="2200" dirty="0" smtClean="0">
                <a:solidFill>
                  <a:schemeClr val="tx1">
                    <a:lumMod val="65000"/>
                    <a:lumOff val="35000"/>
                  </a:schemeClr>
                </a:solidFill>
              </a:rPr>
              <a:t>a method of measuring the amount of opportunistic LDCT screening, but some provinces may have the ability to collect this information in the future. </a:t>
            </a:r>
            <a:endParaRPr lang="en-CA" sz="2200" dirty="0" smtClean="0">
              <a:solidFill>
                <a:schemeClr val="tx1">
                  <a:lumMod val="65000"/>
                  <a:lumOff val="35000"/>
                </a:schemeClr>
              </a:solidFill>
            </a:endParaRPr>
          </a:p>
        </p:txBody>
      </p:sp>
      <p:sp>
        <p:nvSpPr>
          <p:cNvPr id="4" name="Footer Placeholder 3"/>
          <p:cNvSpPr>
            <a:spLocks noGrp="1"/>
          </p:cNvSpPr>
          <p:nvPr>
            <p:ph type="ftr" sz="quarter" idx="10"/>
          </p:nvPr>
        </p:nvSpPr>
        <p:spPr/>
        <p:txBody>
          <a:bodyPr/>
          <a:lstStyle/>
          <a:p>
            <a:pPr>
              <a:defRPr/>
            </a:pPr>
            <a:r>
              <a:rPr lang="en-US" smtClean="0"/>
              <a:t>April 2017</a:t>
            </a:r>
            <a:endParaRPr lang="en-US"/>
          </a:p>
        </p:txBody>
      </p:sp>
      <p:sp>
        <p:nvSpPr>
          <p:cNvPr id="5" name="Slide Number Placeholder 4"/>
          <p:cNvSpPr>
            <a:spLocks noGrp="1"/>
          </p:cNvSpPr>
          <p:nvPr>
            <p:ph type="sldNum" sz="quarter" idx="11"/>
          </p:nvPr>
        </p:nvSpPr>
        <p:spPr/>
        <p:txBody>
          <a:bodyPr/>
          <a:lstStyle/>
          <a:p>
            <a:pPr>
              <a:defRPr/>
            </a:pPr>
            <a:fld id="{C90238C7-B8F3-4053-963E-F7DC5E1D6B40}" type="slidenum">
              <a:rPr lang="en-US" altLang="en-US" smtClean="0"/>
              <a:pPr>
                <a:defRPr/>
              </a:pPr>
              <a:t>14</a:t>
            </a:fld>
            <a:endParaRPr lang="en-US" altLang="en-US"/>
          </a:p>
        </p:txBody>
      </p:sp>
    </p:spTree>
    <p:extLst>
      <p:ext uri="{BB962C8B-B14F-4D97-AF65-F5344CB8AC3E}">
        <p14:creationId xmlns:p14="http://schemas.microsoft.com/office/powerpoint/2010/main" val="2299602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78013" y="254000"/>
            <a:ext cx="7129462" cy="723900"/>
          </a:xfrm>
        </p:spPr>
        <p:txBody>
          <a:bodyPr rtlCol="0"/>
          <a:lstStyle/>
          <a:p>
            <a:pPr eaLnBrk="1" fontAlgn="auto" hangingPunct="1">
              <a:spcAft>
                <a:spcPts val="0"/>
              </a:spcAft>
              <a:defRPr/>
            </a:pPr>
            <a:r>
              <a:rPr lang="en-US" sz="3200" dirty="0"/>
              <a:t>Opportunistic Screening</a:t>
            </a:r>
            <a:endParaRPr lang="en-CA" sz="3200" dirty="0"/>
          </a:p>
        </p:txBody>
      </p:sp>
      <p:graphicFrame>
        <p:nvGraphicFramePr>
          <p:cNvPr id="5" name="Group 82"/>
          <p:cNvGraphicFramePr>
            <a:graphicFrameLocks noGrp="1"/>
          </p:cNvGraphicFramePr>
          <p:nvPr>
            <p:ph sz="quarter" idx="1"/>
            <p:extLst>
              <p:ext uri="{D42A27DB-BD31-4B8C-83A1-F6EECF244321}">
                <p14:modId xmlns:p14="http://schemas.microsoft.com/office/powerpoint/2010/main" val="3052381015"/>
              </p:ext>
            </p:extLst>
          </p:nvPr>
        </p:nvGraphicFramePr>
        <p:xfrm>
          <a:off x="107735" y="1772816"/>
          <a:ext cx="8869362" cy="4465824"/>
        </p:xfrm>
        <a:graphic>
          <a:graphicData uri="http://schemas.openxmlformats.org/drawingml/2006/table">
            <a:tbl>
              <a:tblPr/>
              <a:tblGrid>
                <a:gridCol w="1879102"/>
                <a:gridCol w="1000987"/>
                <a:gridCol w="5989273"/>
              </a:tblGrid>
              <a:tr h="488634">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Province/</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Territory</a:t>
                      </a:r>
                    </a:p>
                  </a:txBody>
                  <a:tcPr marL="91450" marR="91450" marT="45738" marB="457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lgn="ctr"/>
                      <a:r>
                        <a:rPr lang="en-CA" sz="1100" b="1" u="none" kern="1200" dirty="0" smtClean="0">
                          <a:solidFill>
                            <a:schemeClr val="tx1">
                              <a:lumMod val="65000"/>
                              <a:lumOff val="35000"/>
                            </a:schemeClr>
                          </a:solidFill>
                          <a:effectLst/>
                          <a:latin typeface="+mn-lt"/>
                          <a:ea typeface="+mn-ea"/>
                          <a:cs typeface="+mn-cs"/>
                        </a:rPr>
                        <a:t>Yes</a:t>
                      </a:r>
                      <a:r>
                        <a:rPr lang="en-CA" sz="1100" b="1" u="none" kern="1200" baseline="0" dirty="0" smtClean="0">
                          <a:solidFill>
                            <a:schemeClr val="tx1">
                              <a:lumMod val="65000"/>
                              <a:lumOff val="35000"/>
                            </a:schemeClr>
                          </a:solidFill>
                          <a:effectLst/>
                          <a:latin typeface="+mn-lt"/>
                          <a:ea typeface="+mn-ea"/>
                          <a:cs typeface="+mn-cs"/>
                        </a:rPr>
                        <a:t>/No/</a:t>
                      </a:r>
                    </a:p>
                    <a:p>
                      <a:pPr lvl="0" algn="ctr"/>
                      <a:r>
                        <a:rPr lang="en-CA" sz="1100" b="1" u="none" kern="1200" baseline="0" dirty="0" smtClean="0">
                          <a:solidFill>
                            <a:schemeClr val="tx1">
                              <a:lumMod val="65000"/>
                              <a:lumOff val="35000"/>
                            </a:schemeClr>
                          </a:solidFill>
                          <a:effectLst/>
                          <a:latin typeface="+mn-lt"/>
                          <a:ea typeface="+mn-ea"/>
                          <a:cs typeface="+mn-cs"/>
                        </a:rPr>
                        <a:t>Unknown</a:t>
                      </a:r>
                      <a:endParaRPr lang="en-CA" sz="1100" u="none" kern="1200" dirty="0">
                        <a:solidFill>
                          <a:schemeClr val="tx1">
                            <a:lumMod val="65000"/>
                            <a:lumOff val="35000"/>
                          </a:schemeClr>
                        </a:solidFill>
                        <a:effectLst/>
                        <a:latin typeface="+mn-lt"/>
                        <a:ea typeface="+mn-ea"/>
                        <a:cs typeface="+mn-cs"/>
                      </a:endParaRPr>
                    </a:p>
                  </a:txBody>
                  <a:tcPr marL="91450" marR="91450" marT="45738" marB="457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b="1" u="none" kern="1200" dirty="0" smtClean="0">
                          <a:solidFill>
                            <a:schemeClr val="tx1">
                              <a:lumMod val="65000"/>
                              <a:lumOff val="35000"/>
                            </a:schemeClr>
                          </a:solidFill>
                          <a:effectLst/>
                          <a:latin typeface="+mn-lt"/>
                          <a:ea typeface="+mn-ea"/>
                          <a:cs typeface="+mn-cs"/>
                        </a:rPr>
                        <a:t>If yes:</a:t>
                      </a:r>
                    </a:p>
                    <a:p>
                      <a:pPr marL="228600" marR="0" lvl="0" indent="-228600" algn="ctr" defTabSz="914400" rtl="0" eaLnBrk="1" fontAlgn="auto" latinLnBrk="0" hangingPunct="1">
                        <a:lnSpc>
                          <a:spcPct val="100000"/>
                        </a:lnSpc>
                        <a:spcBef>
                          <a:spcPts val="0"/>
                        </a:spcBef>
                        <a:spcAft>
                          <a:spcPts val="0"/>
                        </a:spcAft>
                        <a:buClrTx/>
                        <a:buSzTx/>
                        <a:buFontTx/>
                        <a:buAutoNum type="arabicPeriod"/>
                        <a:tabLst/>
                        <a:defRPr/>
                      </a:pPr>
                      <a:r>
                        <a:rPr lang="en-CA" sz="1100" b="1" u="none" kern="1200" dirty="0" smtClean="0">
                          <a:solidFill>
                            <a:schemeClr val="tx1">
                              <a:lumMod val="65000"/>
                              <a:lumOff val="35000"/>
                            </a:schemeClr>
                          </a:solidFill>
                          <a:effectLst/>
                          <a:latin typeface="+mn-lt"/>
                          <a:ea typeface="+mn-ea"/>
                          <a:cs typeface="+mn-cs"/>
                        </a:rPr>
                        <a:t>Who</a:t>
                      </a:r>
                      <a:r>
                        <a:rPr lang="en-CA" sz="1100" b="1" u="none" kern="1200" baseline="0" dirty="0" smtClean="0">
                          <a:solidFill>
                            <a:schemeClr val="tx1">
                              <a:lumMod val="65000"/>
                              <a:lumOff val="35000"/>
                            </a:schemeClr>
                          </a:solidFill>
                          <a:effectLst/>
                          <a:latin typeface="+mn-lt"/>
                          <a:ea typeface="+mn-ea"/>
                          <a:cs typeface="+mn-cs"/>
                        </a:rPr>
                        <a:t> is ordering LDCT scans?</a:t>
                      </a:r>
                    </a:p>
                    <a:p>
                      <a:pPr marL="228600" marR="0" lvl="0" indent="-228600" algn="ctr" defTabSz="914400" rtl="0" eaLnBrk="1" fontAlgn="auto" latinLnBrk="0" hangingPunct="1">
                        <a:lnSpc>
                          <a:spcPct val="100000"/>
                        </a:lnSpc>
                        <a:spcBef>
                          <a:spcPts val="0"/>
                        </a:spcBef>
                        <a:spcAft>
                          <a:spcPts val="0"/>
                        </a:spcAft>
                        <a:buClrTx/>
                        <a:buSzTx/>
                        <a:buFontTx/>
                        <a:buAutoNum type="arabicPeriod"/>
                        <a:tabLst/>
                        <a:defRPr/>
                      </a:pPr>
                      <a:r>
                        <a:rPr lang="en-CA" sz="1100" b="1" u="none" kern="1200" baseline="0" dirty="0" smtClean="0">
                          <a:solidFill>
                            <a:schemeClr val="tx1">
                              <a:lumMod val="65000"/>
                              <a:lumOff val="35000"/>
                            </a:schemeClr>
                          </a:solidFill>
                          <a:effectLst/>
                          <a:latin typeface="+mn-lt"/>
                          <a:ea typeface="+mn-ea"/>
                          <a:cs typeface="+mn-cs"/>
                        </a:rPr>
                        <a:t>W</a:t>
                      </a:r>
                      <a:r>
                        <a:rPr lang="en-CA" sz="1100" b="1" u="none" kern="1200" dirty="0" smtClean="0">
                          <a:solidFill>
                            <a:schemeClr val="tx1">
                              <a:lumMod val="65000"/>
                              <a:lumOff val="35000"/>
                            </a:schemeClr>
                          </a:solidFill>
                          <a:effectLst/>
                          <a:latin typeface="+mn-lt"/>
                          <a:ea typeface="+mn-ea"/>
                          <a:cs typeface="+mn-cs"/>
                        </a:rPr>
                        <a:t>here</a:t>
                      </a:r>
                      <a:r>
                        <a:rPr lang="en-CA" sz="1100" b="1" u="none" kern="1200" baseline="0" dirty="0" smtClean="0">
                          <a:solidFill>
                            <a:schemeClr val="tx1">
                              <a:lumMod val="65000"/>
                              <a:lumOff val="35000"/>
                            </a:schemeClr>
                          </a:solidFill>
                          <a:effectLst/>
                          <a:latin typeface="+mn-lt"/>
                          <a:ea typeface="+mn-ea"/>
                          <a:cs typeface="+mn-cs"/>
                        </a:rPr>
                        <a:t> is LDCT taking place?</a:t>
                      </a:r>
                      <a:endParaRPr lang="en-CA" sz="1100" b="1" u="none" kern="1200" dirty="0">
                        <a:solidFill>
                          <a:schemeClr val="tx1">
                            <a:lumMod val="65000"/>
                            <a:lumOff val="35000"/>
                          </a:schemeClr>
                        </a:solidFill>
                        <a:effectLst/>
                        <a:latin typeface="+mn-lt"/>
                        <a:ea typeface="+mn-ea"/>
                        <a:cs typeface="+mn-cs"/>
                      </a:endParaRPr>
                    </a:p>
                  </a:txBody>
                  <a:tcPr marL="91450" marR="91450" marT="45738" marB="457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Yukon</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Northwest Territories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Nunavut</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820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British Columbia</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BCCA (research protocol) and outside of BCCA (ad hoc screening)</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Alberta</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1. Family physicians, internists.  2. Both in private and public system on ad hoc basis.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2992">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Saskatchewan</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No</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078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Manitoba</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There is no mechanism to track the number of </a:t>
                      </a:r>
                      <a:r>
                        <a:rPr kumimoji="0" lang="en-US" sz="1100" b="0" i="0" u="none" strike="noStrike" cap="none" normalizeH="0" baseline="0" dirty="0" err="1" smtClean="0">
                          <a:ln>
                            <a:noFill/>
                          </a:ln>
                          <a:solidFill>
                            <a:schemeClr val="tx1">
                              <a:lumMod val="65000"/>
                              <a:lumOff val="35000"/>
                            </a:schemeClr>
                          </a:solidFill>
                          <a:effectLst/>
                          <a:latin typeface="+mn-lt"/>
                          <a:ea typeface="ヒラギノ角ゴ Pro W3" charset="-128"/>
                        </a:rPr>
                        <a:t>LDCT</a:t>
                      </a: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 scans being requested and completed. However, through discussion with radiologists, we know referrals for </a:t>
                      </a:r>
                      <a:r>
                        <a:rPr kumimoji="0" lang="en-US" sz="1100" b="0" i="0" u="none" strike="noStrike" cap="none" normalizeH="0" baseline="0" dirty="0" err="1" smtClean="0">
                          <a:ln>
                            <a:noFill/>
                          </a:ln>
                          <a:solidFill>
                            <a:schemeClr val="tx1">
                              <a:lumMod val="65000"/>
                              <a:lumOff val="35000"/>
                            </a:schemeClr>
                          </a:solidFill>
                          <a:effectLst/>
                          <a:latin typeface="+mn-lt"/>
                          <a:ea typeface="ヒラギノ角ゴ Pro W3" charset="-128"/>
                        </a:rPr>
                        <a:t>LDCT</a:t>
                      </a: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 are being made.</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5082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Ontario</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Yes</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Screening is occurring through hospital-based initiatives. The locations and extent of other opportunistic screening is unknown.</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Quebec</a:t>
                      </a:r>
                    </a:p>
                  </a:txBody>
                  <a:tcPr marL="91450" marR="91450" marT="45738" marB="4573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Unknown</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 Brunswick</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Unknown</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Nova Scotia</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Yes</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b="0" i="0" kern="1200" dirty="0" smtClean="0">
                          <a:solidFill>
                            <a:schemeClr val="tx1">
                              <a:lumMod val="65000"/>
                              <a:lumOff val="35000"/>
                            </a:schemeClr>
                          </a:solidFill>
                          <a:latin typeface="+mn-lt"/>
                          <a:ea typeface="+mn-ea"/>
                          <a:cs typeface="+mn-cs"/>
                        </a:rPr>
                        <a:t>On an ad-hoc</a:t>
                      </a:r>
                      <a:r>
                        <a:rPr lang="en-US" sz="1100" b="0" i="0" kern="1200" baseline="0" dirty="0" smtClean="0">
                          <a:solidFill>
                            <a:schemeClr val="tx1">
                              <a:lumMod val="65000"/>
                              <a:lumOff val="35000"/>
                            </a:schemeClr>
                          </a:solidFill>
                          <a:latin typeface="+mn-lt"/>
                          <a:ea typeface="+mn-ea"/>
                          <a:cs typeface="+mn-cs"/>
                        </a:rPr>
                        <a:t> basis</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383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Prince Edward Island</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Occasionally, however requisitions for LDCT lung scans for  lung cancer screening are being declined by Department of Diagnostic Imaging at this time.</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3006">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Newfoundland and Labrador</a:t>
                      </a: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dirty="0" smtClean="0">
                          <a:solidFill>
                            <a:schemeClr val="tx1">
                              <a:lumMod val="65000"/>
                              <a:lumOff val="35000"/>
                            </a:schemeClr>
                          </a:solidFill>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dirty="0" smtClean="0">
                          <a:solidFill>
                            <a:schemeClr val="tx1">
                              <a:lumMod val="65000"/>
                              <a:lumOff val="35000"/>
                            </a:schemeClr>
                          </a:solidFill>
                        </a:rPr>
                        <a:t>There is currently no mechanism to track or capture the amount of LDCT testing.</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078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310831A-643A-4E75-8B96-D6A93F2DC5EF}" type="slidenum">
              <a:rPr lang="en-US" altLang="en-US" sz="1200" smtClean="0">
                <a:solidFill>
                  <a:srgbClr val="898989"/>
                </a:solidFill>
              </a:rPr>
              <a:pPr>
                <a:spcBef>
                  <a:spcPct val="0"/>
                </a:spcBef>
                <a:buFontTx/>
                <a:buNone/>
              </a:pPr>
              <a:t>15</a:t>
            </a:fld>
            <a:endParaRPr lang="en-US" altLang="en-US" sz="1200" smtClean="0">
              <a:solidFill>
                <a:srgbClr val="898989"/>
              </a:solidFill>
            </a:endParaRPr>
          </a:p>
        </p:txBody>
      </p:sp>
      <p:sp>
        <p:nvSpPr>
          <p:cNvPr id="28738" name="Rectangle 1"/>
          <p:cNvSpPr>
            <a:spLocks noChangeArrowheads="1"/>
          </p:cNvSpPr>
          <p:nvPr/>
        </p:nvSpPr>
        <p:spPr bwMode="auto">
          <a:xfrm>
            <a:off x="107735" y="6242864"/>
            <a:ext cx="8869362" cy="553998"/>
          </a:xfrm>
          <a:prstGeom prst="rect">
            <a:avLst/>
          </a:prstGeom>
          <a:solidFill>
            <a:schemeClr val="bg1"/>
          </a:solid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CA" altLang="en-US" sz="1000" dirty="0" smtClean="0">
                <a:solidFill>
                  <a:schemeClr val="tx1">
                    <a:lumMod val="65000"/>
                    <a:lumOff val="35000"/>
                  </a:schemeClr>
                </a:solidFill>
                <a:latin typeface="+mn-lt"/>
              </a:rPr>
              <a:t>*Lung cancer screening is defined as screening of asymptomatic individuals. Do not include LDCT scans ordered for other purposes such as lung cancer diagnosis in individuals with prior x-ray abnormality, follow-up, etc.</a:t>
            </a:r>
          </a:p>
          <a:p>
            <a:pPr>
              <a:spcBef>
                <a:spcPct val="0"/>
              </a:spcBef>
              <a:buFontTx/>
              <a:buNone/>
              <a:defRPr/>
            </a:pPr>
            <a:r>
              <a:rPr lang="en-US" altLang="en-US" sz="1000" dirty="0" smtClean="0">
                <a:solidFill>
                  <a:schemeClr val="tx1">
                    <a:lumMod val="65000"/>
                    <a:lumOff val="35000"/>
                  </a:schemeClr>
                </a:solidFill>
                <a:latin typeface="+mn-lt"/>
              </a:rPr>
              <a:t>N/A</a:t>
            </a:r>
            <a:r>
              <a:rPr lang="en-US" altLang="en-US" sz="1000" dirty="0">
                <a:solidFill>
                  <a:schemeClr val="tx1">
                    <a:lumMod val="65000"/>
                    <a:lumOff val="35000"/>
                  </a:schemeClr>
                </a:solidFill>
                <a:latin typeface="+mn-lt"/>
              </a:rPr>
              <a:t>: Not applicable </a:t>
            </a:r>
            <a:endParaRPr lang="en-CA" altLang="en-US" sz="1000" dirty="0">
              <a:solidFill>
                <a:schemeClr val="tx1">
                  <a:lumMod val="65000"/>
                  <a:lumOff val="35000"/>
                </a:schemeClr>
              </a:solidFill>
              <a:latin typeface="+mn-lt"/>
            </a:endParaRPr>
          </a:p>
        </p:txBody>
      </p:sp>
      <p:sp>
        <p:nvSpPr>
          <p:cNvPr id="38979" name="Rectangle 2"/>
          <p:cNvSpPr>
            <a:spLocks noChangeArrowheads="1"/>
          </p:cNvSpPr>
          <p:nvPr/>
        </p:nvSpPr>
        <p:spPr bwMode="auto">
          <a:xfrm>
            <a:off x="1734914" y="1249596"/>
            <a:ext cx="68695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CA" altLang="en-US" sz="1400" dirty="0" smtClean="0">
                <a:latin typeface="+mn-lt"/>
              </a:rPr>
              <a:t>Are low dose computed tomography (LDCT) scans being ordered for lung cancer screening* in your province/territory?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051050" y="274638"/>
            <a:ext cx="6635750" cy="633412"/>
          </a:xfrm>
        </p:spPr>
        <p:txBody>
          <a:bodyPr/>
          <a:lstStyle/>
          <a:p>
            <a:pPr>
              <a:defRPr/>
            </a:pPr>
            <a:r>
              <a:rPr lang="en-US" altLang="en-US" sz="3200" dirty="0" smtClean="0"/>
              <a:t>Opportunistic Screening</a:t>
            </a:r>
            <a:endParaRPr lang="en-CA" altLang="en-US" sz="3200" dirty="0" smtClean="0"/>
          </a:p>
        </p:txBody>
      </p:sp>
      <p:sp>
        <p:nvSpPr>
          <p:cNvPr id="30723" name="Content Placeholder 2"/>
          <p:cNvSpPr>
            <a:spLocks noGrp="1"/>
          </p:cNvSpPr>
          <p:nvPr>
            <p:ph idx="1"/>
          </p:nvPr>
        </p:nvSpPr>
        <p:spPr>
          <a:xfrm>
            <a:off x="1619250" y="1412875"/>
            <a:ext cx="7202488" cy="307975"/>
          </a:xfrm>
        </p:spPr>
        <p:txBody>
          <a:bodyPr/>
          <a:lstStyle/>
          <a:p>
            <a:pPr marL="0" indent="0">
              <a:buFont typeface="Arial" panose="020B0604020202020204" pitchFamily="34" charset="0"/>
              <a:buNone/>
              <a:defRPr/>
            </a:pPr>
            <a:r>
              <a:rPr lang="en-CA" altLang="en-US" sz="1400" dirty="0" smtClean="0">
                <a:solidFill>
                  <a:schemeClr val="tx1">
                    <a:lumMod val="65000"/>
                    <a:lumOff val="35000"/>
                  </a:schemeClr>
                </a:solidFill>
              </a:rPr>
              <a:t>Are there mechanisms within your province/territory to measure the amount of opportunistic LDCT screening that is occurring (e.g. billing code)?</a:t>
            </a:r>
          </a:p>
        </p:txBody>
      </p:sp>
      <p:sp>
        <p:nvSpPr>
          <p:cNvPr id="3277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776E66-F5AB-41F0-BB36-92D62F6D2CC8}" type="slidenum">
              <a:rPr lang="en-US" altLang="en-US" sz="1200" smtClean="0">
                <a:solidFill>
                  <a:srgbClr val="898989"/>
                </a:solidFill>
              </a:rPr>
              <a:pPr>
                <a:spcBef>
                  <a:spcPct val="0"/>
                </a:spcBef>
                <a:buFontTx/>
                <a:buNone/>
              </a:pPr>
              <a:t>16</a:t>
            </a:fld>
            <a:endParaRPr lang="en-US" altLang="en-US" sz="1200" smtClean="0">
              <a:solidFill>
                <a:srgbClr val="898989"/>
              </a:solidFill>
            </a:endParaRPr>
          </a:p>
        </p:txBody>
      </p:sp>
      <p:graphicFrame>
        <p:nvGraphicFramePr>
          <p:cNvPr id="6" name="Group 82"/>
          <p:cNvGraphicFramePr>
            <a:graphicFrameLocks/>
          </p:cNvGraphicFramePr>
          <p:nvPr>
            <p:extLst>
              <p:ext uri="{D42A27DB-BD31-4B8C-83A1-F6EECF244321}">
                <p14:modId xmlns:p14="http://schemas.microsoft.com/office/powerpoint/2010/main" val="433893378"/>
              </p:ext>
            </p:extLst>
          </p:nvPr>
        </p:nvGraphicFramePr>
        <p:xfrm>
          <a:off x="323850" y="1949450"/>
          <a:ext cx="8497888" cy="4190366"/>
        </p:xfrm>
        <a:graphic>
          <a:graphicData uri="http://schemas.openxmlformats.org/drawingml/2006/table">
            <a:tbl>
              <a:tblPr/>
              <a:tblGrid>
                <a:gridCol w="1800400"/>
                <a:gridCol w="1799678"/>
                <a:gridCol w="4897810"/>
              </a:tblGrid>
              <a:tr h="460218">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Province/</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Territory</a:t>
                      </a:r>
                    </a:p>
                  </a:txBody>
                  <a:tcPr marL="91450" marR="91450"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lgn="ctr"/>
                      <a:r>
                        <a:rPr lang="en-CA" sz="1100" b="1" u="none" kern="1200" dirty="0" smtClean="0">
                          <a:solidFill>
                            <a:schemeClr val="tx1">
                              <a:lumMod val="65000"/>
                              <a:lumOff val="35000"/>
                            </a:schemeClr>
                          </a:solidFill>
                          <a:effectLst/>
                          <a:latin typeface="+mn-lt"/>
                          <a:ea typeface="+mn-ea"/>
                          <a:cs typeface="+mn-cs"/>
                        </a:rPr>
                        <a:t>Yes</a:t>
                      </a:r>
                      <a:r>
                        <a:rPr lang="en-CA" sz="1100" b="1" u="none" kern="1200" baseline="0" dirty="0" smtClean="0">
                          <a:solidFill>
                            <a:schemeClr val="tx1">
                              <a:lumMod val="65000"/>
                              <a:lumOff val="35000"/>
                            </a:schemeClr>
                          </a:solidFill>
                          <a:effectLst/>
                          <a:latin typeface="+mn-lt"/>
                          <a:ea typeface="+mn-ea"/>
                          <a:cs typeface="+mn-cs"/>
                        </a:rPr>
                        <a:t>/No/Unknown</a:t>
                      </a:r>
                      <a:endParaRPr lang="en-CA" sz="1100" u="none" kern="1200" dirty="0">
                        <a:solidFill>
                          <a:schemeClr val="tx1">
                            <a:lumMod val="65000"/>
                            <a:lumOff val="35000"/>
                          </a:schemeClr>
                        </a:solidFill>
                        <a:effectLst/>
                        <a:latin typeface="+mn-lt"/>
                        <a:ea typeface="+mn-ea"/>
                        <a:cs typeface="+mn-cs"/>
                      </a:endParaRPr>
                    </a:p>
                  </a:txBody>
                  <a:tcPr marL="91450" marR="91450"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b="1" u="none" kern="1200" dirty="0" smtClean="0">
                          <a:solidFill>
                            <a:schemeClr val="tx1">
                              <a:lumMod val="65000"/>
                              <a:lumOff val="35000"/>
                            </a:schemeClr>
                          </a:solidFill>
                          <a:effectLst/>
                          <a:latin typeface="+mn-lt"/>
                          <a:ea typeface="+mn-ea"/>
                          <a:cs typeface="+mn-cs"/>
                        </a:rPr>
                        <a:t>If yes, please describe</a:t>
                      </a:r>
                      <a:endParaRPr lang="en-CA" sz="1100" b="1" u="none" kern="1200" dirty="0">
                        <a:solidFill>
                          <a:schemeClr val="tx1">
                            <a:lumMod val="65000"/>
                            <a:lumOff val="35000"/>
                          </a:schemeClr>
                        </a:solidFill>
                        <a:effectLst/>
                        <a:latin typeface="+mn-lt"/>
                        <a:ea typeface="+mn-ea"/>
                        <a:cs typeface="+mn-cs"/>
                      </a:endParaRPr>
                    </a:p>
                  </a:txBody>
                  <a:tcPr marL="91450" marR="91450"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Yukon</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Northwest Territories</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Nunavut</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British Columbia</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Alberta</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Saskatchewan</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No</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Manitoba</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6268">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Ontario</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No</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Quebec</a:t>
                      </a:r>
                    </a:p>
                  </a:txBody>
                  <a:tcPr marL="91450" marR="91450" marT="45705" marB="457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 Brunswick</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N/A</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Nova Scotia</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905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Prince Edward Island</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Data on this  would be captured in the Diagnostic Imaging database (RIS) but not conducting scans at this time.</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26690">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Newfoundland and Labrador</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Potential exists to harvest dosage information from PACS to count Low Dose Chest CT’s (Low Dose &lt;= 1.5 </a:t>
                      </a:r>
                      <a:r>
                        <a:rPr kumimoji="0" lang="en-CA" sz="1100" b="0" i="0" u="none" strike="noStrike" cap="none" normalizeH="0" baseline="0" dirty="0" err="1" smtClean="0">
                          <a:ln>
                            <a:noFill/>
                          </a:ln>
                          <a:solidFill>
                            <a:schemeClr val="tx1">
                              <a:lumMod val="65000"/>
                              <a:lumOff val="35000"/>
                            </a:schemeClr>
                          </a:solidFill>
                          <a:effectLst/>
                          <a:latin typeface="+mn-lt"/>
                          <a:ea typeface="ヒラギノ角ゴ Pro W3" charset="-128"/>
                        </a:rPr>
                        <a:t>mSv</a:t>
                      </a: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  Currently being investigated.</a:t>
                      </a:r>
                    </a:p>
                  </a:txBody>
                  <a:tcPr marL="91450" marR="91450"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Rectangle 1"/>
          <p:cNvSpPr/>
          <p:nvPr/>
        </p:nvSpPr>
        <p:spPr>
          <a:xfrm>
            <a:off x="296549" y="6168361"/>
            <a:ext cx="4572000" cy="400110"/>
          </a:xfrm>
          <a:prstGeom prst="rect">
            <a:avLst/>
          </a:prstGeom>
        </p:spPr>
        <p:txBody>
          <a:bodyPr>
            <a:spAutoFit/>
          </a:bodyPr>
          <a:lstStyle/>
          <a:p>
            <a:pPr>
              <a:defRPr/>
            </a:pPr>
            <a:r>
              <a:rPr lang="en-CA" altLang="en-US" sz="1000" dirty="0">
                <a:solidFill>
                  <a:schemeClr val="tx1">
                    <a:lumMod val="65000"/>
                    <a:lumOff val="35000"/>
                  </a:schemeClr>
                </a:solidFill>
                <a:latin typeface="+mn-lt"/>
                <a:ea typeface="Calibri" panose="020F0502020204030204" pitchFamily="34" charset="0"/>
                <a:cs typeface="Times New Roman" panose="02020603050405020304" pitchFamily="18" charset="0"/>
              </a:rPr>
              <a:t>---- No information was provided at the time the data was collected </a:t>
            </a:r>
          </a:p>
          <a:p>
            <a:pPr>
              <a:defRPr/>
            </a:pPr>
            <a:r>
              <a:rPr lang="en-US" altLang="en-US" sz="1000" dirty="0">
                <a:solidFill>
                  <a:schemeClr val="tx1">
                    <a:lumMod val="65000"/>
                    <a:lumOff val="35000"/>
                  </a:schemeClr>
                </a:solidFill>
                <a:latin typeface="+mn-lt"/>
                <a:ea typeface="Calibri" panose="020F0502020204030204" pitchFamily="34" charset="0"/>
                <a:cs typeface="Times New Roman" panose="02020603050405020304" pitchFamily="18" charset="0"/>
              </a:rPr>
              <a:t>N/A: Not applicable</a:t>
            </a:r>
            <a:endParaRPr lang="en-CA" altLang="en-US" sz="1000" dirty="0">
              <a:solidFill>
                <a:schemeClr val="tx1">
                  <a:lumMod val="65000"/>
                  <a:lumOff val="35000"/>
                </a:schemeClr>
              </a:solidFill>
              <a:latin typeface="+mn-lt"/>
              <a:ea typeface="Calibri" panose="020F0502020204030204" pitchFamily="34"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
        <p:nvSpPr>
          <p:cNvPr id="3481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331A085-680A-4967-B29C-7E9B3409A51D}" type="slidenum">
              <a:rPr lang="en-US" altLang="en-US" sz="1200" smtClean="0">
                <a:solidFill>
                  <a:srgbClr val="898989"/>
                </a:solidFill>
              </a:rPr>
              <a:pPr>
                <a:spcBef>
                  <a:spcPct val="0"/>
                </a:spcBef>
                <a:buFontTx/>
                <a:buNone/>
              </a:pPr>
              <a:t>17</a:t>
            </a:fld>
            <a:endParaRPr lang="en-US" altLang="en-US" sz="1200" smtClean="0">
              <a:solidFill>
                <a:srgbClr val="898989"/>
              </a:solidFill>
            </a:endParaRPr>
          </a:p>
        </p:txBody>
      </p:sp>
      <p:sp>
        <p:nvSpPr>
          <p:cNvPr id="34820" name="Title 4"/>
          <p:cNvSpPr txBox="1">
            <a:spLocks/>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b="1">
                <a:solidFill>
                  <a:srgbClr val="595959"/>
                </a:solidFill>
              </a:rPr>
              <a:t>Synoptic Reporting for Lung Cancer Pathology</a:t>
            </a:r>
          </a:p>
        </p:txBody>
      </p:sp>
      <p:sp>
        <p:nvSpPr>
          <p:cNvPr id="7" name="Subtitle 5"/>
          <p:cNvSpPr txBox="1">
            <a:spLocks/>
          </p:cNvSpPr>
          <p:nvPr/>
        </p:nvSpPr>
        <p:spPr>
          <a:xfrm>
            <a:off x="819150" y="3716338"/>
            <a:ext cx="7505700" cy="201612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0"/>
              </a:spcBef>
              <a:buFont typeface="Arial" pitchFamily="34" charset="0"/>
              <a:buNone/>
              <a:defRPr/>
            </a:pPr>
            <a:r>
              <a:rPr lang="en-CA" altLang="en-US" sz="2200" dirty="0" smtClean="0">
                <a:solidFill>
                  <a:schemeClr val="tx1">
                    <a:lumMod val="65000"/>
                    <a:lumOff val="35000"/>
                  </a:schemeClr>
                </a:solidFill>
              </a:rPr>
              <a:t>	Synoptic reporting for lung cancer pathology </a:t>
            </a:r>
            <a:r>
              <a:rPr lang="en-US" altLang="en-US" sz="2200" dirty="0" smtClean="0">
                <a:solidFill>
                  <a:schemeClr val="tx1">
                    <a:lumMod val="65000"/>
                    <a:lumOff val="35000"/>
                  </a:schemeClr>
                </a:solidFill>
              </a:rPr>
              <a:t>refers </a:t>
            </a:r>
            <a:r>
              <a:rPr lang="en-US" altLang="en-US" sz="2200" dirty="0">
                <a:solidFill>
                  <a:schemeClr val="tx1">
                    <a:lumMod val="65000"/>
                    <a:lumOff val="35000"/>
                  </a:schemeClr>
                </a:solidFill>
              </a:rPr>
              <a:t>to a standardized electronic </a:t>
            </a:r>
            <a:r>
              <a:rPr lang="en-US" altLang="en-US" sz="2200" dirty="0" smtClean="0">
                <a:solidFill>
                  <a:schemeClr val="tx1">
                    <a:lumMod val="65000"/>
                    <a:lumOff val="35000"/>
                  </a:schemeClr>
                </a:solidFill>
              </a:rPr>
              <a:t>report meant to improve quality of</a:t>
            </a:r>
            <a:r>
              <a:rPr lang="en-CA" altLang="en-US" sz="2200" dirty="0" smtClean="0">
                <a:solidFill>
                  <a:schemeClr val="tx1">
                    <a:lumMod val="65000"/>
                    <a:lumOff val="35000"/>
                  </a:schemeClr>
                </a:solidFill>
              </a:rPr>
              <a:t> reporting for lung cancer pathology. The completeness and reliability of lung cancer pathology reporting is an important component of lung cancer diagnostic procedures.</a:t>
            </a:r>
            <a:endParaRPr lang="en-CA" altLang="en-US" sz="2200" dirty="0">
              <a:solidFill>
                <a:schemeClr val="tx1">
                  <a:lumMod val="65000"/>
                  <a:lumOff val="3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635080" cy="634082"/>
          </a:xfrm>
        </p:spPr>
        <p:txBody>
          <a:bodyPr/>
          <a:lstStyle/>
          <a:p>
            <a:r>
              <a:rPr lang="en-US" sz="3200" dirty="0" smtClean="0"/>
              <a:t>Synoptic Reporting for Lung Cancer Pathology – Highlights </a:t>
            </a:r>
            <a:endParaRPr lang="en-CA" sz="3200" dirty="0"/>
          </a:p>
        </p:txBody>
      </p:sp>
      <p:sp>
        <p:nvSpPr>
          <p:cNvPr id="3" name="Content Placeholder 2"/>
          <p:cNvSpPr>
            <a:spLocks noGrp="1"/>
          </p:cNvSpPr>
          <p:nvPr>
            <p:ph idx="1"/>
          </p:nvPr>
        </p:nvSpPr>
        <p:spPr>
          <a:xfrm>
            <a:off x="457200" y="2060848"/>
            <a:ext cx="8229600" cy="4032448"/>
          </a:xfrm>
        </p:spPr>
        <p:txBody>
          <a:bodyPr/>
          <a:lstStyle/>
          <a:p>
            <a:pPr marL="0" indent="0">
              <a:spcAft>
                <a:spcPts val="0"/>
              </a:spcAft>
              <a:buNone/>
            </a:pPr>
            <a:r>
              <a:rPr lang="en-US" sz="2200" dirty="0" smtClean="0">
                <a:solidFill>
                  <a:schemeClr val="tx1">
                    <a:lumMod val="65000"/>
                    <a:lumOff val="35000"/>
                  </a:schemeClr>
                </a:solidFill>
              </a:rPr>
              <a:t>Synoptic Reporting for Lung Cancer Pathology (refer to slide #19)</a:t>
            </a:r>
          </a:p>
          <a:p>
            <a:pPr>
              <a:spcAft>
                <a:spcPts val="600"/>
              </a:spcAft>
            </a:pPr>
            <a:r>
              <a:rPr lang="en-US" sz="2200" dirty="0" smtClean="0">
                <a:solidFill>
                  <a:schemeClr val="tx1">
                    <a:lumMod val="65000"/>
                    <a:lumOff val="35000"/>
                  </a:schemeClr>
                </a:solidFill>
              </a:rPr>
              <a:t>Nine provinces and territories currently use synoptic reporting for lung cancer pathology. Five provinces reported that they use the synoptic template from the Canadian Association of Pathologists (CAP) or a modified version of the CAP synoptic template. </a:t>
            </a:r>
          </a:p>
        </p:txBody>
      </p:sp>
      <p:sp>
        <p:nvSpPr>
          <p:cNvPr id="4" name="Footer Placeholder 3"/>
          <p:cNvSpPr>
            <a:spLocks noGrp="1"/>
          </p:cNvSpPr>
          <p:nvPr>
            <p:ph type="ftr" sz="quarter" idx="10"/>
          </p:nvPr>
        </p:nvSpPr>
        <p:spPr/>
        <p:txBody>
          <a:bodyPr/>
          <a:lstStyle/>
          <a:p>
            <a:pPr>
              <a:defRPr/>
            </a:pPr>
            <a:r>
              <a:rPr lang="en-US" dirty="0" smtClean="0">
                <a:latin typeface="+mj-lt"/>
              </a:rPr>
              <a:t>April 2017</a:t>
            </a:r>
            <a:endParaRPr lang="en-US" dirty="0">
              <a:latin typeface="+mj-lt"/>
            </a:endParaRPr>
          </a:p>
        </p:txBody>
      </p:sp>
      <p:sp>
        <p:nvSpPr>
          <p:cNvPr id="5" name="Slide Number Placeholder 4"/>
          <p:cNvSpPr>
            <a:spLocks noGrp="1"/>
          </p:cNvSpPr>
          <p:nvPr>
            <p:ph type="sldNum" sz="quarter" idx="11"/>
          </p:nvPr>
        </p:nvSpPr>
        <p:spPr>
          <a:xfrm>
            <a:off x="3505200" y="6448251"/>
            <a:ext cx="2133600" cy="365125"/>
          </a:xfrm>
        </p:spPr>
        <p:txBody>
          <a:bodyPr/>
          <a:lstStyle/>
          <a:p>
            <a:pPr>
              <a:defRPr/>
            </a:pPr>
            <a:fld id="{C90238C7-B8F3-4053-963E-F7DC5E1D6B40}" type="slidenum">
              <a:rPr lang="en-US" altLang="en-US" smtClean="0"/>
              <a:pPr>
                <a:defRPr/>
              </a:pPr>
              <a:t>18</a:t>
            </a:fld>
            <a:endParaRPr lang="en-US" altLang="en-US" dirty="0"/>
          </a:p>
        </p:txBody>
      </p:sp>
    </p:spTree>
    <p:extLst>
      <p:ext uri="{BB962C8B-B14F-4D97-AF65-F5344CB8AC3E}">
        <p14:creationId xmlns:p14="http://schemas.microsoft.com/office/powerpoint/2010/main" val="506403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115616" y="1336047"/>
            <a:ext cx="7129463" cy="227012"/>
          </a:xfrm>
        </p:spPr>
        <p:txBody>
          <a:bodyPr rtlCol="0"/>
          <a:lstStyle/>
          <a:p>
            <a:pPr algn="ctr" eaLnBrk="1" fontAlgn="auto" hangingPunct="1">
              <a:spcAft>
                <a:spcPts val="0"/>
              </a:spcAft>
              <a:defRPr/>
            </a:pPr>
            <a:r>
              <a:rPr lang="en-CA" sz="1100" dirty="0" smtClean="0"/>
              <a:t>Does your province/territory use synoptic reporting for lung cancer pathology?</a:t>
            </a:r>
            <a:endParaRPr lang="en-CA" sz="1100" dirty="0"/>
          </a:p>
        </p:txBody>
      </p:sp>
      <p:graphicFrame>
        <p:nvGraphicFramePr>
          <p:cNvPr id="5" name="Group 82"/>
          <p:cNvGraphicFramePr>
            <a:graphicFrameLocks noGrp="1"/>
          </p:cNvGraphicFramePr>
          <p:nvPr>
            <p:ph sz="quarter" idx="1"/>
            <p:extLst>
              <p:ext uri="{D42A27DB-BD31-4B8C-83A1-F6EECF244321}">
                <p14:modId xmlns:p14="http://schemas.microsoft.com/office/powerpoint/2010/main" val="2383591736"/>
              </p:ext>
            </p:extLst>
          </p:nvPr>
        </p:nvGraphicFramePr>
        <p:xfrm>
          <a:off x="179512" y="1556792"/>
          <a:ext cx="8856538" cy="4529090"/>
        </p:xfrm>
        <a:graphic>
          <a:graphicData uri="http://schemas.openxmlformats.org/drawingml/2006/table">
            <a:tbl>
              <a:tblPr/>
              <a:tblGrid>
                <a:gridCol w="1944216"/>
                <a:gridCol w="720080"/>
                <a:gridCol w="6192242"/>
              </a:tblGrid>
              <a:tr h="198491">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Province/</a:t>
                      </a:r>
                    </a:p>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Territory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lgn="ctr"/>
                      <a:r>
                        <a:rPr lang="en-CA" sz="1100" b="1" dirty="0" smtClean="0">
                          <a:solidFill>
                            <a:schemeClr val="tx1">
                              <a:lumMod val="65000"/>
                              <a:lumOff val="35000"/>
                            </a:schemeClr>
                          </a:solidFill>
                        </a:rPr>
                        <a:t>(Yes/No)</a:t>
                      </a:r>
                      <a:endParaRPr lang="en-CA" sz="1100" b="1" kern="1200" dirty="0">
                        <a:solidFill>
                          <a:schemeClr val="tx1">
                            <a:lumMod val="65000"/>
                            <a:lumOff val="35000"/>
                          </a:schemeClr>
                        </a:solidFill>
                        <a:effectLst/>
                        <a:latin typeface="+mn-lt"/>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lgn="ctr"/>
                      <a:r>
                        <a:rPr lang="en-US" sz="1100" b="1" kern="1200" dirty="0" smtClean="0">
                          <a:solidFill>
                            <a:schemeClr val="tx1">
                              <a:lumMod val="65000"/>
                              <a:lumOff val="35000"/>
                            </a:schemeClr>
                          </a:solidFill>
                          <a:effectLst/>
                          <a:latin typeface="+mn-lt"/>
                          <a:ea typeface="+mn-ea"/>
                          <a:cs typeface="+mn-cs"/>
                        </a:rPr>
                        <a:t>If yes, please describe. </a:t>
                      </a:r>
                      <a:endParaRPr lang="en-CA" sz="1100" b="1" kern="1200" dirty="0">
                        <a:solidFill>
                          <a:schemeClr val="tx1">
                            <a:lumMod val="65000"/>
                            <a:lumOff val="35000"/>
                          </a:schemeClr>
                        </a:solidFill>
                        <a:effectLst/>
                        <a:latin typeface="+mn-lt"/>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Yukon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622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Northwest Territories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CA" sz="1100" kern="1200" dirty="0" smtClean="0">
                          <a:solidFill>
                            <a:schemeClr val="tx1">
                              <a:lumMod val="65000"/>
                              <a:lumOff val="35000"/>
                            </a:schemeClr>
                          </a:solidFill>
                          <a:effectLst/>
                          <a:latin typeface="+mn-lt"/>
                          <a:ea typeface="+mn-ea"/>
                          <a:cs typeface="+mn-cs"/>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8622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Nunavut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kern="1200" dirty="0" smtClean="0">
                          <a:solidFill>
                            <a:schemeClr val="tx1">
                              <a:lumMod val="65000"/>
                              <a:lumOff val="35000"/>
                            </a:schemeClr>
                          </a:solidFill>
                          <a:effectLst/>
                          <a:latin typeface="+mn-lt"/>
                          <a:ea typeface="+mn-ea"/>
                          <a:cs typeface="+mn-cs"/>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kern="1200" dirty="0" smtClean="0">
                          <a:solidFill>
                            <a:schemeClr val="tx1">
                              <a:lumMod val="65000"/>
                              <a:lumOff val="35000"/>
                            </a:schemeClr>
                          </a:solidFill>
                          <a:effectLst/>
                          <a:latin typeface="+mn-lt"/>
                          <a:ea typeface="+mn-ea"/>
                          <a:cs typeface="+mn-cs"/>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British Columbia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Synoptic reporting is done in some hospitals.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Alberta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Saskatchewan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N/A</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Manitoba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No</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“Synoptic-like” reporting (not discrete data fields but synoptic format).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Ontario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The 2013 CAP protocol is used for lung resection.</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44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100" b="1" i="0" u="none" strike="noStrike" cap="none" normalizeH="0" baseline="0" dirty="0" smtClean="0">
                          <a:ln>
                            <a:noFill/>
                          </a:ln>
                          <a:solidFill>
                            <a:schemeClr val="tx1">
                              <a:lumMod val="65000"/>
                              <a:lumOff val="35000"/>
                            </a:schemeClr>
                          </a:solidFill>
                          <a:effectLst/>
                          <a:latin typeface="+mn-lt"/>
                          <a:ea typeface="ヒラギノ角ゴ Pro W3" charset="-128"/>
                        </a:rPr>
                        <a:t>Québec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The implementation is ongoing.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0853">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 Brunswick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CAP lung resection checklist for pathology.</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7954">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Nova Scotia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lang="en-US" sz="1100" b="0" i="0" kern="1200" dirty="0" smtClean="0">
                          <a:solidFill>
                            <a:schemeClr val="tx1">
                              <a:lumMod val="65000"/>
                              <a:lumOff val="35000"/>
                            </a:schemeClr>
                          </a:solidFill>
                          <a:latin typeface="+mn-lt"/>
                          <a:ea typeface="+mn-ea"/>
                          <a:cs typeface="+mn-cs"/>
                        </a:rPr>
                        <a:t>A modified CAP recommended synoptic report for lung cancer has been prepared and it is in the final stage of reviewing. An approved synoptic report was put in place for clinical practice in 2016.</a:t>
                      </a:r>
                      <a:endParaRPr kumimoji="0" lang="en-CA" sz="1100" b="0" i="0" u="none" strike="sng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4357">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Prince Edward Island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US" sz="1100" b="0" i="0" u="none" strike="noStrike" cap="none" normalizeH="0" baseline="0" dirty="0" smtClean="0">
                          <a:ln>
                            <a:noFill/>
                          </a:ln>
                          <a:solidFill>
                            <a:schemeClr val="tx1">
                              <a:lumMod val="65000"/>
                              <a:lumOff val="35000"/>
                            </a:schemeClr>
                          </a:solidFill>
                          <a:effectLst/>
                          <a:latin typeface="+mn-lt"/>
                          <a:ea typeface="ヒラギノ角ゴ Pro W3" charset="-128"/>
                        </a:rPr>
                        <a:t>Thoracic care is not offered on PEI . However a pathology synoptic report has been developed and is used by some to report on lung biopsies (malignant and benign)  based on the  CAP resection template. </a:t>
                      </a:r>
                      <a:endPar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0629">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pPr>
                      <a:r>
                        <a:rPr kumimoji="0" lang="en-US" sz="1100" b="1" i="0" u="none" strike="noStrike" cap="none" normalizeH="0" baseline="0" dirty="0" smtClean="0">
                          <a:ln>
                            <a:noFill/>
                          </a:ln>
                          <a:solidFill>
                            <a:schemeClr val="tx1">
                              <a:lumMod val="65000"/>
                              <a:lumOff val="35000"/>
                            </a:schemeClr>
                          </a:solidFill>
                          <a:effectLst/>
                          <a:latin typeface="+mn-lt"/>
                          <a:ea typeface="ヒラギノ角ゴ Pro W3" charset="-128"/>
                        </a:rPr>
                        <a:t>Newfoundland and Labrador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Synoptic template from CAP.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86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BFF002B-DBD4-4469-85DB-3BBB22B4F141}" type="slidenum">
              <a:rPr lang="en-US" altLang="en-US" sz="1200" smtClean="0">
                <a:solidFill>
                  <a:srgbClr val="898989"/>
                </a:solidFill>
              </a:rPr>
              <a:pPr>
                <a:spcBef>
                  <a:spcPct val="0"/>
                </a:spcBef>
                <a:buFontTx/>
                <a:buNone/>
              </a:pPr>
              <a:t>19</a:t>
            </a:fld>
            <a:endParaRPr lang="en-US" altLang="en-US" sz="1200" smtClean="0">
              <a:solidFill>
                <a:srgbClr val="898989"/>
              </a:solidFill>
            </a:endParaRPr>
          </a:p>
        </p:txBody>
      </p:sp>
      <p:sp>
        <p:nvSpPr>
          <p:cNvPr id="34821" name="Title 1"/>
          <p:cNvSpPr txBox="1">
            <a:spLocks/>
          </p:cNvSpPr>
          <p:nvPr/>
        </p:nvSpPr>
        <p:spPr bwMode="auto">
          <a:xfrm>
            <a:off x="1835150" y="274638"/>
            <a:ext cx="72009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b="1" dirty="0" smtClean="0">
                <a:solidFill>
                  <a:schemeClr val="tx1">
                    <a:lumMod val="65000"/>
                    <a:lumOff val="35000"/>
                  </a:schemeClr>
                </a:solidFill>
              </a:rPr>
              <a:t>Synoptic Reporting for Lung Cancer Pathology </a:t>
            </a:r>
            <a:endParaRPr lang="en-CA" altLang="en-US" b="1" dirty="0" smtClean="0">
              <a:solidFill>
                <a:schemeClr val="tx1">
                  <a:lumMod val="65000"/>
                  <a:lumOff val="35000"/>
                </a:schemeClr>
              </a:solidFill>
            </a:endParaRPr>
          </a:p>
        </p:txBody>
      </p:sp>
      <p:sp>
        <p:nvSpPr>
          <p:cNvPr id="34822" name="Rectangle 1"/>
          <p:cNvSpPr>
            <a:spLocks noChangeArrowheads="1"/>
          </p:cNvSpPr>
          <p:nvPr/>
        </p:nvSpPr>
        <p:spPr bwMode="auto">
          <a:xfrm>
            <a:off x="179388" y="6187370"/>
            <a:ext cx="3960564" cy="553998"/>
          </a:xfrm>
          <a:prstGeom prst="rect">
            <a:avLst/>
          </a:prstGeom>
          <a:solidFill>
            <a:schemeClr val="bg1"/>
          </a:solid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CA" altLang="en-US" sz="1000" dirty="0" smtClean="0">
                <a:solidFill>
                  <a:schemeClr val="tx1">
                    <a:lumMod val="65000"/>
                    <a:lumOff val="35000"/>
                  </a:schemeClr>
                </a:solidFill>
                <a:ea typeface="Calibri" panose="020F0502020204030204" pitchFamily="34" charset="0"/>
                <a:cs typeface="Times New Roman" panose="02020603050405020304" pitchFamily="18" charset="0"/>
              </a:rPr>
              <a:t>---- No information was provided at the time the data was collected. </a:t>
            </a:r>
          </a:p>
          <a:p>
            <a:pPr>
              <a:spcBef>
                <a:spcPct val="0"/>
              </a:spcBef>
              <a:buFontTx/>
              <a:buNone/>
              <a:defRPr/>
            </a:pPr>
            <a:r>
              <a:rPr lang="en-US" altLang="en-US" sz="1000" dirty="0" smtClean="0">
                <a:solidFill>
                  <a:schemeClr val="tx1">
                    <a:lumMod val="65000"/>
                    <a:lumOff val="35000"/>
                  </a:schemeClr>
                </a:solidFill>
                <a:ea typeface="Calibri" panose="020F0502020204030204" pitchFamily="34" charset="0"/>
                <a:cs typeface="Times New Roman" panose="02020603050405020304" pitchFamily="18" charset="0"/>
              </a:rPr>
              <a:t>N/A: Not applicable</a:t>
            </a:r>
            <a:endParaRPr lang="en-CA" altLang="en-US" sz="1000" dirty="0" smtClean="0">
              <a:solidFill>
                <a:schemeClr val="tx1">
                  <a:lumMod val="65000"/>
                  <a:lumOff val="35000"/>
                </a:schemeClr>
              </a:solidFill>
              <a:ea typeface="Calibri" panose="020F0502020204030204" pitchFamily="34" charset="0"/>
              <a:cs typeface="Times New Roman" panose="02020603050405020304" pitchFamily="18" charset="0"/>
            </a:endParaRPr>
          </a:p>
          <a:p>
            <a:pPr>
              <a:spcBef>
                <a:spcPct val="0"/>
              </a:spcBef>
              <a:buFontTx/>
              <a:buNone/>
              <a:defRPr/>
            </a:pPr>
            <a:r>
              <a:rPr lang="en-CA" altLang="en-US" sz="1000" dirty="0" smtClean="0">
                <a:solidFill>
                  <a:schemeClr val="tx1">
                    <a:lumMod val="65000"/>
                    <a:lumOff val="35000"/>
                  </a:schemeClr>
                </a:solidFill>
                <a:ea typeface="Calibri" panose="020F0502020204030204" pitchFamily="34" charset="0"/>
                <a:cs typeface="Times New Roman" panose="02020603050405020304" pitchFamily="18" charset="0"/>
              </a:rPr>
              <a:t>CAP: </a:t>
            </a:r>
            <a:r>
              <a:rPr lang="en-CA" sz="1000" dirty="0" smtClean="0">
                <a:solidFill>
                  <a:schemeClr val="tx1">
                    <a:lumMod val="65000"/>
                    <a:lumOff val="35000"/>
                  </a:schemeClr>
                </a:solidFill>
                <a:ea typeface="ヒラギノ角ゴ Pro W3" charset="-128"/>
              </a:rPr>
              <a:t>Canadian </a:t>
            </a:r>
            <a:r>
              <a:rPr lang="en-CA" sz="1000" dirty="0">
                <a:solidFill>
                  <a:schemeClr val="tx1">
                    <a:lumMod val="65000"/>
                    <a:lumOff val="35000"/>
                  </a:schemeClr>
                </a:solidFill>
                <a:ea typeface="ヒラギノ角ゴ Pro W3" charset="-128"/>
              </a:rPr>
              <a:t>Association of </a:t>
            </a:r>
            <a:r>
              <a:rPr lang="en-CA" sz="1000" dirty="0" smtClean="0">
                <a:solidFill>
                  <a:schemeClr val="tx1">
                    <a:lumMod val="65000"/>
                    <a:lumOff val="35000"/>
                  </a:schemeClr>
                </a:solidFill>
                <a:ea typeface="ヒラギノ角ゴ Pro W3" charset="-128"/>
              </a:rPr>
              <a:t>Pathologists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Placeholder 1"/>
          <p:cNvSpPr>
            <a:spLocks noGrp="1"/>
          </p:cNvSpPr>
          <p:nvPr>
            <p:ph sz="quarter" idx="1"/>
          </p:nvPr>
        </p:nvSpPr>
        <p:spPr>
          <a:xfrm>
            <a:off x="684213" y="1812925"/>
            <a:ext cx="8081962" cy="4495800"/>
          </a:xfrm>
        </p:spPr>
        <p:txBody>
          <a:bodyPr rtlCol="0">
            <a:normAutofit/>
          </a:bodyPr>
          <a:lstStyle/>
          <a:p>
            <a:pPr eaLnBrk="1" fontAlgn="auto" hangingPunct="1">
              <a:spcAft>
                <a:spcPts val="0"/>
              </a:spcAft>
              <a:defRPr/>
            </a:pPr>
            <a:r>
              <a:rPr lang="en-CA" sz="2200" dirty="0">
                <a:solidFill>
                  <a:schemeClr val="tx1">
                    <a:lumMod val="65000"/>
                    <a:lumOff val="35000"/>
                  </a:schemeClr>
                </a:solidFill>
              </a:rPr>
              <a:t>T</a:t>
            </a:r>
            <a:r>
              <a:rPr lang="en-CA" sz="2200" dirty="0" smtClean="0">
                <a:solidFill>
                  <a:schemeClr val="tx1">
                    <a:lumMod val="65000"/>
                    <a:lumOff val="35000"/>
                  </a:schemeClr>
                </a:solidFill>
              </a:rPr>
              <a:t>he Canadian Partnership Against Cancer collects information annually on national, provincial and territorial lung cancer screening guidelines, strategies, and activities. </a:t>
            </a:r>
          </a:p>
          <a:p>
            <a:pPr eaLnBrk="1" fontAlgn="auto" hangingPunct="1">
              <a:spcAft>
                <a:spcPts val="0"/>
              </a:spcAft>
              <a:defRPr/>
            </a:pPr>
            <a:endParaRPr lang="en-CA" sz="2200" dirty="0" smtClean="0">
              <a:solidFill>
                <a:schemeClr val="tx1">
                  <a:lumMod val="65000"/>
                  <a:lumOff val="35000"/>
                </a:schemeClr>
              </a:solidFill>
            </a:endParaRPr>
          </a:p>
          <a:p>
            <a:pPr eaLnBrk="1" fontAlgn="auto" hangingPunct="1">
              <a:spcAft>
                <a:spcPts val="0"/>
              </a:spcAft>
              <a:defRPr/>
            </a:pPr>
            <a:r>
              <a:rPr lang="en-CA" sz="2200" dirty="0" smtClean="0">
                <a:solidFill>
                  <a:schemeClr val="tx1">
                    <a:lumMod val="65000"/>
                    <a:lumOff val="35000"/>
                  </a:schemeClr>
                </a:solidFill>
              </a:rPr>
              <a:t>This scan summarizes the data collected and is intended to provide information on policy and practice.</a:t>
            </a:r>
          </a:p>
          <a:p>
            <a:pPr marL="0" indent="0" eaLnBrk="1" fontAlgn="auto" hangingPunct="1">
              <a:spcAft>
                <a:spcPts val="0"/>
              </a:spcAft>
              <a:buFont typeface="Arial" panose="020B0604020202020204" pitchFamily="34" charset="0"/>
              <a:buNone/>
              <a:defRPr/>
            </a:pPr>
            <a:endParaRPr lang="en-US" sz="2400" dirty="0" smtClean="0">
              <a:solidFill>
                <a:schemeClr val="tx1">
                  <a:lumMod val="65000"/>
                  <a:lumOff val="35000"/>
                </a:schemeClr>
              </a:solidFill>
              <a:cs typeface="Arial" pitchFamily="34" charset="0"/>
            </a:endParaRPr>
          </a:p>
        </p:txBody>
      </p:sp>
      <p:sp>
        <p:nvSpPr>
          <p:cNvPr id="6" name="Title 5"/>
          <p:cNvSpPr>
            <a:spLocks noGrp="1"/>
          </p:cNvSpPr>
          <p:nvPr>
            <p:ph type="title"/>
          </p:nvPr>
        </p:nvSpPr>
        <p:spPr>
          <a:xfrm>
            <a:off x="2051050" y="274638"/>
            <a:ext cx="6635750" cy="633412"/>
          </a:xfrm>
        </p:spPr>
        <p:txBody>
          <a:bodyPr rtlCol="0"/>
          <a:lstStyle/>
          <a:p>
            <a:pPr eaLnBrk="1" fontAlgn="auto" hangingPunct="1">
              <a:spcAft>
                <a:spcPts val="0"/>
              </a:spcAft>
              <a:defRPr/>
            </a:pPr>
            <a:r>
              <a:rPr lang="en-CA" sz="3200" dirty="0" smtClean="0"/>
              <a:t>Background</a:t>
            </a:r>
            <a:endParaRPr lang="en-CA" sz="3200" dirty="0"/>
          </a:p>
        </p:txBody>
      </p:sp>
      <p:sp>
        <p:nvSpPr>
          <p:cNvPr id="9220"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F979EFA-9643-4DDB-83A7-2A20CE7E3FE3}" type="slidenum">
              <a:rPr lang="en-US" altLang="en-US" sz="1200" smtClean="0">
                <a:solidFill>
                  <a:srgbClr val="898989"/>
                </a:solidFill>
              </a:rPr>
              <a:pPr>
                <a:spcBef>
                  <a:spcPct val="0"/>
                </a:spcBef>
                <a:buFontTx/>
                <a:buNone/>
              </a:pPr>
              <a:t>2</a:t>
            </a:fld>
            <a:endParaRPr lang="en-US" altLang="en-US" sz="1200" smtClean="0">
              <a:solidFill>
                <a:srgbClr val="898989"/>
              </a:solidFill>
            </a:endParaRPr>
          </a:p>
        </p:txBody>
      </p:sp>
      <p:sp>
        <p:nvSpPr>
          <p:cNvPr id="5" name="Footer Placeholder 4"/>
          <p:cNvSpPr>
            <a:spLocks noGrp="1"/>
          </p:cNvSpPr>
          <p:nvPr>
            <p:ph type="ftr" sz="quarter" idx="10"/>
          </p:nvPr>
        </p:nvSpPr>
        <p:spPr/>
        <p:txBody>
          <a:bodyPr/>
          <a:lstStyle/>
          <a:p>
            <a:pPr>
              <a:defRPr/>
            </a:pPr>
            <a:r>
              <a:rPr lang="en-US" altLang="en-US">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bwMode="auto">
          <a:xfrm>
            <a:off x="539750" y="6337300"/>
            <a:ext cx="2895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
        <p:nvSpPr>
          <p:cNvPr id="3891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1C55F9E-D330-48F3-A8E2-C8E70C20991D}" type="slidenum">
              <a:rPr lang="en-US" altLang="en-US" sz="1200" smtClean="0">
                <a:solidFill>
                  <a:srgbClr val="898989"/>
                </a:solidFill>
              </a:rPr>
              <a:pPr>
                <a:spcBef>
                  <a:spcPct val="0"/>
                </a:spcBef>
                <a:buFontTx/>
                <a:buNone/>
              </a:pPr>
              <a:t>20</a:t>
            </a:fld>
            <a:endParaRPr lang="en-US" altLang="en-US" sz="1200" smtClean="0">
              <a:solidFill>
                <a:srgbClr val="898989"/>
              </a:solidFill>
            </a:endParaRPr>
          </a:p>
        </p:txBody>
      </p:sp>
      <p:sp>
        <p:nvSpPr>
          <p:cNvPr id="38916" name="Title 4"/>
          <p:cNvSpPr txBox="1">
            <a:spLocks/>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CA" altLang="en-US" sz="4400" b="1">
                <a:solidFill>
                  <a:srgbClr val="595959"/>
                </a:solidFill>
              </a:rPr>
              <a:t>Rapid Diagnosis Initiatives for Lung Cancer </a:t>
            </a:r>
          </a:p>
        </p:txBody>
      </p:sp>
      <p:sp>
        <p:nvSpPr>
          <p:cNvPr id="7" name="Subtitle 5"/>
          <p:cNvSpPr txBox="1">
            <a:spLocks/>
          </p:cNvSpPr>
          <p:nvPr/>
        </p:nvSpPr>
        <p:spPr>
          <a:xfrm>
            <a:off x="666750" y="3716338"/>
            <a:ext cx="7916863" cy="20161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ct val="0"/>
              </a:spcBef>
              <a:buFont typeface="Arial" pitchFamily="34" charset="0"/>
              <a:buNone/>
              <a:defRPr/>
            </a:pPr>
            <a:r>
              <a:rPr lang="en-CA" altLang="en-US" sz="2200" dirty="0" smtClean="0">
                <a:solidFill>
                  <a:schemeClr val="tx1">
                    <a:lumMod val="65000"/>
                    <a:lumOff val="35000"/>
                  </a:schemeClr>
                </a:solidFill>
              </a:rPr>
              <a:t>A rapid diagnosis initiative </a:t>
            </a:r>
            <a:r>
              <a:rPr lang="en-CA" altLang="en-US" sz="2200" dirty="0">
                <a:solidFill>
                  <a:schemeClr val="tx1">
                    <a:lumMod val="65000"/>
                    <a:lumOff val="35000"/>
                  </a:schemeClr>
                </a:solidFill>
              </a:rPr>
              <a:t>for lung cancer </a:t>
            </a:r>
            <a:r>
              <a:rPr lang="en-CA" altLang="en-US" sz="2200" dirty="0" smtClean="0">
                <a:solidFill>
                  <a:schemeClr val="tx1">
                    <a:lumMod val="65000"/>
                    <a:lumOff val="35000"/>
                  </a:schemeClr>
                </a:solidFill>
              </a:rPr>
              <a:t>is defined as any initiative </a:t>
            </a:r>
            <a:r>
              <a:rPr lang="en-CA" altLang="en-US" sz="2200" dirty="0">
                <a:solidFill>
                  <a:schemeClr val="tx1">
                    <a:lumMod val="65000"/>
                    <a:lumOff val="35000"/>
                  </a:schemeClr>
                </a:solidFill>
              </a:rPr>
              <a:t>implemented </a:t>
            </a:r>
            <a:r>
              <a:rPr lang="en-CA" altLang="en-US" sz="2200" dirty="0" smtClean="0">
                <a:solidFill>
                  <a:schemeClr val="tx1">
                    <a:lumMod val="65000"/>
                    <a:lumOff val="35000"/>
                  </a:schemeClr>
                </a:solidFill>
              </a:rPr>
              <a:t>to </a:t>
            </a:r>
            <a:r>
              <a:rPr lang="en-CA" altLang="en-US" sz="2200" dirty="0">
                <a:solidFill>
                  <a:schemeClr val="tx1">
                    <a:lumMod val="65000"/>
                    <a:lumOff val="35000"/>
                  </a:schemeClr>
                </a:solidFill>
              </a:rPr>
              <a:t>shorten the average wait time from clinical suspicion of lung cancer to diagnosis. </a:t>
            </a:r>
            <a:r>
              <a:rPr lang="en-US" altLang="en-US" sz="2200" dirty="0" smtClean="0">
                <a:solidFill>
                  <a:schemeClr val="tx1">
                    <a:lumMod val="65000"/>
                    <a:lumOff val="35000"/>
                  </a:schemeClr>
                </a:solidFill>
              </a:rPr>
              <a:t>Patients typically enter rapid diagnosis initiatives at the time of referral for diagnostic imaging and exit at the date of diagnosis.   </a:t>
            </a:r>
            <a:endParaRPr lang="en-CA" altLang="en-US" sz="2200" dirty="0">
              <a:solidFill>
                <a:schemeClr val="tx1">
                  <a:lumMod val="65000"/>
                  <a:lumOff val="3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635080" cy="634082"/>
          </a:xfrm>
        </p:spPr>
        <p:txBody>
          <a:bodyPr/>
          <a:lstStyle/>
          <a:p>
            <a:r>
              <a:rPr lang="en-US" sz="3200" dirty="0" smtClean="0"/>
              <a:t>Rapid Diagnosis Initiatives for Lung Cancer – Highlights </a:t>
            </a:r>
            <a:endParaRPr lang="en-CA" sz="3200" dirty="0"/>
          </a:p>
        </p:txBody>
      </p:sp>
      <p:sp>
        <p:nvSpPr>
          <p:cNvPr id="3" name="Content Placeholder 2"/>
          <p:cNvSpPr>
            <a:spLocks noGrp="1"/>
          </p:cNvSpPr>
          <p:nvPr>
            <p:ph idx="1"/>
          </p:nvPr>
        </p:nvSpPr>
        <p:spPr/>
        <p:txBody>
          <a:bodyPr/>
          <a:lstStyle/>
          <a:p>
            <a:pPr marL="0" indent="0">
              <a:spcAft>
                <a:spcPts val="0"/>
              </a:spcAft>
              <a:buNone/>
            </a:pPr>
            <a:r>
              <a:rPr lang="en-US" sz="2200" dirty="0" smtClean="0">
                <a:solidFill>
                  <a:schemeClr val="tx1">
                    <a:lumMod val="65000"/>
                    <a:lumOff val="35000"/>
                  </a:schemeClr>
                </a:solidFill>
              </a:rPr>
              <a:t>Rapid Diagnosis Initiatives for Lung Cancer (refer to slide #22 and 23)</a:t>
            </a:r>
          </a:p>
          <a:p>
            <a:pPr>
              <a:spcAft>
                <a:spcPts val="600"/>
              </a:spcAft>
            </a:pPr>
            <a:r>
              <a:rPr lang="en-US" sz="2200" dirty="0" smtClean="0">
                <a:solidFill>
                  <a:schemeClr val="tx1">
                    <a:lumMod val="65000"/>
                    <a:lumOff val="35000"/>
                  </a:schemeClr>
                </a:solidFill>
              </a:rPr>
              <a:t>Six provinces have a rapid diagnosis initiative for lung cancer. </a:t>
            </a:r>
            <a:endParaRPr lang="en-US" sz="2200" dirty="0">
              <a:solidFill>
                <a:schemeClr val="tx1">
                  <a:lumMod val="65000"/>
                  <a:lumOff val="35000"/>
                </a:schemeClr>
              </a:solidFill>
            </a:endParaRPr>
          </a:p>
        </p:txBody>
      </p:sp>
      <p:sp>
        <p:nvSpPr>
          <p:cNvPr id="4" name="Footer Placeholder 3"/>
          <p:cNvSpPr>
            <a:spLocks noGrp="1"/>
          </p:cNvSpPr>
          <p:nvPr>
            <p:ph type="ftr" sz="quarter" idx="10"/>
          </p:nvPr>
        </p:nvSpPr>
        <p:spPr/>
        <p:txBody>
          <a:bodyPr/>
          <a:lstStyle/>
          <a:p>
            <a:pPr>
              <a:defRPr/>
            </a:pPr>
            <a:r>
              <a:rPr lang="en-US" smtClean="0"/>
              <a:t>April 2017</a:t>
            </a:r>
            <a:endParaRPr lang="en-US"/>
          </a:p>
        </p:txBody>
      </p:sp>
      <p:sp>
        <p:nvSpPr>
          <p:cNvPr id="5" name="Slide Number Placeholder 4"/>
          <p:cNvSpPr>
            <a:spLocks noGrp="1"/>
          </p:cNvSpPr>
          <p:nvPr>
            <p:ph type="sldNum" sz="quarter" idx="11"/>
          </p:nvPr>
        </p:nvSpPr>
        <p:spPr/>
        <p:txBody>
          <a:bodyPr/>
          <a:lstStyle/>
          <a:p>
            <a:pPr>
              <a:defRPr/>
            </a:pPr>
            <a:fld id="{C90238C7-B8F3-4053-963E-F7DC5E1D6B40}" type="slidenum">
              <a:rPr lang="en-US" altLang="en-US" smtClean="0"/>
              <a:pPr>
                <a:defRPr/>
              </a:pPr>
              <a:t>21</a:t>
            </a:fld>
            <a:endParaRPr lang="en-US" altLang="en-US"/>
          </a:p>
        </p:txBody>
      </p:sp>
    </p:spTree>
    <p:extLst>
      <p:ext uri="{BB962C8B-B14F-4D97-AF65-F5344CB8AC3E}">
        <p14:creationId xmlns:p14="http://schemas.microsoft.com/office/powerpoint/2010/main" val="1872515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043113" y="549275"/>
            <a:ext cx="6635750" cy="633413"/>
          </a:xfrm>
        </p:spPr>
        <p:txBody>
          <a:bodyPr/>
          <a:lstStyle/>
          <a:p>
            <a:pPr eaLnBrk="1" hangingPunct="1">
              <a:defRPr/>
            </a:pPr>
            <a:r>
              <a:rPr lang="en-CA" altLang="en-US" sz="3200" dirty="0" smtClean="0"/>
              <a:t>Rapid Diagnosis Initiatives for Lung Cancer</a:t>
            </a:r>
            <a:br>
              <a:rPr lang="en-CA" altLang="en-US" sz="3200" dirty="0" smtClean="0"/>
            </a:br>
            <a:endParaRPr lang="en-CA" altLang="en-US" sz="3200"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69749240"/>
              </p:ext>
            </p:extLst>
          </p:nvPr>
        </p:nvGraphicFramePr>
        <p:xfrm>
          <a:off x="176212" y="1182204"/>
          <a:ext cx="8859837" cy="5055108"/>
        </p:xfrm>
        <a:graphic>
          <a:graphicData uri="http://schemas.openxmlformats.org/drawingml/2006/table">
            <a:tbl>
              <a:tblPr firstRow="1" firstCol="1" bandRow="1">
                <a:tableStyleId>{5C22544A-7EE6-4342-B048-85BDC9FD1C3A}</a:tableStyleId>
              </a:tblPr>
              <a:tblGrid>
                <a:gridCol w="1011411"/>
                <a:gridCol w="1386999"/>
                <a:gridCol w="1889427"/>
                <a:gridCol w="2484215"/>
                <a:gridCol w="2087785"/>
              </a:tblGrid>
              <a:tr h="529097">
                <a:tc>
                  <a:txBody>
                    <a:bodyPr/>
                    <a:lstStyle/>
                    <a:p>
                      <a:pPr algn="ctr">
                        <a:lnSpc>
                          <a:spcPct val="107000"/>
                        </a:lnSpc>
                        <a:spcAft>
                          <a:spcPts val="0"/>
                        </a:spcAft>
                      </a:pPr>
                      <a:r>
                        <a:rPr lang="en-CA" sz="1000" dirty="0">
                          <a:solidFill>
                            <a:schemeClr val="tx1">
                              <a:lumMod val="65000"/>
                              <a:lumOff val="35000"/>
                            </a:schemeClr>
                          </a:solidFill>
                          <a:effectLst/>
                          <a:latin typeface="+mj-lt"/>
                        </a:rPr>
                        <a:t>Province</a:t>
                      </a:r>
                      <a:r>
                        <a:rPr lang="en-CA" sz="1000" dirty="0" smtClean="0">
                          <a:solidFill>
                            <a:schemeClr val="tx1">
                              <a:lumMod val="65000"/>
                              <a:lumOff val="35000"/>
                            </a:schemeClr>
                          </a:solidFill>
                          <a:effectLst/>
                          <a:latin typeface="+mj-lt"/>
                        </a:rPr>
                        <a:t>/</a:t>
                      </a:r>
                    </a:p>
                    <a:p>
                      <a:pPr algn="ctr">
                        <a:lnSpc>
                          <a:spcPct val="107000"/>
                        </a:lnSpc>
                        <a:spcAft>
                          <a:spcPts val="0"/>
                        </a:spcAft>
                      </a:pPr>
                      <a:r>
                        <a:rPr lang="en-CA" sz="1000" dirty="0" smtClean="0">
                          <a:solidFill>
                            <a:schemeClr val="tx1">
                              <a:lumMod val="65000"/>
                              <a:lumOff val="35000"/>
                            </a:schemeClr>
                          </a:solidFill>
                          <a:effectLst/>
                          <a:latin typeface="+mj-lt"/>
                        </a:rPr>
                        <a:t>Territory</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000" dirty="0">
                          <a:solidFill>
                            <a:schemeClr val="tx1">
                              <a:lumMod val="65000"/>
                              <a:lumOff val="35000"/>
                            </a:schemeClr>
                          </a:solidFill>
                          <a:effectLst/>
                          <a:latin typeface="+mj-lt"/>
                        </a:rPr>
                        <a:t>Rapid </a:t>
                      </a:r>
                      <a:r>
                        <a:rPr lang="en-CA" sz="1000" dirty="0" smtClean="0">
                          <a:solidFill>
                            <a:schemeClr val="tx1">
                              <a:lumMod val="65000"/>
                              <a:lumOff val="35000"/>
                            </a:schemeClr>
                          </a:solidFill>
                          <a:effectLst/>
                          <a:latin typeface="+mj-lt"/>
                        </a:rPr>
                        <a:t>diagnosis </a:t>
                      </a:r>
                      <a:r>
                        <a:rPr lang="en-CA" sz="1000" dirty="0">
                          <a:solidFill>
                            <a:schemeClr val="tx1">
                              <a:lumMod val="65000"/>
                              <a:lumOff val="35000"/>
                            </a:schemeClr>
                          </a:solidFill>
                          <a:effectLst/>
                          <a:latin typeface="+mj-lt"/>
                        </a:rPr>
                        <a:t>i</a:t>
                      </a:r>
                      <a:r>
                        <a:rPr lang="en-CA" sz="1000" dirty="0" smtClean="0">
                          <a:solidFill>
                            <a:schemeClr val="tx1">
                              <a:lumMod val="65000"/>
                              <a:lumOff val="35000"/>
                            </a:schemeClr>
                          </a:solidFill>
                          <a:effectLst/>
                          <a:latin typeface="+mj-lt"/>
                        </a:rPr>
                        <a:t>nitiative </a:t>
                      </a:r>
                      <a:r>
                        <a:rPr lang="en-CA" sz="1000" dirty="0">
                          <a:solidFill>
                            <a:schemeClr val="tx1">
                              <a:lumMod val="65000"/>
                              <a:lumOff val="35000"/>
                            </a:schemeClr>
                          </a:solidFill>
                          <a:effectLst/>
                          <a:latin typeface="+mj-lt"/>
                        </a:rPr>
                        <a:t>in the province</a:t>
                      </a:r>
                      <a:r>
                        <a:rPr lang="en-CA" sz="1000" dirty="0" smtClean="0">
                          <a:solidFill>
                            <a:schemeClr val="tx1">
                              <a:lumMod val="65000"/>
                              <a:lumOff val="35000"/>
                            </a:schemeClr>
                          </a:solidFill>
                          <a:effectLst/>
                          <a:latin typeface="+mj-lt"/>
                        </a:rPr>
                        <a:t>/</a:t>
                      </a:r>
                    </a:p>
                    <a:p>
                      <a:pPr algn="ctr">
                        <a:lnSpc>
                          <a:spcPct val="107000"/>
                        </a:lnSpc>
                        <a:spcAft>
                          <a:spcPts val="0"/>
                        </a:spcAft>
                      </a:pPr>
                      <a:r>
                        <a:rPr lang="en-CA" sz="1000" dirty="0" smtClean="0">
                          <a:solidFill>
                            <a:schemeClr val="tx1">
                              <a:lumMod val="65000"/>
                              <a:lumOff val="35000"/>
                            </a:schemeClr>
                          </a:solidFill>
                          <a:effectLst/>
                          <a:latin typeface="+mj-lt"/>
                        </a:rPr>
                        <a:t>territory </a:t>
                      </a:r>
                      <a:r>
                        <a:rPr lang="en-CA" sz="1000" dirty="0">
                          <a:solidFill>
                            <a:schemeClr val="tx1">
                              <a:lumMod val="65000"/>
                              <a:lumOff val="35000"/>
                            </a:schemeClr>
                          </a:solidFill>
                          <a:effectLst/>
                          <a:latin typeface="+mj-lt"/>
                        </a:rPr>
                        <a:t>(Y/N)</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CA" sz="1000" dirty="0" smtClean="0">
                          <a:solidFill>
                            <a:schemeClr val="tx1">
                              <a:lumMod val="65000"/>
                              <a:lumOff val="35000"/>
                            </a:schemeClr>
                          </a:solidFill>
                          <a:effectLst/>
                          <a:latin typeface="+mj-lt"/>
                        </a:rPr>
                        <a:t>Name and/or Location </a:t>
                      </a:r>
                      <a:r>
                        <a:rPr lang="fr-CA" sz="1000" dirty="0">
                          <a:solidFill>
                            <a:schemeClr val="tx1">
                              <a:lumMod val="65000"/>
                              <a:lumOff val="35000"/>
                            </a:schemeClr>
                          </a:solidFill>
                          <a:effectLst/>
                          <a:latin typeface="+mj-lt"/>
                        </a:rPr>
                        <a:t>of Initiative(s)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000" dirty="0" smtClean="0">
                          <a:solidFill>
                            <a:schemeClr val="tx1">
                              <a:lumMod val="65000"/>
                              <a:lumOff val="35000"/>
                            </a:schemeClr>
                          </a:solidFill>
                          <a:effectLst/>
                          <a:latin typeface="+mj-lt"/>
                        </a:rPr>
                        <a:t>Point of entry into the rapid</a:t>
                      </a:r>
                      <a:r>
                        <a:rPr lang="en-CA" sz="1000" baseline="0" dirty="0" smtClean="0">
                          <a:solidFill>
                            <a:schemeClr val="tx1">
                              <a:lumMod val="65000"/>
                              <a:lumOff val="35000"/>
                            </a:schemeClr>
                          </a:solidFill>
                          <a:effectLst/>
                          <a:latin typeface="+mj-lt"/>
                        </a:rPr>
                        <a:t> diagnosis initiative</a:t>
                      </a:r>
                      <a:r>
                        <a:rPr lang="en-CA" sz="1000" dirty="0" smtClean="0">
                          <a:solidFill>
                            <a:schemeClr val="tx1">
                              <a:lumMod val="65000"/>
                              <a:lumOff val="35000"/>
                            </a:schemeClr>
                          </a:solidFill>
                          <a:effectLst/>
                          <a:latin typeface="+mj-lt"/>
                        </a:rPr>
                        <a:t> </a:t>
                      </a:r>
                      <a:r>
                        <a:rPr lang="en-CA" sz="1000" dirty="0">
                          <a:solidFill>
                            <a:schemeClr val="tx1">
                              <a:lumMod val="65000"/>
                              <a:lumOff val="35000"/>
                            </a:schemeClr>
                          </a:solidFill>
                          <a:effectLst/>
                          <a:latin typeface="+mj-lt"/>
                        </a:rPr>
                        <a:t>for patients (e.g. ‘date of receipt of referral for patients with abnormal imaging’)</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000" dirty="0" smtClean="0">
                          <a:solidFill>
                            <a:schemeClr val="tx1">
                              <a:lumMod val="65000"/>
                              <a:lumOff val="35000"/>
                            </a:schemeClr>
                          </a:solidFill>
                          <a:effectLst/>
                          <a:latin typeface="+mj-lt"/>
                        </a:rPr>
                        <a:t>Point of exit out of the rapid</a:t>
                      </a:r>
                      <a:r>
                        <a:rPr lang="en-CA" sz="1000" baseline="0" dirty="0" smtClean="0">
                          <a:solidFill>
                            <a:schemeClr val="tx1">
                              <a:lumMod val="65000"/>
                              <a:lumOff val="35000"/>
                            </a:schemeClr>
                          </a:solidFill>
                          <a:effectLst/>
                          <a:latin typeface="+mj-lt"/>
                        </a:rPr>
                        <a:t> diagnosis initiative</a:t>
                      </a:r>
                      <a:r>
                        <a:rPr lang="en-CA" sz="1000" dirty="0" smtClean="0">
                          <a:solidFill>
                            <a:schemeClr val="tx1">
                              <a:lumMod val="65000"/>
                              <a:lumOff val="35000"/>
                            </a:schemeClr>
                          </a:solidFill>
                          <a:effectLst/>
                          <a:latin typeface="+mj-lt"/>
                        </a:rPr>
                        <a:t> for patients (</a:t>
                      </a:r>
                      <a:r>
                        <a:rPr lang="en-CA" sz="1000" dirty="0">
                          <a:solidFill>
                            <a:schemeClr val="tx1">
                              <a:lumMod val="65000"/>
                              <a:lumOff val="35000"/>
                            </a:schemeClr>
                          </a:solidFill>
                          <a:effectLst/>
                          <a:latin typeface="+mj-lt"/>
                        </a:rPr>
                        <a:t>e.g. ‘date of diagnosis or rule out of cancer’)</a:t>
                      </a:r>
                    </a:p>
                    <a:p>
                      <a:pPr algn="ctr">
                        <a:lnSpc>
                          <a:spcPct val="107000"/>
                        </a:lnSpc>
                        <a:spcAft>
                          <a:spcPts val="0"/>
                        </a:spcAft>
                      </a:pPr>
                      <a:r>
                        <a:rPr lang="en-CA" sz="1000" dirty="0">
                          <a:solidFill>
                            <a:schemeClr val="tx1">
                              <a:lumMod val="65000"/>
                              <a:lumOff val="35000"/>
                            </a:schemeClr>
                          </a:solidFill>
                          <a:effectLst/>
                          <a:latin typeface="+mj-lt"/>
                        </a:rPr>
                        <a:t> </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02028">
                <a:tc>
                  <a:txBody>
                    <a:bodyPr/>
                    <a:lstStyle/>
                    <a:p>
                      <a:pPr algn="ctr">
                        <a:lnSpc>
                          <a:spcPct val="107000"/>
                        </a:lnSpc>
                        <a:spcAft>
                          <a:spcPts val="0"/>
                        </a:spcAft>
                      </a:pPr>
                      <a:r>
                        <a:rPr lang="en-CA" sz="1000" dirty="0">
                          <a:solidFill>
                            <a:schemeClr val="tx1">
                              <a:lumMod val="65000"/>
                              <a:lumOff val="35000"/>
                            </a:schemeClr>
                          </a:solidFill>
                          <a:effectLst/>
                          <a:latin typeface="+mj-lt"/>
                        </a:rPr>
                        <a:t>Yukon</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No</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a:solidFill>
                            <a:schemeClr val="tx1">
                              <a:lumMod val="65000"/>
                              <a:lumOff val="35000"/>
                            </a:schemeClr>
                          </a:solidFill>
                          <a:effectLst/>
                          <a:latin typeface="+mj-lt"/>
                        </a:rPr>
                        <a:t>N/A</a:t>
                      </a:r>
                      <a:endParaRPr lang="en-CA" sz="100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8795">
                <a:tc>
                  <a:txBody>
                    <a:bodyPr/>
                    <a:lstStyle/>
                    <a:p>
                      <a:pPr algn="ctr">
                        <a:lnSpc>
                          <a:spcPct val="107000"/>
                        </a:lnSpc>
                        <a:spcAft>
                          <a:spcPts val="0"/>
                        </a:spcAft>
                      </a:pPr>
                      <a:r>
                        <a:rPr lang="en-CA" sz="1000" dirty="0">
                          <a:solidFill>
                            <a:schemeClr val="tx1">
                              <a:lumMod val="65000"/>
                              <a:lumOff val="35000"/>
                            </a:schemeClr>
                          </a:solidFill>
                          <a:effectLst/>
                          <a:latin typeface="+mj-lt"/>
                        </a:rPr>
                        <a:t>Northwest Territories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No</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028">
                <a:tc>
                  <a:txBody>
                    <a:bodyPr/>
                    <a:lstStyle/>
                    <a:p>
                      <a:pPr algn="ctr">
                        <a:lnSpc>
                          <a:spcPct val="107000"/>
                        </a:lnSpc>
                        <a:spcAft>
                          <a:spcPts val="0"/>
                        </a:spcAft>
                      </a:pPr>
                      <a:r>
                        <a:rPr lang="en-CA" sz="1000" dirty="0">
                          <a:solidFill>
                            <a:schemeClr val="tx1">
                              <a:lumMod val="65000"/>
                              <a:lumOff val="35000"/>
                            </a:schemeClr>
                          </a:solidFill>
                          <a:effectLst/>
                          <a:latin typeface="+mj-lt"/>
                        </a:rPr>
                        <a:t>Nunavut</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No</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5865">
                <a:tc>
                  <a:txBody>
                    <a:bodyPr/>
                    <a:lstStyle/>
                    <a:p>
                      <a:pPr algn="ctr">
                        <a:lnSpc>
                          <a:spcPct val="107000"/>
                        </a:lnSpc>
                        <a:spcAft>
                          <a:spcPts val="0"/>
                        </a:spcAft>
                      </a:pPr>
                      <a:r>
                        <a:rPr lang="en-CA" sz="1000" dirty="0">
                          <a:solidFill>
                            <a:schemeClr val="tx1">
                              <a:lumMod val="65000"/>
                              <a:lumOff val="35000"/>
                            </a:schemeClr>
                          </a:solidFill>
                          <a:effectLst/>
                          <a:latin typeface="+mj-lt"/>
                        </a:rPr>
                        <a:t>British Columbia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Yes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7000"/>
                        </a:lnSpc>
                        <a:spcAft>
                          <a:spcPts val="0"/>
                        </a:spcAft>
                        <a:buNone/>
                      </a:pPr>
                      <a:r>
                        <a:rPr lang="en-CA" sz="1000" dirty="0" smtClean="0">
                          <a:solidFill>
                            <a:schemeClr val="tx1">
                              <a:lumMod val="65000"/>
                              <a:lumOff val="35000"/>
                            </a:schemeClr>
                          </a:solidFill>
                          <a:effectLst/>
                          <a:latin typeface="+mj-lt"/>
                        </a:rPr>
                        <a:t>1) Vancouver </a:t>
                      </a:r>
                      <a:r>
                        <a:rPr lang="en-CA" sz="1000" dirty="0">
                          <a:solidFill>
                            <a:schemeClr val="tx1">
                              <a:lumMod val="65000"/>
                              <a:lumOff val="35000"/>
                            </a:schemeClr>
                          </a:solidFill>
                          <a:effectLst/>
                          <a:latin typeface="+mj-lt"/>
                        </a:rPr>
                        <a:t>Cancer </a:t>
                      </a:r>
                      <a:r>
                        <a:rPr lang="en-CA" sz="1000" dirty="0" smtClean="0">
                          <a:solidFill>
                            <a:schemeClr val="tx1">
                              <a:lumMod val="65000"/>
                              <a:lumOff val="35000"/>
                            </a:schemeClr>
                          </a:solidFill>
                          <a:effectLst/>
                          <a:latin typeface="+mj-lt"/>
                        </a:rPr>
                        <a:t>Centre</a:t>
                      </a:r>
                      <a:endParaRPr lang="en-CA" sz="1000" dirty="0">
                        <a:solidFill>
                          <a:schemeClr val="tx1">
                            <a:lumMod val="65000"/>
                            <a:lumOff val="35000"/>
                          </a:schemeClr>
                        </a:solidFill>
                        <a:effectLst/>
                        <a:latin typeface="+mj-lt"/>
                      </a:endParaRPr>
                    </a:p>
                    <a:p>
                      <a:pPr>
                        <a:lnSpc>
                          <a:spcPct val="107000"/>
                        </a:lnSpc>
                        <a:spcAft>
                          <a:spcPts val="0"/>
                        </a:spcAft>
                      </a:pPr>
                      <a:r>
                        <a:rPr lang="en-CA" sz="1000" dirty="0">
                          <a:solidFill>
                            <a:schemeClr val="tx1">
                              <a:lumMod val="65000"/>
                              <a:lumOff val="35000"/>
                            </a:schemeClr>
                          </a:solidFill>
                          <a:effectLst/>
                          <a:latin typeface="+mj-lt"/>
                        </a:rPr>
                        <a:t>2) Fraser Valley Thoracic Surgery </a:t>
                      </a:r>
                      <a:r>
                        <a:rPr lang="en-CA" sz="1000" dirty="0" smtClean="0">
                          <a:solidFill>
                            <a:schemeClr val="tx1">
                              <a:lumMod val="65000"/>
                              <a:lumOff val="35000"/>
                            </a:schemeClr>
                          </a:solidFill>
                          <a:effectLst/>
                          <a:latin typeface="+mj-lt"/>
                        </a:rPr>
                        <a:t>Group</a:t>
                      </a:r>
                      <a:r>
                        <a:rPr lang="en-CA" sz="1000" baseline="0" dirty="0" smtClean="0">
                          <a:solidFill>
                            <a:schemeClr val="tx1">
                              <a:lumMod val="65000"/>
                              <a:lumOff val="35000"/>
                            </a:schemeClr>
                          </a:solidFill>
                          <a:effectLst/>
                          <a:latin typeface="+mj-lt"/>
                        </a:rPr>
                        <a:t> at the</a:t>
                      </a:r>
                      <a:r>
                        <a:rPr lang="en-CA" sz="1000" dirty="0" smtClean="0">
                          <a:solidFill>
                            <a:schemeClr val="tx1">
                              <a:lumMod val="65000"/>
                              <a:lumOff val="35000"/>
                            </a:schemeClr>
                          </a:solidFill>
                          <a:effectLst/>
                          <a:latin typeface="+mj-lt"/>
                        </a:rPr>
                        <a:t> </a:t>
                      </a:r>
                      <a:r>
                        <a:rPr lang="en-CA" sz="1000" dirty="0">
                          <a:solidFill>
                            <a:schemeClr val="tx1">
                              <a:lumMod val="65000"/>
                              <a:lumOff val="35000"/>
                            </a:schemeClr>
                          </a:solidFill>
                          <a:effectLst/>
                          <a:latin typeface="+mj-lt"/>
                        </a:rPr>
                        <a:t>Surrey Memorial </a:t>
                      </a:r>
                      <a:r>
                        <a:rPr lang="en-CA" sz="1000" dirty="0" smtClean="0">
                          <a:solidFill>
                            <a:schemeClr val="tx1">
                              <a:lumMod val="65000"/>
                              <a:lumOff val="35000"/>
                            </a:schemeClr>
                          </a:solidFill>
                          <a:effectLst/>
                          <a:latin typeface="+mj-lt"/>
                        </a:rPr>
                        <a:t>Hospital (SMH): </a:t>
                      </a:r>
                      <a:r>
                        <a:rPr lang="en-CA" sz="1000" dirty="0">
                          <a:solidFill>
                            <a:schemeClr val="tx1">
                              <a:lumMod val="65000"/>
                              <a:lumOff val="35000"/>
                            </a:schemeClr>
                          </a:solidFill>
                          <a:effectLst/>
                          <a:latin typeface="+mj-lt"/>
                        </a:rPr>
                        <a:t>Rapid Autopilot Program</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latin typeface="+mj-lt"/>
                        </a:rPr>
                        <a:t>1</a:t>
                      </a:r>
                      <a:r>
                        <a:rPr lang="en-CA" sz="1000" dirty="0" smtClean="0">
                          <a:solidFill>
                            <a:schemeClr val="tx1">
                              <a:lumMod val="65000"/>
                              <a:lumOff val="35000"/>
                            </a:schemeClr>
                          </a:solidFill>
                          <a:latin typeface="+mj-lt"/>
                        </a:rPr>
                        <a:t>) Date</a:t>
                      </a:r>
                      <a:r>
                        <a:rPr lang="en-CA" sz="1000" baseline="0" dirty="0" smtClean="0">
                          <a:solidFill>
                            <a:schemeClr val="tx1">
                              <a:lumMod val="65000"/>
                              <a:lumOff val="35000"/>
                            </a:schemeClr>
                          </a:solidFill>
                          <a:latin typeface="+mj-lt"/>
                        </a:rPr>
                        <a:t> of referral to VCC for suspicious CT or CXR</a:t>
                      </a:r>
                      <a:endParaRPr lang="en-CA" sz="1000" dirty="0">
                        <a:solidFill>
                          <a:schemeClr val="tx1">
                            <a:lumMod val="65000"/>
                            <a:lumOff val="35000"/>
                          </a:schemeClr>
                        </a:solidFill>
                        <a:effectLst/>
                        <a:latin typeface="+mj-lt"/>
                      </a:endParaRPr>
                    </a:p>
                    <a:p>
                      <a:pPr>
                        <a:lnSpc>
                          <a:spcPct val="107000"/>
                        </a:lnSpc>
                        <a:spcAft>
                          <a:spcPts val="0"/>
                        </a:spcAft>
                      </a:pPr>
                      <a:r>
                        <a:rPr lang="en-CA" sz="1000" dirty="0">
                          <a:solidFill>
                            <a:schemeClr val="tx1">
                              <a:lumMod val="65000"/>
                              <a:lumOff val="35000"/>
                            </a:schemeClr>
                          </a:solidFill>
                          <a:effectLst/>
                          <a:latin typeface="+mj-lt"/>
                        </a:rPr>
                        <a:t>2) All patients presenting at SMH with abnormal chest x-rays, CT scans or any other issue identified by the radiologist as at risk for lung malignancy enter into the care path</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latin typeface="+mj-lt"/>
                        </a:rPr>
                        <a:t>Date of diagnosis or rule out cancer</a:t>
                      </a:r>
                      <a:endParaRPr lang="en-CA" sz="1000" dirty="0">
                        <a:solidFill>
                          <a:schemeClr val="tx1">
                            <a:lumMod val="65000"/>
                            <a:lumOff val="35000"/>
                          </a:schemeClr>
                        </a:solidFill>
                        <a:latin typeface="+mj-lt"/>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5563">
                <a:tc>
                  <a:txBody>
                    <a:bodyPr/>
                    <a:lstStyle/>
                    <a:p>
                      <a:pPr algn="ctr">
                        <a:lnSpc>
                          <a:spcPct val="107000"/>
                        </a:lnSpc>
                        <a:spcAft>
                          <a:spcPts val="0"/>
                        </a:spcAft>
                      </a:pPr>
                      <a:r>
                        <a:rPr lang="en-CA" sz="1000" dirty="0">
                          <a:solidFill>
                            <a:schemeClr val="tx1">
                              <a:lumMod val="65000"/>
                              <a:lumOff val="35000"/>
                            </a:schemeClr>
                          </a:solidFill>
                          <a:effectLst/>
                          <a:latin typeface="+mj-lt"/>
                        </a:rPr>
                        <a:t>Alberta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Yes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The Alberta Thoracic Oncology </a:t>
                      </a:r>
                      <a:r>
                        <a:rPr lang="en-CA" sz="1000" dirty="0" smtClean="0">
                          <a:solidFill>
                            <a:schemeClr val="tx1">
                              <a:lumMod val="65000"/>
                              <a:lumOff val="35000"/>
                            </a:schemeClr>
                          </a:solidFill>
                          <a:effectLst/>
                          <a:latin typeface="+mj-lt"/>
                        </a:rPr>
                        <a:t>Program’s </a:t>
                      </a:r>
                      <a:r>
                        <a:rPr lang="en-CA" sz="1000" dirty="0">
                          <a:solidFill>
                            <a:schemeClr val="tx1">
                              <a:lumMod val="65000"/>
                              <a:lumOff val="35000"/>
                            </a:schemeClr>
                          </a:solidFill>
                          <a:effectLst/>
                          <a:latin typeface="+mj-lt"/>
                        </a:rPr>
                        <a:t>(ATOP) Rapid Assessment Clinics (RACs)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latin typeface="+mj-lt"/>
                        </a:rPr>
                        <a:t>Date </a:t>
                      </a:r>
                      <a:r>
                        <a:rPr lang="en-CA" sz="1000" dirty="0">
                          <a:solidFill>
                            <a:schemeClr val="tx1">
                              <a:lumMod val="65000"/>
                              <a:lumOff val="35000"/>
                            </a:schemeClr>
                          </a:solidFill>
                          <a:latin typeface="+mj-lt"/>
                        </a:rPr>
                        <a:t>of referral to RAC for suspicious CT scan or x-ray</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latin typeface="+mj-lt"/>
                        </a:rPr>
                        <a:t>TBC</a:t>
                      </a:r>
                      <a:endParaRPr lang="en-CA" sz="1000" dirty="0">
                        <a:solidFill>
                          <a:schemeClr val="tx1">
                            <a:lumMod val="65000"/>
                            <a:lumOff val="35000"/>
                          </a:schemeClr>
                        </a:solidFill>
                        <a:latin typeface="+mj-lt"/>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028">
                <a:tc>
                  <a:txBody>
                    <a:bodyPr/>
                    <a:lstStyle/>
                    <a:p>
                      <a:pPr algn="ctr">
                        <a:lnSpc>
                          <a:spcPct val="107000"/>
                        </a:lnSpc>
                        <a:spcAft>
                          <a:spcPts val="0"/>
                        </a:spcAft>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Saskatchewan</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No</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 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7966">
                <a:tc>
                  <a:txBody>
                    <a:bodyPr/>
                    <a:lstStyle/>
                    <a:p>
                      <a:pPr algn="ctr">
                        <a:lnSpc>
                          <a:spcPct val="107000"/>
                        </a:lnSpc>
                        <a:spcAft>
                          <a:spcPts val="0"/>
                        </a:spcAft>
                      </a:pPr>
                      <a:r>
                        <a:rPr lang="en-CA" sz="1000" dirty="0">
                          <a:solidFill>
                            <a:schemeClr val="tx1">
                              <a:lumMod val="65000"/>
                              <a:lumOff val="35000"/>
                            </a:schemeClr>
                          </a:solidFill>
                          <a:effectLst/>
                          <a:latin typeface="+mj-lt"/>
                        </a:rPr>
                        <a:t>Manitoba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000" dirty="0" smtClean="0">
                          <a:solidFill>
                            <a:schemeClr val="tx1">
                              <a:lumMod val="65000"/>
                              <a:lumOff val="35000"/>
                            </a:schemeClr>
                          </a:solidFill>
                          <a:effectLst/>
                          <a:latin typeface="+mj-lt"/>
                        </a:rPr>
                        <a:t>No, but a lung cancer care pathway developed for “In Sixty” initiative</a:t>
                      </a:r>
                      <a:endPar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N/A</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56167">
                <a:tc>
                  <a:txBody>
                    <a:bodyPr/>
                    <a:lstStyle/>
                    <a:p>
                      <a:pPr algn="ctr">
                        <a:lnSpc>
                          <a:spcPct val="107000"/>
                        </a:lnSpc>
                        <a:spcAft>
                          <a:spcPts val="0"/>
                        </a:spcAft>
                      </a:pPr>
                      <a:r>
                        <a:rPr lang="en-CA" sz="1000" dirty="0">
                          <a:solidFill>
                            <a:schemeClr val="tx1">
                              <a:lumMod val="65000"/>
                              <a:lumOff val="35000"/>
                            </a:schemeClr>
                          </a:solidFill>
                          <a:effectLst/>
                          <a:latin typeface="+mj-lt"/>
                        </a:rPr>
                        <a:t>Ontario</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Yes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a:solidFill>
                            <a:schemeClr val="tx1">
                              <a:lumMod val="65000"/>
                              <a:lumOff val="35000"/>
                            </a:schemeClr>
                          </a:solidFill>
                          <a:effectLst/>
                          <a:latin typeface="+mj-lt"/>
                        </a:rPr>
                        <a:t>Lung/Thoracic Cancer Diagnostic Assessment Programs (DAPs)</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rPr>
                        <a:t>For all DAPs: Date </a:t>
                      </a:r>
                      <a:r>
                        <a:rPr lang="en-CA" sz="1000" dirty="0">
                          <a:solidFill>
                            <a:schemeClr val="tx1">
                              <a:lumMod val="65000"/>
                              <a:lumOff val="35000"/>
                            </a:schemeClr>
                          </a:solidFill>
                          <a:effectLst/>
                          <a:latin typeface="+mj-lt"/>
                        </a:rPr>
                        <a:t>of receipt of referral for patients with an abnormal chest CT-scan or chest </a:t>
                      </a:r>
                      <a:r>
                        <a:rPr lang="en-CA" sz="1000" dirty="0" smtClean="0">
                          <a:solidFill>
                            <a:schemeClr val="tx1">
                              <a:lumMod val="65000"/>
                              <a:lumOff val="35000"/>
                            </a:schemeClr>
                          </a:solidFill>
                          <a:effectLst/>
                          <a:latin typeface="+mj-lt"/>
                        </a:rPr>
                        <a:t>x-ray;  </a:t>
                      </a:r>
                      <a:br>
                        <a:rPr lang="en-CA" sz="1000" dirty="0" smtClean="0">
                          <a:solidFill>
                            <a:schemeClr val="tx1">
                              <a:lumMod val="65000"/>
                              <a:lumOff val="35000"/>
                            </a:schemeClr>
                          </a:solidFill>
                          <a:effectLst/>
                          <a:latin typeface="+mj-lt"/>
                        </a:rPr>
                      </a:br>
                      <a:r>
                        <a:rPr lang="en-CA" sz="1000" dirty="0" smtClean="0">
                          <a:solidFill>
                            <a:schemeClr val="tx1">
                              <a:lumMod val="65000"/>
                              <a:lumOff val="35000"/>
                            </a:schemeClr>
                          </a:solidFill>
                          <a:effectLst/>
                          <a:latin typeface="+mj-lt"/>
                        </a:rPr>
                        <a:t>In addition, </a:t>
                      </a:r>
                      <a:r>
                        <a:rPr lang="en-CA" sz="1000" baseline="0" dirty="0" smtClean="0">
                          <a:solidFill>
                            <a:schemeClr val="tx1">
                              <a:lumMod val="65000"/>
                              <a:lumOff val="35000"/>
                            </a:schemeClr>
                          </a:solidFill>
                          <a:effectLst/>
                          <a:latin typeface="+mj-lt"/>
                        </a:rPr>
                        <a:t>for DAPs located at lung cancer screening pilot site hospitals – date of receipt of referral for screening participants with a LDCT scan result that is a </a:t>
                      </a:r>
                      <a:r>
                        <a:rPr lang="en-CA" sz="1000" dirty="0" smtClean="0">
                          <a:solidFill>
                            <a:schemeClr val="tx1">
                              <a:lumMod val="65000"/>
                              <a:lumOff val="35000"/>
                            </a:schemeClr>
                          </a:solidFill>
                          <a:effectLst/>
                          <a:latin typeface="+mj-lt"/>
                        </a:rPr>
                        <a:t>Lung RADS™ 4A, 4B or</a:t>
                      </a:r>
                      <a:r>
                        <a:rPr lang="en-CA" sz="1000" baseline="0" dirty="0" smtClean="0">
                          <a:solidFill>
                            <a:schemeClr val="tx1">
                              <a:lumMod val="65000"/>
                              <a:lumOff val="35000"/>
                            </a:schemeClr>
                          </a:solidFill>
                          <a:effectLst/>
                          <a:latin typeface="+mj-lt"/>
                        </a:rPr>
                        <a:t> 4X.</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CA" sz="1000" dirty="0" smtClean="0">
                          <a:solidFill>
                            <a:schemeClr val="tx1">
                              <a:lumMod val="65000"/>
                              <a:lumOff val="35000"/>
                            </a:schemeClr>
                          </a:solidFill>
                          <a:effectLst/>
                          <a:latin typeface="+mj-lt"/>
                        </a:rPr>
                        <a:t>For all DAPs: Ranges from date </a:t>
                      </a:r>
                      <a:r>
                        <a:rPr lang="en-CA" sz="1000" dirty="0">
                          <a:solidFill>
                            <a:schemeClr val="tx1">
                              <a:lumMod val="65000"/>
                              <a:lumOff val="35000"/>
                            </a:schemeClr>
                          </a:solidFill>
                          <a:effectLst/>
                          <a:latin typeface="+mj-lt"/>
                        </a:rPr>
                        <a:t>of diagnosis (or rule-out of cancer</a:t>
                      </a:r>
                      <a:r>
                        <a:rPr lang="en-CA" sz="1000" dirty="0" smtClean="0">
                          <a:solidFill>
                            <a:schemeClr val="tx1">
                              <a:lumMod val="65000"/>
                              <a:lumOff val="35000"/>
                            </a:schemeClr>
                          </a:solidFill>
                          <a:effectLst/>
                          <a:latin typeface="+mj-lt"/>
                        </a:rPr>
                        <a:t>) to</a:t>
                      </a:r>
                      <a:r>
                        <a:rPr lang="en-CA" sz="1000" baseline="0" dirty="0" smtClean="0">
                          <a:solidFill>
                            <a:schemeClr val="tx1">
                              <a:lumMod val="65000"/>
                              <a:lumOff val="35000"/>
                            </a:schemeClr>
                          </a:solidFill>
                          <a:effectLst/>
                          <a:latin typeface="+mj-lt"/>
                        </a:rPr>
                        <a:t> post-op.</a:t>
                      </a:r>
                    </a:p>
                    <a:p>
                      <a:pPr>
                        <a:lnSpc>
                          <a:spcPct val="107000"/>
                        </a:lnSpc>
                        <a:spcAft>
                          <a:spcPts val="0"/>
                        </a:spcAft>
                      </a:pPr>
                      <a:r>
                        <a:rPr lang="en-CA" sz="1000" baseline="0" dirty="0" smtClean="0">
                          <a:solidFill>
                            <a:schemeClr val="tx1">
                              <a:lumMod val="65000"/>
                              <a:lumOff val="35000"/>
                            </a:schemeClr>
                          </a:solidFill>
                          <a:effectLst/>
                          <a:latin typeface="+mj-lt"/>
                          <a:ea typeface="Calibri" panose="020F0502020204030204" pitchFamily="34" charset="0"/>
                          <a:cs typeface="Times New Roman" panose="02020603050405020304" pitchFamily="18" charset="0"/>
                        </a:rPr>
                        <a:t>In addition, for </a:t>
                      </a:r>
                      <a:r>
                        <a:rPr lang="en-CA" sz="1000" baseline="0" dirty="0" smtClean="0">
                          <a:solidFill>
                            <a:schemeClr val="tx1">
                              <a:lumMod val="65000"/>
                              <a:lumOff val="35000"/>
                            </a:schemeClr>
                          </a:solidFill>
                          <a:effectLst/>
                          <a:latin typeface="+mj-lt"/>
                        </a:rPr>
                        <a:t>DAPs located at lung cancer screening pilot site hospitals – if no cancer is found or indeterminate nodules are identified screening participants may return to screening</a:t>
                      </a:r>
                      <a:endParaRPr lang="en-CA" sz="1000" dirty="0">
                        <a:solidFill>
                          <a:schemeClr val="tx1">
                            <a:lumMod val="65000"/>
                            <a:lumOff val="35000"/>
                          </a:schemeClr>
                        </a:solidFill>
                        <a:effectLst/>
                        <a:latin typeface="+mj-lt"/>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102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191F6A-53F3-4B3D-9934-A154A4644DF9}" type="slidenum">
              <a:rPr lang="en-US" altLang="en-US" sz="1200" smtClean="0">
                <a:solidFill>
                  <a:srgbClr val="898989"/>
                </a:solidFill>
              </a:rPr>
              <a:pPr>
                <a:spcBef>
                  <a:spcPct val="0"/>
                </a:spcBef>
                <a:buFontTx/>
                <a:buNone/>
              </a:pPr>
              <a:t>22</a:t>
            </a:fld>
            <a:endParaRPr lang="en-US" altLang="en-US" sz="1200" smtClean="0">
              <a:solidFill>
                <a:srgbClr val="898989"/>
              </a:solidFill>
            </a:endParaRPr>
          </a:p>
        </p:txBody>
      </p:sp>
      <p:sp>
        <p:nvSpPr>
          <p:cNvPr id="28738" name="TextBox 5"/>
          <p:cNvSpPr txBox="1">
            <a:spLocks noChangeArrowheads="1"/>
          </p:cNvSpPr>
          <p:nvPr/>
        </p:nvSpPr>
        <p:spPr bwMode="auto">
          <a:xfrm>
            <a:off x="176213" y="6259378"/>
            <a:ext cx="8859837" cy="553998"/>
          </a:xfrm>
          <a:prstGeom prst="rect">
            <a:avLst/>
          </a:prstGeom>
          <a:solidFill>
            <a:schemeClr val="bg1"/>
          </a:solidFill>
          <a:ln>
            <a:noFill/>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CA" altLang="en-US" sz="1000" dirty="0" smtClean="0">
                <a:solidFill>
                  <a:schemeClr val="tx1">
                    <a:lumMod val="65000"/>
                    <a:lumOff val="35000"/>
                  </a:schemeClr>
                </a:solidFill>
                <a:latin typeface="+mn-lt"/>
              </a:rPr>
              <a:t>Note: For the purposes of the scan, a rapid diagnosis initiative for lung cancer is defined as any initiative implemented to shorten the average wait time from clinical suspicion of lung cancer to diagnosis. </a:t>
            </a:r>
          </a:p>
          <a:p>
            <a:pPr eaLnBrk="1" hangingPunct="1">
              <a:spcBef>
                <a:spcPct val="0"/>
              </a:spcBef>
              <a:buFontTx/>
              <a:buNone/>
              <a:defRPr/>
            </a:pPr>
            <a:r>
              <a:rPr lang="en-US" altLang="en-US" sz="1000" dirty="0" smtClean="0">
                <a:solidFill>
                  <a:schemeClr val="tx1">
                    <a:lumMod val="65000"/>
                    <a:lumOff val="35000"/>
                  </a:schemeClr>
                </a:solidFill>
                <a:latin typeface="+mn-lt"/>
              </a:rPr>
              <a:t>N/A: Not applicable </a:t>
            </a:r>
            <a:endParaRPr lang="en-CA" altLang="en-US" sz="1000" dirty="0" smtClean="0">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051050" y="549275"/>
            <a:ext cx="6635750" cy="633413"/>
          </a:xfrm>
        </p:spPr>
        <p:txBody>
          <a:bodyPr/>
          <a:lstStyle/>
          <a:p>
            <a:pPr eaLnBrk="1" hangingPunct="1">
              <a:defRPr/>
            </a:pPr>
            <a:r>
              <a:rPr lang="en-CA" altLang="en-US" sz="3200" dirty="0" smtClean="0"/>
              <a:t>Rapid Diagnosis Initiatives for Lung Cancer, cont’d</a:t>
            </a:r>
            <a:br>
              <a:rPr lang="en-CA" altLang="en-US" sz="3200" dirty="0" smtClean="0"/>
            </a:br>
            <a:endParaRPr lang="en-CA" altLang="en-US" sz="3200"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532783"/>
              </p:ext>
            </p:extLst>
          </p:nvPr>
        </p:nvGraphicFramePr>
        <p:xfrm>
          <a:off x="136034" y="1403889"/>
          <a:ext cx="8920162" cy="5179953"/>
        </p:xfrm>
        <a:graphic>
          <a:graphicData uri="http://schemas.openxmlformats.org/drawingml/2006/table">
            <a:tbl>
              <a:tblPr firstRow="1" firstCol="1" bandRow="1">
                <a:tableStyleId>{5C22544A-7EE6-4342-B048-85BDC9FD1C3A}</a:tableStyleId>
              </a:tblPr>
              <a:tblGrid>
                <a:gridCol w="1044749"/>
                <a:gridCol w="1728192"/>
                <a:gridCol w="2743470"/>
                <a:gridCol w="1864814"/>
                <a:gridCol w="1538937"/>
              </a:tblGrid>
              <a:tr h="822285">
                <a:tc>
                  <a:txBody>
                    <a:bodyPr/>
                    <a:lstStyle/>
                    <a:p>
                      <a:pPr algn="ctr">
                        <a:lnSpc>
                          <a:spcPct val="107000"/>
                        </a:lnSpc>
                        <a:spcAft>
                          <a:spcPts val="0"/>
                        </a:spcAft>
                      </a:pPr>
                      <a:r>
                        <a:rPr lang="en-CA" sz="1100" dirty="0">
                          <a:solidFill>
                            <a:schemeClr val="tx1">
                              <a:lumMod val="65000"/>
                              <a:lumOff val="35000"/>
                            </a:schemeClr>
                          </a:solidFill>
                          <a:effectLst/>
                        </a:rPr>
                        <a:t>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a:solidFill>
                            <a:schemeClr val="tx1">
                              <a:lumMod val="65000"/>
                              <a:lumOff val="35000"/>
                            </a:schemeClr>
                          </a:solidFill>
                          <a:effectLst/>
                        </a:rPr>
                        <a:t>Rapid Diagnosis Initiative in the 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 </a:t>
                      </a:r>
                      <a:r>
                        <a:rPr lang="en-CA" sz="1100" dirty="0">
                          <a:solidFill>
                            <a:schemeClr val="tx1">
                              <a:lumMod val="65000"/>
                              <a:lumOff val="35000"/>
                            </a:schemeClr>
                          </a:solidFill>
                          <a:effectLst/>
                        </a:rPr>
                        <a:t>(Y/N)</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fr-CA" sz="1100" dirty="0" smtClean="0">
                          <a:solidFill>
                            <a:schemeClr val="tx1">
                              <a:lumMod val="65000"/>
                              <a:lumOff val="35000"/>
                            </a:schemeClr>
                          </a:solidFill>
                          <a:effectLst/>
                        </a:rPr>
                        <a:t>Name and/or Location </a:t>
                      </a:r>
                      <a:r>
                        <a:rPr lang="fr-CA" sz="1100" dirty="0">
                          <a:solidFill>
                            <a:schemeClr val="tx1">
                              <a:lumMod val="65000"/>
                              <a:lumOff val="35000"/>
                            </a:schemeClr>
                          </a:solidFill>
                          <a:effectLst/>
                        </a:rPr>
                        <a:t>of Initiative(s)</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Point of entry into the rapid</a:t>
                      </a:r>
                      <a:r>
                        <a:rPr lang="en-CA" sz="1100" baseline="0" dirty="0" smtClean="0">
                          <a:solidFill>
                            <a:schemeClr val="tx1">
                              <a:lumMod val="65000"/>
                              <a:lumOff val="35000"/>
                            </a:schemeClr>
                          </a:solidFill>
                          <a:effectLst/>
                        </a:rPr>
                        <a:t> diagnosis initiative</a:t>
                      </a:r>
                      <a:r>
                        <a:rPr lang="en-CA" sz="1100" dirty="0" smtClean="0">
                          <a:solidFill>
                            <a:schemeClr val="tx1">
                              <a:lumMod val="65000"/>
                              <a:lumOff val="35000"/>
                            </a:schemeClr>
                          </a:solidFill>
                          <a:effectLst/>
                        </a:rPr>
                        <a:t> </a:t>
                      </a:r>
                      <a:r>
                        <a:rPr lang="en-CA" sz="1100" dirty="0">
                          <a:solidFill>
                            <a:schemeClr val="tx1">
                              <a:lumMod val="65000"/>
                              <a:lumOff val="35000"/>
                            </a:schemeClr>
                          </a:solidFill>
                          <a:effectLst/>
                        </a:rPr>
                        <a:t>for patients (e.g. ‘date of receipt of referral for patients with abnormal imaging’)</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Point of exit out of the rapid</a:t>
                      </a:r>
                      <a:r>
                        <a:rPr lang="en-CA" sz="1100" baseline="0" dirty="0" smtClean="0">
                          <a:solidFill>
                            <a:schemeClr val="tx1">
                              <a:lumMod val="65000"/>
                              <a:lumOff val="35000"/>
                            </a:schemeClr>
                          </a:solidFill>
                          <a:effectLst/>
                        </a:rPr>
                        <a:t> diagnosis initiative</a:t>
                      </a:r>
                      <a:r>
                        <a:rPr lang="en-CA" sz="1100" dirty="0" smtClean="0">
                          <a:solidFill>
                            <a:schemeClr val="tx1">
                              <a:lumMod val="65000"/>
                              <a:lumOff val="35000"/>
                            </a:schemeClr>
                          </a:solidFill>
                          <a:effectLst/>
                        </a:rPr>
                        <a:t> for patients (</a:t>
                      </a:r>
                      <a:r>
                        <a:rPr lang="en-CA" sz="1100" dirty="0">
                          <a:solidFill>
                            <a:schemeClr val="tx1">
                              <a:lumMod val="65000"/>
                              <a:lumOff val="35000"/>
                            </a:schemeClr>
                          </a:solidFill>
                          <a:effectLst/>
                        </a:rPr>
                        <a:t>e.g. ‘date of diagnosis or rule out of cancer’)</a:t>
                      </a:r>
                    </a:p>
                    <a:p>
                      <a:pPr algn="ctr">
                        <a:lnSpc>
                          <a:spcPct val="107000"/>
                        </a:lnSpc>
                        <a:spcAft>
                          <a:spcPts val="0"/>
                        </a:spcAft>
                      </a:pPr>
                      <a:r>
                        <a:rPr lang="en-CA" sz="1100" dirty="0">
                          <a:solidFill>
                            <a:schemeClr val="tx1">
                              <a:lumMod val="65000"/>
                              <a:lumOff val="35000"/>
                            </a:schemeClr>
                          </a:solidFill>
                          <a:effectLst/>
                        </a:rPr>
                        <a:t>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096380">
                <a:tc>
                  <a:txBody>
                    <a:bodyPr/>
                    <a:lstStyle/>
                    <a:p>
                      <a:pPr algn="ctr">
                        <a:lnSpc>
                          <a:spcPct val="107000"/>
                        </a:lnSpc>
                        <a:spcAft>
                          <a:spcPts val="0"/>
                        </a:spcAft>
                      </a:pPr>
                      <a:r>
                        <a:rPr lang="en-CA" sz="1100" dirty="0">
                          <a:solidFill>
                            <a:schemeClr val="tx1">
                              <a:lumMod val="65000"/>
                              <a:lumOff val="35000"/>
                            </a:schemeClr>
                          </a:solidFill>
                          <a:effectLst/>
                        </a:rPr>
                        <a:t>Quebec</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spcAft>
                          <a:spcPts val="0"/>
                        </a:spcAft>
                      </a:pPr>
                      <a:r>
                        <a:rPr lang="en-CA" sz="1100" dirty="0" smtClean="0">
                          <a:solidFill>
                            <a:schemeClr val="tx1">
                              <a:lumMod val="65000"/>
                              <a:lumOff val="35000"/>
                            </a:schemeClr>
                          </a:solidFill>
                          <a:effectLst/>
                        </a:rPr>
                        <a:t>Yes</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lnSpc>
                          <a:spcPct val="107000"/>
                        </a:lnSpc>
                        <a:spcAft>
                          <a:spcPts val="0"/>
                        </a:spcAft>
                        <a:buNone/>
                      </a:pPr>
                      <a:r>
                        <a:rPr lang="fr-CA" sz="1100" dirty="0" smtClean="0">
                          <a:solidFill>
                            <a:schemeClr val="tx1">
                              <a:lumMod val="65000"/>
                              <a:lumOff val="35000"/>
                            </a:schemeClr>
                          </a:solidFill>
                          <a:effectLst/>
                        </a:rPr>
                        <a:t>1) Institut </a:t>
                      </a:r>
                      <a:r>
                        <a:rPr lang="fr-CA" sz="1100" dirty="0">
                          <a:solidFill>
                            <a:schemeClr val="tx1">
                              <a:lumMod val="65000"/>
                              <a:lumOff val="35000"/>
                            </a:schemeClr>
                          </a:solidFill>
                          <a:effectLst/>
                        </a:rPr>
                        <a:t>Universitaire de Cancérologie et Pneumologie du </a:t>
                      </a:r>
                      <a:r>
                        <a:rPr lang="fr-CA" sz="1100" dirty="0" err="1">
                          <a:solidFill>
                            <a:schemeClr val="tx1">
                              <a:lumMod val="65000"/>
                              <a:lumOff val="35000"/>
                            </a:schemeClr>
                          </a:solidFill>
                          <a:effectLst/>
                        </a:rPr>
                        <a:t>Québec’s</a:t>
                      </a:r>
                      <a:r>
                        <a:rPr lang="fr-CA" sz="1100" dirty="0">
                          <a:solidFill>
                            <a:schemeClr val="tx1">
                              <a:lumMod val="65000"/>
                              <a:lumOff val="35000"/>
                            </a:schemeClr>
                          </a:solidFill>
                          <a:effectLst/>
                        </a:rPr>
                        <a:t> Guichet de coordination de l’investigation en cancer du </a:t>
                      </a:r>
                      <a:r>
                        <a:rPr lang="fr-CA" sz="1100" dirty="0" smtClean="0">
                          <a:solidFill>
                            <a:schemeClr val="tx1">
                              <a:lumMod val="65000"/>
                              <a:lumOff val="35000"/>
                            </a:schemeClr>
                          </a:solidFill>
                          <a:effectLst/>
                        </a:rPr>
                        <a:t>poumon</a:t>
                      </a:r>
                    </a:p>
                    <a:p>
                      <a:pPr marL="0" indent="0" algn="l">
                        <a:lnSpc>
                          <a:spcPct val="107000"/>
                        </a:lnSpc>
                        <a:spcAft>
                          <a:spcPts val="0"/>
                        </a:spcAft>
                        <a:buNone/>
                      </a:pPr>
                      <a:endParaRPr lang="en-CA" sz="1100" dirty="0">
                        <a:solidFill>
                          <a:schemeClr val="tx1">
                            <a:lumMod val="65000"/>
                            <a:lumOff val="35000"/>
                          </a:schemeClr>
                        </a:solidFill>
                        <a:effectLst/>
                      </a:endParaRPr>
                    </a:p>
                    <a:p>
                      <a:pPr algn="l">
                        <a:lnSpc>
                          <a:spcPct val="107000"/>
                        </a:lnSpc>
                        <a:spcAft>
                          <a:spcPts val="0"/>
                        </a:spcAft>
                      </a:pPr>
                      <a:r>
                        <a:rPr lang="en-CA" sz="1100" dirty="0">
                          <a:solidFill>
                            <a:schemeClr val="tx1">
                              <a:lumMod val="65000"/>
                              <a:lumOff val="35000"/>
                            </a:schemeClr>
                          </a:solidFill>
                          <a:effectLst/>
                        </a:rPr>
                        <a:t>2) McGill University Health Centre’s Lung Cancer Navigation Centre’s Rapid Investigation Clinic</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lnSpc>
                          <a:spcPct val="107000"/>
                        </a:lnSpc>
                        <a:spcAft>
                          <a:spcPts val="0"/>
                        </a:spcAft>
                        <a:buNone/>
                      </a:pPr>
                      <a:r>
                        <a:rPr lang="en-CA" sz="1100" dirty="0" smtClean="0">
                          <a:solidFill>
                            <a:schemeClr val="tx1">
                              <a:lumMod val="65000"/>
                              <a:lumOff val="35000"/>
                            </a:schemeClr>
                          </a:solidFill>
                          <a:effectLst/>
                        </a:rPr>
                        <a:t>1) First significant date (abnormal chest x-ray</a:t>
                      </a:r>
                      <a:r>
                        <a:rPr lang="en-CA" sz="1100" baseline="0" dirty="0" smtClean="0">
                          <a:solidFill>
                            <a:schemeClr val="tx1">
                              <a:lumMod val="65000"/>
                              <a:lumOff val="35000"/>
                            </a:schemeClr>
                          </a:solidFill>
                          <a:effectLst/>
                        </a:rPr>
                        <a:t> or date of referral from physician for suspicion of lung cancer)</a:t>
                      </a:r>
                      <a:endParaRPr lang="en-CA" sz="1100" dirty="0" smtClean="0">
                        <a:solidFill>
                          <a:schemeClr val="tx1">
                            <a:lumMod val="65000"/>
                            <a:lumOff val="35000"/>
                          </a:schemeClr>
                        </a:solidFill>
                        <a:effectLst/>
                      </a:endParaRPr>
                    </a:p>
                    <a:p>
                      <a:pPr marL="0" indent="0" algn="l">
                        <a:lnSpc>
                          <a:spcPct val="107000"/>
                        </a:lnSpc>
                        <a:spcAft>
                          <a:spcPts val="0"/>
                        </a:spcAft>
                        <a:buNone/>
                      </a:pPr>
                      <a:endParaRPr lang="en-CA" sz="1100" dirty="0" smtClean="0">
                        <a:solidFill>
                          <a:schemeClr val="tx1">
                            <a:lumMod val="65000"/>
                            <a:lumOff val="35000"/>
                          </a:schemeClr>
                        </a:solidFill>
                        <a:effectLst/>
                      </a:endParaRPr>
                    </a:p>
                    <a:p>
                      <a:pPr marL="0" indent="0" algn="l">
                        <a:lnSpc>
                          <a:spcPct val="107000"/>
                        </a:lnSpc>
                        <a:spcAft>
                          <a:spcPts val="0"/>
                        </a:spcAft>
                        <a:buNone/>
                      </a:pPr>
                      <a:r>
                        <a:rPr lang="en-CA" sz="1100" dirty="0" smtClean="0">
                          <a:solidFill>
                            <a:schemeClr val="tx1">
                              <a:lumMod val="65000"/>
                              <a:lumOff val="35000"/>
                            </a:schemeClr>
                          </a:solidFill>
                          <a:effectLst/>
                        </a:rPr>
                        <a:t>2) Date </a:t>
                      </a:r>
                      <a:r>
                        <a:rPr lang="en-CA" sz="1100" dirty="0">
                          <a:solidFill>
                            <a:schemeClr val="tx1">
                              <a:lumMod val="65000"/>
                              <a:lumOff val="35000"/>
                            </a:schemeClr>
                          </a:solidFill>
                          <a:effectLst/>
                        </a:rPr>
                        <a:t>of receipt of initial referral for suspected lung cancer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1) Date of diagnostic confirmation</a:t>
                      </a:r>
                    </a:p>
                    <a:p>
                      <a:pPr algn="l">
                        <a:lnSpc>
                          <a:spcPct val="107000"/>
                        </a:lnSpc>
                        <a:spcAft>
                          <a:spcPts val="0"/>
                        </a:spcAft>
                      </a:pPr>
                      <a:r>
                        <a:rPr lang="en-CA" sz="1100" dirty="0">
                          <a:solidFill>
                            <a:schemeClr val="tx1">
                              <a:lumMod val="65000"/>
                              <a:lumOff val="35000"/>
                            </a:schemeClr>
                          </a:solidFill>
                          <a:effectLst/>
                        </a:rPr>
                        <a:t> </a:t>
                      </a:r>
                    </a:p>
                    <a:p>
                      <a:pPr algn="l">
                        <a:lnSpc>
                          <a:spcPct val="107000"/>
                        </a:lnSpc>
                        <a:spcAft>
                          <a:spcPts val="0"/>
                        </a:spcAft>
                      </a:pPr>
                      <a:r>
                        <a:rPr lang="en-CA" sz="1100" dirty="0">
                          <a:solidFill>
                            <a:schemeClr val="tx1">
                              <a:lumMod val="65000"/>
                              <a:lumOff val="35000"/>
                            </a:schemeClr>
                          </a:solidFill>
                          <a:effectLst/>
                        </a:rPr>
                        <a:t>2) </a:t>
                      </a:r>
                      <a:r>
                        <a:rPr lang="en-CA" sz="1100" dirty="0" smtClean="0">
                          <a:solidFill>
                            <a:schemeClr val="tx1">
                              <a:lumMod val="65000"/>
                              <a:lumOff val="35000"/>
                            </a:schemeClr>
                          </a:solidFill>
                          <a:effectLst/>
                        </a:rPr>
                        <a:t>Date of diagnosis</a:t>
                      </a:r>
                      <a:r>
                        <a:rPr lang="en-CA" sz="1100" baseline="0" dirty="0" smtClean="0">
                          <a:solidFill>
                            <a:schemeClr val="tx1">
                              <a:lumMod val="65000"/>
                              <a:lumOff val="35000"/>
                            </a:schemeClr>
                          </a:solidFill>
                          <a:effectLst/>
                        </a:rPr>
                        <a:t> confirmation, date of treatment beginning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095">
                <a:tc>
                  <a:txBody>
                    <a:bodyPr/>
                    <a:lstStyle/>
                    <a:p>
                      <a:pPr algn="ctr">
                        <a:lnSpc>
                          <a:spcPct val="107000"/>
                        </a:lnSpc>
                        <a:spcAft>
                          <a:spcPts val="0"/>
                        </a:spcAft>
                      </a:pPr>
                      <a:r>
                        <a:rPr lang="en-CA" sz="1100" dirty="0">
                          <a:solidFill>
                            <a:schemeClr val="tx1">
                              <a:lumMod val="65000"/>
                              <a:lumOff val="35000"/>
                            </a:schemeClr>
                          </a:solidFill>
                          <a:effectLst/>
                        </a:rPr>
                        <a:t>New Brunswick</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spcAft>
                          <a:spcPts val="0"/>
                        </a:spcAft>
                      </a:pPr>
                      <a:r>
                        <a:rPr lang="en-CA" sz="1100">
                          <a:solidFill>
                            <a:schemeClr val="tx1">
                              <a:lumMod val="65000"/>
                              <a:lumOff val="35000"/>
                            </a:schemeClr>
                          </a:solidFill>
                          <a:effectLst/>
                        </a:rPr>
                        <a:t>No</a:t>
                      </a:r>
                      <a:endParaRPr lang="en-CA" sz="1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N/A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N/A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N/A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190">
                <a:tc>
                  <a:txBody>
                    <a:bodyPr/>
                    <a:lstStyle/>
                    <a:p>
                      <a:pPr algn="ctr">
                        <a:lnSpc>
                          <a:spcPct val="107000"/>
                        </a:lnSpc>
                        <a:spcAft>
                          <a:spcPts val="0"/>
                        </a:spcAft>
                      </a:pPr>
                      <a:r>
                        <a:rPr lang="en-CA" sz="1100" dirty="0">
                          <a:solidFill>
                            <a:schemeClr val="tx1">
                              <a:lumMod val="65000"/>
                              <a:lumOff val="35000"/>
                            </a:schemeClr>
                          </a:solidFill>
                          <a:effectLst/>
                        </a:rPr>
                        <a:t>Nova Scotia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spcAft>
                          <a:spcPts val="0"/>
                        </a:spcAft>
                      </a:pPr>
                      <a:r>
                        <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strike="noStrike"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The Nova Scotia Health Authority’s Program of Care for Cancer is piloting “Early Notification of Suspicious Lung Lesions” at several regional facilities.</a:t>
                      </a:r>
                      <a:endParaRPr lang="en-CA" sz="1100" strike="noStrike" baseline="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smtClean="0">
                          <a:solidFill>
                            <a:schemeClr val="tx1">
                              <a:lumMod val="65000"/>
                              <a:lumOff val="35000"/>
                            </a:schemeClr>
                          </a:solidFill>
                          <a:effectLst/>
                        </a:rPr>
                        <a:t>Date of abnormal chest imaging report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smtClean="0">
                          <a:solidFill>
                            <a:schemeClr val="tx1">
                              <a:lumMod val="65000"/>
                              <a:lumOff val="35000"/>
                            </a:schemeClr>
                          </a:solidFill>
                          <a:effectLst/>
                        </a:rPr>
                        <a:t>Date management</a:t>
                      </a:r>
                      <a:r>
                        <a:rPr lang="en-CA" sz="1100" baseline="0" dirty="0" smtClean="0">
                          <a:solidFill>
                            <a:schemeClr val="tx1">
                              <a:lumMod val="65000"/>
                              <a:lumOff val="35000"/>
                            </a:schemeClr>
                          </a:solidFill>
                          <a:effectLst/>
                        </a:rPr>
                        <a:t> decision is made</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59333">
                <a:tc>
                  <a:txBody>
                    <a:bodyPr/>
                    <a:lstStyle/>
                    <a:p>
                      <a:pPr algn="ctr">
                        <a:lnSpc>
                          <a:spcPct val="107000"/>
                        </a:lnSpc>
                        <a:spcAft>
                          <a:spcPts val="0"/>
                        </a:spcAft>
                      </a:pPr>
                      <a:r>
                        <a:rPr lang="en-CA" sz="1100" dirty="0">
                          <a:solidFill>
                            <a:schemeClr val="tx1">
                              <a:lumMod val="65000"/>
                              <a:lumOff val="35000"/>
                            </a:schemeClr>
                          </a:solidFill>
                          <a:effectLst/>
                        </a:rPr>
                        <a:t>Prince Edward Island</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CA" sz="1100" dirty="0" smtClean="0">
                          <a:solidFill>
                            <a:schemeClr val="tx1">
                              <a:lumMod val="65000"/>
                              <a:lumOff val="35000"/>
                            </a:schemeClr>
                          </a:solidFill>
                          <a:effectLst/>
                        </a:rPr>
                        <a:t>Work underway to develop a </a:t>
                      </a:r>
                      <a:r>
                        <a:rPr kumimoji="0" lang="en-CA" sz="1100" kern="1200" dirty="0" smtClean="0">
                          <a:solidFill>
                            <a:schemeClr val="tx1">
                              <a:lumMod val="65000"/>
                              <a:lumOff val="35000"/>
                            </a:schemeClr>
                          </a:solidFill>
                          <a:latin typeface="+mn-lt"/>
                          <a:ea typeface="+mn-ea"/>
                          <a:cs typeface="+mn-cs"/>
                        </a:rPr>
                        <a:t>diagnostic pathway for lung cancer  with targets and reduce the time from suspicion to treatment.</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BAF5F"/>
                        </a:buClr>
                        <a:buSzPct val="88000"/>
                        <a:buFont typeface="Times" charset="0"/>
                        <a:buNone/>
                        <a:tabLst/>
                        <a:defRPr/>
                      </a:pPr>
                      <a:r>
                        <a:rPr kumimoji="0" lang="en-CA" sz="1100" kern="1200" dirty="0" smtClean="0">
                          <a:solidFill>
                            <a:schemeClr val="tx1">
                              <a:lumMod val="65000"/>
                              <a:lumOff val="35000"/>
                            </a:schemeClr>
                          </a:solidFill>
                          <a:latin typeface="+mn-lt"/>
                          <a:ea typeface="+mn-ea"/>
                          <a:cs typeface="+mn-cs"/>
                        </a:rPr>
                        <a:t>N/A</a:t>
                      </a: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N/A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N/A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8190">
                <a:tc>
                  <a:txBody>
                    <a:bodyPr/>
                    <a:lstStyle/>
                    <a:p>
                      <a:pPr algn="ctr">
                        <a:lnSpc>
                          <a:spcPct val="107000"/>
                        </a:lnSpc>
                        <a:spcAft>
                          <a:spcPts val="0"/>
                        </a:spcAft>
                      </a:pPr>
                      <a:r>
                        <a:rPr lang="en-CA" sz="1100" dirty="0">
                          <a:solidFill>
                            <a:schemeClr val="tx1">
                              <a:lumMod val="65000"/>
                              <a:lumOff val="35000"/>
                            </a:schemeClr>
                          </a:solidFill>
                          <a:effectLst/>
                        </a:rPr>
                        <a:t>Newfoundland and Labrador</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spcAft>
                          <a:spcPts val="0"/>
                        </a:spcAft>
                      </a:pPr>
                      <a:r>
                        <a:rPr lang="en-CA" sz="1100" dirty="0">
                          <a:solidFill>
                            <a:schemeClr val="tx1">
                              <a:lumMod val="65000"/>
                              <a:lumOff val="35000"/>
                            </a:schemeClr>
                          </a:solidFill>
                          <a:effectLst/>
                        </a:rPr>
                        <a:t>Yes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Thoracic Triage Panel of Eastern </a:t>
                      </a:r>
                      <a:r>
                        <a:rPr lang="en-CA" sz="1100" dirty="0" smtClean="0">
                          <a:solidFill>
                            <a:schemeClr val="tx1">
                              <a:lumMod val="65000"/>
                              <a:lumOff val="35000"/>
                            </a:schemeClr>
                          </a:solidFill>
                          <a:effectLst/>
                        </a:rPr>
                        <a:t>Health (pilot)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a:solidFill>
                            <a:schemeClr val="tx1">
                              <a:lumMod val="65000"/>
                              <a:lumOff val="35000"/>
                            </a:schemeClr>
                          </a:solidFill>
                          <a:effectLst/>
                        </a:rPr>
                        <a:t>Date of receipt of referral to triage panel for patients with diagnostic imaging report suggesting malignancy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CA" sz="1100" dirty="0" smtClean="0">
                          <a:solidFill>
                            <a:schemeClr val="tx1">
                              <a:lumMod val="65000"/>
                              <a:lumOff val="35000"/>
                            </a:schemeClr>
                          </a:solidFill>
                          <a:effectLst/>
                        </a:rPr>
                        <a:t>Date of completion of diagnostic investigations</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3055" name="Slide Number Placeholder 2"/>
          <p:cNvSpPr>
            <a:spLocks noGrp="1"/>
          </p:cNvSpPr>
          <p:nvPr>
            <p:ph type="sldNum" sz="quarter" idx="11"/>
          </p:nvPr>
        </p:nvSpPr>
        <p:spPr bwMode="auto">
          <a:xfrm>
            <a:off x="3491880" y="6520259"/>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CDE2975-95D0-4EE6-8E86-07CA42ACAD27}" type="slidenum">
              <a:rPr lang="en-US" altLang="en-US" sz="1200" smtClean="0">
                <a:solidFill>
                  <a:srgbClr val="898989"/>
                </a:solidFill>
              </a:rPr>
              <a:pPr>
                <a:spcBef>
                  <a:spcPct val="0"/>
                </a:spcBef>
                <a:buFontTx/>
                <a:buNone/>
              </a:pPr>
              <a:t>23</a:t>
            </a:fld>
            <a:endParaRPr lang="en-US" altLang="en-US" sz="1200" dirty="0" smtClean="0">
              <a:solidFill>
                <a:srgbClr val="898989"/>
              </a:solidFill>
            </a:endParaRPr>
          </a:p>
        </p:txBody>
      </p:sp>
      <p:sp>
        <p:nvSpPr>
          <p:cNvPr id="2" name="Rectangle 1"/>
          <p:cNvSpPr/>
          <p:nvPr/>
        </p:nvSpPr>
        <p:spPr>
          <a:xfrm>
            <a:off x="164112" y="6567155"/>
            <a:ext cx="1234633" cy="246221"/>
          </a:xfrm>
          <a:prstGeom prst="rect">
            <a:avLst/>
          </a:prstGeom>
        </p:spPr>
        <p:txBody>
          <a:bodyPr wrap="none">
            <a:spAutoFit/>
          </a:bodyPr>
          <a:lstStyle/>
          <a:p>
            <a:pPr eaLnBrk="1" hangingPunct="1">
              <a:defRPr/>
            </a:pPr>
            <a:r>
              <a:rPr lang="en-US" altLang="en-US" sz="1000" dirty="0">
                <a:solidFill>
                  <a:schemeClr val="tx1">
                    <a:lumMod val="65000"/>
                    <a:lumOff val="35000"/>
                  </a:schemeClr>
                </a:solidFill>
                <a:latin typeface="+mn-lt"/>
              </a:rPr>
              <a:t>N/A: Not applicable </a:t>
            </a:r>
            <a:endParaRPr lang="en-CA" altLang="en-US" sz="1000" dirty="0">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051050" y="274638"/>
            <a:ext cx="6635750" cy="633412"/>
          </a:xfrm>
        </p:spPr>
        <p:txBody>
          <a:bodyPr rtlCol="0"/>
          <a:lstStyle/>
          <a:p>
            <a:pPr eaLnBrk="1" fontAlgn="auto" hangingPunct="1">
              <a:spcAft>
                <a:spcPts val="0"/>
              </a:spcAft>
              <a:defRPr/>
            </a:pPr>
            <a:r>
              <a:rPr lang="en-CA" sz="3200" dirty="0" smtClean="0"/>
              <a:t>Reference</a:t>
            </a:r>
            <a:endParaRPr lang="en-CA" sz="3200" dirty="0"/>
          </a:p>
        </p:txBody>
      </p:sp>
      <p:sp>
        <p:nvSpPr>
          <p:cNvPr id="9" name="Content Placeholder 2"/>
          <p:cNvSpPr txBox="1">
            <a:spLocks/>
          </p:cNvSpPr>
          <p:nvPr/>
        </p:nvSpPr>
        <p:spPr>
          <a:xfrm>
            <a:off x="1476375" y="2060575"/>
            <a:ext cx="6840538" cy="4035425"/>
          </a:xfrm>
          <a:prstGeom prst="rect">
            <a:avLst/>
          </a:prstGeom>
        </p:spPr>
        <p:txBody>
          <a:bodyPr>
            <a:normAutofit/>
          </a:bodyPr>
          <a:lstStyle/>
          <a:p>
            <a:pPr marL="0" lvl="1" eaLnBrk="1" fontAlgn="auto" hangingPunct="1">
              <a:spcBef>
                <a:spcPct val="20000"/>
              </a:spcBef>
              <a:spcAft>
                <a:spcPts val="0"/>
              </a:spcAft>
              <a:buFont typeface="Arial" pitchFamily="34" charset="0"/>
              <a:buNone/>
              <a:defRPr/>
            </a:pPr>
            <a:r>
              <a:rPr lang="en-US" sz="2200" dirty="0">
                <a:solidFill>
                  <a:schemeClr val="tx1">
                    <a:lumMod val="65000"/>
                    <a:lumOff val="35000"/>
                  </a:schemeClr>
                </a:solidFill>
                <a:latin typeface="+mn-lt"/>
              </a:rPr>
              <a:t>Please use the following reference when citing information from this presentation:</a:t>
            </a:r>
          </a:p>
          <a:p>
            <a:pPr marL="342900" indent="-342900" eaLnBrk="1" fontAlgn="auto" hangingPunct="1">
              <a:spcBef>
                <a:spcPct val="20000"/>
              </a:spcBef>
              <a:spcAft>
                <a:spcPts val="0"/>
              </a:spcAft>
              <a:buFont typeface="Arial" pitchFamily="34" charset="0"/>
              <a:buNone/>
              <a:defRPr/>
            </a:pPr>
            <a:endParaRPr lang="en-CA" sz="2200" dirty="0">
              <a:solidFill>
                <a:schemeClr val="tx1">
                  <a:lumMod val="65000"/>
                  <a:lumOff val="35000"/>
                </a:schemeClr>
              </a:solidFill>
              <a:latin typeface="+mn-lt"/>
            </a:endParaRPr>
          </a:p>
          <a:p>
            <a:pPr indent="-342900" eaLnBrk="1" fontAlgn="auto" hangingPunct="1">
              <a:spcBef>
                <a:spcPct val="20000"/>
              </a:spcBef>
              <a:spcAft>
                <a:spcPts val="0"/>
              </a:spcAft>
              <a:defRPr/>
            </a:pPr>
            <a:r>
              <a:rPr lang="en-US" sz="2200" dirty="0">
                <a:solidFill>
                  <a:schemeClr val="tx1">
                    <a:lumMod val="65000"/>
                    <a:lumOff val="35000"/>
                  </a:schemeClr>
                </a:solidFill>
                <a:latin typeface="+mn-lt"/>
              </a:rPr>
              <a:t>Canadian Partnership Against Cancer. </a:t>
            </a:r>
            <a:r>
              <a:rPr lang="en-US" sz="2200" dirty="0" smtClean="0">
                <a:solidFill>
                  <a:schemeClr val="tx1">
                    <a:lumMod val="65000"/>
                    <a:lumOff val="35000"/>
                  </a:schemeClr>
                </a:solidFill>
                <a:latin typeface="+mn-lt"/>
              </a:rPr>
              <a:t>Lung Cancer </a:t>
            </a:r>
            <a:r>
              <a:rPr lang="en-US" sz="2200" dirty="0">
                <a:solidFill>
                  <a:schemeClr val="tx1">
                    <a:lumMod val="65000"/>
                    <a:lumOff val="35000"/>
                  </a:schemeClr>
                </a:solidFill>
                <a:latin typeface="+mn-lt"/>
              </a:rPr>
              <a:t>Screening in Canada: Environmental Scan [Internet]. Toronto (ON): Canadian Partnership Against Cancer; 2017 [cited (Enter Date Accessed – formatted as YYYY MM)]. Available from: (Enter Link)</a:t>
            </a:r>
          </a:p>
        </p:txBody>
      </p:sp>
      <p:sp>
        <p:nvSpPr>
          <p:cNvPr id="45060"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C72E201-59AF-4103-9C32-FCC06FCD75A0}" type="slidenum">
              <a:rPr lang="en-US" altLang="en-US" sz="1200" smtClean="0">
                <a:solidFill>
                  <a:srgbClr val="898989"/>
                </a:solidFill>
              </a:rPr>
              <a:pPr>
                <a:spcBef>
                  <a:spcPct val="0"/>
                </a:spcBef>
                <a:buFontTx/>
                <a:buNone/>
              </a:pPr>
              <a:t>24</a:t>
            </a:fld>
            <a:endParaRPr lang="en-US" altLang="en-US" sz="1200" smtClean="0">
              <a:solidFill>
                <a:srgbClr val="898989"/>
              </a:solidFill>
            </a:endParaRPr>
          </a:p>
        </p:txBody>
      </p:sp>
      <p:sp>
        <p:nvSpPr>
          <p:cNvPr id="45061" name="Footer Placeholder 4"/>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050" y="260350"/>
            <a:ext cx="6913563" cy="720725"/>
          </a:xfrm>
        </p:spPr>
        <p:txBody>
          <a:bodyPr>
            <a:normAutofit/>
          </a:bodyPr>
          <a:lstStyle/>
          <a:p>
            <a:pPr>
              <a:lnSpc>
                <a:spcPts val="3000"/>
              </a:lnSpc>
              <a:defRPr/>
            </a:pPr>
            <a:r>
              <a:rPr lang="en-US" sz="3200" dirty="0" smtClean="0"/>
              <a:t>Acknowledgements</a:t>
            </a:r>
            <a:endParaRPr lang="en-US" sz="3200" dirty="0"/>
          </a:p>
        </p:txBody>
      </p:sp>
      <p:sp>
        <p:nvSpPr>
          <p:cNvPr id="9" name="Content Placeholder 2"/>
          <p:cNvSpPr>
            <a:spLocks noGrp="1"/>
          </p:cNvSpPr>
          <p:nvPr>
            <p:ph sz="quarter" idx="1"/>
          </p:nvPr>
        </p:nvSpPr>
        <p:spPr>
          <a:xfrm>
            <a:off x="1476375" y="1412875"/>
            <a:ext cx="6840538" cy="4683125"/>
          </a:xfrm>
        </p:spPr>
        <p:txBody>
          <a:bodyPr>
            <a:normAutofit/>
          </a:bodyPr>
          <a:lstStyle/>
          <a:p>
            <a:pPr marL="0" indent="0">
              <a:buFont typeface="Arial" panose="020B0604020202020204" pitchFamily="34" charset="0"/>
              <a:buNone/>
              <a:defRPr/>
            </a:pPr>
            <a:endParaRPr lang="en-CA" sz="2000" dirty="0" smtClean="0">
              <a:solidFill>
                <a:schemeClr val="tx1">
                  <a:lumMod val="65000"/>
                  <a:lumOff val="35000"/>
                </a:schemeClr>
              </a:solidFill>
            </a:endParaRPr>
          </a:p>
          <a:p>
            <a:pPr marL="0" indent="0">
              <a:buFont typeface="Arial" panose="020B0604020202020204" pitchFamily="34" charset="0"/>
              <a:buNone/>
              <a:defRPr/>
            </a:pPr>
            <a:r>
              <a:rPr lang="en-CA" sz="2200" dirty="0" smtClean="0">
                <a:solidFill>
                  <a:schemeClr val="tx1">
                    <a:lumMod val="65000"/>
                    <a:lumOff val="35000"/>
                  </a:schemeClr>
                </a:solidFill>
              </a:rPr>
              <a:t>Production of this environmental scan has been made possible through financial support from </a:t>
            </a:r>
            <a:r>
              <a:rPr lang="en-CA" sz="2200" dirty="0" smtClean="0">
                <a:solidFill>
                  <a:schemeClr val="tx1">
                    <a:lumMod val="65000"/>
                    <a:lumOff val="35000"/>
                  </a:schemeClr>
                </a:solidFill>
                <a:hlinkClick r:id="rId2"/>
              </a:rPr>
              <a:t>Health Canada </a:t>
            </a:r>
            <a:r>
              <a:rPr lang="en-CA" sz="2200" dirty="0" smtClean="0">
                <a:solidFill>
                  <a:schemeClr val="tx1">
                    <a:lumMod val="65000"/>
                    <a:lumOff val="35000"/>
                  </a:schemeClr>
                </a:solidFill>
              </a:rPr>
              <a:t>through the </a:t>
            </a:r>
            <a:r>
              <a:rPr lang="en-CA" sz="2200" dirty="0" smtClean="0">
                <a:solidFill>
                  <a:schemeClr val="tx1">
                    <a:lumMod val="65000"/>
                    <a:lumOff val="35000"/>
                  </a:schemeClr>
                </a:solidFill>
                <a:hlinkClick r:id="rId3"/>
              </a:rPr>
              <a:t>Canadian Partnership Against Cancer</a:t>
            </a:r>
            <a:r>
              <a:rPr lang="en-CA" sz="2200" dirty="0" smtClean="0">
                <a:solidFill>
                  <a:schemeClr val="tx1">
                    <a:lumMod val="65000"/>
                    <a:lumOff val="35000"/>
                  </a:schemeClr>
                </a:solidFill>
              </a:rPr>
              <a:t>.</a:t>
            </a:r>
          </a:p>
          <a:p>
            <a:pPr>
              <a:buFont typeface="Arial" panose="020B0604020202020204" pitchFamily="34" charset="0"/>
              <a:buNone/>
              <a:defRPr/>
            </a:pPr>
            <a:endParaRPr lang="en-US" sz="2000" dirty="0" smtClean="0">
              <a:solidFill>
                <a:schemeClr val="tx1">
                  <a:lumMod val="65000"/>
                  <a:lumOff val="35000"/>
                </a:schemeClr>
              </a:solidFill>
            </a:endParaRPr>
          </a:p>
        </p:txBody>
      </p:sp>
      <p:sp>
        <p:nvSpPr>
          <p:cNvPr id="47108"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dirty="0" smtClean="0">
                <a:solidFill>
                  <a:schemeClr val="tx1">
                    <a:lumMod val="65000"/>
                    <a:lumOff val="35000"/>
                  </a:schemeClr>
                </a:solidFill>
                <a:latin typeface="+mn-lt"/>
              </a:rPr>
              <a:t>April 2017</a:t>
            </a:r>
          </a:p>
        </p:txBody>
      </p:sp>
      <p:sp>
        <p:nvSpPr>
          <p:cNvPr id="471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900352-2E7D-4B0B-A324-21DC16AAC06F}" type="slidenum">
              <a:rPr lang="en-US" altLang="en-US" sz="1200" smtClean="0">
                <a:solidFill>
                  <a:srgbClr val="898989"/>
                </a:solidFill>
              </a:rPr>
              <a:pPr>
                <a:spcBef>
                  <a:spcPct val="0"/>
                </a:spcBef>
                <a:buFontTx/>
                <a:buNone/>
              </a:pPr>
              <a:t>25</a:t>
            </a:fld>
            <a:endParaRPr lang="en-US" altLang="en-US" sz="1200" smtClean="0">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08175" y="228600"/>
            <a:ext cx="6858000" cy="990600"/>
          </a:xfrm>
        </p:spPr>
        <p:txBody>
          <a:bodyPr rtlCol="0"/>
          <a:lstStyle/>
          <a:p>
            <a:pPr eaLnBrk="1" fontAlgn="auto" hangingPunct="1">
              <a:spcAft>
                <a:spcPts val="0"/>
              </a:spcAft>
              <a:defRPr/>
            </a:pPr>
            <a:r>
              <a:rPr lang="en-CA" sz="3200" dirty="0" smtClean="0">
                <a:latin typeface="+mn-lt"/>
              </a:rPr>
              <a:t>Outline</a:t>
            </a:r>
          </a:p>
        </p:txBody>
      </p:sp>
      <p:sp>
        <p:nvSpPr>
          <p:cNvPr id="18435" name="Content Placeholder 2"/>
          <p:cNvSpPr>
            <a:spLocks noGrp="1"/>
          </p:cNvSpPr>
          <p:nvPr>
            <p:ph sz="quarter" idx="1"/>
          </p:nvPr>
        </p:nvSpPr>
        <p:spPr>
          <a:xfrm>
            <a:off x="971550" y="1844675"/>
            <a:ext cx="7791450" cy="4176713"/>
          </a:xfrm>
        </p:spPr>
        <p:txBody>
          <a:bodyPr rtlCol="0">
            <a:normAutofit/>
          </a:bodyPr>
          <a:lstStyle/>
          <a:p>
            <a:pPr lvl="1" eaLnBrk="1" fontAlgn="auto" hangingPunct="1">
              <a:spcAft>
                <a:spcPts val="0"/>
              </a:spcAft>
              <a:buFont typeface="Wingdings" panose="05000000000000000000" pitchFamily="2" charset="2"/>
              <a:buChar char="q"/>
              <a:defRPr/>
            </a:pPr>
            <a:r>
              <a:rPr lang="en-US" sz="2200" dirty="0">
                <a:solidFill>
                  <a:schemeClr val="tx1">
                    <a:lumMod val="65000"/>
                    <a:lumOff val="35000"/>
                  </a:schemeClr>
                </a:solidFill>
              </a:rPr>
              <a:t>Lung Cancer Screening Guidelines and Strategies</a:t>
            </a:r>
          </a:p>
          <a:p>
            <a:pPr lvl="2" eaLnBrk="1" fontAlgn="auto" hangingPunct="1">
              <a:spcAft>
                <a:spcPts val="0"/>
              </a:spcAft>
              <a:buFont typeface="Wingdings" panose="05000000000000000000" pitchFamily="2" charset="2"/>
              <a:buChar char="§"/>
              <a:defRPr/>
            </a:pPr>
            <a:r>
              <a:rPr lang="en-CA" sz="1800" dirty="0" smtClean="0">
                <a:solidFill>
                  <a:schemeClr val="tx1">
                    <a:lumMod val="65000"/>
                    <a:lumOff val="35000"/>
                  </a:schemeClr>
                </a:solidFill>
              </a:rPr>
              <a:t>Canadian </a:t>
            </a:r>
            <a:r>
              <a:rPr lang="en-CA" sz="1800" dirty="0">
                <a:solidFill>
                  <a:schemeClr val="tx1">
                    <a:lumMod val="65000"/>
                    <a:lumOff val="35000"/>
                  </a:schemeClr>
                </a:solidFill>
              </a:rPr>
              <a:t>Task Force on Preventive Health Care </a:t>
            </a:r>
            <a:r>
              <a:rPr lang="en-CA" sz="1800" dirty="0" smtClean="0">
                <a:solidFill>
                  <a:schemeClr val="tx1">
                    <a:lumMod val="65000"/>
                    <a:lumOff val="35000"/>
                  </a:schemeClr>
                </a:solidFill>
              </a:rPr>
              <a:t>Guidelines</a:t>
            </a:r>
          </a:p>
          <a:p>
            <a:pPr lvl="2" eaLnBrk="1" fontAlgn="auto" hangingPunct="1">
              <a:spcAft>
                <a:spcPts val="0"/>
              </a:spcAft>
              <a:buFont typeface="Wingdings" panose="05000000000000000000" pitchFamily="2" charset="2"/>
              <a:buChar char="§"/>
              <a:defRPr/>
            </a:pPr>
            <a:r>
              <a:rPr lang="en-US" sz="1800" dirty="0" smtClean="0">
                <a:solidFill>
                  <a:schemeClr val="tx1">
                    <a:lumMod val="65000"/>
                    <a:lumOff val="35000"/>
                  </a:schemeClr>
                </a:solidFill>
              </a:rPr>
              <a:t>Current Strategies for Lung Cancer Screening in Canada</a:t>
            </a:r>
            <a:endParaRPr lang="en-CA" sz="1800" dirty="0" smtClean="0">
              <a:solidFill>
                <a:schemeClr val="tx1">
                  <a:lumMod val="65000"/>
                  <a:lumOff val="35000"/>
                </a:schemeClr>
              </a:solidFill>
            </a:endParaRPr>
          </a:p>
          <a:p>
            <a:pPr lvl="1" eaLnBrk="1" fontAlgn="auto" hangingPunct="1">
              <a:spcAft>
                <a:spcPts val="0"/>
              </a:spcAft>
              <a:buFont typeface="Wingdings" panose="05000000000000000000" pitchFamily="2" charset="2"/>
              <a:buChar char="q"/>
              <a:defRPr/>
            </a:pPr>
            <a:r>
              <a:rPr lang="en-US" sz="2200" dirty="0" smtClean="0">
                <a:solidFill>
                  <a:schemeClr val="tx1">
                    <a:lumMod val="65000"/>
                    <a:lumOff val="35000"/>
                  </a:schemeClr>
                </a:solidFill>
              </a:rPr>
              <a:t> Opportunistic Screening</a:t>
            </a:r>
            <a:endParaRPr lang="en-CA" sz="2200" dirty="0" smtClean="0">
              <a:solidFill>
                <a:schemeClr val="tx1">
                  <a:lumMod val="65000"/>
                  <a:lumOff val="35000"/>
                </a:schemeClr>
              </a:solidFill>
            </a:endParaRPr>
          </a:p>
          <a:p>
            <a:pPr lvl="1" eaLnBrk="1" fontAlgn="auto" hangingPunct="1">
              <a:spcAft>
                <a:spcPts val="0"/>
              </a:spcAft>
              <a:buFont typeface="Wingdings" panose="05000000000000000000" pitchFamily="2" charset="2"/>
              <a:buChar char="q"/>
              <a:defRPr/>
            </a:pPr>
            <a:r>
              <a:rPr lang="en-CA" sz="2200" dirty="0" smtClean="0">
                <a:solidFill>
                  <a:schemeClr val="tx1">
                    <a:lumMod val="65000"/>
                    <a:lumOff val="35000"/>
                  </a:schemeClr>
                </a:solidFill>
              </a:rPr>
              <a:t> Synoptic Reporting for Lung </a:t>
            </a:r>
            <a:r>
              <a:rPr lang="en-CA" sz="2200" dirty="0">
                <a:solidFill>
                  <a:schemeClr val="tx1">
                    <a:lumMod val="65000"/>
                    <a:lumOff val="35000"/>
                  </a:schemeClr>
                </a:solidFill>
              </a:rPr>
              <a:t>C</a:t>
            </a:r>
            <a:r>
              <a:rPr lang="en-CA" sz="2200" dirty="0" smtClean="0">
                <a:solidFill>
                  <a:schemeClr val="tx1">
                    <a:lumMod val="65000"/>
                    <a:lumOff val="35000"/>
                  </a:schemeClr>
                </a:solidFill>
              </a:rPr>
              <a:t>ancer </a:t>
            </a:r>
            <a:r>
              <a:rPr lang="en-CA" sz="2200" dirty="0">
                <a:solidFill>
                  <a:schemeClr val="tx1">
                    <a:lumMod val="65000"/>
                    <a:lumOff val="35000"/>
                  </a:schemeClr>
                </a:solidFill>
              </a:rPr>
              <a:t>P</a:t>
            </a:r>
            <a:r>
              <a:rPr lang="en-CA" sz="2200" dirty="0" smtClean="0">
                <a:solidFill>
                  <a:schemeClr val="tx1">
                    <a:lumMod val="65000"/>
                    <a:lumOff val="35000"/>
                  </a:schemeClr>
                </a:solidFill>
              </a:rPr>
              <a:t>athology</a:t>
            </a:r>
          </a:p>
          <a:p>
            <a:pPr lvl="1" eaLnBrk="1" fontAlgn="auto" hangingPunct="1">
              <a:spcAft>
                <a:spcPts val="0"/>
              </a:spcAft>
              <a:buFont typeface="Wingdings" panose="05000000000000000000" pitchFamily="2" charset="2"/>
              <a:buChar char="q"/>
              <a:defRPr/>
            </a:pPr>
            <a:r>
              <a:rPr lang="en-CA" sz="2200" dirty="0" smtClean="0">
                <a:solidFill>
                  <a:schemeClr val="tx1">
                    <a:lumMod val="65000"/>
                    <a:lumOff val="35000"/>
                  </a:schemeClr>
                </a:solidFill>
              </a:rPr>
              <a:t> Rapid Diagnosis Initiatives for Lung Cancer</a:t>
            </a:r>
          </a:p>
        </p:txBody>
      </p:sp>
      <p:sp>
        <p:nvSpPr>
          <p:cNvPr id="11268" name="Slide Number Placeholder 1"/>
          <p:cNvSpPr>
            <a:spLocks noGrp="1"/>
          </p:cNvSpPr>
          <p:nvPr>
            <p:ph type="sldNum" sz="quarter" idx="11"/>
          </p:nvPr>
        </p:nvSpPr>
        <p:spPr bwMode="auto">
          <a:xfrm>
            <a:off x="3213671" y="64482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ED980CB-31C7-4C5A-BA97-F4D7EEF63426}" type="slidenum">
              <a:rPr lang="en-US" altLang="en-US" sz="1200" smtClean="0">
                <a:solidFill>
                  <a:srgbClr val="898989"/>
                </a:solidFill>
              </a:rPr>
              <a:pPr>
                <a:spcBef>
                  <a:spcPct val="0"/>
                </a:spcBef>
                <a:buFontTx/>
                <a:buNone/>
              </a:pPr>
              <a:t>3</a:t>
            </a:fld>
            <a:endParaRPr lang="en-US" altLang="en-US" sz="1200" dirty="0" smtClean="0">
              <a:solidFill>
                <a:srgbClr val="898989"/>
              </a:solidFill>
            </a:endParaRPr>
          </a:p>
        </p:txBody>
      </p:sp>
      <p:sp>
        <p:nvSpPr>
          <p:cNvPr id="11269" name="Footer Placeholder 4"/>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
        <p:nvSpPr>
          <p:cNvPr id="1331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97A34B-8CEA-451B-9196-B9F9CDA93700}" type="slidenum">
              <a:rPr lang="en-US" altLang="en-US" sz="1200" smtClean="0">
                <a:solidFill>
                  <a:srgbClr val="898989"/>
                </a:solidFill>
              </a:rPr>
              <a:pPr>
                <a:spcBef>
                  <a:spcPct val="0"/>
                </a:spcBef>
                <a:buFontTx/>
                <a:buNone/>
              </a:pPr>
              <a:t>4</a:t>
            </a:fld>
            <a:endParaRPr lang="en-US" altLang="en-US" sz="1200" smtClean="0">
              <a:solidFill>
                <a:srgbClr val="898989"/>
              </a:solidFill>
            </a:endParaRPr>
          </a:p>
        </p:txBody>
      </p:sp>
      <p:sp>
        <p:nvSpPr>
          <p:cNvPr id="13316" name="Title 4"/>
          <p:cNvSpPr txBox="1">
            <a:spLocks/>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b="1" dirty="0">
                <a:solidFill>
                  <a:srgbClr val="595959"/>
                </a:solidFill>
              </a:rPr>
              <a:t>Lung Cancer Screening </a:t>
            </a:r>
            <a:r>
              <a:rPr lang="en-US" altLang="en-US" sz="4400" b="1" dirty="0" smtClean="0">
                <a:solidFill>
                  <a:srgbClr val="595959"/>
                </a:solidFill>
              </a:rPr>
              <a:t>Guidelines and Strategies</a:t>
            </a:r>
            <a:endParaRPr lang="en-US" altLang="en-US" sz="4400" b="1" dirty="0">
              <a:solidFill>
                <a:srgbClr val="595959"/>
              </a:solidFill>
            </a:endParaRPr>
          </a:p>
        </p:txBody>
      </p:sp>
      <p:sp>
        <p:nvSpPr>
          <p:cNvPr id="7" name="Subtitle 5"/>
          <p:cNvSpPr txBox="1">
            <a:spLocks/>
          </p:cNvSpPr>
          <p:nvPr/>
        </p:nvSpPr>
        <p:spPr>
          <a:xfrm>
            <a:off x="873125" y="3716338"/>
            <a:ext cx="7558088" cy="20875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defRPr/>
            </a:pPr>
            <a:r>
              <a:rPr lang="en-CA" sz="2200" dirty="0" smtClean="0">
                <a:solidFill>
                  <a:schemeClr val="tx1">
                    <a:lumMod val="65000"/>
                    <a:lumOff val="35000"/>
                  </a:schemeClr>
                </a:solidFill>
              </a:rPr>
              <a:t>There are currently no organized lung cancer screening programs in Canada; </a:t>
            </a:r>
            <a:r>
              <a:rPr lang="en-CA" sz="2200" dirty="0">
                <a:solidFill>
                  <a:schemeClr val="tx1">
                    <a:lumMod val="65000"/>
                    <a:lumOff val="35000"/>
                  </a:schemeClr>
                </a:solidFill>
              </a:rPr>
              <a:t>h</a:t>
            </a:r>
            <a:r>
              <a:rPr lang="en-CA" sz="2200" dirty="0" smtClean="0">
                <a:solidFill>
                  <a:schemeClr val="tx1">
                    <a:lumMod val="65000"/>
                    <a:lumOff val="35000"/>
                  </a:schemeClr>
                </a:solidFill>
              </a:rPr>
              <a:t>owever, some provinces and territories have initiated lung cancer screening strategies, such as preparing business cases, convening advisory committees, and planning or implementing pilot studies. </a:t>
            </a:r>
            <a:endParaRPr lang="en-CA" sz="2200" dirty="0">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60648"/>
            <a:ext cx="6635080" cy="634082"/>
          </a:xfrm>
        </p:spPr>
        <p:txBody>
          <a:bodyPr/>
          <a:lstStyle/>
          <a:p>
            <a:r>
              <a:rPr lang="en-US" altLang="en-US" sz="3200" dirty="0">
                <a:solidFill>
                  <a:srgbClr val="595959"/>
                </a:solidFill>
              </a:rPr>
              <a:t>Lung Cancer Screening Guidelines and </a:t>
            </a:r>
            <a:r>
              <a:rPr lang="en-US" altLang="en-US" sz="3200" dirty="0" smtClean="0">
                <a:solidFill>
                  <a:srgbClr val="595959"/>
                </a:solidFill>
              </a:rPr>
              <a:t>Strategies </a:t>
            </a:r>
            <a:r>
              <a:rPr lang="en-US" sz="3200" dirty="0" smtClean="0"/>
              <a:t>– Highlights </a:t>
            </a:r>
            <a:endParaRPr lang="en-CA" sz="3200" dirty="0"/>
          </a:p>
        </p:txBody>
      </p:sp>
      <p:sp>
        <p:nvSpPr>
          <p:cNvPr id="3" name="Content Placeholder 2"/>
          <p:cNvSpPr>
            <a:spLocks noGrp="1"/>
          </p:cNvSpPr>
          <p:nvPr>
            <p:ph idx="1"/>
          </p:nvPr>
        </p:nvSpPr>
        <p:spPr/>
        <p:txBody>
          <a:bodyPr/>
          <a:lstStyle/>
          <a:p>
            <a:pPr marL="0" indent="0">
              <a:spcAft>
                <a:spcPts val="0"/>
              </a:spcAft>
              <a:buNone/>
            </a:pPr>
            <a:r>
              <a:rPr lang="en-US" altLang="en-US" sz="2200" dirty="0">
                <a:solidFill>
                  <a:schemeClr val="tx1">
                    <a:lumMod val="65000"/>
                    <a:lumOff val="35000"/>
                  </a:schemeClr>
                </a:solidFill>
              </a:rPr>
              <a:t>Current Strategies for Lung Cancer Screening in </a:t>
            </a:r>
            <a:r>
              <a:rPr lang="en-US" altLang="en-US" sz="2200" dirty="0" smtClean="0">
                <a:solidFill>
                  <a:schemeClr val="tx1">
                    <a:lumMod val="65000"/>
                    <a:lumOff val="35000"/>
                  </a:schemeClr>
                </a:solidFill>
              </a:rPr>
              <a:t>Canada (refer to slides #8-11)</a:t>
            </a:r>
          </a:p>
          <a:p>
            <a:pPr>
              <a:spcAft>
                <a:spcPts val="600"/>
              </a:spcAft>
            </a:pPr>
            <a:r>
              <a:rPr lang="en-US" altLang="en-US" sz="2200" dirty="0">
                <a:solidFill>
                  <a:schemeClr val="tx1">
                    <a:lumMod val="65000"/>
                    <a:lumOff val="35000"/>
                  </a:schemeClr>
                </a:solidFill>
              </a:rPr>
              <a:t>No provincially organized lung cancer screening programs have been implemented, although Ontario is preparing to pilot organized lung cancer screening for </a:t>
            </a:r>
            <a:r>
              <a:rPr lang="en-US" altLang="en-US" sz="2200" dirty="0" smtClean="0">
                <a:solidFill>
                  <a:schemeClr val="tx1">
                    <a:lumMod val="65000"/>
                    <a:lumOff val="35000"/>
                  </a:schemeClr>
                </a:solidFill>
              </a:rPr>
              <a:t>high risk individuals. </a:t>
            </a:r>
            <a:r>
              <a:rPr lang="en-US" altLang="en-US" sz="2200" dirty="0">
                <a:solidFill>
                  <a:schemeClr val="tx1">
                    <a:lumMod val="65000"/>
                    <a:lumOff val="35000"/>
                  </a:schemeClr>
                </a:solidFill>
              </a:rPr>
              <a:t>Business cases are under development or have been submitted to health ministries in four </a:t>
            </a:r>
            <a:r>
              <a:rPr lang="en-US" altLang="en-US" sz="2200" dirty="0" smtClean="0">
                <a:solidFill>
                  <a:schemeClr val="tx1">
                    <a:lumMod val="65000"/>
                    <a:lumOff val="35000"/>
                  </a:schemeClr>
                </a:solidFill>
              </a:rPr>
              <a:t>provinces. </a:t>
            </a:r>
            <a:r>
              <a:rPr lang="en-US" altLang="en-US" sz="2200" dirty="0">
                <a:solidFill>
                  <a:schemeClr val="tx1">
                    <a:lumMod val="65000"/>
                    <a:lumOff val="35000"/>
                  </a:schemeClr>
                </a:solidFill>
              </a:rPr>
              <a:t>Lung cancer screening advisory committees have been formed or are in development in six </a:t>
            </a:r>
            <a:r>
              <a:rPr lang="en-US" altLang="en-US" sz="2200" dirty="0" smtClean="0">
                <a:solidFill>
                  <a:schemeClr val="tx1">
                    <a:lumMod val="65000"/>
                    <a:lumOff val="35000"/>
                  </a:schemeClr>
                </a:solidFill>
              </a:rPr>
              <a:t>provinces. </a:t>
            </a:r>
            <a:r>
              <a:rPr lang="en-US" altLang="en-US" sz="2200" dirty="0">
                <a:solidFill>
                  <a:schemeClr val="tx1">
                    <a:lumMod val="65000"/>
                    <a:lumOff val="35000"/>
                  </a:schemeClr>
                </a:solidFill>
              </a:rPr>
              <a:t>Alberta has received a grant for a lung cancer screening pilot project. </a:t>
            </a:r>
          </a:p>
        </p:txBody>
      </p:sp>
      <p:sp>
        <p:nvSpPr>
          <p:cNvPr id="4" name="Footer Placeholder 3"/>
          <p:cNvSpPr>
            <a:spLocks noGrp="1"/>
          </p:cNvSpPr>
          <p:nvPr>
            <p:ph type="ftr" sz="quarter" idx="10"/>
          </p:nvPr>
        </p:nvSpPr>
        <p:spPr/>
        <p:txBody>
          <a:bodyPr/>
          <a:lstStyle/>
          <a:p>
            <a:pPr>
              <a:defRPr/>
            </a:pPr>
            <a:r>
              <a:rPr lang="en-US" smtClean="0"/>
              <a:t>April 2017</a:t>
            </a:r>
            <a:endParaRPr lang="en-US"/>
          </a:p>
        </p:txBody>
      </p:sp>
      <p:sp>
        <p:nvSpPr>
          <p:cNvPr id="5" name="Slide Number Placeholder 4"/>
          <p:cNvSpPr>
            <a:spLocks noGrp="1"/>
          </p:cNvSpPr>
          <p:nvPr>
            <p:ph type="sldNum" sz="quarter" idx="11"/>
          </p:nvPr>
        </p:nvSpPr>
        <p:spPr>
          <a:xfrm>
            <a:off x="3505200" y="6448251"/>
            <a:ext cx="2133600" cy="365125"/>
          </a:xfrm>
        </p:spPr>
        <p:txBody>
          <a:bodyPr/>
          <a:lstStyle/>
          <a:p>
            <a:pPr>
              <a:defRPr/>
            </a:pPr>
            <a:fld id="{C90238C7-B8F3-4053-963E-F7DC5E1D6B40}" type="slidenum">
              <a:rPr lang="en-US" altLang="en-US" smtClean="0"/>
              <a:pPr>
                <a:defRPr/>
              </a:pPr>
              <a:t>5</a:t>
            </a:fld>
            <a:endParaRPr lang="en-US" altLang="en-US" dirty="0"/>
          </a:p>
        </p:txBody>
      </p:sp>
    </p:spTree>
    <p:extLst>
      <p:ext uri="{BB962C8B-B14F-4D97-AF65-F5344CB8AC3E}">
        <p14:creationId xmlns:p14="http://schemas.microsoft.com/office/powerpoint/2010/main" val="322829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051050" y="44450"/>
            <a:ext cx="6985000" cy="990600"/>
          </a:xfrm>
        </p:spPr>
        <p:txBody>
          <a:bodyPr rtlCol="0"/>
          <a:lstStyle/>
          <a:p>
            <a:pPr eaLnBrk="1" fontAlgn="auto" hangingPunct="1">
              <a:spcAft>
                <a:spcPts val="0"/>
              </a:spcAft>
              <a:defRPr/>
            </a:pPr>
            <a:r>
              <a:rPr lang="en-CA" sz="3200" dirty="0" smtClean="0"/>
              <a:t>Canadian Task Force on Preventive Health Care Guidelines (2016)</a:t>
            </a:r>
          </a:p>
        </p:txBody>
      </p:sp>
      <p:sp>
        <p:nvSpPr>
          <p:cNvPr id="7" name="Rectangle 6"/>
          <p:cNvSpPr/>
          <p:nvPr/>
        </p:nvSpPr>
        <p:spPr>
          <a:xfrm>
            <a:off x="755650" y="1838325"/>
            <a:ext cx="7488238" cy="3262313"/>
          </a:xfrm>
          <a:prstGeom prst="rect">
            <a:avLst/>
          </a:prstGeom>
        </p:spPr>
        <p:txBody>
          <a:bodyPr>
            <a:spAutoFit/>
          </a:bodyPr>
          <a:lstStyle/>
          <a:p>
            <a:pPr eaLnBrk="1" fontAlgn="auto" hangingPunct="1">
              <a:spcBef>
                <a:spcPts val="0"/>
              </a:spcBef>
              <a:spcAft>
                <a:spcPts val="0"/>
              </a:spcAft>
              <a:defRPr/>
            </a:pPr>
            <a:r>
              <a:rPr lang="en-CA" sz="2200" dirty="0">
                <a:solidFill>
                  <a:schemeClr val="tx1">
                    <a:lumMod val="65000"/>
                    <a:lumOff val="35000"/>
                  </a:schemeClr>
                </a:solidFill>
                <a:latin typeface="Calibri" pitchFamily="34" charset="0"/>
              </a:rPr>
              <a:t>The Canadian Task Force on Preventive Health Care (2016) recommends annual screening with LDCT up to three consecutive times for adults aged 55-74 with at least a 30 pack-year* smoking history who currently smoke or quit less than 15 years ago. </a:t>
            </a:r>
          </a:p>
          <a:p>
            <a:pPr eaLnBrk="1" fontAlgn="auto" hangingPunct="1">
              <a:spcBef>
                <a:spcPts val="0"/>
              </a:spcBef>
              <a:spcAft>
                <a:spcPts val="0"/>
              </a:spcAft>
              <a:defRPr/>
            </a:pPr>
            <a:endParaRPr lang="en-US" sz="2400" dirty="0">
              <a:solidFill>
                <a:schemeClr val="tx1">
                  <a:lumMod val="65000"/>
                  <a:lumOff val="35000"/>
                </a:schemeClr>
              </a:solidFill>
              <a:latin typeface="Calibri" pitchFamily="34" charset="0"/>
            </a:endParaRPr>
          </a:p>
          <a:p>
            <a:pPr eaLnBrk="1" fontAlgn="auto" hangingPunct="1">
              <a:spcBef>
                <a:spcPts val="0"/>
              </a:spcBef>
              <a:spcAft>
                <a:spcPts val="0"/>
              </a:spcAft>
              <a:defRPr/>
            </a:pPr>
            <a:r>
              <a:rPr lang="en-US" dirty="0">
                <a:solidFill>
                  <a:schemeClr val="tx1">
                    <a:lumMod val="65000"/>
                    <a:lumOff val="35000"/>
                  </a:schemeClr>
                </a:solidFill>
                <a:latin typeface="+mn-lt"/>
              </a:rPr>
              <a:t>*Pack-year </a:t>
            </a:r>
            <a:r>
              <a:rPr lang="en-US" dirty="0" smtClean="0">
                <a:solidFill>
                  <a:schemeClr val="tx1">
                    <a:lumMod val="65000"/>
                    <a:lumOff val="35000"/>
                  </a:schemeClr>
                </a:solidFill>
                <a:latin typeface="+mn-lt"/>
              </a:rPr>
              <a:t>is defined </a:t>
            </a:r>
            <a:r>
              <a:rPr lang="en-US" dirty="0">
                <a:solidFill>
                  <a:schemeClr val="tx1">
                    <a:lumMod val="65000"/>
                    <a:lumOff val="35000"/>
                  </a:schemeClr>
                </a:solidFill>
                <a:latin typeface="+mn-lt"/>
              </a:rPr>
              <a:t>as the average number of cigarette packs smoked daily multiplied by the number of years smoking</a:t>
            </a:r>
          </a:p>
          <a:p>
            <a:pPr eaLnBrk="1" fontAlgn="auto" hangingPunct="1">
              <a:spcBef>
                <a:spcPts val="0"/>
              </a:spcBef>
              <a:spcAft>
                <a:spcPts val="0"/>
              </a:spcAft>
              <a:defRPr/>
            </a:pPr>
            <a:endParaRPr lang="en-US" dirty="0">
              <a:solidFill>
                <a:schemeClr val="tx1">
                  <a:lumMod val="65000"/>
                  <a:lumOff val="35000"/>
                </a:schemeClr>
              </a:solidFill>
              <a:latin typeface="+mn-lt"/>
            </a:endParaRPr>
          </a:p>
          <a:p>
            <a:pPr eaLnBrk="1" fontAlgn="auto" hangingPunct="1">
              <a:spcBef>
                <a:spcPts val="0"/>
              </a:spcBef>
              <a:spcAft>
                <a:spcPts val="0"/>
              </a:spcAft>
              <a:defRPr/>
            </a:pPr>
            <a:r>
              <a:rPr lang="en-CA" dirty="0">
                <a:solidFill>
                  <a:schemeClr val="tx1">
                    <a:lumMod val="65000"/>
                    <a:lumOff val="35000"/>
                  </a:schemeClr>
                </a:solidFill>
                <a:latin typeface="Calibri" pitchFamily="34" charset="0"/>
              </a:rPr>
              <a:t>For more information please visit: </a:t>
            </a:r>
            <a:r>
              <a:rPr lang="en-CA" dirty="0">
                <a:solidFill>
                  <a:schemeClr val="tx1">
                    <a:lumMod val="65000"/>
                    <a:lumOff val="35000"/>
                  </a:schemeClr>
                </a:solidFill>
                <a:latin typeface="Calibri" pitchFamily="34" charset="0"/>
                <a:hlinkClick r:id="rId3"/>
              </a:rPr>
              <a:t>http://canadiantaskforce.ca/</a:t>
            </a:r>
            <a:endParaRPr lang="en-CA" dirty="0">
              <a:solidFill>
                <a:schemeClr val="tx1">
                  <a:lumMod val="65000"/>
                  <a:lumOff val="35000"/>
                </a:schemeClr>
              </a:solidFill>
              <a:latin typeface="Calibri" pitchFamily="34" charset="0"/>
            </a:endParaRPr>
          </a:p>
        </p:txBody>
      </p:sp>
      <p:sp>
        <p:nvSpPr>
          <p:cNvPr id="15364"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04C7A5E-4C74-439E-9E0A-986627263A9F}" type="slidenum">
              <a:rPr lang="en-US" altLang="en-US" sz="1200" smtClean="0">
                <a:solidFill>
                  <a:srgbClr val="898989"/>
                </a:solidFill>
              </a:rPr>
              <a:pPr>
                <a:spcBef>
                  <a:spcPct val="0"/>
                </a:spcBef>
                <a:buFontTx/>
                <a:buNone/>
              </a:pPr>
              <a:t>6</a:t>
            </a:fld>
            <a:endParaRPr lang="en-US" altLang="en-US" sz="1200" dirty="0" smtClean="0">
              <a:solidFill>
                <a:srgbClr val="898989"/>
              </a:solidFill>
            </a:endParaRPr>
          </a:p>
        </p:txBody>
      </p:sp>
      <p:sp>
        <p:nvSpPr>
          <p:cNvPr id="15365" name="Footer Placeholder 4"/>
          <p:cNvSpPr>
            <a:spLocks noGrp="1"/>
          </p:cNvSpPr>
          <p:nvPr>
            <p:ph type="ftr" sz="quarter" idx="10"/>
          </p:nvPr>
        </p:nvSpPr>
        <p:spPr bwMode="auto">
          <a:xfrm>
            <a:off x="250825" y="6376988"/>
            <a:ext cx="2895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200" dirty="0" smtClean="0">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790700" y="115888"/>
            <a:ext cx="7273925" cy="990600"/>
          </a:xfrm>
        </p:spPr>
        <p:txBody>
          <a:bodyPr rtlCol="0"/>
          <a:lstStyle/>
          <a:p>
            <a:pPr eaLnBrk="1" fontAlgn="auto" hangingPunct="1">
              <a:spcAft>
                <a:spcPts val="0"/>
              </a:spcAft>
              <a:defRPr/>
            </a:pPr>
            <a:r>
              <a:rPr lang="en-CA" sz="3200" dirty="0" smtClean="0"/>
              <a:t>Canadian Task Force on Preventive Health Care Guidelines (2016), cont’d</a:t>
            </a:r>
          </a:p>
        </p:txBody>
      </p:sp>
      <p:sp>
        <p:nvSpPr>
          <p:cNvPr id="19459" name="Content Placeholder 2"/>
          <p:cNvSpPr>
            <a:spLocks noGrp="1"/>
          </p:cNvSpPr>
          <p:nvPr>
            <p:ph sz="quarter" idx="1"/>
          </p:nvPr>
        </p:nvSpPr>
        <p:spPr>
          <a:xfrm>
            <a:off x="250825" y="1773238"/>
            <a:ext cx="8586788" cy="4391025"/>
          </a:xfrm>
        </p:spPr>
        <p:txBody>
          <a:bodyPr rtlCol="0">
            <a:noAutofit/>
          </a:bodyPr>
          <a:lstStyle/>
          <a:p>
            <a:pPr marL="0" indent="0">
              <a:buFont typeface="Arial" panose="020B0604020202020204" pitchFamily="34" charset="0"/>
              <a:buNone/>
              <a:defRPr/>
            </a:pPr>
            <a:r>
              <a:rPr lang="en-CA" sz="2200" dirty="0" smtClean="0">
                <a:solidFill>
                  <a:schemeClr val="tx1">
                    <a:lumMod val="65000"/>
                    <a:lumOff val="35000"/>
                  </a:schemeClr>
                </a:solidFill>
              </a:rPr>
              <a:t>Additional </a:t>
            </a:r>
            <a:r>
              <a:rPr lang="en-CA" sz="2200" dirty="0">
                <a:solidFill>
                  <a:schemeClr val="tx1">
                    <a:lumMod val="65000"/>
                    <a:lumOff val="35000"/>
                  </a:schemeClr>
                </a:solidFill>
              </a:rPr>
              <a:t>lung cancer screening recommendations </a:t>
            </a:r>
            <a:r>
              <a:rPr lang="en-CA" sz="2200" dirty="0" smtClean="0">
                <a:solidFill>
                  <a:schemeClr val="tx1">
                    <a:lumMod val="65000"/>
                    <a:lumOff val="35000"/>
                  </a:schemeClr>
                </a:solidFill>
              </a:rPr>
              <a:t>by the Canadian Task Force on Preventive Health Care (2016) include:</a:t>
            </a:r>
          </a:p>
          <a:p>
            <a:pPr marL="0" indent="0" eaLnBrk="1" hangingPunct="1">
              <a:buFont typeface="Arial" panose="020B0604020202020204" pitchFamily="34" charset="0"/>
              <a:buNone/>
              <a:defRPr/>
            </a:pPr>
            <a:r>
              <a:rPr lang="en-US" sz="1800" b="1" dirty="0" smtClean="0">
                <a:solidFill>
                  <a:schemeClr val="tx1">
                    <a:lumMod val="65000"/>
                    <a:lumOff val="35000"/>
                  </a:schemeClr>
                </a:solidFill>
              </a:rPr>
              <a:t> </a:t>
            </a:r>
            <a:endParaRPr lang="en-CA" sz="1800" b="1" u="sng" dirty="0" smtClean="0">
              <a:solidFill>
                <a:schemeClr val="tx1">
                  <a:lumMod val="65000"/>
                  <a:lumOff val="35000"/>
                </a:schemeClr>
              </a:solidFill>
            </a:endParaRPr>
          </a:p>
          <a:p>
            <a:pPr marL="0" indent="0" eaLnBrk="1" hangingPunct="1">
              <a:buFont typeface="Arial" panose="020B0604020202020204" pitchFamily="34" charset="0"/>
              <a:buNone/>
              <a:defRPr/>
            </a:pPr>
            <a:r>
              <a:rPr lang="en-CA" sz="1800" u="sng" dirty="0" smtClean="0">
                <a:solidFill>
                  <a:schemeClr val="tx1">
                    <a:lumMod val="65000"/>
                    <a:lumOff val="35000"/>
                  </a:schemeClr>
                </a:solidFill>
              </a:rPr>
              <a:t>Low dose computed tomography (LDCT)</a:t>
            </a:r>
          </a:p>
          <a:p>
            <a:pPr lvl="1" eaLnBrk="1" hangingPunct="1">
              <a:buFont typeface="Arial" panose="020B0604020202020204" pitchFamily="34" charset="0"/>
              <a:buChar char="•"/>
              <a:defRPr/>
            </a:pPr>
            <a:r>
              <a:rPr lang="en-CA" sz="1800" dirty="0" smtClean="0">
                <a:solidFill>
                  <a:schemeClr val="tx1">
                    <a:lumMod val="65000"/>
                    <a:lumOff val="35000"/>
                  </a:schemeClr>
                </a:solidFill>
              </a:rPr>
              <a:t>For all other adults, regardless of age, smoking history or other risk factors, who do not have </a:t>
            </a:r>
            <a:r>
              <a:rPr lang="en-CA" sz="1800" dirty="0">
                <a:solidFill>
                  <a:schemeClr val="tx1">
                    <a:lumMod val="65000"/>
                    <a:lumOff val="35000"/>
                  </a:schemeClr>
                </a:solidFill>
              </a:rPr>
              <a:t>at least a 30 pack-year* smoking </a:t>
            </a:r>
            <a:r>
              <a:rPr lang="en-CA" sz="1800" dirty="0" smtClean="0">
                <a:solidFill>
                  <a:schemeClr val="tx1">
                    <a:lumMod val="65000"/>
                    <a:lumOff val="35000"/>
                  </a:schemeClr>
                </a:solidFill>
              </a:rPr>
              <a:t>history or who quit more than </a:t>
            </a:r>
            <a:r>
              <a:rPr lang="en-CA" sz="1800" dirty="0">
                <a:solidFill>
                  <a:schemeClr val="tx1">
                    <a:lumMod val="65000"/>
                    <a:lumOff val="35000"/>
                  </a:schemeClr>
                </a:solidFill>
              </a:rPr>
              <a:t>15 years </a:t>
            </a:r>
            <a:r>
              <a:rPr lang="en-CA" sz="1800" dirty="0" smtClean="0">
                <a:solidFill>
                  <a:schemeClr val="tx1">
                    <a:lumMod val="65000"/>
                    <a:lumOff val="35000"/>
                  </a:schemeClr>
                </a:solidFill>
              </a:rPr>
              <a:t>ago, routine screening is </a:t>
            </a:r>
            <a:r>
              <a:rPr lang="en-CA" sz="1800" u="sng" dirty="0" smtClean="0">
                <a:solidFill>
                  <a:schemeClr val="tx1">
                    <a:lumMod val="65000"/>
                    <a:lumOff val="35000"/>
                  </a:schemeClr>
                </a:solidFill>
              </a:rPr>
              <a:t>not</a:t>
            </a:r>
            <a:r>
              <a:rPr lang="en-CA" sz="1800" dirty="0" smtClean="0">
                <a:solidFill>
                  <a:schemeClr val="tx1">
                    <a:lumMod val="65000"/>
                    <a:lumOff val="35000"/>
                  </a:schemeClr>
                </a:solidFill>
              </a:rPr>
              <a:t> recommended.</a:t>
            </a:r>
          </a:p>
          <a:p>
            <a:pPr marL="0" indent="0" eaLnBrk="1" fontAlgn="auto" hangingPunct="1">
              <a:spcBef>
                <a:spcPts val="0"/>
              </a:spcBef>
              <a:spcAft>
                <a:spcPts val="0"/>
              </a:spcAft>
              <a:buFont typeface="Arial" panose="020B0604020202020204" pitchFamily="34" charset="0"/>
              <a:buNone/>
              <a:defRPr/>
            </a:pPr>
            <a:r>
              <a:rPr lang="en-US" sz="1200" dirty="0" smtClean="0">
                <a:solidFill>
                  <a:schemeClr val="tx1">
                    <a:lumMod val="65000"/>
                    <a:lumOff val="35000"/>
                  </a:schemeClr>
                </a:solidFill>
              </a:rPr>
              <a:t>	*</a:t>
            </a:r>
            <a:r>
              <a:rPr lang="en-US" sz="1200" dirty="0">
                <a:solidFill>
                  <a:schemeClr val="tx1">
                    <a:lumMod val="65000"/>
                    <a:lumOff val="35000"/>
                  </a:schemeClr>
                </a:solidFill>
              </a:rPr>
              <a:t>Pack-year </a:t>
            </a:r>
            <a:r>
              <a:rPr lang="en-US" sz="1200" dirty="0" smtClean="0">
                <a:solidFill>
                  <a:schemeClr val="tx1">
                    <a:lumMod val="65000"/>
                    <a:lumOff val="35000"/>
                  </a:schemeClr>
                </a:solidFill>
              </a:rPr>
              <a:t>is defined </a:t>
            </a:r>
            <a:r>
              <a:rPr lang="en-US" sz="1200" dirty="0">
                <a:solidFill>
                  <a:schemeClr val="tx1">
                    <a:lumMod val="65000"/>
                    <a:lumOff val="35000"/>
                  </a:schemeClr>
                </a:solidFill>
              </a:rPr>
              <a:t>as the average number of cigarette packs smoked daily multiplied by the number of years smoking</a:t>
            </a:r>
          </a:p>
          <a:p>
            <a:pPr marL="457200" lvl="1" indent="0" eaLnBrk="1" hangingPunct="1">
              <a:buFont typeface="Arial" panose="020B0604020202020204" pitchFamily="34" charset="0"/>
              <a:buNone/>
              <a:defRPr/>
            </a:pPr>
            <a:endParaRPr lang="en-CA" sz="1800" dirty="0">
              <a:solidFill>
                <a:schemeClr val="tx1">
                  <a:lumMod val="65000"/>
                  <a:lumOff val="35000"/>
                </a:schemeClr>
              </a:solidFill>
            </a:endParaRPr>
          </a:p>
          <a:p>
            <a:pPr marL="0" indent="0" eaLnBrk="1" hangingPunct="1">
              <a:buFont typeface="Arial" panose="020B0604020202020204" pitchFamily="34" charset="0"/>
              <a:buNone/>
              <a:defRPr/>
            </a:pPr>
            <a:r>
              <a:rPr lang="en-CA" sz="1800" u="sng" dirty="0" smtClean="0">
                <a:solidFill>
                  <a:schemeClr val="tx1">
                    <a:lumMod val="65000"/>
                    <a:lumOff val="35000"/>
                  </a:schemeClr>
                </a:solidFill>
              </a:rPr>
              <a:t>Chest x-ray (CXR)</a:t>
            </a:r>
          </a:p>
          <a:p>
            <a:pPr lvl="1" eaLnBrk="1" hangingPunct="1">
              <a:buFont typeface="Arial" panose="020B0604020202020204" pitchFamily="34" charset="0"/>
              <a:buChar char="•"/>
              <a:defRPr/>
            </a:pPr>
            <a:r>
              <a:rPr lang="en-CA" sz="1800" dirty="0" smtClean="0">
                <a:solidFill>
                  <a:schemeClr val="tx1">
                    <a:lumMod val="65000"/>
                    <a:lumOff val="35000"/>
                  </a:schemeClr>
                </a:solidFill>
              </a:rPr>
              <a:t>Chest x-ray is </a:t>
            </a:r>
            <a:r>
              <a:rPr lang="en-CA" sz="1800" u="sng" dirty="0" smtClean="0">
                <a:solidFill>
                  <a:schemeClr val="tx1">
                    <a:lumMod val="65000"/>
                    <a:lumOff val="35000"/>
                  </a:schemeClr>
                </a:solidFill>
              </a:rPr>
              <a:t>not</a:t>
            </a:r>
            <a:r>
              <a:rPr lang="en-CA" sz="1800" dirty="0" smtClean="0">
                <a:solidFill>
                  <a:schemeClr val="tx1">
                    <a:lumMod val="65000"/>
                    <a:lumOff val="35000"/>
                  </a:schemeClr>
                </a:solidFill>
              </a:rPr>
              <a:t> recommended for lung cancer screening, with or without sputum cytology.</a:t>
            </a:r>
            <a:endParaRPr lang="en-CA" sz="1800" dirty="0">
              <a:solidFill>
                <a:schemeClr val="tx1">
                  <a:lumMod val="65000"/>
                  <a:lumOff val="35000"/>
                </a:schemeClr>
              </a:solidFill>
            </a:endParaRPr>
          </a:p>
          <a:p>
            <a:pPr marL="457200" lvl="1" indent="0" eaLnBrk="1" hangingPunct="1">
              <a:buFont typeface="Arial" panose="020B0604020202020204" pitchFamily="34" charset="0"/>
              <a:buNone/>
              <a:defRPr/>
            </a:pPr>
            <a:endParaRPr lang="en-CA" sz="1800" dirty="0" smtClean="0">
              <a:solidFill>
                <a:schemeClr val="tx1">
                  <a:lumMod val="65000"/>
                  <a:lumOff val="35000"/>
                </a:schemeClr>
              </a:solidFill>
            </a:endParaRPr>
          </a:p>
          <a:p>
            <a:pPr marL="0" indent="0" eaLnBrk="1" hangingPunct="1">
              <a:buFont typeface="Arial" panose="020B0604020202020204" pitchFamily="34" charset="0"/>
              <a:buNone/>
              <a:defRPr/>
            </a:pPr>
            <a:r>
              <a:rPr lang="en-CA" sz="1800" dirty="0" smtClean="0">
                <a:solidFill>
                  <a:schemeClr val="tx1">
                    <a:lumMod val="65000"/>
                    <a:lumOff val="35000"/>
                  </a:schemeClr>
                </a:solidFill>
              </a:rPr>
              <a:t>For more information please visit: </a:t>
            </a:r>
            <a:r>
              <a:rPr lang="en-CA" sz="1800" dirty="0" smtClean="0">
                <a:solidFill>
                  <a:schemeClr val="tx1">
                    <a:lumMod val="65000"/>
                    <a:lumOff val="35000"/>
                  </a:schemeClr>
                </a:solidFill>
                <a:hlinkClick r:id="rId3"/>
              </a:rPr>
              <a:t>http://canadiantaskforce.ca/</a:t>
            </a:r>
            <a:endParaRPr lang="en-CA" sz="1800" dirty="0" smtClean="0">
              <a:solidFill>
                <a:schemeClr val="tx1">
                  <a:lumMod val="65000"/>
                  <a:lumOff val="35000"/>
                </a:schemeClr>
              </a:solidFill>
            </a:endParaRPr>
          </a:p>
          <a:p>
            <a:pPr eaLnBrk="1" hangingPunct="1">
              <a:buFont typeface="Wingdings" pitchFamily="2" charset="2"/>
              <a:buNone/>
              <a:defRPr/>
            </a:pPr>
            <a:endParaRPr lang="en-CA" sz="1800" dirty="0" smtClean="0">
              <a:solidFill>
                <a:schemeClr val="tx1">
                  <a:lumMod val="65000"/>
                  <a:lumOff val="35000"/>
                </a:schemeClr>
              </a:solidFill>
            </a:endParaRPr>
          </a:p>
          <a:p>
            <a:pPr eaLnBrk="1" hangingPunct="1">
              <a:buFont typeface="Arial" panose="020B0604020202020204" pitchFamily="34" charset="0"/>
              <a:buNone/>
              <a:defRPr/>
            </a:pPr>
            <a:endParaRPr lang="en-CA" sz="1800" dirty="0" smtClean="0">
              <a:solidFill>
                <a:schemeClr val="tx1">
                  <a:lumMod val="65000"/>
                  <a:lumOff val="35000"/>
                </a:schemeClr>
              </a:solidFill>
            </a:endParaRPr>
          </a:p>
          <a:p>
            <a:pPr marL="0" indent="0" eaLnBrk="1" fontAlgn="auto" hangingPunct="1">
              <a:spcAft>
                <a:spcPts val="0"/>
              </a:spcAft>
              <a:buFont typeface="Arial" panose="020B0604020202020204" pitchFamily="34" charset="0"/>
              <a:buNone/>
              <a:defRPr/>
            </a:pPr>
            <a:endParaRPr lang="en-CA" sz="1800" dirty="0" smtClean="0">
              <a:solidFill>
                <a:srgbClr val="FF0000"/>
              </a:solidFill>
            </a:endParaRPr>
          </a:p>
          <a:p>
            <a:pPr eaLnBrk="1" fontAlgn="auto" hangingPunct="1">
              <a:spcAft>
                <a:spcPts val="0"/>
              </a:spcAft>
              <a:buFont typeface="Wingdings" pitchFamily="2" charset="2"/>
              <a:buNone/>
              <a:defRPr/>
            </a:pPr>
            <a:endParaRPr lang="en-CA" sz="1800" dirty="0" smtClean="0">
              <a:solidFill>
                <a:srgbClr val="FF0000"/>
              </a:solidFill>
            </a:endParaRPr>
          </a:p>
          <a:p>
            <a:pPr eaLnBrk="1" fontAlgn="auto" hangingPunct="1">
              <a:spcAft>
                <a:spcPts val="0"/>
              </a:spcAft>
              <a:buFont typeface="Wingdings" pitchFamily="2" charset="2"/>
              <a:buNone/>
              <a:defRPr/>
            </a:pPr>
            <a:endParaRPr lang="en-CA" sz="1800" dirty="0" smtClean="0">
              <a:solidFill>
                <a:srgbClr val="FF0000"/>
              </a:solidFill>
            </a:endParaRPr>
          </a:p>
        </p:txBody>
      </p:sp>
      <p:sp>
        <p:nvSpPr>
          <p:cNvPr id="17412"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6970334-4E96-482D-839A-748076416BF9}" type="slidenum">
              <a:rPr lang="en-US" altLang="en-US" sz="1200" smtClean="0">
                <a:solidFill>
                  <a:srgbClr val="898989"/>
                </a:solidFill>
              </a:rPr>
              <a:pPr>
                <a:spcBef>
                  <a:spcPct val="0"/>
                </a:spcBef>
                <a:buFontTx/>
                <a:buNone/>
              </a:pPr>
              <a:t>7</a:t>
            </a:fld>
            <a:endParaRPr lang="en-US" altLang="en-US" sz="1200" dirty="0" smtClean="0">
              <a:solidFill>
                <a:srgbClr val="898989"/>
              </a:solidFill>
            </a:endParaRPr>
          </a:p>
        </p:txBody>
      </p:sp>
      <p:sp>
        <p:nvSpPr>
          <p:cNvPr id="17413" name="Footer Placeholder 1"/>
          <p:cNvSpPr>
            <a:spLocks noGrp="1"/>
          </p:cNvSpPr>
          <p:nvPr>
            <p:ph type="ftr" sz="quarter" idx="10"/>
          </p:nvPr>
        </p:nvSpPr>
        <p:spPr bwMode="auto">
          <a:xfrm>
            <a:off x="107950" y="6523038"/>
            <a:ext cx="2895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dirty="0" smtClean="0">
                <a:solidFill>
                  <a:schemeClr val="tx1">
                    <a:lumMod val="65000"/>
                    <a:lumOff val="35000"/>
                  </a:schemeClr>
                </a:solidFill>
                <a:latin typeface="+mn-lt"/>
              </a:rPr>
              <a:t>April 2017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08175" y="476250"/>
            <a:ext cx="7127875" cy="690563"/>
          </a:xfrm>
        </p:spPr>
        <p:txBody>
          <a:bodyPr/>
          <a:lstStyle/>
          <a:p>
            <a:pPr>
              <a:defRPr/>
            </a:pPr>
            <a:r>
              <a:rPr lang="en-US" altLang="en-US" sz="3200" dirty="0" smtClean="0"/>
              <a:t>Current Strategies for Lung Cancer Screening in Canada</a:t>
            </a:r>
            <a:r>
              <a:rPr lang="en-CA" altLang="en-US" sz="3200" dirty="0" smtClean="0"/>
              <a:t/>
            </a:r>
            <a:br>
              <a:rPr lang="en-CA" altLang="en-US" sz="3200" dirty="0" smtClean="0"/>
            </a:br>
            <a:endParaRPr lang="en-CA" altLang="en-US" sz="3200" dirty="0" smtClean="0"/>
          </a:p>
        </p:txBody>
      </p:sp>
      <p:sp>
        <p:nvSpPr>
          <p:cNvPr id="1946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865480-0F1B-4581-862E-9B37E6520762}" type="slidenum">
              <a:rPr lang="en-US" altLang="en-US" sz="1200" smtClean="0">
                <a:solidFill>
                  <a:srgbClr val="898989"/>
                </a:solidFill>
              </a:rPr>
              <a:pPr>
                <a:spcBef>
                  <a:spcPct val="0"/>
                </a:spcBef>
                <a:buFontTx/>
                <a:buNone/>
              </a:pPr>
              <a:t>8</a:t>
            </a:fld>
            <a:endParaRPr lang="en-US" altLang="en-US" sz="1200" smtClean="0">
              <a:solidFill>
                <a:srgbClr val="898989"/>
              </a:solidFill>
            </a:endParaRPr>
          </a:p>
        </p:txBody>
      </p:sp>
      <p:graphicFrame>
        <p:nvGraphicFramePr>
          <p:cNvPr id="8" name="Content Placeholder 6"/>
          <p:cNvGraphicFramePr>
            <a:graphicFrameLocks noGrp="1"/>
          </p:cNvGraphicFramePr>
          <p:nvPr>
            <p:ph idx="1"/>
            <p:extLst>
              <p:ext uri="{D42A27DB-BD31-4B8C-83A1-F6EECF244321}">
                <p14:modId xmlns:p14="http://schemas.microsoft.com/office/powerpoint/2010/main" val="1685167177"/>
              </p:ext>
            </p:extLst>
          </p:nvPr>
        </p:nvGraphicFramePr>
        <p:xfrm>
          <a:off x="160338" y="1916113"/>
          <a:ext cx="8859836" cy="4125915"/>
        </p:xfrm>
        <a:graphic>
          <a:graphicData uri="http://schemas.openxmlformats.org/drawingml/2006/table">
            <a:tbl>
              <a:tblPr firstRow="1" firstCol="1" bandRow="1">
                <a:tableStyleId>{5C22544A-7EE6-4342-B048-85BDC9FD1C3A}</a:tableStyleId>
              </a:tblPr>
              <a:tblGrid>
                <a:gridCol w="963216"/>
                <a:gridCol w="1401517"/>
                <a:gridCol w="1653419"/>
                <a:gridCol w="1653160"/>
                <a:gridCol w="1594262"/>
                <a:gridCol w="1594262"/>
              </a:tblGrid>
              <a:tr h="896937">
                <a:tc>
                  <a:txBody>
                    <a:bodyPr/>
                    <a:lstStyle/>
                    <a:p>
                      <a:pPr algn="ctr">
                        <a:lnSpc>
                          <a:spcPct val="107000"/>
                        </a:lnSpc>
                        <a:spcAft>
                          <a:spcPts val="0"/>
                        </a:spcAft>
                      </a:pPr>
                      <a:r>
                        <a:rPr lang="en-CA" sz="1100" dirty="0">
                          <a:solidFill>
                            <a:schemeClr val="tx1">
                              <a:lumMod val="65000"/>
                              <a:lumOff val="35000"/>
                            </a:schemeClr>
                          </a:solidFill>
                          <a:effectLst/>
                        </a:rPr>
                        <a:t>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Organized Program</a:t>
                      </a:r>
                    </a:p>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(Yes/No) </a:t>
                      </a:r>
                    </a:p>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Proposal/Business</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Case/Assessment </a:t>
                      </a:r>
                    </a:p>
                    <a:p>
                      <a:pPr algn="ctr">
                        <a:lnSpc>
                          <a:spcPct val="107000"/>
                        </a:lnSpc>
                        <a:spcAft>
                          <a:spcPts val="0"/>
                        </a:spcAft>
                      </a:pP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Advisory</a:t>
                      </a:r>
                      <a:r>
                        <a:rPr lang="en-CA" sz="1100" baseline="0" dirty="0" smtClean="0">
                          <a:solidFill>
                            <a:schemeClr val="tx1">
                              <a:lumMod val="65000"/>
                              <a:lumOff val="35000"/>
                            </a:schemeClr>
                          </a:solidFill>
                          <a:effectLst/>
                        </a:rPr>
                        <a:t> Committee (Yes/No)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dirty="0" smtClean="0">
                          <a:solidFill>
                            <a:schemeClr val="tx1">
                              <a:lumMod val="65000"/>
                              <a:lumOff val="35000"/>
                            </a:schemeClr>
                          </a:solidFill>
                          <a:effectLst/>
                        </a:rPr>
                        <a:t>Pilot Study</a:t>
                      </a:r>
                      <a:r>
                        <a:rPr lang="en-CA" sz="1100" baseline="0" dirty="0" smtClean="0">
                          <a:solidFill>
                            <a:schemeClr val="tx1">
                              <a:lumMod val="65000"/>
                              <a:lumOff val="35000"/>
                            </a:schemeClr>
                          </a:solidFill>
                          <a:effectLst/>
                        </a:rPr>
                        <a:t> (Yes/No)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If yes, please describe</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CA" sz="1100" dirty="0" smtClean="0">
                        <a:solidFill>
                          <a:schemeClr val="tx1">
                            <a:lumMod val="65000"/>
                            <a:lumOff val="35000"/>
                          </a:schemeClr>
                        </a:solidFill>
                        <a:effectLst/>
                      </a:endParaRPr>
                    </a:p>
                    <a:p>
                      <a:pPr algn="ctr">
                        <a:lnSpc>
                          <a:spcPct val="107000"/>
                        </a:lnSpc>
                        <a:spcAft>
                          <a:spcPts val="0"/>
                        </a:spcAft>
                      </a:pPr>
                      <a:r>
                        <a:rPr lang="en-CA" sz="1100" dirty="0" smtClean="0">
                          <a:solidFill>
                            <a:schemeClr val="tx1">
                              <a:lumMod val="65000"/>
                              <a:lumOff val="35000"/>
                            </a:schemeClr>
                          </a:solidFill>
                          <a:effectLst/>
                        </a:rPr>
                        <a:t>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Other Key Lung Cancer</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Screening Strategies/Activities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179388">
                <a:tc>
                  <a:txBody>
                    <a:bodyPr/>
                    <a:lstStyle/>
                    <a:p>
                      <a:pPr algn="ctr">
                        <a:lnSpc>
                          <a:spcPct val="107000"/>
                        </a:lnSpc>
                        <a:spcAft>
                          <a:spcPts val="0"/>
                        </a:spcAft>
                      </a:pPr>
                      <a:r>
                        <a:rPr lang="en-CA" sz="1100" dirty="0">
                          <a:solidFill>
                            <a:schemeClr val="tx1">
                              <a:lumMod val="65000"/>
                              <a:lumOff val="35000"/>
                            </a:schemeClr>
                          </a:solidFill>
                          <a:effectLst/>
                        </a:rPr>
                        <a:t>Yukon</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 </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8775">
                <a:tc>
                  <a:txBody>
                    <a:bodyPr/>
                    <a:lstStyle/>
                    <a:p>
                      <a:pPr algn="ctr">
                        <a:lnSpc>
                          <a:spcPct val="107000"/>
                        </a:lnSpc>
                        <a:spcAft>
                          <a:spcPts val="0"/>
                        </a:spcAft>
                      </a:pPr>
                      <a:r>
                        <a:rPr lang="en-CA" sz="1100" dirty="0">
                          <a:solidFill>
                            <a:schemeClr val="tx1">
                              <a:lumMod val="65000"/>
                              <a:lumOff val="35000"/>
                            </a:schemeClr>
                          </a:solidFill>
                          <a:effectLst/>
                        </a:rPr>
                        <a:t>Northwest Territories</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9388">
                <a:tc>
                  <a:txBody>
                    <a:bodyPr/>
                    <a:lstStyle/>
                    <a:p>
                      <a:pPr algn="ctr">
                        <a:lnSpc>
                          <a:spcPct val="107000"/>
                        </a:lnSpc>
                        <a:spcAft>
                          <a:spcPts val="0"/>
                        </a:spcAft>
                      </a:pPr>
                      <a:r>
                        <a:rPr lang="en-CA" sz="1100" dirty="0">
                          <a:solidFill>
                            <a:schemeClr val="tx1">
                              <a:lumMod val="65000"/>
                              <a:lumOff val="35000"/>
                            </a:schemeClr>
                          </a:solidFill>
                          <a:effectLst/>
                        </a:rPr>
                        <a:t>Nunavut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5712">
                <a:tc>
                  <a:txBody>
                    <a:bodyPr/>
                    <a:lstStyle/>
                    <a:p>
                      <a:pPr algn="ctr">
                        <a:lnSpc>
                          <a:spcPct val="107000"/>
                        </a:lnSpc>
                        <a:spcAft>
                          <a:spcPts val="0"/>
                        </a:spcAft>
                      </a:pPr>
                      <a:r>
                        <a:rPr lang="en-CA" sz="1100" dirty="0">
                          <a:solidFill>
                            <a:schemeClr val="tx1">
                              <a:lumMod val="65000"/>
                              <a:lumOff val="35000"/>
                            </a:schemeClr>
                          </a:solidFill>
                          <a:effectLst/>
                        </a:rPr>
                        <a:t>British Columbia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a:lnSpc>
                          <a:spcPct val="107000"/>
                        </a:lnSpc>
                        <a:spcAft>
                          <a:spcPts val="0"/>
                        </a:spcAft>
                        <a:buNone/>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CA" sz="1100" i="0" kern="1200" dirty="0" smtClean="0">
                          <a:solidFill>
                            <a:schemeClr val="tx1">
                              <a:lumMod val="65000"/>
                              <a:lumOff val="35000"/>
                            </a:schemeClr>
                          </a:solidFill>
                          <a:latin typeface="+mn-lt"/>
                          <a:ea typeface="+mn-ea"/>
                          <a:cs typeface="+mn-cs"/>
                        </a:rPr>
                        <a:t>BC Cancer Agency</a:t>
                      </a:r>
                      <a:r>
                        <a:rPr kumimoji="0" lang="en-CA" sz="1100" i="0" kern="1200" baseline="0" dirty="0" smtClean="0">
                          <a:solidFill>
                            <a:schemeClr val="tx1">
                              <a:lumMod val="65000"/>
                              <a:lumOff val="35000"/>
                            </a:schemeClr>
                          </a:solidFill>
                          <a:latin typeface="+mn-lt"/>
                          <a:ea typeface="+mn-ea"/>
                          <a:cs typeface="+mn-cs"/>
                        </a:rPr>
                        <a:t> </a:t>
                      </a:r>
                      <a:r>
                        <a:rPr kumimoji="0" lang="en-CA" sz="1100" i="0" kern="1200" dirty="0" smtClean="0">
                          <a:solidFill>
                            <a:schemeClr val="tx1">
                              <a:lumMod val="65000"/>
                              <a:lumOff val="35000"/>
                            </a:schemeClr>
                          </a:solidFill>
                          <a:latin typeface="+mn-lt"/>
                          <a:ea typeface="+mn-ea"/>
                          <a:cs typeface="+mn-cs"/>
                        </a:rPr>
                        <a:t>has reviewed scientific evidence for high risk screening and is preparing business case for</a:t>
                      </a:r>
                      <a:r>
                        <a:rPr kumimoji="0" lang="en-CA" sz="1100" i="0" kern="1200" baseline="0" dirty="0" smtClean="0">
                          <a:solidFill>
                            <a:schemeClr val="tx1">
                              <a:lumMod val="65000"/>
                              <a:lumOff val="35000"/>
                            </a:schemeClr>
                          </a:solidFill>
                          <a:latin typeface="+mn-lt"/>
                          <a:ea typeface="+mn-ea"/>
                          <a:cs typeface="+mn-cs"/>
                        </a:rPr>
                        <a:t> implementation</a:t>
                      </a:r>
                      <a:r>
                        <a:rPr kumimoji="0" lang="en-CA" sz="1100" i="0" kern="1200" dirty="0" smtClean="0">
                          <a:solidFill>
                            <a:schemeClr val="tx1">
                              <a:lumMod val="65000"/>
                              <a:lumOff val="35000"/>
                            </a:schemeClr>
                          </a:solidFill>
                          <a:latin typeface="+mn-lt"/>
                          <a:ea typeface="+mn-ea"/>
                          <a:cs typeface="+mn-cs"/>
                        </a:rPr>
                        <a:t>. </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No</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kern="12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VGH-UBC Hospital Foundation, BC Cancer Foundation and Terry Fox Research Institute funded study at VGH to evaluate issues around lung cancer screening</a:t>
                      </a:r>
                      <a:endParaRPr lang="en-CA" sz="1100" kern="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5712">
                <a:tc>
                  <a:txBody>
                    <a:bodyPr/>
                    <a:lstStyle/>
                    <a:p>
                      <a:pPr algn="ctr">
                        <a:lnSpc>
                          <a:spcPct val="107000"/>
                        </a:lnSpc>
                        <a:spcAft>
                          <a:spcPts val="0"/>
                        </a:spcAft>
                      </a:pPr>
                      <a:r>
                        <a:rPr lang="en-CA" sz="1100" dirty="0">
                          <a:solidFill>
                            <a:schemeClr val="tx1">
                              <a:lumMod val="65000"/>
                              <a:lumOff val="35000"/>
                            </a:schemeClr>
                          </a:solidFill>
                          <a:effectLst/>
                        </a:rPr>
                        <a:t>Alberta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Health Technology Assessment completed 2015.  Decision is to not fund a formal screening program at this time.  May be revisited in 2017.</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No</a:t>
                      </a:r>
                      <a:endParaRPr lang="en-CA" sz="1100" dirty="0">
                        <a:solidFill>
                          <a:schemeClr val="tx1">
                            <a:lumMod val="65000"/>
                            <a:lumOff val="35000"/>
                          </a:schemeClr>
                        </a:solidFill>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rPr>
                        <a:t>Yes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rPr>
                        <a:t>Alberta Cancer Foundation Grant received for pilot project.</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CA" sz="1100" b="0" i="0" u="none" strike="noStrike" kern="1200" cap="none" normalizeH="0" baseline="0" dirty="0" smtClean="0">
                        <a:ln>
                          <a:noFill/>
                        </a:ln>
                        <a:solidFill>
                          <a:schemeClr val="tx1">
                            <a:lumMod val="65000"/>
                            <a:lumOff val="35000"/>
                          </a:schemeClr>
                        </a:solidFill>
                        <a:effectLst/>
                        <a:latin typeface="+mn-lt"/>
                        <a:ea typeface="ヒラギノ角ゴ Pro W3" charset="-128"/>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Rectangle 1"/>
          <p:cNvSpPr/>
          <p:nvPr/>
        </p:nvSpPr>
        <p:spPr>
          <a:xfrm>
            <a:off x="126024" y="6056094"/>
            <a:ext cx="4572000" cy="246221"/>
          </a:xfrm>
          <a:prstGeom prst="rect">
            <a:avLst/>
          </a:prstGeom>
        </p:spPr>
        <p:txBody>
          <a:bodyPr>
            <a:spAutoFit/>
          </a:bodyPr>
          <a:lstStyle/>
          <a:p>
            <a:pPr>
              <a:defRPr/>
            </a:pPr>
            <a:r>
              <a:rPr lang="en-US" altLang="en-US" sz="1000" dirty="0">
                <a:solidFill>
                  <a:schemeClr val="tx1">
                    <a:lumMod val="65000"/>
                    <a:lumOff val="35000"/>
                  </a:schemeClr>
                </a:solidFill>
                <a:latin typeface="+mn-lt"/>
              </a:rPr>
              <a:t>---- No information was provided at the time the data was </a:t>
            </a:r>
            <a:r>
              <a:rPr lang="en-US" altLang="en-US" sz="1000" dirty="0" smtClean="0">
                <a:solidFill>
                  <a:schemeClr val="tx1">
                    <a:lumMod val="65000"/>
                    <a:lumOff val="35000"/>
                  </a:schemeClr>
                </a:solidFill>
                <a:latin typeface="+mn-lt"/>
              </a:rPr>
              <a:t>collected.</a:t>
            </a:r>
            <a:endParaRPr lang="en-CA" altLang="en-US" sz="1000" dirty="0">
              <a:solidFill>
                <a:schemeClr val="tx1">
                  <a:lumMod val="65000"/>
                  <a:lumOff val="35000"/>
                </a:schemeClr>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050" y="476250"/>
            <a:ext cx="6635750" cy="635000"/>
          </a:xfrm>
        </p:spPr>
        <p:txBody>
          <a:bodyPr/>
          <a:lstStyle/>
          <a:p>
            <a:pPr>
              <a:defRPr/>
            </a:pPr>
            <a:r>
              <a:rPr lang="en-US" altLang="en-US" sz="3200" dirty="0"/>
              <a:t>Current Strategies for Lung Cancer Screening in </a:t>
            </a:r>
            <a:r>
              <a:rPr lang="en-US" altLang="en-US" sz="3200" dirty="0" smtClean="0"/>
              <a:t>Canada, cont’d</a:t>
            </a:r>
            <a:r>
              <a:rPr lang="en-CA" altLang="en-US" sz="3200" dirty="0"/>
              <a:t/>
            </a:r>
            <a:br>
              <a:rPr lang="en-CA" altLang="en-US" sz="3200" dirty="0"/>
            </a:br>
            <a:endParaRPr lang="en-CA" sz="3200" dirty="0"/>
          </a:p>
        </p:txBody>
      </p:sp>
      <p:sp>
        <p:nvSpPr>
          <p:cNvPr id="2150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1867444-67B2-4B75-A8EF-D06EF78CB763}" type="slidenum">
              <a:rPr lang="en-US" altLang="en-US" sz="1200" smtClean="0">
                <a:solidFill>
                  <a:srgbClr val="898989"/>
                </a:solidFill>
              </a:rPr>
              <a:pPr>
                <a:spcBef>
                  <a:spcPct val="0"/>
                </a:spcBef>
                <a:buFontTx/>
                <a:buNone/>
              </a:pPr>
              <a:t>9</a:t>
            </a:fld>
            <a:endParaRPr lang="en-US" altLang="en-US" sz="1200" smtClean="0">
              <a:solidFill>
                <a:srgbClr val="898989"/>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083859695"/>
              </p:ext>
            </p:extLst>
          </p:nvPr>
        </p:nvGraphicFramePr>
        <p:xfrm>
          <a:off x="128539" y="2063801"/>
          <a:ext cx="8859836" cy="3228976"/>
        </p:xfrm>
        <a:graphic>
          <a:graphicData uri="http://schemas.openxmlformats.org/drawingml/2006/table">
            <a:tbl>
              <a:tblPr firstRow="1" firstCol="1" bandRow="1">
                <a:tableStyleId>{5C22544A-7EE6-4342-B048-85BDC9FD1C3A}</a:tableStyleId>
              </a:tblPr>
              <a:tblGrid>
                <a:gridCol w="963216"/>
                <a:gridCol w="1848395"/>
                <a:gridCol w="1206541"/>
                <a:gridCol w="1817795"/>
                <a:gridCol w="1584175"/>
                <a:gridCol w="1439714"/>
              </a:tblGrid>
              <a:tr h="584191">
                <a:tc>
                  <a:txBody>
                    <a:bodyPr/>
                    <a:lstStyle/>
                    <a:p>
                      <a:pPr algn="ctr">
                        <a:lnSpc>
                          <a:spcPct val="107000"/>
                        </a:lnSpc>
                        <a:spcAft>
                          <a:spcPts val="0"/>
                        </a:spcAft>
                      </a:pPr>
                      <a:r>
                        <a:rPr lang="en-CA" sz="1100" dirty="0">
                          <a:solidFill>
                            <a:schemeClr val="tx1">
                              <a:lumMod val="65000"/>
                              <a:lumOff val="35000"/>
                            </a:schemeClr>
                          </a:solidFill>
                          <a:effectLst/>
                        </a:rPr>
                        <a:t>Province</a:t>
                      </a:r>
                      <a:r>
                        <a:rPr lang="en-CA" sz="1100" dirty="0" smtClean="0">
                          <a:solidFill>
                            <a:schemeClr val="tx1">
                              <a:lumMod val="65000"/>
                              <a:lumOff val="35000"/>
                            </a:schemeClr>
                          </a:solidFill>
                          <a:effectLst/>
                        </a:rPr>
                        <a:t>/</a:t>
                      </a:r>
                    </a:p>
                    <a:p>
                      <a:pPr algn="ctr">
                        <a:lnSpc>
                          <a:spcPct val="107000"/>
                        </a:lnSpc>
                        <a:spcAft>
                          <a:spcPts val="0"/>
                        </a:spcAft>
                      </a:pPr>
                      <a:r>
                        <a:rPr lang="en-CA" sz="1100" dirty="0" smtClean="0">
                          <a:solidFill>
                            <a:schemeClr val="tx1">
                              <a:lumMod val="65000"/>
                              <a:lumOff val="35000"/>
                            </a:schemeClr>
                          </a:solidFill>
                          <a:effectLst/>
                        </a:rPr>
                        <a:t>Territory</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Organized Program</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(Yes/No) </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Proposal/Business Case/Assessment </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Advisory Committee (Yes/No)</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Pilot Study (Yes/No)</a:t>
                      </a:r>
                    </a:p>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If yes, please describe</a:t>
                      </a:r>
                      <a:endParaRPr lang="en-CA" sz="1100" b="1" kern="1200" dirty="0" smtClean="0">
                        <a:solidFill>
                          <a:schemeClr val="tx1">
                            <a:lumMod val="65000"/>
                            <a:lumOff val="35000"/>
                          </a:schemeClr>
                        </a:solidFill>
                        <a:effectLst/>
                        <a:latin typeface="+mn-lt"/>
                        <a:ea typeface="+mn-ea"/>
                        <a:cs typeface="+mn-cs"/>
                      </a:endParaRPr>
                    </a:p>
                    <a:p>
                      <a:pPr algn="ctr">
                        <a:lnSpc>
                          <a:spcPct val="107000"/>
                        </a:lnSpc>
                        <a:spcAft>
                          <a:spcPts val="0"/>
                        </a:spcAft>
                      </a:pPr>
                      <a:endParaRPr lang="en-CA" sz="1100" b="1" kern="1200" dirty="0" smtClean="0">
                        <a:solidFill>
                          <a:schemeClr val="tx1">
                            <a:lumMod val="65000"/>
                            <a:lumOff val="35000"/>
                          </a:schemeClr>
                        </a:solidFill>
                        <a:effectLst/>
                        <a:latin typeface="+mn-lt"/>
                        <a:ea typeface="+mn-ea"/>
                        <a:cs typeface="+mn-cs"/>
                      </a:endParaRPr>
                    </a:p>
                    <a:p>
                      <a:pPr algn="ctr">
                        <a:lnSpc>
                          <a:spcPct val="107000"/>
                        </a:lnSpc>
                        <a:spcAft>
                          <a:spcPts val="0"/>
                        </a:spcAft>
                      </a:pPr>
                      <a:r>
                        <a:rPr lang="en-CA" sz="1100" b="1" kern="1200" dirty="0" smtClean="0">
                          <a:solidFill>
                            <a:schemeClr val="tx1">
                              <a:lumMod val="65000"/>
                              <a:lumOff val="35000"/>
                            </a:schemeClr>
                          </a:solidFill>
                          <a:effectLst/>
                          <a:latin typeface="+mn-lt"/>
                          <a:ea typeface="+mn-ea"/>
                          <a:cs typeface="+mn-cs"/>
                        </a:rPr>
                        <a:t> </a:t>
                      </a:r>
                      <a:endParaRPr lang="en-CA" sz="1100" b="1" kern="1200" dirty="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US" sz="1100" b="1" kern="1200" dirty="0" smtClean="0">
                          <a:solidFill>
                            <a:schemeClr val="tx1">
                              <a:lumMod val="65000"/>
                              <a:lumOff val="35000"/>
                            </a:schemeClr>
                          </a:solidFill>
                          <a:effectLst/>
                          <a:latin typeface="+mn-lt"/>
                          <a:ea typeface="+mn-ea"/>
                          <a:cs typeface="+mn-cs"/>
                        </a:rPr>
                        <a:t>Other Key Lung Cancer Screening Strategies/Activities </a:t>
                      </a:r>
                      <a:endParaRPr lang="en-CA" sz="1100" b="1" kern="1200" dirty="0">
                        <a:solidFill>
                          <a:schemeClr val="tx1">
                            <a:lumMod val="65000"/>
                            <a:lumOff val="35000"/>
                          </a:schemeClr>
                        </a:solidFill>
                        <a:effectLst/>
                        <a:latin typeface="+mn-lt"/>
                        <a:ea typeface="+mn-ea"/>
                        <a:cs typeface="+mn-cs"/>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71525">
                <a:tc>
                  <a:txBody>
                    <a:bodyPr/>
                    <a:lstStyle/>
                    <a:p>
                      <a:pPr algn="ctr">
                        <a:lnSpc>
                          <a:spcPct val="107000"/>
                        </a:lnSpc>
                        <a:spcAft>
                          <a:spcPts val="0"/>
                        </a:spcAft>
                      </a:pPr>
                      <a:r>
                        <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Saskatchewan</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CA" sz="1100" b="0" i="0" u="none" strike="noStrike" cap="none" normalizeH="0" baseline="0" dirty="0" smtClean="0">
                          <a:ln>
                            <a:noFill/>
                          </a:ln>
                          <a:solidFill>
                            <a:schemeClr val="tx1">
                              <a:lumMod val="65000"/>
                              <a:lumOff val="35000"/>
                            </a:schemeClr>
                          </a:solidFill>
                          <a:effectLst/>
                          <a:latin typeface="+mn-lt"/>
                          <a:ea typeface="ヒラギノ角ゴ Pro W3" charset="-128"/>
                        </a:rPr>
                        <a:t>A committee has been formed to monitor national progress.</a:t>
                      </a: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60932">
                <a:tc>
                  <a:txBody>
                    <a:bodyPr/>
                    <a:lstStyle/>
                    <a:p>
                      <a:pPr algn="ctr">
                        <a:lnSpc>
                          <a:spcPct val="107000"/>
                        </a:lnSpc>
                        <a:spcAft>
                          <a:spcPts val="0"/>
                        </a:spcAft>
                      </a:pPr>
                      <a:r>
                        <a:rPr lang="en-CA" sz="1100" dirty="0">
                          <a:solidFill>
                            <a:schemeClr val="tx1">
                              <a:lumMod val="65000"/>
                              <a:lumOff val="35000"/>
                            </a:schemeClr>
                          </a:solidFill>
                          <a:effectLst/>
                        </a:rPr>
                        <a:t>Manitoba</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Yes </a:t>
                      </a:r>
                    </a:p>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An Advisory</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Committee was established in 2016 to explore the feasibility and cost of a lung cancer screening program in Manitoba. Work is expected to be completed in fall 2017.</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No</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Funding of </a:t>
                      </a:r>
                      <a:r>
                        <a:rPr lang="en-US" sz="1100" dirty="0" err="1"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Champix</a:t>
                      </a:r>
                      <a:endPar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1913" indent="-61913" algn="l">
                        <a:lnSpc>
                          <a:spcPct val="107000"/>
                        </a:lnSpc>
                        <a:spcAft>
                          <a:spcPts val="0"/>
                        </a:spcAft>
                      </a:pPr>
                      <a:r>
                        <a:rPr lang="en-US" sz="110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CancerCare</a:t>
                      </a:r>
                      <a:r>
                        <a:rPr lang="en-US" sz="1100" baseline="0" dirty="0" smtClean="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Manitoba is exploring how its clinical smoking cessation program can be implemented in all regions of the province.</a:t>
                      </a:r>
                      <a:endParaRPr lang="en-CA" sz="1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TextBox 2"/>
          <p:cNvSpPr txBox="1"/>
          <p:nvPr/>
        </p:nvSpPr>
        <p:spPr>
          <a:xfrm>
            <a:off x="6854776" y="6150531"/>
            <a:ext cx="2133599" cy="369332"/>
          </a:xfrm>
          <a:prstGeom prst="rect">
            <a:avLst/>
          </a:prstGeom>
          <a:solidFill>
            <a:schemeClr val="bg1"/>
          </a:solidFill>
        </p:spPr>
        <p:txBody>
          <a:bodyPr wrap="square" rtlCol="0">
            <a:spAutoFit/>
          </a:bodyPr>
          <a:lstStyle/>
          <a:p>
            <a:endParaRPr lang="en-CA" dirty="0"/>
          </a:p>
        </p:txBody>
      </p:sp>
      <p:sp>
        <p:nvSpPr>
          <p:cNvPr id="4" name="Rectangle 3"/>
          <p:cNvSpPr/>
          <p:nvPr/>
        </p:nvSpPr>
        <p:spPr>
          <a:xfrm>
            <a:off x="128539" y="6025681"/>
            <a:ext cx="4572000" cy="246221"/>
          </a:xfrm>
          <a:prstGeom prst="rect">
            <a:avLst/>
          </a:prstGeom>
        </p:spPr>
        <p:txBody>
          <a:bodyPr>
            <a:spAutoFit/>
          </a:bodyPr>
          <a:lstStyle/>
          <a:p>
            <a:pPr>
              <a:defRPr/>
            </a:pPr>
            <a:r>
              <a:rPr lang="en-US" altLang="en-US" sz="1000" dirty="0">
                <a:solidFill>
                  <a:schemeClr val="tx1">
                    <a:lumMod val="65000"/>
                    <a:lumOff val="35000"/>
                  </a:schemeClr>
                </a:solidFill>
                <a:latin typeface="+mn-lt"/>
              </a:rPr>
              <a:t>---- No information was provided at the time the data was </a:t>
            </a:r>
            <a:r>
              <a:rPr lang="en-US" altLang="en-US" sz="1000" dirty="0" smtClean="0">
                <a:solidFill>
                  <a:schemeClr val="tx1">
                    <a:lumMod val="65000"/>
                    <a:lumOff val="35000"/>
                  </a:schemeClr>
                </a:solidFill>
                <a:latin typeface="+mn-lt"/>
              </a:rPr>
              <a:t>collected.</a:t>
            </a:r>
            <a:endParaRPr lang="en-CA" altLang="en-US" sz="1000" dirty="0">
              <a:solidFill>
                <a:schemeClr val="tx1">
                  <a:lumMod val="65000"/>
                  <a:lumOff val="35000"/>
                </a:schemeClr>
              </a:solidFill>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7589</TotalTime>
  <Words>2850</Words>
  <Application>Microsoft Office PowerPoint</Application>
  <PresentationFormat>On-screen Show (4:3)</PresentationFormat>
  <Paragraphs>544</Paragraphs>
  <Slides>25</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vt:lpstr>
      <vt:lpstr>Times New Roman</vt:lpstr>
      <vt:lpstr>Wingdings</vt:lpstr>
      <vt:lpstr>ヒラギノ角ゴ Pro W3</vt:lpstr>
      <vt:lpstr>Office Theme</vt:lpstr>
      <vt:lpstr>PowerPoint Presentation</vt:lpstr>
      <vt:lpstr>Background</vt:lpstr>
      <vt:lpstr>Outline</vt:lpstr>
      <vt:lpstr>PowerPoint Presentation</vt:lpstr>
      <vt:lpstr>Lung Cancer Screening Guidelines and Strategies – Highlights </vt:lpstr>
      <vt:lpstr>Canadian Task Force on Preventive Health Care Guidelines (2016)</vt:lpstr>
      <vt:lpstr>Canadian Task Force on Preventive Health Care Guidelines (2016), cont’d</vt:lpstr>
      <vt:lpstr>Current Strategies for Lung Cancer Screening in Canada </vt:lpstr>
      <vt:lpstr>Current Strategies for Lung Cancer Screening in Canada, cont’d </vt:lpstr>
      <vt:lpstr>Current Strategies for Lung Cancer Screening in Canada, cont’d</vt:lpstr>
      <vt:lpstr>Current Strategies for Lung Cancer Screening in Canada, cont’d</vt:lpstr>
      <vt:lpstr>Agency Responsible for Lung Cancer Screening Strategy </vt:lpstr>
      <vt:lpstr>PowerPoint Presentation</vt:lpstr>
      <vt:lpstr>Opportunistic Screening – Highlights </vt:lpstr>
      <vt:lpstr>Opportunistic Screening</vt:lpstr>
      <vt:lpstr>Opportunistic Screening</vt:lpstr>
      <vt:lpstr>PowerPoint Presentation</vt:lpstr>
      <vt:lpstr>Synoptic Reporting for Lung Cancer Pathology – Highlights </vt:lpstr>
      <vt:lpstr>Does your province/territory use synoptic reporting for lung cancer pathology?</vt:lpstr>
      <vt:lpstr>PowerPoint Presentation</vt:lpstr>
      <vt:lpstr>Rapid Diagnosis Initiatives for Lung Cancer – Highlights </vt:lpstr>
      <vt:lpstr>Rapid Diagnosis Initiatives for Lung Cancer </vt:lpstr>
      <vt:lpstr>Rapid Diagnosis Initiatives for Lung Cancer, cont’d </vt:lpstr>
      <vt:lpstr>Reference</vt:lpstr>
      <vt:lpstr>Acknowledgements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katterbury</dc:creator>
  <cp:lastModifiedBy>Nicolette Baines</cp:lastModifiedBy>
  <cp:revision>704</cp:revision>
  <cp:lastPrinted>2016-01-25T15:08:51Z</cp:lastPrinted>
  <dcterms:created xsi:type="dcterms:W3CDTF">2014-03-24T17:40:42Z</dcterms:created>
  <dcterms:modified xsi:type="dcterms:W3CDTF">2017-07-06T20:29:07Z</dcterms:modified>
</cp:coreProperties>
</file>