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8" r:id="rId4"/>
    <p:sldId id="275" r:id="rId5"/>
    <p:sldId id="277" r:id="rId6"/>
    <p:sldId id="259" r:id="rId7"/>
    <p:sldId id="260" r:id="rId8"/>
    <p:sldId id="261" r:id="rId9"/>
    <p:sldId id="269" r:id="rId10"/>
    <p:sldId id="264" r:id="rId11"/>
    <p:sldId id="276" r:id="rId12"/>
    <p:sldId id="263" r:id="rId13"/>
    <p:sldId id="274"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tte Baines" initials="NB" lastIdx="1" clrIdx="0">
    <p:extLst>
      <p:ext uri="{19B8F6BF-5375-455C-9EA6-DF929625EA0E}">
        <p15:presenceInfo xmlns:p15="http://schemas.microsoft.com/office/powerpoint/2012/main" userId="S-1-5-21-1087103429-2500212742-680250774-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5DB2"/>
    <a:srgbClr val="E19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4408" autoAdjust="0"/>
  </p:normalViewPr>
  <p:slideViewPr>
    <p:cSldViewPr>
      <p:cViewPr varScale="1">
        <p:scale>
          <a:sx n="80" d="100"/>
          <a:sy n="80" d="100"/>
        </p:scale>
        <p:origin x="118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4631478-A31A-4473-9370-681BC3AE88B9}" type="datetimeFigureOut">
              <a:rPr lang="en-US" smtClean="0"/>
              <a:pPr/>
              <a:t>8/16/2017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A11E2247-435F-4B14-9A62-FFADC5AD07F5}" type="slidenum">
              <a:rPr lang="en-US" smtClean="0"/>
              <a:pPr/>
              <a:t>‹#›</a:t>
            </a:fld>
            <a:endParaRPr lang="en-US" dirty="0"/>
          </a:p>
        </p:txBody>
      </p:sp>
    </p:spTree>
    <p:extLst>
      <p:ext uri="{BB962C8B-B14F-4D97-AF65-F5344CB8AC3E}">
        <p14:creationId xmlns:p14="http://schemas.microsoft.com/office/powerpoint/2010/main" val="366386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a:t>
            </a:fld>
            <a:endParaRPr lang="en-US" dirty="0"/>
          </a:p>
        </p:txBody>
      </p:sp>
    </p:spTree>
    <p:extLst>
      <p:ext uri="{BB962C8B-B14F-4D97-AF65-F5344CB8AC3E}">
        <p14:creationId xmlns:p14="http://schemas.microsoft.com/office/powerpoint/2010/main" val="189370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11</a:t>
            </a:fld>
            <a:endParaRPr lang="en-US" dirty="0"/>
          </a:p>
        </p:txBody>
      </p:sp>
    </p:spTree>
    <p:extLst>
      <p:ext uri="{BB962C8B-B14F-4D97-AF65-F5344CB8AC3E}">
        <p14:creationId xmlns:p14="http://schemas.microsoft.com/office/powerpoint/2010/main" val="264168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12</a:t>
            </a:fld>
            <a:endParaRPr lang="en-US" dirty="0"/>
          </a:p>
        </p:txBody>
      </p:sp>
    </p:spTree>
    <p:extLst>
      <p:ext uri="{BB962C8B-B14F-4D97-AF65-F5344CB8AC3E}">
        <p14:creationId xmlns:p14="http://schemas.microsoft.com/office/powerpoint/2010/main" val="312709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13</a:t>
            </a:fld>
            <a:endParaRPr lang="en-US" dirty="0"/>
          </a:p>
        </p:txBody>
      </p:sp>
    </p:spTree>
    <p:extLst>
      <p:ext uri="{BB962C8B-B14F-4D97-AF65-F5344CB8AC3E}">
        <p14:creationId xmlns:p14="http://schemas.microsoft.com/office/powerpoint/2010/main" val="157917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2</a:t>
            </a:fld>
            <a:endParaRPr lang="en-US" dirty="0"/>
          </a:p>
        </p:txBody>
      </p:sp>
    </p:spTree>
    <p:extLst>
      <p:ext uri="{BB962C8B-B14F-4D97-AF65-F5344CB8AC3E}">
        <p14:creationId xmlns:p14="http://schemas.microsoft.com/office/powerpoint/2010/main" val="57483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3</a:t>
            </a:fld>
            <a:endParaRPr lang="en-US" dirty="0"/>
          </a:p>
        </p:txBody>
      </p:sp>
    </p:spTree>
    <p:extLst>
      <p:ext uri="{BB962C8B-B14F-4D97-AF65-F5344CB8AC3E}">
        <p14:creationId xmlns:p14="http://schemas.microsoft.com/office/powerpoint/2010/main" val="196009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4</a:t>
            </a:fld>
            <a:endParaRPr lang="en-US" dirty="0"/>
          </a:p>
        </p:txBody>
      </p:sp>
    </p:spTree>
    <p:extLst>
      <p:ext uri="{BB962C8B-B14F-4D97-AF65-F5344CB8AC3E}">
        <p14:creationId xmlns:p14="http://schemas.microsoft.com/office/powerpoint/2010/main" val="166722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6</a:t>
            </a:fld>
            <a:endParaRPr lang="en-US" dirty="0"/>
          </a:p>
        </p:txBody>
      </p:sp>
    </p:spTree>
    <p:extLst>
      <p:ext uri="{BB962C8B-B14F-4D97-AF65-F5344CB8AC3E}">
        <p14:creationId xmlns:p14="http://schemas.microsoft.com/office/powerpoint/2010/main" val="3899183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lIns="93172" tIns="46587" rIns="93172" bIns="46587"/>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8196"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3172" tIns="46587" rIns="93172" bIns="46587" anchor="b"/>
          <a:lstStyle/>
          <a:p>
            <a:pPr algn="r" defTabSz="1240748"/>
            <a:fld id="{684D88A1-2A70-463C-A0CB-1A07AA7AA8BF}" type="slidenum">
              <a:rPr lang="en-CA" sz="1200">
                <a:ea typeface="ヒラギノ角ゴ Pro W3" charset="-128"/>
              </a:rPr>
              <a:pPr algn="r" defTabSz="1240748"/>
              <a:t>7</a:t>
            </a:fld>
            <a:endParaRPr lang="en-CA" sz="1200" dirty="0">
              <a:ea typeface="ヒラギノ角ゴ Pro W3" charset="-128"/>
            </a:endParaRPr>
          </a:p>
        </p:txBody>
      </p:sp>
    </p:spTree>
    <p:extLst>
      <p:ext uri="{BB962C8B-B14F-4D97-AF65-F5344CB8AC3E}">
        <p14:creationId xmlns:p14="http://schemas.microsoft.com/office/powerpoint/2010/main" val="131872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8</a:t>
            </a:fld>
            <a:endParaRPr lang="en-US" dirty="0"/>
          </a:p>
        </p:txBody>
      </p:sp>
    </p:spTree>
    <p:extLst>
      <p:ext uri="{BB962C8B-B14F-4D97-AF65-F5344CB8AC3E}">
        <p14:creationId xmlns:p14="http://schemas.microsoft.com/office/powerpoint/2010/main" val="147084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9</a:t>
            </a:fld>
            <a:endParaRPr lang="en-US" dirty="0"/>
          </a:p>
        </p:txBody>
      </p:sp>
    </p:spTree>
    <p:extLst>
      <p:ext uri="{BB962C8B-B14F-4D97-AF65-F5344CB8AC3E}">
        <p14:creationId xmlns:p14="http://schemas.microsoft.com/office/powerpoint/2010/main" val="238646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11E2247-435F-4B14-9A62-FFADC5AD07F5}" type="slidenum">
              <a:rPr lang="en-US" smtClean="0"/>
              <a:pPr/>
              <a:t>10</a:t>
            </a:fld>
            <a:endParaRPr lang="en-US" dirty="0"/>
          </a:p>
        </p:txBody>
      </p:sp>
    </p:spTree>
    <p:extLst>
      <p:ext uri="{BB962C8B-B14F-4D97-AF65-F5344CB8AC3E}">
        <p14:creationId xmlns:p14="http://schemas.microsoft.com/office/powerpoint/2010/main" val="2911773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a:xfrm>
            <a:off x="6948264" y="6492875"/>
            <a:ext cx="2133600" cy="365125"/>
          </a:xfrm>
        </p:spPr>
        <p:txBody>
          <a:bodyPr/>
          <a:lstStyle/>
          <a:p>
            <a:fld id="{C35E50E1-3288-4B49-A832-AC6F42EE392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1720" y="274638"/>
            <a:ext cx="6635080" cy="634082"/>
          </a:xfrm>
        </p:spPr>
        <p:txBody>
          <a:bodyPr>
            <a:noAutofit/>
          </a:bodyPr>
          <a:lstStyle>
            <a:lvl1pPr algn="l">
              <a:defRPr sz="4400" b="1">
                <a:solidFill>
                  <a:schemeClr val="tx1">
                    <a:lumMod val="65000"/>
                    <a:lumOff val="35000"/>
                  </a:schemeClr>
                </a:solidFill>
              </a:defRPr>
            </a:lvl1pPr>
          </a:lstStyle>
          <a:p>
            <a:r>
              <a:rPr lang="en-US" dirty="0" smtClean="0"/>
              <a:t>Click to edit title style</a:t>
            </a:r>
            <a:endParaRPr lang="en-US" dirty="0"/>
          </a:p>
        </p:txBody>
      </p:sp>
      <p:sp>
        <p:nvSpPr>
          <p:cNvPr id="3" name="Content Placeholder 2"/>
          <p:cNvSpPr>
            <a:spLocks noGrp="1"/>
          </p:cNvSpPr>
          <p:nvPr>
            <p:ph idx="1"/>
          </p:nvPr>
        </p:nvSpPr>
        <p:spPr>
          <a:xfrm>
            <a:off x="457200" y="1927373"/>
            <a:ext cx="8229600" cy="41659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67544" y="6309320"/>
            <a:ext cx="2895600" cy="365125"/>
          </a:xfrm>
        </p:spPr>
        <p:txBody>
          <a:bodyPr/>
          <a:lstStyle>
            <a:lvl1pPr algn="l">
              <a:defRPr/>
            </a:lvl1pPr>
          </a:lstStyle>
          <a:p>
            <a:r>
              <a:rPr lang="en-CA" dirty="0" smtClean="0"/>
              <a:t>April 2017</a:t>
            </a:r>
            <a:endParaRPr lang="en-US" dirty="0"/>
          </a:p>
        </p:txBody>
      </p:sp>
      <p:sp>
        <p:nvSpPr>
          <p:cNvPr id="6" name="Slide Number Placeholder 5"/>
          <p:cNvSpPr>
            <a:spLocks noGrp="1"/>
          </p:cNvSpPr>
          <p:nvPr>
            <p:ph type="sldNum" sz="quarter" idx="12"/>
          </p:nvPr>
        </p:nvSpPr>
        <p:spPr>
          <a:xfrm>
            <a:off x="3505200" y="6448251"/>
            <a:ext cx="2133600" cy="365125"/>
          </a:xfrm>
        </p:spPr>
        <p:txBody>
          <a:bodyPr/>
          <a:lstStyle>
            <a:lvl1pPr algn="ctr">
              <a:defRPr sz="1200">
                <a:solidFill>
                  <a:srgbClr val="898989"/>
                </a:solidFill>
              </a:defRPr>
            </a:lvl1pPr>
          </a:lstStyle>
          <a:p>
            <a:fld id="{C35E50E1-3288-4B49-A832-AC6F42EE392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3728" y="274638"/>
            <a:ext cx="6563072" cy="706090"/>
          </a:xfrm>
        </p:spPr>
        <p:txBody>
          <a:bodyPr/>
          <a:lstStyle>
            <a:lvl1pPr algn="l">
              <a:defRPr b="1">
                <a:solidFill>
                  <a:schemeClr val="tx1">
                    <a:lumMod val="65000"/>
                    <a:lumOff val="35000"/>
                  </a:schemeClr>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520259"/>
            <a:ext cx="2133600" cy="365125"/>
          </a:xfrm>
        </p:spPr>
        <p:txBody>
          <a:bodyPr/>
          <a:lstStyle/>
          <a:p>
            <a:fld id="{C35E50E1-3288-4B49-A832-AC6F42EE392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April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E50E1-3288-4B49-A832-AC6F42EE39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c-sc.gc.ca/index-eng.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partnershipagainstcancer.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ancercare.ns.ca/en/home/preventionscreening/prostate.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cancercare.on.ca/pcs/primcare/pcresources/" TargetMode="External"/><Relationship Id="rId4" Type="http://schemas.openxmlformats.org/officeDocument/2006/relationships/hyperlink" Target="http://www.health.gov.on.ca/en/pro/programs/ohip/bulletins/4000/bul4488.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mq.org/fr/RSSFeeds/~/media/Files/Depliants/Depliant-depistage-cancer-prostate-2013.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67544" y="548680"/>
            <a:ext cx="4464496" cy="964367"/>
          </a:xfrm>
          <a:prstGeom prst="rect">
            <a:avLst/>
          </a:prstGeom>
          <a:noFill/>
        </p:spPr>
        <p:txBody>
          <a:bodyPr wrap="square" rtlCol="0">
            <a:spAutoFit/>
          </a:bodyPr>
          <a:lstStyle/>
          <a:p>
            <a:pPr>
              <a:lnSpc>
                <a:spcPts val="3400"/>
              </a:lnSpc>
            </a:pPr>
            <a:r>
              <a:rPr lang="en-CA" sz="3200" b="1" dirty="0" smtClean="0">
                <a:solidFill>
                  <a:schemeClr val="tx2">
                    <a:lumMod val="75000"/>
                  </a:schemeClr>
                </a:solidFill>
              </a:rPr>
              <a:t>Prostate </a:t>
            </a:r>
            <a:r>
              <a:rPr lang="en-CA" sz="3200" b="1" dirty="0">
                <a:solidFill>
                  <a:schemeClr val="tx2">
                    <a:lumMod val="75000"/>
                  </a:schemeClr>
                </a:solidFill>
              </a:rPr>
              <a:t>Cancer </a:t>
            </a:r>
            <a:r>
              <a:rPr lang="en-CA" sz="3200" b="1" dirty="0" smtClean="0">
                <a:solidFill>
                  <a:schemeClr val="tx2">
                    <a:lumMod val="75000"/>
                  </a:schemeClr>
                </a:solidFill>
              </a:rPr>
              <a:t>Screening in Canada</a:t>
            </a:r>
            <a:endParaRPr lang="en-US" sz="3200" b="1" dirty="0">
              <a:solidFill>
                <a:schemeClr val="tx2">
                  <a:lumMod val="75000"/>
                </a:schemeClr>
              </a:solidFill>
            </a:endParaRPr>
          </a:p>
        </p:txBody>
      </p:sp>
      <p:sp>
        <p:nvSpPr>
          <p:cNvPr id="8" name="TextBox 7"/>
          <p:cNvSpPr txBox="1"/>
          <p:nvPr/>
        </p:nvSpPr>
        <p:spPr>
          <a:xfrm>
            <a:off x="414000" y="1907540"/>
            <a:ext cx="3816424" cy="369332"/>
          </a:xfrm>
          <a:prstGeom prst="rect">
            <a:avLst/>
          </a:prstGeom>
          <a:noFill/>
        </p:spPr>
        <p:txBody>
          <a:bodyPr wrap="square" rtlCol="0">
            <a:spAutoFit/>
          </a:bodyPr>
          <a:lstStyle/>
          <a:p>
            <a:r>
              <a:rPr lang="en-US" b="1" dirty="0" smtClean="0">
                <a:solidFill>
                  <a:srgbClr val="002060"/>
                </a:solidFill>
              </a:rPr>
              <a:t>Environmental Scan</a:t>
            </a:r>
            <a:endParaRPr lang="en-US" dirty="0">
              <a:solidFill>
                <a:srgbClr val="002060"/>
              </a:solidFill>
            </a:endParaRPr>
          </a:p>
        </p:txBody>
      </p:sp>
      <p:sp>
        <p:nvSpPr>
          <p:cNvPr id="5" name="Subtitle 2"/>
          <p:cNvSpPr>
            <a:spLocks noGrp="1"/>
          </p:cNvSpPr>
          <p:nvPr>
            <p:ph type="subTitle" idx="4294967295"/>
          </p:nvPr>
        </p:nvSpPr>
        <p:spPr>
          <a:xfrm>
            <a:off x="7315200" y="6553200"/>
            <a:ext cx="1676400" cy="304800"/>
          </a:xfrm>
          <a:prstGeom prst="rect">
            <a:avLst/>
          </a:prstGeom>
        </p:spPr>
        <p:txBody>
          <a:bodyPr>
            <a:normAutofit/>
          </a:bodyPr>
          <a:lstStyle/>
          <a:p>
            <a:pPr algn="r" eaLnBrk="1" hangingPunct="1">
              <a:buNone/>
              <a:defRPr/>
            </a:pPr>
            <a:r>
              <a:rPr lang="en-US" sz="1200" b="1" dirty="0" smtClean="0">
                <a:solidFill>
                  <a:srgbClr val="002060"/>
                </a:solidFill>
              </a:rPr>
              <a:t>April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07704" y="260648"/>
            <a:ext cx="7129238" cy="648072"/>
          </a:xfrm>
        </p:spPr>
        <p:txBody>
          <a:bodyPr>
            <a:noAutofit/>
          </a:bodyPr>
          <a:lstStyle/>
          <a:p>
            <a:r>
              <a:rPr lang="en-US" sz="3200" dirty="0" smtClean="0">
                <a:ea typeface="ヒラギノ角ゴ Pro W3" charset="-128"/>
              </a:rPr>
              <a:t>Prostate-Specific Antigen (PSA) Testing: Funding Availability Across Canada</a:t>
            </a:r>
            <a:endParaRPr lang="en-CA" sz="3200" b="0" dirty="0">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2123790885"/>
              </p:ext>
            </p:extLst>
          </p:nvPr>
        </p:nvGraphicFramePr>
        <p:xfrm>
          <a:off x="179512" y="1844824"/>
          <a:ext cx="8712968" cy="4271366"/>
        </p:xfrm>
        <a:graphic>
          <a:graphicData uri="http://schemas.openxmlformats.org/drawingml/2006/table">
            <a:tbl>
              <a:tblPr firstRow="1" bandRow="1">
                <a:tableStyleId>{22838BEF-8BB2-4498-84A7-C5851F593DF1}</a:tableStyleId>
              </a:tblPr>
              <a:tblGrid>
                <a:gridCol w="1702925"/>
                <a:gridCol w="1416951"/>
                <a:gridCol w="5593092"/>
              </a:tblGrid>
              <a:tr h="290844">
                <a:tc>
                  <a:txBody>
                    <a:bodyPr/>
                    <a:lstStyle/>
                    <a:p>
                      <a:pPr algn="ctr"/>
                      <a:endParaRPr lang="en-CA" sz="1200" dirty="0">
                        <a:solidFill>
                          <a:schemeClr val="tx1">
                            <a:lumMod val="65000"/>
                            <a:lumOff val="3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tx1">
                              <a:lumMod val="65000"/>
                              <a:lumOff val="35000"/>
                            </a:schemeClr>
                          </a:solidFill>
                        </a:rPr>
                        <a:t>Is the PSA test funded by your province/territory? </a:t>
                      </a:r>
                    </a:p>
                    <a:p>
                      <a:pPr algn="ctr"/>
                      <a:r>
                        <a:rPr lang="en-US" sz="1200" baseline="0" dirty="0" smtClean="0">
                          <a:solidFill>
                            <a:schemeClr val="tx1">
                              <a:lumMod val="65000"/>
                              <a:lumOff val="35000"/>
                            </a:schemeClr>
                          </a:solidFill>
                        </a:rPr>
                        <a:t>(Yes/No) </a:t>
                      </a:r>
                      <a:endParaRPr lang="en-CA" sz="1200" dirty="0">
                        <a:solidFill>
                          <a:schemeClr val="tx1">
                            <a:lumMod val="65000"/>
                            <a:lumOff val="35000"/>
                          </a:schemeClr>
                        </a:solidFill>
                      </a:endParaRPr>
                    </a:p>
                  </a:txBody>
                  <a:tcPr/>
                </a:tc>
                <a:tc>
                  <a:txBody>
                    <a:bodyPr/>
                    <a:lstStyle/>
                    <a:p>
                      <a:pPr algn="l"/>
                      <a:r>
                        <a:rPr lang="en-US" sz="1200" dirty="0" smtClean="0">
                          <a:solidFill>
                            <a:schemeClr val="tx1">
                              <a:lumMod val="65000"/>
                              <a:lumOff val="35000"/>
                            </a:schemeClr>
                          </a:solidFill>
                        </a:rPr>
                        <a:t>If</a:t>
                      </a:r>
                      <a:r>
                        <a:rPr lang="en-US" sz="1200" baseline="0" dirty="0" smtClean="0">
                          <a:solidFill>
                            <a:schemeClr val="tx1">
                              <a:lumMod val="65000"/>
                              <a:lumOff val="35000"/>
                            </a:schemeClr>
                          </a:solidFill>
                        </a:rPr>
                        <a:t> funding for PSA testing is available, please explain the funding details: </a:t>
                      </a:r>
                    </a:p>
                    <a:p>
                      <a:pPr marL="228600" indent="-228600" algn="l">
                        <a:buAutoNum type="arabicPeriod"/>
                      </a:pPr>
                      <a:r>
                        <a:rPr lang="en-US" sz="1200" baseline="0" dirty="0" smtClean="0">
                          <a:solidFill>
                            <a:schemeClr val="tx1">
                              <a:lumMod val="65000"/>
                              <a:lumOff val="35000"/>
                            </a:schemeClr>
                          </a:solidFill>
                        </a:rPr>
                        <a:t>When can the test be ordered (e.g. opportunistic screening in asymptomatic, symptomatic males, risk factors)</a:t>
                      </a:r>
                    </a:p>
                    <a:p>
                      <a:pPr marL="228600" indent="-228600" algn="l">
                        <a:buAutoNum type="arabicPeriod"/>
                      </a:pPr>
                      <a:r>
                        <a:rPr lang="en-US" sz="1200" baseline="0" dirty="0" smtClean="0">
                          <a:solidFill>
                            <a:schemeClr val="tx1">
                              <a:lumMod val="65000"/>
                              <a:lumOff val="35000"/>
                            </a:schemeClr>
                          </a:solidFill>
                        </a:rPr>
                        <a:t>Through which mechanism (e.g. physician referral, lab etc.)</a:t>
                      </a:r>
                    </a:p>
                    <a:p>
                      <a:pPr marL="228600" indent="-228600" algn="l">
                        <a:buAutoNum type="arabicPeriod"/>
                      </a:pPr>
                      <a:r>
                        <a:rPr lang="en-US" sz="1200" baseline="0" dirty="0" smtClean="0">
                          <a:solidFill>
                            <a:schemeClr val="tx1">
                              <a:lumMod val="65000"/>
                              <a:lumOff val="35000"/>
                            </a:schemeClr>
                          </a:solidFill>
                        </a:rPr>
                        <a:t>Source of funding (e.g. insurance coverage)</a:t>
                      </a:r>
                      <a:endParaRPr lang="en-CA" sz="1200" dirty="0" smtClean="0">
                        <a:solidFill>
                          <a:schemeClr val="tx1">
                            <a:lumMod val="65000"/>
                            <a:lumOff val="35000"/>
                          </a:schemeClr>
                        </a:solidFill>
                      </a:endParaRPr>
                    </a:p>
                    <a:p>
                      <a:pPr marL="0" indent="0" algn="l">
                        <a:buNone/>
                      </a:pPr>
                      <a:endParaRPr lang="en-CA" sz="1200" dirty="0">
                        <a:solidFill>
                          <a:schemeClr val="tx1">
                            <a:lumMod val="65000"/>
                            <a:lumOff val="35000"/>
                          </a:schemeClr>
                        </a:solidFill>
                      </a:endParaRPr>
                    </a:p>
                  </a:txBody>
                  <a:tcPr/>
                </a:tc>
              </a:tr>
              <a:tr h="484740">
                <a:tc>
                  <a:txBody>
                    <a:bodyPr/>
                    <a:lstStyle/>
                    <a:p>
                      <a:r>
                        <a:rPr lang="en-US" sz="1200" b="1" dirty="0" smtClean="0">
                          <a:solidFill>
                            <a:schemeClr val="tx1">
                              <a:lumMod val="65000"/>
                              <a:lumOff val="35000"/>
                            </a:schemeClr>
                          </a:solidFill>
                        </a:rPr>
                        <a:t>Alberta</a:t>
                      </a:r>
                      <a:endParaRPr lang="en-CA" sz="1200" b="1" dirty="0">
                        <a:solidFill>
                          <a:schemeClr val="tx1">
                            <a:lumMod val="65000"/>
                            <a:lumOff val="35000"/>
                          </a:schemeClr>
                        </a:solidFill>
                      </a:endParaRPr>
                    </a:p>
                  </a:txBody>
                  <a:tcPr/>
                </a:tc>
                <a:tc>
                  <a:txBody>
                    <a:bodyPr/>
                    <a:lstStyle/>
                    <a:p>
                      <a:pPr algn="ctr"/>
                      <a:r>
                        <a:rPr lang="en-US" sz="1200" strike="noStrike" dirty="0" smtClean="0">
                          <a:solidFill>
                            <a:schemeClr val="tx1">
                              <a:lumMod val="65000"/>
                              <a:lumOff val="35000"/>
                            </a:schemeClr>
                          </a:solidFill>
                        </a:rPr>
                        <a:t>Yes</a:t>
                      </a:r>
                      <a:endParaRPr lang="en-CA" sz="1200" strike="noStrike" dirty="0">
                        <a:solidFill>
                          <a:schemeClr val="tx1">
                            <a:lumMod val="65000"/>
                            <a:lumOff val="3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kern="1200" baseline="0" dirty="0" smtClean="0">
                          <a:solidFill>
                            <a:schemeClr val="tx1">
                              <a:lumMod val="65000"/>
                              <a:lumOff val="35000"/>
                            </a:schemeClr>
                          </a:solidFill>
                        </a:rPr>
                        <a:t>The Alberta Health Insurance Plan does cover it for “screening” i.e. testing of asymptomatic individuals. </a:t>
                      </a:r>
                      <a:endParaRPr kumimoji="0" lang="en-US" sz="1200" kern="1200" baseline="0" dirty="0" smtClean="0">
                        <a:solidFill>
                          <a:schemeClr val="tx1">
                            <a:lumMod val="65000"/>
                            <a:lumOff val="35000"/>
                          </a:schemeClr>
                        </a:solidFill>
                        <a:latin typeface="+mn-lt"/>
                        <a:ea typeface="+mn-ea"/>
                        <a:cs typeface="+mn-cs"/>
                      </a:endParaRPr>
                    </a:p>
                  </a:txBody>
                  <a:tcPr/>
                </a:tc>
              </a:tr>
              <a:tr h="325063">
                <a:tc>
                  <a:txBody>
                    <a:bodyPr/>
                    <a:lstStyle/>
                    <a:p>
                      <a:r>
                        <a:rPr lang="en-US" sz="1200" b="1" dirty="0" smtClean="0">
                          <a:solidFill>
                            <a:schemeClr val="tx1">
                              <a:lumMod val="65000"/>
                              <a:lumOff val="35000"/>
                            </a:schemeClr>
                          </a:solidFill>
                        </a:rPr>
                        <a:t>British</a:t>
                      </a:r>
                      <a:r>
                        <a:rPr lang="en-US" sz="1200" b="1" baseline="0" dirty="0" smtClean="0">
                          <a:solidFill>
                            <a:schemeClr val="tx1">
                              <a:lumMod val="65000"/>
                              <a:lumOff val="35000"/>
                            </a:schemeClr>
                          </a:solidFill>
                        </a:rPr>
                        <a:t> Columbia</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PSA tests are funded for diagnostic purposes</a:t>
                      </a:r>
                      <a:r>
                        <a:rPr lang="en-US" sz="1200" baseline="0" dirty="0" smtClean="0">
                          <a:solidFill>
                            <a:schemeClr val="tx1">
                              <a:lumMod val="65000"/>
                              <a:lumOff val="35000"/>
                            </a:schemeClr>
                          </a:solidFill>
                        </a:rPr>
                        <a:t> when ordered by a clinician but not</a:t>
                      </a:r>
                      <a:r>
                        <a:rPr lang="en-US" sz="1200" dirty="0" smtClean="0">
                          <a:solidFill>
                            <a:schemeClr val="tx1">
                              <a:lumMod val="65000"/>
                              <a:lumOff val="35000"/>
                            </a:schemeClr>
                          </a:solidFill>
                        </a:rPr>
                        <a:t>  for</a:t>
                      </a:r>
                      <a:r>
                        <a:rPr lang="en-US" sz="1200" baseline="0" dirty="0" smtClean="0">
                          <a:solidFill>
                            <a:schemeClr val="tx1">
                              <a:lumMod val="65000"/>
                              <a:lumOff val="35000"/>
                            </a:schemeClr>
                          </a:solidFill>
                        </a:rPr>
                        <a:t> population-based </a:t>
                      </a:r>
                      <a:r>
                        <a:rPr lang="en-US" sz="1200" dirty="0" smtClean="0">
                          <a:solidFill>
                            <a:schemeClr val="tx1">
                              <a:lumMod val="65000"/>
                              <a:lumOff val="35000"/>
                            </a:schemeClr>
                          </a:solidFill>
                        </a:rPr>
                        <a:t>screening. </a:t>
                      </a:r>
                      <a:endParaRPr lang="en-CA" sz="1200" dirty="0" smtClean="0">
                        <a:solidFill>
                          <a:schemeClr val="tx1">
                            <a:lumMod val="65000"/>
                            <a:lumOff val="35000"/>
                          </a:schemeClr>
                        </a:solidFill>
                      </a:endParaRPr>
                    </a:p>
                  </a:txBody>
                  <a:tcPr/>
                </a:tc>
              </a:tr>
              <a:tr h="325063">
                <a:tc>
                  <a:txBody>
                    <a:bodyPr/>
                    <a:lstStyle/>
                    <a:p>
                      <a:r>
                        <a:rPr lang="en-US" sz="1200" b="1" dirty="0" smtClean="0">
                          <a:solidFill>
                            <a:schemeClr val="tx1">
                              <a:lumMod val="65000"/>
                              <a:lumOff val="35000"/>
                            </a:schemeClr>
                          </a:solidFill>
                        </a:rPr>
                        <a:t>Manitoba</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PSA testing is an insured service when ordered by a clinician.</a:t>
                      </a:r>
                      <a:endParaRPr lang="en-CA" sz="1200" dirty="0" smtClean="0">
                        <a:solidFill>
                          <a:schemeClr val="tx1">
                            <a:lumMod val="65000"/>
                            <a:lumOff val="35000"/>
                          </a:schemeClr>
                        </a:solidFill>
                      </a:endParaRPr>
                    </a:p>
                  </a:txBody>
                  <a:tcPr/>
                </a:tc>
              </a:tr>
              <a:tr h="325063">
                <a:tc>
                  <a:txBody>
                    <a:bodyPr/>
                    <a:lstStyle/>
                    <a:p>
                      <a:r>
                        <a:rPr lang="en-US" sz="1200" b="1" dirty="0" smtClean="0">
                          <a:solidFill>
                            <a:schemeClr val="tx1">
                              <a:lumMod val="65000"/>
                              <a:lumOff val="35000"/>
                            </a:schemeClr>
                          </a:solidFill>
                        </a:rPr>
                        <a:t>New</a:t>
                      </a:r>
                      <a:r>
                        <a:rPr lang="en-US" sz="1200" b="1" baseline="0" dirty="0" smtClean="0">
                          <a:solidFill>
                            <a:schemeClr val="tx1">
                              <a:lumMod val="65000"/>
                              <a:lumOff val="35000"/>
                            </a:schemeClr>
                          </a:solidFill>
                        </a:rPr>
                        <a:t> Brunswick</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PSA testing is an insured service when ordered by a physician or Nurse Practitioner.</a:t>
                      </a:r>
                      <a:endParaRPr lang="en-CA" sz="1200" dirty="0" smtClean="0">
                        <a:solidFill>
                          <a:schemeClr val="tx1">
                            <a:lumMod val="65000"/>
                            <a:lumOff val="35000"/>
                          </a:schemeClr>
                        </a:solidFill>
                      </a:endParaRPr>
                    </a:p>
                  </a:txBody>
                  <a:tcPr/>
                </a:tc>
              </a:tr>
              <a:tr h="484740">
                <a:tc>
                  <a:txBody>
                    <a:bodyPr/>
                    <a:lstStyle/>
                    <a:p>
                      <a:r>
                        <a:rPr lang="en-US" sz="1200" b="1" dirty="0" smtClean="0">
                          <a:solidFill>
                            <a:schemeClr val="tx1">
                              <a:lumMod val="65000"/>
                              <a:lumOff val="35000"/>
                            </a:schemeClr>
                          </a:solidFill>
                        </a:rPr>
                        <a:t>Newfoundland</a:t>
                      </a:r>
                      <a:r>
                        <a:rPr lang="en-US" sz="1200" b="1" baseline="0" dirty="0" smtClean="0">
                          <a:solidFill>
                            <a:schemeClr val="tx1">
                              <a:lumMod val="65000"/>
                              <a:lumOff val="35000"/>
                            </a:schemeClr>
                          </a:solidFill>
                        </a:rPr>
                        <a:t> &amp; Labrador</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The cost for a PSA test is an insured service when ordered by a physician</a:t>
                      </a:r>
                      <a:endParaRPr lang="en-CA" sz="1200" dirty="0" smtClean="0">
                        <a:solidFill>
                          <a:schemeClr val="tx1">
                            <a:lumMod val="65000"/>
                            <a:lumOff val="35000"/>
                          </a:schemeClr>
                        </a:solidFill>
                      </a:endParaRPr>
                    </a:p>
                  </a:txBody>
                  <a:tcPr/>
                </a:tc>
              </a:tr>
              <a:tr h="325063">
                <a:tc>
                  <a:txBody>
                    <a:bodyPr/>
                    <a:lstStyle/>
                    <a:p>
                      <a:r>
                        <a:rPr lang="en-US" sz="1200" b="1" dirty="0" smtClean="0">
                          <a:solidFill>
                            <a:schemeClr val="tx1">
                              <a:lumMod val="65000"/>
                              <a:lumOff val="35000"/>
                            </a:schemeClr>
                          </a:solidFill>
                        </a:rPr>
                        <a:t>Northwest</a:t>
                      </a:r>
                      <a:r>
                        <a:rPr lang="en-US" sz="1200" b="1" baseline="0" dirty="0" smtClean="0">
                          <a:solidFill>
                            <a:schemeClr val="tx1">
                              <a:lumMod val="65000"/>
                              <a:lumOff val="35000"/>
                            </a:schemeClr>
                          </a:solidFill>
                        </a:rPr>
                        <a:t> Territories</a:t>
                      </a:r>
                      <a:endParaRPr lang="en-CA" sz="1200" b="1" dirty="0">
                        <a:solidFill>
                          <a:schemeClr val="tx1">
                            <a:lumMod val="65000"/>
                            <a:lumOff val="35000"/>
                          </a:schemeClr>
                        </a:solidFill>
                      </a:endParaRPr>
                    </a:p>
                  </a:txBody>
                  <a:tcPr/>
                </a:tc>
                <a:tc>
                  <a:txBody>
                    <a:bodyPr/>
                    <a:lstStyle/>
                    <a:p>
                      <a:pPr marL="0" indent="0" algn="ctr">
                        <a:buFont typeface="Arial" pitchFamily="34" charset="0"/>
                        <a:buNone/>
                      </a:pP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r>
                        <a:rPr lang="en-US" sz="1200" dirty="0" smtClean="0">
                          <a:solidFill>
                            <a:schemeClr val="tx1">
                              <a:lumMod val="65000"/>
                              <a:lumOff val="35000"/>
                            </a:schemeClr>
                          </a:solidFill>
                        </a:rPr>
                        <a:t>The cost for a PSA test is an insured service when ordered by a clinician.</a:t>
                      </a:r>
                    </a:p>
                    <a:p>
                      <a:r>
                        <a:rPr lang="en-US" sz="1200" dirty="0" smtClean="0">
                          <a:solidFill>
                            <a:schemeClr val="tx1">
                              <a:lumMod val="65000"/>
                              <a:lumOff val="35000"/>
                            </a:schemeClr>
                          </a:solidFill>
                        </a:rPr>
                        <a:t>Appropriate use for PSA testing is for the following scenarios: follow-up for prostate cancer, prostatism or an abnormal digital</a:t>
                      </a:r>
                      <a:r>
                        <a:rPr lang="en-US" sz="1200" baseline="0" dirty="0" smtClean="0">
                          <a:solidFill>
                            <a:schemeClr val="tx1">
                              <a:lumMod val="65000"/>
                              <a:lumOff val="35000"/>
                            </a:schemeClr>
                          </a:solidFill>
                        </a:rPr>
                        <a:t> rectal exam</a:t>
                      </a:r>
                      <a:r>
                        <a:rPr lang="en-US" sz="1200" dirty="0" smtClean="0">
                          <a:solidFill>
                            <a:schemeClr val="tx1">
                              <a:lumMod val="65000"/>
                              <a:lumOff val="35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Patients at</a:t>
                      </a:r>
                      <a:r>
                        <a:rPr lang="en-US" sz="1200" baseline="0" dirty="0" smtClean="0">
                          <a:solidFill>
                            <a:schemeClr val="tx1">
                              <a:lumMod val="65000"/>
                              <a:lumOff val="35000"/>
                            </a:schemeClr>
                          </a:solidFill>
                        </a:rPr>
                        <a:t> higher risk for prostate cancer or those who express concern for developing prostate cancer should discuss risk: benefits with the clinician.</a:t>
                      </a:r>
                      <a:endParaRPr lang="en-US" sz="1200" dirty="0" smtClean="0">
                        <a:solidFill>
                          <a:schemeClr val="tx1">
                            <a:lumMod val="65000"/>
                            <a:lumOff val="35000"/>
                          </a:schemeClr>
                        </a:solidFill>
                      </a:endParaRPr>
                    </a:p>
                  </a:txBody>
                  <a:tcPr/>
                </a:tc>
              </a:tr>
            </a:tbl>
          </a:graphicData>
        </a:graphic>
      </p:graphicFrame>
      <p:sp>
        <p:nvSpPr>
          <p:cNvPr id="2" name="Footer Placeholder 1"/>
          <p:cNvSpPr>
            <a:spLocks noGrp="1"/>
          </p:cNvSpPr>
          <p:nvPr>
            <p:ph type="ftr" sz="quarter" idx="11"/>
          </p:nvPr>
        </p:nvSpPr>
        <p:spPr/>
        <p:txBody>
          <a:bodyPr/>
          <a:lstStyle/>
          <a:p>
            <a:r>
              <a:rPr lang="en-CA" smtClean="0"/>
              <a:t>April 2017</a:t>
            </a:r>
            <a:endParaRPr lang="en-US" dirty="0"/>
          </a:p>
        </p:txBody>
      </p:sp>
      <p:sp>
        <p:nvSpPr>
          <p:cNvPr id="3" name="Slide Number Placeholder 2"/>
          <p:cNvSpPr>
            <a:spLocks noGrp="1"/>
          </p:cNvSpPr>
          <p:nvPr>
            <p:ph type="sldNum" sz="quarter" idx="12"/>
          </p:nvPr>
        </p:nvSpPr>
        <p:spPr/>
        <p:txBody>
          <a:bodyPr/>
          <a:lstStyle/>
          <a:p>
            <a:fld id="{C35E50E1-3288-4B49-A832-AC6F42EE392F}" type="slidenum">
              <a:rPr lang="en-US" smtClean="0"/>
              <a:pPr/>
              <a:t>10</a:t>
            </a:fld>
            <a:endParaRPr lang="en-US" dirty="0"/>
          </a:p>
        </p:txBody>
      </p:sp>
    </p:spTree>
    <p:extLst>
      <p:ext uri="{BB962C8B-B14F-4D97-AF65-F5344CB8AC3E}">
        <p14:creationId xmlns:p14="http://schemas.microsoft.com/office/powerpoint/2010/main" val="167569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07704" y="260648"/>
            <a:ext cx="7129238" cy="648072"/>
          </a:xfrm>
        </p:spPr>
        <p:txBody>
          <a:bodyPr>
            <a:noAutofit/>
          </a:bodyPr>
          <a:lstStyle/>
          <a:p>
            <a:r>
              <a:rPr lang="en-US" sz="3200" dirty="0" smtClean="0">
                <a:ea typeface="ヒラギノ角ゴ Pro W3" charset="-128"/>
              </a:rPr>
              <a:t>Prostate-Specific Antigen (PSA) Testing: Funding Availability Across Canada</a:t>
            </a:r>
            <a:endParaRPr lang="en-CA" sz="3200" b="0" dirty="0">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2086742916"/>
              </p:ext>
            </p:extLst>
          </p:nvPr>
        </p:nvGraphicFramePr>
        <p:xfrm>
          <a:off x="318519" y="2132856"/>
          <a:ext cx="8568953" cy="3334884"/>
        </p:xfrm>
        <a:graphic>
          <a:graphicData uri="http://schemas.openxmlformats.org/drawingml/2006/table">
            <a:tbl>
              <a:tblPr firstRow="1" bandRow="1">
                <a:tableStyleId>{22838BEF-8BB2-4498-84A7-C5851F593DF1}</a:tableStyleId>
              </a:tblPr>
              <a:tblGrid>
                <a:gridCol w="1674778"/>
                <a:gridCol w="1421566"/>
                <a:gridCol w="5472609"/>
              </a:tblGrid>
              <a:tr h="664674">
                <a:tc>
                  <a:txBody>
                    <a:bodyPr/>
                    <a:lstStyle/>
                    <a:p>
                      <a:pPr algn="ctr"/>
                      <a:endParaRPr lang="en-CA" sz="1200" dirty="0">
                        <a:solidFill>
                          <a:schemeClr val="tx1">
                            <a:lumMod val="65000"/>
                            <a:lumOff val="3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tx1">
                              <a:lumMod val="65000"/>
                              <a:lumOff val="35000"/>
                            </a:schemeClr>
                          </a:solidFill>
                        </a:rPr>
                        <a:t>Is the PSA test funded by your province/territory? </a:t>
                      </a:r>
                    </a:p>
                    <a:p>
                      <a:pPr algn="ctr"/>
                      <a:r>
                        <a:rPr lang="en-US" sz="1200" baseline="0" dirty="0" smtClean="0">
                          <a:solidFill>
                            <a:schemeClr val="tx1">
                              <a:lumMod val="65000"/>
                              <a:lumOff val="35000"/>
                            </a:schemeClr>
                          </a:solidFill>
                        </a:rPr>
                        <a:t>(Yes/No) </a:t>
                      </a:r>
                      <a:endParaRPr lang="en-CA" sz="1200" dirty="0">
                        <a:solidFill>
                          <a:schemeClr val="tx1">
                            <a:lumMod val="65000"/>
                            <a:lumOff val="35000"/>
                          </a:schemeClr>
                        </a:solidFill>
                      </a:endParaRPr>
                    </a:p>
                  </a:txBody>
                  <a:tcPr/>
                </a:tc>
                <a:tc>
                  <a:txBody>
                    <a:bodyPr/>
                    <a:lstStyle/>
                    <a:p>
                      <a:pPr algn="l"/>
                      <a:r>
                        <a:rPr lang="en-US" sz="1200" dirty="0" smtClean="0">
                          <a:solidFill>
                            <a:schemeClr val="tx1">
                              <a:lumMod val="65000"/>
                              <a:lumOff val="35000"/>
                            </a:schemeClr>
                          </a:solidFill>
                        </a:rPr>
                        <a:t>If</a:t>
                      </a:r>
                      <a:r>
                        <a:rPr lang="en-US" sz="1200" baseline="0" dirty="0" smtClean="0">
                          <a:solidFill>
                            <a:schemeClr val="tx1">
                              <a:lumMod val="65000"/>
                              <a:lumOff val="35000"/>
                            </a:schemeClr>
                          </a:solidFill>
                        </a:rPr>
                        <a:t> funding for PSA testing is available, please explain the funding details: </a:t>
                      </a:r>
                    </a:p>
                    <a:p>
                      <a:pPr marL="228600" indent="-228600" algn="l">
                        <a:buAutoNum type="arabicPeriod"/>
                      </a:pPr>
                      <a:r>
                        <a:rPr lang="en-US" sz="1200" baseline="0" dirty="0" smtClean="0">
                          <a:solidFill>
                            <a:schemeClr val="tx1">
                              <a:lumMod val="65000"/>
                              <a:lumOff val="35000"/>
                            </a:schemeClr>
                          </a:solidFill>
                        </a:rPr>
                        <a:t>When can the test be ordered (e.g. opportunistic screening in asymptomatic, symptomatic males, risk factors)</a:t>
                      </a:r>
                    </a:p>
                    <a:p>
                      <a:pPr marL="228600" indent="-228600" algn="l">
                        <a:buAutoNum type="arabicPeriod"/>
                      </a:pPr>
                      <a:r>
                        <a:rPr lang="en-US" sz="1200" baseline="0" dirty="0" smtClean="0">
                          <a:solidFill>
                            <a:schemeClr val="tx1">
                              <a:lumMod val="65000"/>
                              <a:lumOff val="35000"/>
                            </a:schemeClr>
                          </a:solidFill>
                        </a:rPr>
                        <a:t>Through which mechanism (e.g. physician referral, lab etc.)</a:t>
                      </a:r>
                    </a:p>
                    <a:p>
                      <a:pPr marL="228600" indent="-228600" algn="l">
                        <a:buAutoNum type="arabicPeriod"/>
                      </a:pPr>
                      <a:r>
                        <a:rPr lang="en-US" sz="1200" baseline="0" dirty="0" smtClean="0">
                          <a:solidFill>
                            <a:schemeClr val="tx1">
                              <a:lumMod val="65000"/>
                              <a:lumOff val="35000"/>
                            </a:schemeClr>
                          </a:solidFill>
                        </a:rPr>
                        <a:t>Source of funding (e.g. insurance coverage)</a:t>
                      </a:r>
                      <a:endParaRPr lang="en-CA" sz="1200" dirty="0" smtClean="0">
                        <a:solidFill>
                          <a:schemeClr val="tx1">
                            <a:lumMod val="65000"/>
                            <a:lumOff val="35000"/>
                          </a:schemeClr>
                        </a:solidFill>
                      </a:endParaRPr>
                    </a:p>
                  </a:txBody>
                  <a:tcPr/>
                </a:tc>
              </a:tr>
              <a:tr h="300500">
                <a:tc>
                  <a:txBody>
                    <a:bodyPr/>
                    <a:lstStyle/>
                    <a:p>
                      <a:r>
                        <a:rPr lang="en-US" sz="1200" b="1" dirty="0" smtClean="0">
                          <a:solidFill>
                            <a:schemeClr val="tx1">
                              <a:lumMod val="65000"/>
                              <a:lumOff val="35000"/>
                            </a:schemeClr>
                          </a:solidFill>
                        </a:rPr>
                        <a:t>Nova</a:t>
                      </a:r>
                      <a:r>
                        <a:rPr lang="en-US" sz="1200" b="1" baseline="0" dirty="0" smtClean="0">
                          <a:solidFill>
                            <a:schemeClr val="tx1">
                              <a:lumMod val="65000"/>
                              <a:lumOff val="35000"/>
                            </a:schemeClr>
                          </a:solidFill>
                        </a:rPr>
                        <a:t> Scotia</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65000"/>
                              <a:lumOff val="35000"/>
                            </a:schemeClr>
                          </a:solidFill>
                        </a:rPr>
                        <a:t>The cost for a PSA test is an insured service when ordered by a Physician</a:t>
                      </a:r>
                      <a:r>
                        <a:rPr lang="en-US" sz="1200" b="0" baseline="0" dirty="0" smtClean="0">
                          <a:solidFill>
                            <a:schemeClr val="tx1">
                              <a:lumMod val="65000"/>
                              <a:lumOff val="35000"/>
                            </a:schemeClr>
                          </a:solidFill>
                        </a:rPr>
                        <a:t> or Nurse Practitioner.</a:t>
                      </a:r>
                      <a:endParaRPr kumimoji="0" lang="en-US" sz="1200" b="0" kern="1200" baseline="0" dirty="0" smtClean="0">
                        <a:solidFill>
                          <a:schemeClr val="tx1">
                            <a:lumMod val="65000"/>
                            <a:lumOff val="35000"/>
                          </a:schemeClr>
                        </a:solidFill>
                        <a:latin typeface="+mn-lt"/>
                        <a:ea typeface="+mn-ea"/>
                        <a:cs typeface="+mn-cs"/>
                      </a:endParaRPr>
                    </a:p>
                  </a:txBody>
                  <a:tcPr/>
                </a:tc>
              </a:tr>
              <a:tr h="293416">
                <a:tc>
                  <a:txBody>
                    <a:bodyPr/>
                    <a:lstStyle/>
                    <a:p>
                      <a:r>
                        <a:rPr lang="en-US" sz="1200" b="1" dirty="0" smtClean="0">
                          <a:solidFill>
                            <a:schemeClr val="tx1">
                              <a:lumMod val="65000"/>
                              <a:lumOff val="35000"/>
                            </a:schemeClr>
                          </a:solidFill>
                        </a:rPr>
                        <a:t>Nunavut</a:t>
                      </a:r>
                      <a:endParaRPr lang="en-CA" sz="1200" b="1" dirty="0">
                        <a:solidFill>
                          <a:schemeClr val="tx1">
                            <a:lumMod val="65000"/>
                            <a:lumOff val="35000"/>
                          </a:schemeClr>
                        </a:solidFill>
                      </a:endParaRPr>
                    </a:p>
                  </a:txBody>
                  <a:tcPr/>
                </a:tc>
                <a:tc>
                  <a:txBody>
                    <a:bodyPr/>
                    <a:lstStyle/>
                    <a:p>
                      <a:pPr algn="ctr"/>
                      <a:r>
                        <a:rPr lang="en-US" sz="1200" strike="noStrike" dirty="0" smtClean="0">
                          <a:solidFill>
                            <a:schemeClr val="tx1">
                              <a:lumMod val="65000"/>
                              <a:lumOff val="35000"/>
                            </a:schemeClr>
                          </a:solidFill>
                        </a:rPr>
                        <a:t>Yes</a:t>
                      </a:r>
                      <a:endParaRPr lang="en-CA" sz="1200" strike="noStrike"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PSA test</a:t>
                      </a:r>
                      <a:r>
                        <a:rPr lang="en-US" sz="1200" baseline="0" dirty="0" smtClean="0">
                          <a:solidFill>
                            <a:schemeClr val="tx1">
                              <a:lumMod val="65000"/>
                              <a:lumOff val="35000"/>
                            </a:schemeClr>
                          </a:solidFill>
                        </a:rPr>
                        <a:t> is an insured service in Nunavut.</a:t>
                      </a:r>
                      <a:endParaRPr lang="en-CA" sz="1200" dirty="0" smtClean="0">
                        <a:solidFill>
                          <a:schemeClr val="tx1">
                            <a:lumMod val="65000"/>
                            <a:lumOff val="35000"/>
                          </a:schemeClr>
                        </a:solidFill>
                      </a:endParaRPr>
                    </a:p>
                  </a:txBody>
                  <a:tcPr/>
                </a:tc>
              </a:tr>
              <a:tr h="300500">
                <a:tc>
                  <a:txBody>
                    <a:bodyPr/>
                    <a:lstStyle/>
                    <a:p>
                      <a:r>
                        <a:rPr lang="en-US" sz="1200" b="1" dirty="0" smtClean="0">
                          <a:solidFill>
                            <a:schemeClr val="tx1">
                              <a:lumMod val="65000"/>
                              <a:lumOff val="35000"/>
                            </a:schemeClr>
                          </a:solidFill>
                        </a:rPr>
                        <a:t>Ontario</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r>
                        <a:rPr lang="en-US" sz="1200" dirty="0" smtClean="0">
                          <a:solidFill>
                            <a:schemeClr val="tx1">
                              <a:lumMod val="65000"/>
                              <a:lumOff val="35000"/>
                            </a:schemeClr>
                          </a:solidFill>
                        </a:rPr>
                        <a:t>Government has policies for funding of PSA test; PSA</a:t>
                      </a:r>
                      <a:r>
                        <a:rPr lang="en-US" sz="1200" baseline="0" dirty="0" smtClean="0">
                          <a:solidFill>
                            <a:schemeClr val="tx1">
                              <a:lumMod val="65000"/>
                              <a:lumOff val="35000"/>
                            </a:schemeClr>
                          </a:solidFill>
                        </a:rPr>
                        <a:t> testing is not insured for routine screening.</a:t>
                      </a:r>
                      <a:endParaRPr lang="en-CA" sz="1200" dirty="0">
                        <a:solidFill>
                          <a:schemeClr val="tx1">
                            <a:lumMod val="65000"/>
                            <a:lumOff val="35000"/>
                          </a:schemeClr>
                        </a:solidFill>
                      </a:endParaRPr>
                    </a:p>
                  </a:txBody>
                  <a:tcPr/>
                </a:tc>
              </a:tr>
              <a:tr h="276746">
                <a:tc>
                  <a:txBody>
                    <a:bodyPr/>
                    <a:lstStyle/>
                    <a:p>
                      <a:r>
                        <a:rPr lang="en-US" sz="1200" b="1" dirty="0" smtClean="0">
                          <a:solidFill>
                            <a:schemeClr val="tx1">
                              <a:lumMod val="65000"/>
                              <a:lumOff val="35000"/>
                            </a:schemeClr>
                          </a:solidFill>
                        </a:rPr>
                        <a:t>Prince</a:t>
                      </a:r>
                      <a:r>
                        <a:rPr lang="en-US" sz="1200" b="1" baseline="0" dirty="0" smtClean="0">
                          <a:solidFill>
                            <a:schemeClr val="tx1">
                              <a:lumMod val="65000"/>
                              <a:lumOff val="35000"/>
                            </a:schemeClr>
                          </a:solidFill>
                        </a:rPr>
                        <a:t> Edward Island</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r>
                        <a:rPr lang="en-CA" sz="1200" dirty="0" smtClean="0">
                          <a:solidFill>
                            <a:schemeClr val="tx1">
                              <a:lumMod val="65000"/>
                              <a:lumOff val="35000"/>
                            </a:schemeClr>
                          </a:solidFill>
                        </a:rPr>
                        <a:t>If ordered by clinician.</a:t>
                      </a:r>
                      <a:endParaRPr lang="en-CA" sz="1200" dirty="0">
                        <a:solidFill>
                          <a:schemeClr val="tx1">
                            <a:lumMod val="65000"/>
                            <a:lumOff val="35000"/>
                          </a:schemeClr>
                        </a:solidFill>
                      </a:endParaRPr>
                    </a:p>
                  </a:txBody>
                  <a:tcPr/>
                </a:tc>
              </a:tr>
              <a:tr h="276746">
                <a:tc>
                  <a:txBody>
                    <a:bodyPr/>
                    <a:lstStyle/>
                    <a:p>
                      <a:r>
                        <a:rPr lang="en-US" sz="1200" b="1" dirty="0" smtClean="0">
                          <a:solidFill>
                            <a:schemeClr val="tx1">
                              <a:lumMod val="65000"/>
                              <a:lumOff val="35000"/>
                            </a:schemeClr>
                          </a:solidFill>
                        </a:rPr>
                        <a:t>Quebec</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r>
                        <a:rPr lang="en-US" sz="1200" dirty="0" smtClean="0">
                          <a:solidFill>
                            <a:schemeClr val="tx1">
                              <a:lumMod val="65000"/>
                              <a:lumOff val="35000"/>
                            </a:schemeClr>
                          </a:solidFill>
                        </a:rPr>
                        <a:t>It is funded if the test is requested by a urologist</a:t>
                      </a:r>
                      <a:r>
                        <a:rPr lang="en-US" sz="1200" baseline="0" dirty="0" smtClean="0">
                          <a:solidFill>
                            <a:schemeClr val="tx1">
                              <a:lumMod val="65000"/>
                              <a:lumOff val="35000"/>
                            </a:schemeClr>
                          </a:solidFill>
                        </a:rPr>
                        <a:t> or a treating physician.</a:t>
                      </a:r>
                      <a:endParaRPr lang="en-CA" sz="1200" dirty="0">
                        <a:solidFill>
                          <a:schemeClr val="tx1">
                            <a:lumMod val="65000"/>
                            <a:lumOff val="35000"/>
                          </a:schemeClr>
                        </a:solidFill>
                      </a:endParaRPr>
                    </a:p>
                  </a:txBody>
                  <a:tcPr/>
                </a:tc>
              </a:tr>
              <a:tr h="293416">
                <a:tc>
                  <a:txBody>
                    <a:bodyPr/>
                    <a:lstStyle/>
                    <a:p>
                      <a:r>
                        <a:rPr lang="en-US" sz="1200" b="1" dirty="0" smtClean="0">
                          <a:solidFill>
                            <a:schemeClr val="tx1">
                              <a:lumMod val="65000"/>
                              <a:lumOff val="35000"/>
                            </a:schemeClr>
                          </a:solidFill>
                        </a:rPr>
                        <a:t>Saskatchewan</a:t>
                      </a:r>
                      <a:endParaRPr lang="en-CA" sz="1200" b="1" dirty="0">
                        <a:solidFill>
                          <a:schemeClr val="tx1">
                            <a:lumMod val="65000"/>
                            <a:lumOff val="35000"/>
                          </a:schemeClr>
                        </a:solidFill>
                      </a:endParaRPr>
                    </a:p>
                  </a:txBody>
                  <a:tcPr/>
                </a:tc>
                <a:tc>
                  <a:txBody>
                    <a:bodyPr/>
                    <a:lstStyle/>
                    <a:p>
                      <a:pPr algn="ctr"/>
                      <a:r>
                        <a:rPr lang="en-US" sz="1200" dirty="0" smtClean="0">
                          <a:solidFill>
                            <a:schemeClr val="tx1">
                              <a:lumMod val="65000"/>
                              <a:lumOff val="35000"/>
                            </a:schemeClr>
                          </a:solidFill>
                        </a:rPr>
                        <a:t>Yes</a:t>
                      </a:r>
                      <a:endParaRPr lang="en-CA" sz="1200" dirty="0">
                        <a:solidFill>
                          <a:schemeClr val="tx1">
                            <a:lumMod val="65000"/>
                            <a:lumOff val="35000"/>
                          </a:schemeClr>
                        </a:solidFill>
                      </a:endParaRPr>
                    </a:p>
                  </a:txBody>
                  <a:tcPr/>
                </a:tc>
                <a:tc>
                  <a:txBody>
                    <a:bodyPr/>
                    <a:lstStyle/>
                    <a:p>
                      <a:r>
                        <a:rPr lang="en-US" sz="1200" dirty="0" smtClean="0">
                          <a:solidFill>
                            <a:schemeClr val="tx1">
                              <a:lumMod val="65000"/>
                              <a:lumOff val="35000"/>
                            </a:schemeClr>
                          </a:solidFill>
                        </a:rPr>
                        <a:t>The PSA test, no matter how it is used is fully funded.</a:t>
                      </a:r>
                      <a:endParaRPr lang="en-CA" sz="1200" dirty="0">
                        <a:solidFill>
                          <a:schemeClr val="tx1">
                            <a:lumMod val="65000"/>
                            <a:lumOff val="35000"/>
                          </a:schemeClr>
                        </a:solidFill>
                      </a:endParaRPr>
                    </a:p>
                  </a:txBody>
                  <a:tcPr/>
                </a:tc>
              </a:tr>
              <a:tr h="258296">
                <a:tc>
                  <a:txBody>
                    <a:bodyPr/>
                    <a:lstStyle/>
                    <a:p>
                      <a:r>
                        <a:rPr lang="en-CA" sz="1200" b="1" dirty="0" smtClean="0">
                          <a:solidFill>
                            <a:schemeClr val="tx1">
                              <a:lumMod val="65000"/>
                              <a:lumOff val="35000"/>
                            </a:schemeClr>
                          </a:solidFill>
                        </a:rPr>
                        <a:t>Yukon</a:t>
                      </a:r>
                      <a:endParaRPr lang="en-CA" sz="1200" b="1" dirty="0">
                        <a:solidFill>
                          <a:schemeClr val="tx1">
                            <a:lumMod val="65000"/>
                            <a:lumOff val="35000"/>
                          </a:schemeClr>
                        </a:solidFill>
                      </a:endParaRPr>
                    </a:p>
                  </a:txBody>
                  <a:tcPr/>
                </a:tc>
                <a:tc>
                  <a:txBody>
                    <a:bodyPr/>
                    <a:lstStyle/>
                    <a:p>
                      <a:pPr algn="ctr"/>
                      <a:r>
                        <a:rPr lang="en-US" sz="1200" kern="1200" dirty="0" smtClean="0">
                          <a:solidFill>
                            <a:schemeClr val="tx1">
                              <a:lumMod val="65000"/>
                              <a:lumOff val="35000"/>
                            </a:schemeClr>
                          </a:solidFill>
                          <a:latin typeface="+mn-lt"/>
                          <a:ea typeface="+mn-ea"/>
                          <a:cs typeface="+mn-cs"/>
                        </a:rPr>
                        <a:t>Yes</a:t>
                      </a:r>
                      <a:endParaRPr lang="en-CA" sz="1200" kern="1200" dirty="0">
                        <a:solidFill>
                          <a:schemeClr val="tx1">
                            <a:lumMod val="65000"/>
                            <a:lumOff val="35000"/>
                          </a:schemeClr>
                        </a:solidFill>
                        <a:latin typeface="+mn-lt"/>
                        <a:ea typeface="+mn-ea"/>
                        <a:cs typeface="+mn-cs"/>
                      </a:endParaRPr>
                    </a:p>
                  </a:txBody>
                  <a:tcPr/>
                </a:tc>
                <a:tc>
                  <a:txBody>
                    <a:bodyPr/>
                    <a:lstStyle/>
                    <a:p>
                      <a:r>
                        <a:rPr lang="en-US" sz="1200" kern="1200" dirty="0" smtClean="0">
                          <a:solidFill>
                            <a:schemeClr val="tx1">
                              <a:lumMod val="65000"/>
                              <a:lumOff val="35000"/>
                            </a:schemeClr>
                          </a:solidFill>
                          <a:latin typeface="+mn-lt"/>
                          <a:ea typeface="+mn-ea"/>
                          <a:cs typeface="+mn-cs"/>
                        </a:rPr>
                        <a:t>----</a:t>
                      </a:r>
                      <a:endParaRPr lang="en-CA" sz="1200" kern="1200" dirty="0" smtClean="0">
                        <a:solidFill>
                          <a:schemeClr val="tx1">
                            <a:lumMod val="65000"/>
                            <a:lumOff val="35000"/>
                          </a:schemeClr>
                        </a:solidFill>
                        <a:latin typeface="+mn-lt"/>
                        <a:ea typeface="+mn-ea"/>
                        <a:cs typeface="+mn-cs"/>
                      </a:endParaRPr>
                    </a:p>
                  </a:txBody>
                  <a:tcPr/>
                </a:tc>
              </a:tr>
            </a:tbl>
          </a:graphicData>
        </a:graphic>
      </p:graphicFrame>
      <p:sp>
        <p:nvSpPr>
          <p:cNvPr id="2" name="Rectangle 1"/>
          <p:cNvSpPr/>
          <p:nvPr/>
        </p:nvSpPr>
        <p:spPr>
          <a:xfrm>
            <a:off x="306050" y="5480432"/>
            <a:ext cx="4572000" cy="246221"/>
          </a:xfrm>
          <a:prstGeom prst="rect">
            <a:avLst/>
          </a:prstGeom>
        </p:spPr>
        <p:txBody>
          <a:bodyPr>
            <a:spAutoFit/>
          </a:bodyPr>
          <a:lstStyle/>
          <a:p>
            <a:r>
              <a:rPr lang="en-CA" sz="1000" dirty="0">
                <a:solidFill>
                  <a:schemeClr val="tx1">
                    <a:lumMod val="65000"/>
                    <a:lumOff val="35000"/>
                  </a:schemeClr>
                </a:solidFill>
              </a:rPr>
              <a:t>---- No information was provided at the time the data was collected</a:t>
            </a:r>
          </a:p>
        </p:txBody>
      </p:sp>
      <p:sp>
        <p:nvSpPr>
          <p:cNvPr id="3" name="Footer Placeholder 2"/>
          <p:cNvSpPr>
            <a:spLocks noGrp="1"/>
          </p:cNvSpPr>
          <p:nvPr>
            <p:ph type="ftr" sz="quarter" idx="11"/>
          </p:nvPr>
        </p:nvSpPr>
        <p:spPr>
          <a:xfrm>
            <a:off x="0" y="6470475"/>
            <a:ext cx="2895600" cy="365125"/>
          </a:xfrm>
        </p:spPr>
        <p:txBody>
          <a:bodyPr/>
          <a:lstStyle/>
          <a:p>
            <a:r>
              <a:rPr lang="en-CA" dirty="0" smtClean="0"/>
              <a:t>April 2017</a:t>
            </a:r>
            <a:endParaRPr lang="en-US"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11</a:t>
            </a:fld>
            <a:endParaRPr lang="en-US" dirty="0"/>
          </a:p>
        </p:txBody>
      </p:sp>
    </p:spTree>
    <p:extLst>
      <p:ext uri="{BB962C8B-B14F-4D97-AF65-F5344CB8AC3E}">
        <p14:creationId xmlns:p14="http://schemas.microsoft.com/office/powerpoint/2010/main" val="160125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Reference</a:t>
            </a:r>
            <a:endParaRPr lang="en-CA" sz="3200" dirty="0"/>
          </a:p>
        </p:txBody>
      </p:sp>
      <p:sp>
        <p:nvSpPr>
          <p:cNvPr id="5" name="Footer Placeholder 4"/>
          <p:cNvSpPr>
            <a:spLocks noGrp="1"/>
          </p:cNvSpPr>
          <p:nvPr>
            <p:ph type="ftr" sz="quarter" idx="11"/>
          </p:nvPr>
        </p:nvSpPr>
        <p:spPr/>
        <p:txBody>
          <a:bodyPr/>
          <a:lstStyle/>
          <a:p>
            <a:r>
              <a:rPr lang="en-CA" dirty="0" smtClean="0"/>
              <a:t>April 2017</a:t>
            </a:r>
            <a:endParaRPr lang="en-US" dirty="0"/>
          </a:p>
        </p:txBody>
      </p:sp>
      <p:sp>
        <p:nvSpPr>
          <p:cNvPr id="7" name="Content Placeholder 2"/>
          <p:cNvSpPr>
            <a:spLocks noGrp="1"/>
          </p:cNvSpPr>
          <p:nvPr>
            <p:ph sz="quarter" idx="1"/>
          </p:nvPr>
        </p:nvSpPr>
        <p:spPr>
          <a:xfrm>
            <a:off x="1475656" y="1772816"/>
            <a:ext cx="6840760" cy="4323184"/>
          </a:xfrm>
        </p:spPr>
        <p:txBody>
          <a:bodyPr>
            <a:normAutofit/>
          </a:bodyPr>
          <a:lstStyle/>
          <a:p>
            <a:pPr marL="0" lvl="1" indent="0">
              <a:buNone/>
            </a:pPr>
            <a:r>
              <a:rPr lang="en-US" sz="2200" dirty="0" smtClean="0">
                <a:solidFill>
                  <a:schemeClr val="tx1">
                    <a:lumMod val="65000"/>
                    <a:lumOff val="35000"/>
                  </a:schemeClr>
                </a:solidFill>
              </a:rPr>
              <a:t>Please use the following reference when citing information from this presentation:</a:t>
            </a:r>
          </a:p>
          <a:p>
            <a:pPr>
              <a:buNone/>
            </a:pPr>
            <a:endParaRPr lang="en-CA" sz="2200" dirty="0" smtClean="0">
              <a:solidFill>
                <a:schemeClr val="tx1">
                  <a:lumMod val="65000"/>
                  <a:lumOff val="35000"/>
                </a:schemeClr>
              </a:solidFill>
            </a:endParaRPr>
          </a:p>
          <a:p>
            <a:pPr marL="0">
              <a:buNone/>
            </a:pPr>
            <a:r>
              <a:rPr lang="en-US" sz="2200" dirty="0">
                <a:solidFill>
                  <a:schemeClr val="tx1">
                    <a:lumMod val="65000"/>
                    <a:lumOff val="35000"/>
                  </a:schemeClr>
                </a:solidFill>
              </a:rPr>
              <a:t>Canadian Partnership Against Cancer. </a:t>
            </a:r>
            <a:r>
              <a:rPr lang="en-US" sz="2200" dirty="0" smtClean="0">
                <a:solidFill>
                  <a:schemeClr val="tx1">
                    <a:lumMod val="65000"/>
                    <a:lumOff val="35000"/>
                  </a:schemeClr>
                </a:solidFill>
              </a:rPr>
              <a:t>Prostate Cancer </a:t>
            </a:r>
            <a:r>
              <a:rPr lang="en-US" sz="2200" dirty="0">
                <a:solidFill>
                  <a:schemeClr val="tx1">
                    <a:lumMod val="65000"/>
                    <a:lumOff val="35000"/>
                  </a:schemeClr>
                </a:solidFill>
              </a:rPr>
              <a:t>Screening in Canada: Environmental Scan [Internet]. Toronto (ON): Canadian Partnership Against Cancer; 2017 [cited (Enter Date Accessed – formatted as YYYY MM)]. Available from: (Enter Link)</a:t>
            </a:r>
          </a:p>
          <a:p>
            <a:pPr marL="0" indent="0">
              <a:buNone/>
            </a:pPr>
            <a:endParaRPr lang="en-CA" sz="2000" dirty="0" smtClean="0">
              <a:solidFill>
                <a:schemeClr val="tx1">
                  <a:lumMod val="65000"/>
                  <a:lumOff val="35000"/>
                </a:schemeClr>
              </a:solidFill>
            </a:endParaRPr>
          </a:p>
          <a:p>
            <a:pPr>
              <a:buNone/>
            </a:pPr>
            <a:endParaRPr lang="en-US" sz="2000" dirty="0" smtClean="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C35E50E1-3288-4B49-A832-AC6F42EE392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Acknowledgements</a:t>
            </a:r>
            <a:endParaRPr lang="en-CA" sz="3200" dirty="0"/>
          </a:p>
        </p:txBody>
      </p:sp>
      <p:sp>
        <p:nvSpPr>
          <p:cNvPr id="5" name="Footer Placeholder 4"/>
          <p:cNvSpPr>
            <a:spLocks noGrp="1"/>
          </p:cNvSpPr>
          <p:nvPr>
            <p:ph type="ftr" sz="quarter" idx="11"/>
          </p:nvPr>
        </p:nvSpPr>
        <p:spPr/>
        <p:txBody>
          <a:bodyPr/>
          <a:lstStyle/>
          <a:p>
            <a:r>
              <a:rPr lang="en-CA" dirty="0" smtClean="0"/>
              <a:t>April 2017</a:t>
            </a:r>
            <a:endParaRPr lang="en-US" dirty="0"/>
          </a:p>
        </p:txBody>
      </p:sp>
      <p:sp>
        <p:nvSpPr>
          <p:cNvPr id="7" name="Content Placeholder 2"/>
          <p:cNvSpPr>
            <a:spLocks noGrp="1"/>
          </p:cNvSpPr>
          <p:nvPr>
            <p:ph sz="quarter" idx="1"/>
          </p:nvPr>
        </p:nvSpPr>
        <p:spPr>
          <a:xfrm>
            <a:off x="1475656" y="1412776"/>
            <a:ext cx="6840760" cy="4683224"/>
          </a:xfrm>
        </p:spPr>
        <p:txBody>
          <a:bodyPr>
            <a:normAutofit/>
          </a:bodyPr>
          <a:lstStyle/>
          <a:p>
            <a:endParaRPr lang="en-CA" sz="2000" dirty="0" smtClean="0">
              <a:solidFill>
                <a:schemeClr val="tx1">
                  <a:lumMod val="65000"/>
                  <a:lumOff val="35000"/>
                </a:schemeClr>
              </a:solidFill>
            </a:endParaRPr>
          </a:p>
          <a:p>
            <a:pPr>
              <a:buNone/>
            </a:pPr>
            <a:endParaRPr lang="en-US" sz="2000" dirty="0" smtClean="0">
              <a:solidFill>
                <a:schemeClr val="tx1">
                  <a:lumMod val="65000"/>
                  <a:lumOff val="35000"/>
                </a:schemeClr>
              </a:solidFill>
            </a:endParaRPr>
          </a:p>
        </p:txBody>
      </p:sp>
      <p:sp>
        <p:nvSpPr>
          <p:cNvPr id="6" name="Content Placeholder 2"/>
          <p:cNvSpPr txBox="1">
            <a:spLocks/>
          </p:cNvSpPr>
          <p:nvPr/>
        </p:nvSpPr>
        <p:spPr>
          <a:xfrm>
            <a:off x="1628056" y="1565176"/>
            <a:ext cx="6840760" cy="4683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CA" sz="2000" dirty="0" smtClean="0">
              <a:solidFill>
                <a:schemeClr val="tx1">
                  <a:lumMod val="65000"/>
                  <a:lumOff val="35000"/>
                </a:schemeClr>
              </a:solidFill>
            </a:endParaRPr>
          </a:p>
          <a:p>
            <a:pPr marL="0" indent="0">
              <a:buFont typeface="Arial" pitchFamily="34" charset="0"/>
              <a:buNone/>
            </a:pPr>
            <a:r>
              <a:rPr lang="en-CA" sz="2200" dirty="0" smtClean="0">
                <a:solidFill>
                  <a:schemeClr val="tx1">
                    <a:lumMod val="65000"/>
                    <a:lumOff val="35000"/>
                  </a:schemeClr>
                </a:solidFill>
              </a:rPr>
              <a:t>Production of this environmental scan has been made possible through financial support from </a:t>
            </a:r>
            <a:r>
              <a:rPr lang="en-CA" sz="2200" dirty="0" smtClean="0">
                <a:solidFill>
                  <a:schemeClr val="tx1">
                    <a:lumMod val="65000"/>
                    <a:lumOff val="35000"/>
                  </a:schemeClr>
                </a:solidFill>
                <a:hlinkClick r:id="rId3"/>
              </a:rPr>
              <a:t>Health Canada </a:t>
            </a:r>
            <a:r>
              <a:rPr lang="en-CA" sz="2200" dirty="0" smtClean="0">
                <a:solidFill>
                  <a:schemeClr val="tx1">
                    <a:lumMod val="65000"/>
                    <a:lumOff val="35000"/>
                  </a:schemeClr>
                </a:solidFill>
              </a:rPr>
              <a:t>through the </a:t>
            </a:r>
            <a:r>
              <a:rPr lang="en-CA" sz="2200" dirty="0" smtClean="0">
                <a:solidFill>
                  <a:schemeClr val="tx1">
                    <a:lumMod val="65000"/>
                    <a:lumOff val="35000"/>
                  </a:schemeClr>
                </a:solidFill>
                <a:hlinkClick r:id="rId4"/>
              </a:rPr>
              <a:t>Canadian Partnership Against Cancer</a:t>
            </a:r>
            <a:r>
              <a:rPr lang="en-CA" sz="2200" dirty="0" smtClean="0">
                <a:solidFill>
                  <a:schemeClr val="tx1">
                    <a:lumMod val="65000"/>
                    <a:lumOff val="35000"/>
                  </a:schemeClr>
                </a:solidFill>
              </a:rPr>
              <a:t>.</a:t>
            </a:r>
          </a:p>
          <a:p>
            <a:pPr>
              <a:buFont typeface="Arial" pitchFamily="34" charset="0"/>
              <a:buNone/>
            </a:pPr>
            <a:endParaRPr lang="en-US" sz="2000" dirty="0" smtClean="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C35E50E1-3288-4B49-A832-AC6F42EE392F}" type="slidenum">
              <a:rPr lang="en-US" smtClean="0"/>
              <a:pPr/>
              <a:t>13</a:t>
            </a:fld>
            <a:endParaRPr lang="en-US" dirty="0"/>
          </a:p>
        </p:txBody>
      </p:sp>
    </p:spTree>
    <p:extLst>
      <p:ext uri="{BB962C8B-B14F-4D97-AF65-F5344CB8AC3E}">
        <p14:creationId xmlns:p14="http://schemas.microsoft.com/office/powerpoint/2010/main" val="219551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Background</a:t>
            </a:r>
            <a:endParaRPr lang="en-CA" sz="3200" dirty="0"/>
          </a:p>
        </p:txBody>
      </p:sp>
      <p:sp>
        <p:nvSpPr>
          <p:cNvPr id="3" name="Content Placeholder 2"/>
          <p:cNvSpPr>
            <a:spLocks noGrp="1"/>
          </p:cNvSpPr>
          <p:nvPr>
            <p:ph sz="quarter" idx="1"/>
          </p:nvPr>
        </p:nvSpPr>
        <p:spPr>
          <a:xfrm>
            <a:off x="457200" y="2071389"/>
            <a:ext cx="8229600" cy="4165923"/>
          </a:xfrm>
        </p:spPr>
        <p:txBody>
          <a:bodyPr/>
          <a:lstStyle/>
          <a:p>
            <a:pPr>
              <a:defRPr/>
            </a:pPr>
            <a:r>
              <a:rPr lang="en-CA" sz="2200" dirty="0">
                <a:solidFill>
                  <a:schemeClr val="tx1">
                    <a:lumMod val="65000"/>
                    <a:lumOff val="35000"/>
                  </a:schemeClr>
                </a:solidFill>
              </a:rPr>
              <a:t>The Canadian Partnership Against Cancer collects information annually on </a:t>
            </a:r>
            <a:r>
              <a:rPr lang="en-CA" sz="2200" dirty="0" smtClean="0">
                <a:solidFill>
                  <a:schemeClr val="tx1">
                    <a:lumMod val="65000"/>
                    <a:lumOff val="35000"/>
                  </a:schemeClr>
                </a:solidFill>
              </a:rPr>
              <a:t>national, provincial </a:t>
            </a:r>
            <a:r>
              <a:rPr lang="en-CA" sz="2200" dirty="0">
                <a:solidFill>
                  <a:schemeClr val="tx1">
                    <a:lumMod val="65000"/>
                    <a:lumOff val="35000"/>
                  </a:schemeClr>
                </a:solidFill>
              </a:rPr>
              <a:t>and territorial </a:t>
            </a:r>
            <a:r>
              <a:rPr lang="en-CA" sz="2200" dirty="0" smtClean="0">
                <a:solidFill>
                  <a:schemeClr val="tx1">
                    <a:lumMod val="65000"/>
                    <a:lumOff val="35000"/>
                  </a:schemeClr>
                </a:solidFill>
              </a:rPr>
              <a:t>prostate </a:t>
            </a:r>
            <a:r>
              <a:rPr lang="en-CA" sz="2200" dirty="0">
                <a:solidFill>
                  <a:schemeClr val="tx1">
                    <a:lumMod val="65000"/>
                    <a:lumOff val="35000"/>
                  </a:schemeClr>
                </a:solidFill>
              </a:rPr>
              <a:t>cancer screening guidelines, strategies, and activities. </a:t>
            </a:r>
          </a:p>
          <a:p>
            <a:pPr>
              <a:defRPr/>
            </a:pPr>
            <a:endParaRPr lang="en-CA" sz="2200" dirty="0">
              <a:solidFill>
                <a:schemeClr val="tx1">
                  <a:lumMod val="65000"/>
                  <a:lumOff val="35000"/>
                </a:schemeClr>
              </a:solidFill>
            </a:endParaRPr>
          </a:p>
          <a:p>
            <a:pPr>
              <a:defRPr/>
            </a:pPr>
            <a:r>
              <a:rPr lang="en-CA" sz="2200" dirty="0">
                <a:solidFill>
                  <a:schemeClr val="tx1">
                    <a:lumMod val="65000"/>
                    <a:lumOff val="35000"/>
                  </a:schemeClr>
                </a:solidFill>
              </a:rPr>
              <a:t>This scan summarizes the data collected </a:t>
            </a:r>
            <a:r>
              <a:rPr lang="en-CA" sz="2200" dirty="0" smtClean="0">
                <a:solidFill>
                  <a:schemeClr val="tx1">
                    <a:lumMod val="65000"/>
                    <a:lumOff val="35000"/>
                  </a:schemeClr>
                </a:solidFill>
              </a:rPr>
              <a:t>and </a:t>
            </a:r>
            <a:r>
              <a:rPr lang="en-CA" sz="2200" dirty="0">
                <a:solidFill>
                  <a:schemeClr val="tx1">
                    <a:lumMod val="65000"/>
                    <a:lumOff val="35000"/>
                  </a:schemeClr>
                </a:solidFill>
              </a:rPr>
              <a:t>is intended to provide information on policy and practice.</a:t>
            </a:r>
          </a:p>
          <a:p>
            <a:pPr marL="0" indent="0">
              <a:buNone/>
            </a:pPr>
            <a:endParaRPr lang="en-CA" b="1" dirty="0">
              <a:solidFill>
                <a:schemeClr val="tx1">
                  <a:lumMod val="65000"/>
                  <a:lumOff val="35000"/>
                </a:schemeClr>
              </a:solidFill>
            </a:endParaRPr>
          </a:p>
        </p:txBody>
      </p:sp>
      <p:sp>
        <p:nvSpPr>
          <p:cNvPr id="5" name="Footer Placeholder 4"/>
          <p:cNvSpPr>
            <a:spLocks noGrp="1"/>
          </p:cNvSpPr>
          <p:nvPr>
            <p:ph type="ftr" sz="quarter" idx="11"/>
          </p:nvPr>
        </p:nvSpPr>
        <p:spPr/>
        <p:txBody>
          <a:bodyPr/>
          <a:lstStyle/>
          <a:p>
            <a:r>
              <a:rPr lang="en-CA" dirty="0" smtClean="0"/>
              <a:t>April 2017</a:t>
            </a:r>
            <a:endParaRPr lang="en-US"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Outline</a:t>
            </a:r>
            <a:endParaRPr lang="en-CA" sz="3200" dirty="0"/>
          </a:p>
        </p:txBody>
      </p:sp>
      <p:sp>
        <p:nvSpPr>
          <p:cNvPr id="3" name="Content Placeholder 2"/>
          <p:cNvSpPr>
            <a:spLocks noGrp="1"/>
          </p:cNvSpPr>
          <p:nvPr>
            <p:ph sz="quarter" idx="1"/>
          </p:nvPr>
        </p:nvSpPr>
        <p:spPr>
          <a:xfrm>
            <a:off x="1187624" y="1916832"/>
            <a:ext cx="7219528" cy="4392488"/>
          </a:xfrm>
        </p:spPr>
        <p:txBody>
          <a:bodyPr>
            <a:normAutofit/>
          </a:bodyPr>
          <a:lstStyle/>
          <a:p>
            <a:pPr>
              <a:buFont typeface="Wingdings" panose="05000000000000000000" pitchFamily="2" charset="2"/>
              <a:buChar char="q"/>
            </a:pPr>
            <a:r>
              <a:rPr lang="en-CA" sz="2200" dirty="0" smtClean="0">
                <a:solidFill>
                  <a:schemeClr val="tx1">
                    <a:lumMod val="65000"/>
                    <a:lumOff val="35000"/>
                  </a:schemeClr>
                </a:solidFill>
              </a:rPr>
              <a:t>Prostate Cancer Screening Guidelines and Strategies</a:t>
            </a:r>
          </a:p>
          <a:p>
            <a:pPr lvl="1">
              <a:buFont typeface="Wingdings" panose="05000000000000000000" pitchFamily="2" charset="2"/>
              <a:buChar char="§"/>
            </a:pPr>
            <a:r>
              <a:rPr lang="en-US" sz="1800" dirty="0">
                <a:solidFill>
                  <a:schemeClr val="tx1">
                    <a:lumMod val="65000"/>
                    <a:lumOff val="35000"/>
                  </a:schemeClr>
                </a:solidFill>
                <a:cs typeface="Arial" pitchFamily="34" charset="0"/>
              </a:rPr>
              <a:t>Canadian Task Force on Preventive Health Care </a:t>
            </a:r>
            <a:r>
              <a:rPr lang="en-US" sz="1800" dirty="0" smtClean="0">
                <a:solidFill>
                  <a:schemeClr val="tx1">
                    <a:lumMod val="65000"/>
                    <a:lumOff val="35000"/>
                  </a:schemeClr>
                </a:solidFill>
                <a:cs typeface="Arial" pitchFamily="34" charset="0"/>
              </a:rPr>
              <a:t>Guidelines</a:t>
            </a:r>
          </a:p>
          <a:p>
            <a:pPr lvl="1">
              <a:buFont typeface="Wingdings" panose="05000000000000000000" pitchFamily="2" charset="2"/>
              <a:buChar char="§"/>
            </a:pPr>
            <a:r>
              <a:rPr lang="en-US" sz="1800" dirty="0">
                <a:solidFill>
                  <a:schemeClr val="tx1">
                    <a:lumMod val="65000"/>
                    <a:lumOff val="35000"/>
                  </a:schemeClr>
                </a:solidFill>
              </a:rPr>
              <a:t>Prostate-Specific Antigen (PSA) Testing: Strategies Across Canada</a:t>
            </a:r>
            <a:endParaRPr lang="en-CA" sz="1800" dirty="0" smtClean="0">
              <a:solidFill>
                <a:schemeClr val="tx1">
                  <a:lumMod val="65000"/>
                  <a:lumOff val="35000"/>
                </a:schemeClr>
              </a:solidFill>
            </a:endParaRPr>
          </a:p>
          <a:p>
            <a:pPr lvl="1">
              <a:buFont typeface="Wingdings" panose="05000000000000000000" pitchFamily="2" charset="2"/>
              <a:buChar char="§"/>
            </a:pPr>
            <a:r>
              <a:rPr lang="en-CA" sz="1800" dirty="0" smtClean="0">
                <a:solidFill>
                  <a:schemeClr val="tx1">
                    <a:lumMod val="65000"/>
                    <a:lumOff val="35000"/>
                  </a:schemeClr>
                </a:solidFill>
              </a:rPr>
              <a:t>Funding Availability for Prostate-Specific Antigen </a:t>
            </a:r>
            <a:r>
              <a:rPr lang="en-CA" sz="1800" dirty="0">
                <a:solidFill>
                  <a:schemeClr val="tx1">
                    <a:lumMod val="65000"/>
                    <a:lumOff val="35000"/>
                  </a:schemeClr>
                </a:solidFill>
              </a:rPr>
              <a:t>Testing</a:t>
            </a:r>
          </a:p>
          <a:p>
            <a:pPr marL="0" indent="0">
              <a:buNone/>
            </a:pPr>
            <a:endParaRPr lang="en-CA" sz="3000" dirty="0">
              <a:solidFill>
                <a:schemeClr val="tx1">
                  <a:lumMod val="65000"/>
                  <a:lumOff val="35000"/>
                </a:schemeClr>
              </a:solidFill>
            </a:endParaRPr>
          </a:p>
        </p:txBody>
      </p:sp>
      <p:sp>
        <p:nvSpPr>
          <p:cNvPr id="5" name="Footer Placeholder 4"/>
          <p:cNvSpPr>
            <a:spLocks noGrp="1"/>
          </p:cNvSpPr>
          <p:nvPr>
            <p:ph type="ftr" sz="quarter" idx="11"/>
          </p:nvPr>
        </p:nvSpPr>
        <p:spPr/>
        <p:txBody>
          <a:bodyPr/>
          <a:lstStyle/>
          <a:p>
            <a:r>
              <a:rPr lang="en-CA" dirty="0" smtClean="0"/>
              <a:t>April 2017</a:t>
            </a:r>
            <a:endParaRPr lang="en-US"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dirty="0" smtClean="0"/>
              <a:t>April 2017</a:t>
            </a:r>
            <a:endParaRPr lang="en-US" dirty="0"/>
          </a:p>
        </p:txBody>
      </p:sp>
      <p:sp>
        <p:nvSpPr>
          <p:cNvPr id="5" name="Title 4"/>
          <p:cNvSpPr txBox="1">
            <a:spLocks/>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smtClean="0">
                <a:solidFill>
                  <a:srgbClr val="595959"/>
                </a:solidFill>
                <a:latin typeface="Calibri" panose="020F0502020204030204" pitchFamily="34" charset="0"/>
              </a:rPr>
              <a:t>Prostate Cancer </a:t>
            </a:r>
            <a:r>
              <a:rPr lang="en-US" altLang="en-US" sz="4400" b="1" dirty="0">
                <a:solidFill>
                  <a:srgbClr val="595959"/>
                </a:solidFill>
                <a:latin typeface="Calibri" panose="020F0502020204030204" pitchFamily="34" charset="0"/>
              </a:rPr>
              <a:t>Screening </a:t>
            </a:r>
            <a:r>
              <a:rPr lang="en-US" altLang="en-US" sz="4400" b="1" dirty="0" smtClean="0">
                <a:solidFill>
                  <a:srgbClr val="595959"/>
                </a:solidFill>
                <a:latin typeface="Calibri" panose="020F0502020204030204" pitchFamily="34" charset="0"/>
              </a:rPr>
              <a:t>Guidelines and Strategies</a:t>
            </a:r>
            <a:endParaRPr lang="en-US" altLang="en-US" sz="4400" b="1" dirty="0">
              <a:solidFill>
                <a:srgbClr val="595959"/>
              </a:solidFill>
              <a:latin typeface="Calibri" panose="020F0502020204030204" pitchFamily="34" charset="0"/>
            </a:endParaRPr>
          </a:p>
        </p:txBody>
      </p:sp>
      <p:sp>
        <p:nvSpPr>
          <p:cNvPr id="6" name="Subtitle 5"/>
          <p:cNvSpPr txBox="1">
            <a:spLocks/>
          </p:cNvSpPr>
          <p:nvPr/>
        </p:nvSpPr>
        <p:spPr>
          <a:xfrm>
            <a:off x="900113" y="4077072"/>
            <a:ext cx="7558087" cy="199035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CA" sz="2200" dirty="0" smtClean="0">
                <a:solidFill>
                  <a:schemeClr val="tx1">
                    <a:lumMod val="65000"/>
                    <a:lumOff val="35000"/>
                  </a:schemeClr>
                </a:solidFill>
              </a:rPr>
              <a:t>There are currently no organized prostate cancer screening programs in Canada; however, </a:t>
            </a:r>
            <a:r>
              <a:rPr lang="en-CA" sz="2200" dirty="0">
                <a:solidFill>
                  <a:schemeClr val="tx1">
                    <a:lumMod val="65000"/>
                    <a:lumOff val="35000"/>
                  </a:schemeClr>
                </a:solidFill>
              </a:rPr>
              <a:t>s</a:t>
            </a:r>
            <a:r>
              <a:rPr lang="en-CA" sz="2200" dirty="0" smtClean="0">
                <a:solidFill>
                  <a:schemeClr val="tx1">
                    <a:lumMod val="65000"/>
                    <a:lumOff val="35000"/>
                  </a:schemeClr>
                </a:solidFill>
              </a:rPr>
              <a:t>ome provinces have prostate cancer screening policies. Opportunistic screening for prostate cancer may be offered by primary care providers. </a:t>
            </a:r>
            <a:endParaRPr lang="en-CA" sz="22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C35E50E1-3288-4B49-A832-AC6F42EE392F}" type="slidenum">
              <a:rPr lang="en-US" smtClean="0"/>
              <a:pPr/>
              <a:t>4</a:t>
            </a:fld>
            <a:endParaRPr lang="en-US" dirty="0"/>
          </a:p>
        </p:txBody>
      </p:sp>
    </p:spTree>
    <p:extLst>
      <p:ext uri="{BB962C8B-B14F-4D97-AF65-F5344CB8AC3E}">
        <p14:creationId xmlns:p14="http://schemas.microsoft.com/office/powerpoint/2010/main" val="190830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Prostate Cancer Screening Guidelines and Strategies - Highlights</a:t>
            </a:r>
            <a:endParaRPr lang="en-CA" sz="3200" dirty="0"/>
          </a:p>
        </p:txBody>
      </p:sp>
      <p:sp>
        <p:nvSpPr>
          <p:cNvPr id="3" name="Content Placeholder 2"/>
          <p:cNvSpPr>
            <a:spLocks noGrp="1"/>
          </p:cNvSpPr>
          <p:nvPr>
            <p:ph idx="1"/>
          </p:nvPr>
        </p:nvSpPr>
        <p:spPr/>
        <p:txBody>
          <a:bodyPr>
            <a:normAutofit/>
          </a:bodyPr>
          <a:lstStyle/>
          <a:p>
            <a:pPr marL="0" indent="0">
              <a:buNone/>
            </a:pPr>
            <a:r>
              <a:rPr lang="en-US" sz="1600" dirty="0">
                <a:solidFill>
                  <a:schemeClr val="tx1">
                    <a:lumMod val="65000"/>
                    <a:lumOff val="35000"/>
                  </a:schemeClr>
                </a:solidFill>
                <a:ea typeface="ヒラギノ角ゴ Pro W3" charset="-128"/>
              </a:rPr>
              <a:t>Prostate-Specific Antigen (PSA) Testing: Strategies Across </a:t>
            </a:r>
            <a:r>
              <a:rPr lang="en-US" sz="1600" dirty="0" smtClean="0">
                <a:solidFill>
                  <a:schemeClr val="tx1">
                    <a:lumMod val="65000"/>
                    <a:lumOff val="35000"/>
                  </a:schemeClr>
                </a:solidFill>
                <a:ea typeface="ヒラギノ角ゴ Pro W3" charset="-128"/>
              </a:rPr>
              <a:t>Canada (refer to slides #7-9)</a:t>
            </a:r>
          </a:p>
          <a:p>
            <a:r>
              <a:rPr lang="en-US" sz="1600" dirty="0">
                <a:solidFill>
                  <a:schemeClr val="tx1">
                    <a:lumMod val="65000"/>
                    <a:lumOff val="35000"/>
                  </a:schemeClr>
                </a:solidFill>
                <a:ea typeface="ヒラギノ角ゴ Pro W3" charset="-128"/>
              </a:rPr>
              <a:t>There are no organized prostate cancer screening programs in Canada. Five provinces and territories have a strategy for population-based prostate cancer </a:t>
            </a:r>
            <a:r>
              <a:rPr lang="en-US" sz="1600" dirty="0" smtClean="0">
                <a:solidFill>
                  <a:schemeClr val="tx1">
                    <a:lumMod val="65000"/>
                    <a:lumOff val="35000"/>
                  </a:schemeClr>
                </a:solidFill>
                <a:ea typeface="ヒラギノ角ゴ Pro W3" charset="-128"/>
              </a:rPr>
              <a:t>screening, which </a:t>
            </a:r>
            <a:r>
              <a:rPr lang="en-US" sz="1600" dirty="0">
                <a:solidFill>
                  <a:schemeClr val="tx1">
                    <a:lumMod val="65000"/>
                    <a:lumOff val="35000"/>
                  </a:schemeClr>
                </a:solidFill>
                <a:ea typeface="ヒラギノ角ゴ Pro W3" charset="-128"/>
              </a:rPr>
              <a:t>is defined as </a:t>
            </a:r>
            <a:r>
              <a:rPr lang="en-US" sz="1600" dirty="0" smtClean="0">
                <a:solidFill>
                  <a:schemeClr val="tx1">
                    <a:lumMod val="65000"/>
                    <a:lumOff val="35000"/>
                  </a:schemeClr>
                </a:solidFill>
                <a:ea typeface="ヒラギノ角ゴ Pro W3" charset="-128"/>
              </a:rPr>
              <a:t>guidelines</a:t>
            </a:r>
            <a:r>
              <a:rPr lang="en-US" sz="1600" dirty="0">
                <a:solidFill>
                  <a:schemeClr val="tx1">
                    <a:lumMod val="65000"/>
                    <a:lumOff val="35000"/>
                  </a:schemeClr>
                </a:solidFill>
                <a:ea typeface="ヒラギノ角ゴ Pro W3" charset="-128"/>
              </a:rPr>
              <a:t>, policies and/or recommendations for screening men for prostate cancer. </a:t>
            </a:r>
            <a:endParaRPr lang="en-US" sz="1600" dirty="0" smtClean="0">
              <a:solidFill>
                <a:schemeClr val="tx1">
                  <a:lumMod val="65000"/>
                  <a:lumOff val="35000"/>
                </a:schemeClr>
              </a:solidFill>
              <a:ea typeface="ヒラギノ角ゴ Pro W3" charset="-128"/>
            </a:endParaRPr>
          </a:p>
          <a:p>
            <a:pPr marL="0" indent="0">
              <a:buNone/>
            </a:pPr>
            <a:endParaRPr lang="en-US" sz="1600" dirty="0">
              <a:solidFill>
                <a:schemeClr val="tx1">
                  <a:lumMod val="65000"/>
                  <a:lumOff val="35000"/>
                </a:schemeClr>
              </a:solidFill>
              <a:ea typeface="ヒラギノ角ゴ Pro W3" charset="-128"/>
            </a:endParaRPr>
          </a:p>
          <a:p>
            <a:pPr marL="0" indent="0">
              <a:buNone/>
            </a:pPr>
            <a:r>
              <a:rPr lang="en-US" sz="1600" dirty="0">
                <a:solidFill>
                  <a:schemeClr val="tx1">
                    <a:lumMod val="65000"/>
                    <a:lumOff val="35000"/>
                  </a:schemeClr>
                </a:solidFill>
                <a:ea typeface="ヒラギノ角ゴ Pro W3" charset="-128"/>
              </a:rPr>
              <a:t>Prostate-Specific Antigen (PSA) Testing: Funding Availability Across </a:t>
            </a:r>
            <a:r>
              <a:rPr lang="en-US" sz="1600" dirty="0" smtClean="0">
                <a:solidFill>
                  <a:schemeClr val="tx1">
                    <a:lumMod val="65000"/>
                    <a:lumOff val="35000"/>
                  </a:schemeClr>
                </a:solidFill>
                <a:ea typeface="ヒラギノ角ゴ Pro W3" charset="-128"/>
              </a:rPr>
              <a:t>Canada (refer to slides #10-11)</a:t>
            </a:r>
            <a:endParaRPr lang="en-US" sz="1600" dirty="0">
              <a:solidFill>
                <a:schemeClr val="tx1">
                  <a:lumMod val="65000"/>
                  <a:lumOff val="35000"/>
                </a:schemeClr>
              </a:solidFill>
              <a:ea typeface="ヒラギノ角ゴ Pro W3" charset="-128"/>
            </a:endParaRPr>
          </a:p>
          <a:p>
            <a:r>
              <a:rPr lang="en-US" sz="1600" dirty="0">
                <a:solidFill>
                  <a:schemeClr val="tx1">
                    <a:lumMod val="65000"/>
                    <a:lumOff val="35000"/>
                  </a:schemeClr>
                </a:solidFill>
                <a:ea typeface="ヒラギノ角ゴ Pro W3" charset="-128"/>
              </a:rPr>
              <a:t>PSA testing is funded in twelve provinces and territories. </a:t>
            </a:r>
            <a:endParaRPr lang="en-US" sz="1600" dirty="0" smtClean="0">
              <a:solidFill>
                <a:schemeClr val="tx1">
                  <a:lumMod val="65000"/>
                  <a:lumOff val="35000"/>
                </a:schemeClr>
              </a:solidFill>
              <a:ea typeface="ヒラギノ角ゴ Pro W3" charset="-128"/>
            </a:endParaRPr>
          </a:p>
          <a:p>
            <a:pPr marL="0" indent="0">
              <a:buNone/>
            </a:pPr>
            <a:endParaRPr lang="en-CA" sz="1200" dirty="0"/>
          </a:p>
        </p:txBody>
      </p:sp>
      <p:sp>
        <p:nvSpPr>
          <p:cNvPr id="4" name="Footer Placeholder 3"/>
          <p:cNvSpPr>
            <a:spLocks noGrp="1"/>
          </p:cNvSpPr>
          <p:nvPr>
            <p:ph type="ftr" sz="quarter" idx="11"/>
          </p:nvPr>
        </p:nvSpPr>
        <p:spPr/>
        <p:txBody>
          <a:bodyPr/>
          <a:lstStyle/>
          <a:p>
            <a:r>
              <a:rPr lang="en-CA" smtClean="0"/>
              <a:t>April 2017</a:t>
            </a:r>
            <a:endParaRPr lang="en-US" dirty="0"/>
          </a:p>
        </p:txBody>
      </p:sp>
      <p:sp>
        <p:nvSpPr>
          <p:cNvPr id="5" name="Slide Number Placeholder 4"/>
          <p:cNvSpPr>
            <a:spLocks noGrp="1"/>
          </p:cNvSpPr>
          <p:nvPr>
            <p:ph type="sldNum" sz="quarter" idx="12"/>
          </p:nvPr>
        </p:nvSpPr>
        <p:spPr/>
        <p:txBody>
          <a:bodyPr/>
          <a:lstStyle/>
          <a:p>
            <a:fld id="{C35E50E1-3288-4B49-A832-AC6F42EE392F}" type="slidenum">
              <a:rPr lang="en-US" smtClean="0"/>
              <a:pPr/>
              <a:t>5</a:t>
            </a:fld>
            <a:endParaRPr lang="en-US" dirty="0"/>
          </a:p>
        </p:txBody>
      </p:sp>
    </p:spTree>
    <p:extLst>
      <p:ext uri="{BB962C8B-B14F-4D97-AF65-F5344CB8AC3E}">
        <p14:creationId xmlns:p14="http://schemas.microsoft.com/office/powerpoint/2010/main" val="318927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74638"/>
            <a:ext cx="7092280" cy="634082"/>
          </a:xfrm>
        </p:spPr>
        <p:txBody>
          <a:bodyPr/>
          <a:lstStyle/>
          <a:p>
            <a:r>
              <a:rPr lang="en-CA" sz="3200" dirty="0" smtClean="0"/>
              <a:t>Canadian Task Force on Preventive Health Care Guidelines (2014)</a:t>
            </a:r>
            <a:endParaRPr lang="en-CA" sz="3200" dirty="0"/>
          </a:p>
        </p:txBody>
      </p:sp>
      <p:sp>
        <p:nvSpPr>
          <p:cNvPr id="3" name="Content Placeholder 2"/>
          <p:cNvSpPr>
            <a:spLocks noGrp="1"/>
          </p:cNvSpPr>
          <p:nvPr>
            <p:ph sz="quarter" idx="1"/>
          </p:nvPr>
        </p:nvSpPr>
        <p:spPr>
          <a:xfrm>
            <a:off x="457200" y="2204864"/>
            <a:ext cx="8229600" cy="3888432"/>
          </a:xfrm>
        </p:spPr>
        <p:txBody>
          <a:bodyPr>
            <a:normAutofit/>
          </a:bodyPr>
          <a:lstStyle/>
          <a:p>
            <a:pPr marL="0" indent="0">
              <a:buNone/>
            </a:pPr>
            <a:r>
              <a:rPr lang="en-CA" sz="2200" dirty="0" smtClean="0">
                <a:solidFill>
                  <a:schemeClr val="tx1">
                    <a:lumMod val="65000"/>
                    <a:lumOff val="35000"/>
                  </a:schemeClr>
                </a:solidFill>
              </a:rPr>
              <a:t>The Canadian Task Force on Preventive Health Care (2014) does </a:t>
            </a:r>
            <a:r>
              <a:rPr lang="en-CA" sz="2200" u="sng" dirty="0" smtClean="0">
                <a:solidFill>
                  <a:schemeClr val="tx1">
                    <a:lumMod val="65000"/>
                    <a:lumOff val="35000"/>
                  </a:schemeClr>
                </a:solidFill>
              </a:rPr>
              <a:t>not </a:t>
            </a:r>
            <a:r>
              <a:rPr lang="en-CA" sz="2200" dirty="0" smtClean="0">
                <a:solidFill>
                  <a:schemeClr val="tx1">
                    <a:lumMod val="65000"/>
                    <a:lumOff val="35000"/>
                  </a:schemeClr>
                </a:solidFill>
              </a:rPr>
              <a:t>recommend prostate cancer screening with the prostate-specific antigen test for men of any age. </a:t>
            </a:r>
          </a:p>
          <a:p>
            <a:pPr marL="0" indent="0">
              <a:buNone/>
            </a:pPr>
            <a:endParaRPr lang="en-CA" sz="2200" dirty="0" smtClean="0">
              <a:solidFill>
                <a:schemeClr val="tx1">
                  <a:lumMod val="65000"/>
                  <a:lumOff val="35000"/>
                </a:schemeClr>
              </a:solidFill>
            </a:endParaRPr>
          </a:p>
          <a:p>
            <a:pPr marL="0" indent="0">
              <a:buNone/>
            </a:pPr>
            <a:r>
              <a:rPr lang="en-CA" sz="2200" dirty="0" smtClean="0">
                <a:solidFill>
                  <a:schemeClr val="tx1">
                    <a:lumMod val="65000"/>
                    <a:lumOff val="35000"/>
                  </a:schemeClr>
                </a:solidFill>
              </a:rPr>
              <a:t>For more information please visit: </a:t>
            </a:r>
            <a:r>
              <a:rPr lang="en-CA" sz="2200" dirty="0" smtClean="0">
                <a:solidFill>
                  <a:schemeClr val="tx1">
                    <a:lumMod val="65000"/>
                    <a:lumOff val="35000"/>
                  </a:schemeClr>
                </a:solidFill>
                <a:hlinkClick r:id="rId3"/>
              </a:rPr>
              <a:t>http://canadiantaskforce.ca/</a:t>
            </a:r>
            <a:endParaRPr lang="en-CA" sz="2200" dirty="0" smtClean="0">
              <a:solidFill>
                <a:schemeClr val="tx1">
                  <a:lumMod val="65000"/>
                  <a:lumOff val="35000"/>
                </a:schemeClr>
              </a:solidFill>
            </a:endParaRPr>
          </a:p>
          <a:p>
            <a:pPr marL="0" indent="0">
              <a:buNone/>
            </a:pPr>
            <a:endParaRPr lang="en-CA" sz="2200" dirty="0">
              <a:solidFill>
                <a:schemeClr val="tx1">
                  <a:lumMod val="65000"/>
                  <a:lumOff val="35000"/>
                </a:schemeClr>
              </a:solidFill>
            </a:endParaRPr>
          </a:p>
        </p:txBody>
      </p:sp>
      <p:sp>
        <p:nvSpPr>
          <p:cNvPr id="5" name="Footer Placeholder 4"/>
          <p:cNvSpPr>
            <a:spLocks noGrp="1"/>
          </p:cNvSpPr>
          <p:nvPr>
            <p:ph type="ftr" sz="quarter" idx="11"/>
          </p:nvPr>
        </p:nvSpPr>
        <p:spPr/>
        <p:txBody>
          <a:bodyPr/>
          <a:lstStyle/>
          <a:p>
            <a:r>
              <a:rPr lang="en-CA" dirty="0" smtClean="0"/>
              <a:t>April 2017</a:t>
            </a:r>
            <a:endParaRPr lang="en-US" dirty="0"/>
          </a:p>
        </p:txBody>
      </p:sp>
      <p:sp>
        <p:nvSpPr>
          <p:cNvPr id="4" name="Slide Number Placeholder 3"/>
          <p:cNvSpPr>
            <a:spLocks noGrp="1"/>
          </p:cNvSpPr>
          <p:nvPr>
            <p:ph type="sldNum" sz="quarter" idx="12"/>
          </p:nvPr>
        </p:nvSpPr>
        <p:spPr/>
        <p:txBody>
          <a:bodyPr/>
          <a:lstStyle/>
          <a:p>
            <a:fld id="{C35E50E1-3288-4B49-A832-AC6F42EE392F}"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2051720" y="116632"/>
            <a:ext cx="6635080" cy="914400"/>
          </a:xfrm>
        </p:spPr>
        <p:txBody>
          <a:bodyPr lIns="0" tIns="0" rIns="0" bIns="0" anchor="t">
            <a:normAutofit fontScale="90000"/>
          </a:bodyPr>
          <a:lstStyle/>
          <a:p>
            <a:pPr algn="l"/>
            <a:r>
              <a:rPr lang="en-US" sz="3600" b="1" dirty="0" smtClean="0">
                <a:solidFill>
                  <a:schemeClr val="tx1">
                    <a:lumMod val="65000"/>
                    <a:lumOff val="35000"/>
                  </a:schemeClr>
                </a:solidFill>
                <a:ea typeface="ヒラギノ角ゴ Pro W3" charset="-128"/>
              </a:rPr>
              <a:t>Prostate-Specific Antigen (PSA) Testing: Strategies Across Canada</a:t>
            </a:r>
            <a:endParaRPr lang="en-US" sz="2800" b="1" dirty="0" smtClean="0">
              <a:solidFill>
                <a:schemeClr val="tx1">
                  <a:lumMod val="65000"/>
                  <a:lumOff val="35000"/>
                </a:schemeClr>
              </a:solidFill>
              <a:ea typeface="ヒラギノ角ゴ Pro W3" charset="-128"/>
            </a:endParaRPr>
          </a:p>
        </p:txBody>
      </p:sp>
      <p:sp>
        <p:nvSpPr>
          <p:cNvPr id="5124" name="TextBox 14"/>
          <p:cNvSpPr txBox="1">
            <a:spLocks noChangeArrowheads="1"/>
          </p:cNvSpPr>
          <p:nvPr/>
        </p:nvSpPr>
        <p:spPr bwMode="auto">
          <a:xfrm>
            <a:off x="1195388" y="1868488"/>
            <a:ext cx="7386637" cy="977900"/>
          </a:xfrm>
          <a:prstGeom prst="rect">
            <a:avLst/>
          </a:prstGeom>
          <a:noFill/>
          <a:ln w="9525">
            <a:noFill/>
            <a:miter lim="800000"/>
            <a:headEnd/>
            <a:tailEnd/>
          </a:ln>
        </p:spPr>
        <p:txBody>
          <a:bodyPr lIns="68634" tIns="34317" rIns="68634" bIns="34317">
            <a:spAutoFit/>
          </a:bodyPr>
          <a:lstStyle/>
          <a:p>
            <a:pPr defTabSz="914400">
              <a:lnSpc>
                <a:spcPct val="110000"/>
              </a:lnSpc>
              <a:spcAft>
                <a:spcPts val="1350"/>
              </a:spcAft>
            </a:pPr>
            <a:endParaRPr lang="en-US" sz="2200" i="1" dirty="0">
              <a:latin typeface="Calibri" pitchFamily="34" charset="0"/>
              <a:ea typeface="ヒラギノ角ゴ Pro W3" charset="-128"/>
            </a:endParaRPr>
          </a:p>
          <a:p>
            <a:pPr defTabSz="914400">
              <a:lnSpc>
                <a:spcPct val="110000"/>
              </a:lnSpc>
              <a:spcAft>
                <a:spcPts val="1350"/>
              </a:spcAft>
            </a:pPr>
            <a:endParaRPr lang="en-US" sz="2200" dirty="0">
              <a:latin typeface="Calibri" pitchFamily="34" charset="0"/>
              <a:ea typeface="ヒラギノ角ゴ Pro W3"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1462377514"/>
              </p:ext>
            </p:extLst>
          </p:nvPr>
        </p:nvGraphicFramePr>
        <p:xfrm>
          <a:off x="107504" y="1497475"/>
          <a:ext cx="8839200" cy="5099877"/>
        </p:xfrm>
        <a:graphic>
          <a:graphicData uri="http://schemas.openxmlformats.org/drawingml/2006/table">
            <a:tbl>
              <a:tblPr firstRow="1" bandRow="1">
                <a:tableStyleId>{22838BEF-8BB2-4498-84A7-C5851F593DF1}</a:tableStyleId>
              </a:tblPr>
              <a:tblGrid>
                <a:gridCol w="1191072"/>
                <a:gridCol w="1527448"/>
                <a:gridCol w="6120680"/>
              </a:tblGrid>
              <a:tr h="1042378">
                <a:tc>
                  <a:txBody>
                    <a:bodyPr/>
                    <a:lstStyle/>
                    <a:p>
                      <a:pPr algn="ctr"/>
                      <a:r>
                        <a:rPr lang="en-CA" sz="1100" dirty="0" smtClean="0">
                          <a:solidFill>
                            <a:schemeClr val="tx1">
                              <a:lumMod val="65000"/>
                              <a:lumOff val="35000"/>
                            </a:schemeClr>
                          </a:solidFill>
                        </a:rPr>
                        <a:t>Province/</a:t>
                      </a:r>
                    </a:p>
                    <a:p>
                      <a:pPr algn="ctr"/>
                      <a:r>
                        <a:rPr lang="en-CA" sz="1100" dirty="0" smtClean="0">
                          <a:solidFill>
                            <a:schemeClr val="tx1">
                              <a:lumMod val="65000"/>
                              <a:lumOff val="35000"/>
                            </a:schemeClr>
                          </a:solidFill>
                        </a:rPr>
                        <a:t>Territory</a:t>
                      </a:r>
                      <a:endParaRPr lang="en-CA" sz="1100" dirty="0">
                        <a:solidFill>
                          <a:schemeClr val="tx1">
                            <a:lumMod val="65000"/>
                            <a:lumOff val="35000"/>
                          </a:schemeClr>
                        </a:solidFill>
                      </a:endParaRPr>
                    </a:p>
                  </a:txBody>
                  <a:tcPr/>
                </a:tc>
                <a:tc>
                  <a:txBody>
                    <a:bodyPr/>
                    <a:lstStyle/>
                    <a:p>
                      <a:r>
                        <a:rPr lang="en-CA" sz="1100" dirty="0" smtClean="0">
                          <a:solidFill>
                            <a:schemeClr val="tx1">
                              <a:lumMod val="65000"/>
                              <a:lumOff val="35000"/>
                            </a:schemeClr>
                          </a:solidFill>
                        </a:rPr>
                        <a:t>Does your province/territory have a </a:t>
                      </a:r>
                      <a:r>
                        <a:rPr lang="en-CA" sz="1100" b="1" dirty="0" smtClean="0">
                          <a:solidFill>
                            <a:schemeClr val="tx1">
                              <a:lumMod val="65000"/>
                              <a:lumOff val="35000"/>
                            </a:schemeClr>
                          </a:solidFill>
                        </a:rPr>
                        <a:t>strategy* </a:t>
                      </a:r>
                      <a:r>
                        <a:rPr lang="en-CA" sz="1100" dirty="0" smtClean="0">
                          <a:solidFill>
                            <a:schemeClr val="tx1">
                              <a:lumMod val="65000"/>
                              <a:lumOff val="35000"/>
                            </a:schemeClr>
                          </a:solidFill>
                        </a:rPr>
                        <a:t>for population-based prostate cancer screening? (Yes/No)</a:t>
                      </a:r>
                      <a:endParaRPr lang="en-CA" sz="1100"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Details of strategy (who is eligible, what is recommended</a:t>
                      </a:r>
                      <a:r>
                        <a:rPr lang="en-US" sz="1100" baseline="0" dirty="0" smtClean="0">
                          <a:solidFill>
                            <a:schemeClr val="tx1">
                              <a:lumMod val="65000"/>
                              <a:lumOff val="35000"/>
                            </a:schemeClr>
                          </a:solidFill>
                        </a:rPr>
                        <a:t>)</a:t>
                      </a:r>
                      <a:endParaRPr lang="en-CA" sz="1100" dirty="0">
                        <a:solidFill>
                          <a:schemeClr val="tx1">
                            <a:lumMod val="65000"/>
                            <a:lumOff val="35000"/>
                          </a:schemeClr>
                        </a:solidFill>
                      </a:endParaRPr>
                    </a:p>
                  </a:txBody>
                  <a:tcPr/>
                </a:tc>
              </a:tr>
              <a:tr h="450684">
                <a:tc>
                  <a:txBody>
                    <a:bodyPr/>
                    <a:lstStyle/>
                    <a:p>
                      <a:r>
                        <a:rPr lang="en-US" sz="1100" b="1" dirty="0" smtClean="0">
                          <a:solidFill>
                            <a:schemeClr val="tx1">
                              <a:lumMod val="65000"/>
                              <a:lumOff val="35000"/>
                            </a:schemeClr>
                          </a:solidFill>
                        </a:rPr>
                        <a:t>Alberta</a:t>
                      </a:r>
                      <a:endParaRPr lang="en-CA" sz="1100" b="1"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No</a:t>
                      </a:r>
                      <a:endParaRPr lang="en-CA" sz="1100" dirty="0">
                        <a:solidFill>
                          <a:schemeClr val="tx1">
                            <a:lumMod val="65000"/>
                            <a:lumOff val="3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100" kern="1200" baseline="0" dirty="0" smtClean="0">
                          <a:solidFill>
                            <a:schemeClr val="tx1">
                              <a:lumMod val="65000"/>
                              <a:lumOff val="35000"/>
                            </a:schemeClr>
                          </a:solidFill>
                        </a:rPr>
                        <a:t>No organized provincial program </a:t>
                      </a:r>
                      <a:r>
                        <a:rPr kumimoji="0" lang="en-US" sz="1100" strike="noStrike" kern="1200" baseline="0" dirty="0" smtClean="0">
                          <a:solidFill>
                            <a:schemeClr val="tx1">
                              <a:lumMod val="65000"/>
                              <a:lumOff val="35000"/>
                            </a:schemeClr>
                          </a:solidFill>
                        </a:rPr>
                        <a:t>however a strategy for prostate cancer risk management is being planned. </a:t>
                      </a:r>
                      <a:r>
                        <a:rPr kumimoji="0" lang="en-US" sz="1100" kern="1200" baseline="0" dirty="0" smtClean="0">
                          <a:solidFill>
                            <a:schemeClr val="tx1">
                              <a:lumMod val="65000"/>
                              <a:lumOff val="35000"/>
                            </a:schemeClr>
                          </a:solidFill>
                        </a:rPr>
                        <a:t>PSA testing for prostate cancer screening is done opportunistically. </a:t>
                      </a:r>
                    </a:p>
                  </a:txBody>
                  <a:tcPr/>
                </a:tc>
              </a:tr>
              <a:tr h="1042697">
                <a:tc>
                  <a:txBody>
                    <a:bodyPr/>
                    <a:lstStyle/>
                    <a:p>
                      <a:r>
                        <a:rPr lang="en-US" sz="1100" b="1" dirty="0" smtClean="0">
                          <a:solidFill>
                            <a:schemeClr val="tx1">
                              <a:lumMod val="65000"/>
                              <a:lumOff val="35000"/>
                            </a:schemeClr>
                          </a:solidFill>
                        </a:rPr>
                        <a:t>British</a:t>
                      </a:r>
                      <a:r>
                        <a:rPr lang="en-US" sz="1100" b="1" baseline="0" dirty="0" smtClean="0">
                          <a:solidFill>
                            <a:schemeClr val="tx1">
                              <a:lumMod val="65000"/>
                              <a:lumOff val="35000"/>
                            </a:schemeClr>
                          </a:solidFill>
                        </a:rPr>
                        <a:t> Columbia</a:t>
                      </a:r>
                      <a:endParaRPr lang="en-CA" sz="1100" b="1" dirty="0">
                        <a:solidFill>
                          <a:schemeClr val="tx1">
                            <a:lumMod val="65000"/>
                            <a:lumOff val="35000"/>
                          </a:schemeClr>
                        </a:solidFill>
                      </a:endParaRPr>
                    </a:p>
                  </a:txBody>
                  <a:tcPr/>
                </a:tc>
                <a:tc>
                  <a:txBody>
                    <a:bodyPr/>
                    <a:lstStyle/>
                    <a:p>
                      <a:pPr algn="ctr"/>
                      <a:r>
                        <a:rPr lang="en-CA" sz="1100" dirty="0" smtClean="0">
                          <a:solidFill>
                            <a:schemeClr val="tx1">
                              <a:lumMod val="65000"/>
                              <a:lumOff val="35000"/>
                            </a:schemeClr>
                          </a:solidFill>
                        </a:rPr>
                        <a:t>No</a:t>
                      </a:r>
                      <a:endParaRPr lang="en-CA" sz="1100" dirty="0">
                        <a:solidFill>
                          <a:schemeClr val="tx1">
                            <a:lumMod val="65000"/>
                            <a:lumOff val="35000"/>
                          </a:schemeClr>
                        </a:solidFill>
                      </a:endParaRPr>
                    </a:p>
                  </a:txBody>
                  <a:tcPr/>
                </a:tc>
                <a:tc>
                  <a:txBody>
                    <a:bodyPr/>
                    <a:lstStyle/>
                    <a:p>
                      <a:r>
                        <a:rPr kumimoji="0" lang="en-US" sz="1100" kern="1200" dirty="0" smtClean="0">
                          <a:solidFill>
                            <a:schemeClr val="tx1">
                              <a:lumMod val="65000"/>
                              <a:lumOff val="35000"/>
                            </a:schemeClr>
                          </a:solidFill>
                        </a:rPr>
                        <a:t>The BC Cancer Agency and the Vancouver Prostate Centre recommend that asymptomatic men 50-55 years of age or older, with an estimated life expectancy of more than 10 years, who are well informed about the risks of over-diagnosis and over-treatment, consider PSA testing for the early diagnosis of prostate cancer.  Unselected, population-wide PSA screening is</a:t>
                      </a:r>
                      <a:r>
                        <a:rPr kumimoji="0" lang="en-US" sz="1100" kern="1200" baseline="0" dirty="0" smtClean="0">
                          <a:solidFill>
                            <a:schemeClr val="tx1">
                              <a:lumMod val="65000"/>
                              <a:lumOff val="35000"/>
                            </a:schemeClr>
                          </a:solidFill>
                        </a:rPr>
                        <a:t> not supported </a:t>
                      </a:r>
                      <a:r>
                        <a:rPr kumimoji="0" lang="en-US" sz="1100" kern="1200" dirty="0" smtClean="0">
                          <a:solidFill>
                            <a:schemeClr val="tx1">
                              <a:lumMod val="65000"/>
                              <a:lumOff val="35000"/>
                            </a:schemeClr>
                          </a:solidFill>
                        </a:rPr>
                        <a:t>because of the potential for over-diagnosis, over-treatment and detriment to quality adjusted survival. </a:t>
                      </a:r>
                      <a:r>
                        <a:rPr kumimoji="0" lang="en-US" sz="1100" u="none" kern="1200" baseline="0" dirty="0" smtClean="0">
                          <a:solidFill>
                            <a:schemeClr val="tx1">
                              <a:lumMod val="65000"/>
                              <a:lumOff val="35000"/>
                            </a:schemeClr>
                          </a:solidFill>
                        </a:rPr>
                        <a:t>A recommendation to create a Prostate Cancer Risk Management Taskforce has been proposed to the Ministry of Health.</a:t>
                      </a:r>
                      <a:endParaRPr kumimoji="0" lang="en-CA" sz="1100" kern="1200" dirty="0" smtClean="0">
                        <a:solidFill>
                          <a:schemeClr val="tx1">
                            <a:lumMod val="65000"/>
                            <a:lumOff val="35000"/>
                          </a:schemeClr>
                        </a:solidFill>
                        <a:latin typeface="+mn-lt"/>
                        <a:ea typeface="+mn-ea"/>
                        <a:cs typeface="+mn-cs"/>
                      </a:endParaRPr>
                    </a:p>
                  </a:txBody>
                  <a:tcPr/>
                </a:tc>
              </a:tr>
              <a:tr h="246117">
                <a:tc>
                  <a:txBody>
                    <a:bodyPr/>
                    <a:lstStyle/>
                    <a:p>
                      <a:r>
                        <a:rPr lang="en-US" sz="1100" b="1" dirty="0" smtClean="0">
                          <a:solidFill>
                            <a:schemeClr val="tx1">
                              <a:lumMod val="65000"/>
                              <a:lumOff val="35000"/>
                            </a:schemeClr>
                          </a:solidFill>
                        </a:rPr>
                        <a:t>Manitoba</a:t>
                      </a:r>
                      <a:endParaRPr lang="en-CA" sz="1100" b="1"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No</a:t>
                      </a:r>
                      <a:endParaRPr lang="en-CA" sz="1100"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65000"/>
                              <a:lumOff val="35000"/>
                            </a:schemeClr>
                          </a:solidFill>
                        </a:rPr>
                        <a:t>No provincial policies or program. PSA testing is done upon doctor referral.</a:t>
                      </a:r>
                      <a:endParaRPr lang="en-CA" sz="1100" dirty="0" smtClean="0">
                        <a:solidFill>
                          <a:schemeClr val="tx1">
                            <a:lumMod val="65000"/>
                            <a:lumOff val="35000"/>
                          </a:schemeClr>
                        </a:solidFill>
                      </a:endParaRPr>
                    </a:p>
                  </a:txBody>
                  <a:tcPr/>
                </a:tc>
              </a:tr>
              <a:tr h="405369">
                <a:tc>
                  <a:txBody>
                    <a:bodyPr/>
                    <a:lstStyle/>
                    <a:p>
                      <a:r>
                        <a:rPr lang="en-US" sz="1100" b="1" dirty="0" smtClean="0">
                          <a:solidFill>
                            <a:schemeClr val="tx1">
                              <a:lumMod val="65000"/>
                              <a:lumOff val="35000"/>
                            </a:schemeClr>
                          </a:solidFill>
                        </a:rPr>
                        <a:t>New</a:t>
                      </a:r>
                      <a:r>
                        <a:rPr lang="en-US" sz="1100" b="1" baseline="0" dirty="0" smtClean="0">
                          <a:solidFill>
                            <a:schemeClr val="tx1">
                              <a:lumMod val="65000"/>
                              <a:lumOff val="35000"/>
                            </a:schemeClr>
                          </a:solidFill>
                        </a:rPr>
                        <a:t> Brunswick</a:t>
                      </a:r>
                      <a:endParaRPr lang="en-CA" sz="1100" b="1"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No</a:t>
                      </a:r>
                      <a:endParaRPr lang="en-CA" sz="1100" dirty="0">
                        <a:solidFill>
                          <a:schemeClr val="tx1">
                            <a:lumMod val="65000"/>
                            <a:lumOff val="35000"/>
                          </a:schemeClr>
                        </a:solidFill>
                      </a:endParaRPr>
                    </a:p>
                  </a:txBody>
                  <a:tcPr/>
                </a:tc>
                <a:tc>
                  <a:txBody>
                    <a:bodyPr/>
                    <a:lstStyle/>
                    <a:p>
                      <a:r>
                        <a:rPr lang="en-US" sz="1100" dirty="0" smtClean="0">
                          <a:solidFill>
                            <a:schemeClr val="tx1">
                              <a:lumMod val="65000"/>
                              <a:lumOff val="35000"/>
                            </a:schemeClr>
                          </a:solidFill>
                        </a:rPr>
                        <a:t>No provincial policies or program. PSA testing is done at hospitals upon</a:t>
                      </a:r>
                      <a:r>
                        <a:rPr lang="en-US" sz="1100" strike="noStrike" baseline="0" dirty="0" smtClean="0">
                          <a:solidFill>
                            <a:schemeClr val="tx1">
                              <a:lumMod val="65000"/>
                              <a:lumOff val="35000"/>
                            </a:schemeClr>
                          </a:solidFill>
                        </a:rPr>
                        <a:t> </a:t>
                      </a:r>
                      <a:r>
                        <a:rPr lang="en-US" sz="1100" strike="noStrike" dirty="0" smtClean="0">
                          <a:solidFill>
                            <a:schemeClr val="tx1">
                              <a:lumMod val="65000"/>
                              <a:lumOff val="35000"/>
                            </a:schemeClr>
                          </a:solidFill>
                        </a:rPr>
                        <a:t>physician/nurse</a:t>
                      </a:r>
                      <a:r>
                        <a:rPr lang="en-US" sz="1100" strike="noStrike" baseline="0" dirty="0" smtClean="0">
                          <a:solidFill>
                            <a:schemeClr val="tx1">
                              <a:lumMod val="65000"/>
                              <a:lumOff val="35000"/>
                            </a:schemeClr>
                          </a:solidFill>
                        </a:rPr>
                        <a:t> practitioner</a:t>
                      </a:r>
                      <a:r>
                        <a:rPr lang="en-US" sz="1100" strike="noStrike" dirty="0" smtClean="0">
                          <a:solidFill>
                            <a:schemeClr val="tx1">
                              <a:lumMod val="65000"/>
                              <a:lumOff val="35000"/>
                            </a:schemeClr>
                          </a:solidFill>
                        </a:rPr>
                        <a:t> </a:t>
                      </a:r>
                      <a:r>
                        <a:rPr lang="en-US" sz="1100" dirty="0" smtClean="0">
                          <a:solidFill>
                            <a:schemeClr val="tx1">
                              <a:lumMod val="65000"/>
                              <a:lumOff val="35000"/>
                            </a:schemeClr>
                          </a:solidFill>
                        </a:rPr>
                        <a:t>referral.</a:t>
                      </a:r>
                      <a:endParaRPr lang="en-CA" sz="1100" dirty="0">
                        <a:solidFill>
                          <a:schemeClr val="tx1">
                            <a:lumMod val="65000"/>
                            <a:lumOff val="35000"/>
                          </a:schemeClr>
                        </a:solidFill>
                      </a:endParaRPr>
                    </a:p>
                  </a:txBody>
                  <a:tcPr/>
                </a:tc>
              </a:tr>
              <a:tr h="459244">
                <a:tc>
                  <a:txBody>
                    <a:bodyPr/>
                    <a:lstStyle/>
                    <a:p>
                      <a:r>
                        <a:rPr lang="en-US" sz="1100" b="1" dirty="0" smtClean="0">
                          <a:solidFill>
                            <a:schemeClr val="tx1">
                              <a:lumMod val="65000"/>
                              <a:lumOff val="35000"/>
                            </a:schemeClr>
                          </a:solidFill>
                        </a:rPr>
                        <a:t>Newfoundland</a:t>
                      </a:r>
                      <a:r>
                        <a:rPr lang="en-US" sz="1100" b="1" baseline="0" dirty="0" smtClean="0">
                          <a:solidFill>
                            <a:schemeClr val="tx1">
                              <a:lumMod val="65000"/>
                              <a:lumOff val="35000"/>
                            </a:schemeClr>
                          </a:solidFill>
                        </a:rPr>
                        <a:t> &amp; Labrador</a:t>
                      </a:r>
                      <a:endParaRPr lang="en-CA" sz="1100" b="1" dirty="0">
                        <a:solidFill>
                          <a:schemeClr val="tx1">
                            <a:lumMod val="65000"/>
                            <a:lumOff val="35000"/>
                          </a:schemeClr>
                        </a:solidFill>
                      </a:endParaRPr>
                    </a:p>
                  </a:txBody>
                  <a:tcPr/>
                </a:tc>
                <a:tc>
                  <a:txBody>
                    <a:bodyPr/>
                    <a:lstStyle/>
                    <a:p>
                      <a:pPr algn="ctr"/>
                      <a:r>
                        <a:rPr lang="en-CA" sz="1100" dirty="0" smtClean="0">
                          <a:solidFill>
                            <a:schemeClr val="tx1">
                              <a:lumMod val="65000"/>
                              <a:lumOff val="35000"/>
                            </a:schemeClr>
                          </a:solidFill>
                        </a:rPr>
                        <a:t>No</a:t>
                      </a:r>
                      <a:endParaRPr lang="en-CA" sz="1100"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65000"/>
                              <a:lumOff val="35000"/>
                            </a:schemeClr>
                          </a:solidFill>
                        </a:rPr>
                        <a:t>No provincial policies or program. PSA testing is done at hospitals upon doctor referral.</a:t>
                      </a:r>
                      <a:endParaRPr lang="en-CA" sz="1100" dirty="0" smtClean="0">
                        <a:solidFill>
                          <a:schemeClr val="tx1">
                            <a:lumMod val="65000"/>
                            <a:lumOff val="35000"/>
                          </a:schemeClr>
                        </a:solidFill>
                      </a:endParaRPr>
                    </a:p>
                  </a:txBody>
                  <a:tcPr/>
                </a:tc>
              </a:tr>
              <a:tr h="1309589">
                <a:tc>
                  <a:txBody>
                    <a:bodyPr/>
                    <a:lstStyle/>
                    <a:p>
                      <a:r>
                        <a:rPr lang="en-US" sz="1100" b="1" dirty="0" smtClean="0">
                          <a:solidFill>
                            <a:schemeClr val="tx1">
                              <a:lumMod val="65000"/>
                              <a:lumOff val="35000"/>
                            </a:schemeClr>
                          </a:solidFill>
                        </a:rPr>
                        <a:t>Northwest</a:t>
                      </a:r>
                      <a:r>
                        <a:rPr lang="en-US" sz="1100" b="1" baseline="0" dirty="0" smtClean="0">
                          <a:solidFill>
                            <a:schemeClr val="tx1">
                              <a:lumMod val="65000"/>
                              <a:lumOff val="35000"/>
                            </a:schemeClr>
                          </a:solidFill>
                        </a:rPr>
                        <a:t> Territories</a:t>
                      </a:r>
                      <a:endParaRPr lang="en-CA" sz="1100" b="1"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Yes</a:t>
                      </a:r>
                      <a:endParaRPr lang="en-CA" sz="1100" dirty="0">
                        <a:solidFill>
                          <a:schemeClr val="tx1">
                            <a:lumMod val="65000"/>
                            <a:lumOff val="35000"/>
                          </a:schemeClr>
                        </a:solidFill>
                      </a:endParaRPr>
                    </a:p>
                  </a:txBody>
                  <a:tcPr/>
                </a:tc>
                <a:tc>
                  <a:txBody>
                    <a:bodyPr/>
                    <a:lstStyle/>
                    <a:p>
                      <a:r>
                        <a:rPr lang="en-US" sz="1100" dirty="0" smtClean="0">
                          <a:solidFill>
                            <a:schemeClr val="tx1">
                              <a:lumMod val="65000"/>
                              <a:lumOff val="35000"/>
                            </a:schemeClr>
                          </a:solidFill>
                        </a:rPr>
                        <a:t>There is no </a:t>
                      </a:r>
                      <a:r>
                        <a:rPr lang="en-US" sz="1100" baseline="0" dirty="0" smtClean="0">
                          <a:solidFill>
                            <a:schemeClr val="tx1">
                              <a:lumMod val="65000"/>
                              <a:lumOff val="35000"/>
                            </a:schemeClr>
                          </a:solidFill>
                        </a:rPr>
                        <a:t>population based prostate cancer screening program in place.</a:t>
                      </a:r>
                      <a:endParaRPr lang="en-US" sz="1100" dirty="0" smtClean="0">
                        <a:solidFill>
                          <a:schemeClr val="tx1">
                            <a:lumMod val="65000"/>
                            <a:lumOff val="35000"/>
                          </a:schemeClr>
                        </a:solidFill>
                      </a:endParaRPr>
                    </a:p>
                    <a:p>
                      <a:r>
                        <a:rPr lang="en-US" sz="1100" dirty="0" smtClean="0">
                          <a:solidFill>
                            <a:schemeClr val="tx1">
                              <a:lumMod val="65000"/>
                              <a:lumOff val="35000"/>
                            </a:schemeClr>
                          </a:solidFill>
                        </a:rPr>
                        <a:t>In March 2002</a:t>
                      </a:r>
                      <a:r>
                        <a:rPr lang="en-US" sz="1100" baseline="0" dirty="0" smtClean="0">
                          <a:solidFill>
                            <a:schemeClr val="tx1">
                              <a:lumMod val="65000"/>
                              <a:lumOff val="35000"/>
                            </a:schemeClr>
                          </a:solidFill>
                        </a:rPr>
                        <a:t>, the Department of Health and Social Services provided guidelines: Use of Free PSA Ratio and Total PSA in screening for prostate cancer (developed by the Lab Advisory Committee); providing recommendations for PSA testing. PSA testing by itself is not used as a general screening test for prostate cancer. </a:t>
                      </a:r>
                    </a:p>
                  </a:txBody>
                  <a:tcPr/>
                </a:tc>
              </a:tr>
            </a:tbl>
          </a:graphicData>
        </a:graphic>
      </p:graphicFrame>
      <p:sp>
        <p:nvSpPr>
          <p:cNvPr id="3" name="TextBox 2"/>
          <p:cNvSpPr txBox="1"/>
          <p:nvPr/>
        </p:nvSpPr>
        <p:spPr>
          <a:xfrm>
            <a:off x="-26513" y="6611779"/>
            <a:ext cx="6813267" cy="246221"/>
          </a:xfrm>
          <a:prstGeom prst="rect">
            <a:avLst/>
          </a:prstGeom>
          <a:noFill/>
        </p:spPr>
        <p:txBody>
          <a:bodyPr wrap="square" rtlCol="0">
            <a:spAutoFit/>
          </a:bodyPr>
          <a:lstStyle/>
          <a:p>
            <a:pPr defTabSz="931774"/>
            <a:r>
              <a:rPr lang="en-US" sz="1000" dirty="0" smtClean="0">
                <a:solidFill>
                  <a:schemeClr val="tx1">
                    <a:lumMod val="65000"/>
                    <a:lumOff val="35000"/>
                  </a:schemeClr>
                </a:solidFill>
              </a:rPr>
              <a:t>* “Strategy” refers to </a:t>
            </a:r>
            <a:r>
              <a:rPr lang="en-US" sz="1000" dirty="0">
                <a:solidFill>
                  <a:schemeClr val="tx1">
                    <a:lumMod val="65000"/>
                    <a:lumOff val="35000"/>
                  </a:schemeClr>
                </a:solidFill>
              </a:rPr>
              <a:t>guidelines, policies and/or recommendations for screening men for prostate </a:t>
            </a:r>
            <a:r>
              <a:rPr lang="en-US" sz="1000" dirty="0" smtClean="0">
                <a:solidFill>
                  <a:schemeClr val="tx1">
                    <a:lumMod val="65000"/>
                    <a:lumOff val="35000"/>
                  </a:schemeClr>
                </a:solidFill>
              </a:rPr>
              <a:t>cancer. </a:t>
            </a:r>
            <a:endParaRPr lang="en-US" sz="1000" dirty="0">
              <a:solidFill>
                <a:schemeClr val="tx1">
                  <a:lumMod val="65000"/>
                  <a:lumOff val="35000"/>
                </a:schemeClr>
              </a:solidFill>
            </a:endParaRPr>
          </a:p>
        </p:txBody>
      </p:sp>
      <p:sp>
        <p:nvSpPr>
          <p:cNvPr id="2" name="Footer Placeholder 1"/>
          <p:cNvSpPr>
            <a:spLocks noGrp="1"/>
          </p:cNvSpPr>
          <p:nvPr>
            <p:ph type="ftr" sz="quarter" idx="11"/>
          </p:nvPr>
        </p:nvSpPr>
        <p:spPr/>
        <p:txBody>
          <a:bodyPr/>
          <a:lstStyle/>
          <a:p>
            <a:r>
              <a:rPr lang="en-CA" smtClean="0"/>
              <a:t>April 2017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88640"/>
            <a:ext cx="6984776" cy="634082"/>
          </a:xfrm>
        </p:spPr>
        <p:txBody>
          <a:bodyPr/>
          <a:lstStyle/>
          <a:p>
            <a:r>
              <a:rPr lang="en-US" sz="3200" dirty="0" smtClean="0">
                <a:ea typeface="ヒラギノ角ゴ Pro W3" charset="-128"/>
              </a:rPr>
              <a:t>Prostate-Specific Antigen (PSA) Testing: Strategies Across Canada Cont’d</a:t>
            </a:r>
            <a:endParaRPr lang="en-CA" sz="3200" dirty="0"/>
          </a:p>
        </p:txBody>
      </p:sp>
      <p:graphicFrame>
        <p:nvGraphicFramePr>
          <p:cNvPr id="5" name="Table 4"/>
          <p:cNvGraphicFramePr>
            <a:graphicFrameLocks noGrp="1"/>
          </p:cNvGraphicFramePr>
          <p:nvPr>
            <p:extLst>
              <p:ext uri="{D42A27DB-BD31-4B8C-83A1-F6EECF244321}">
                <p14:modId xmlns:p14="http://schemas.microsoft.com/office/powerpoint/2010/main" val="1299402493"/>
              </p:ext>
            </p:extLst>
          </p:nvPr>
        </p:nvGraphicFramePr>
        <p:xfrm>
          <a:off x="180510" y="1700807"/>
          <a:ext cx="8839200" cy="3865183"/>
        </p:xfrm>
        <a:graphic>
          <a:graphicData uri="http://schemas.openxmlformats.org/drawingml/2006/table">
            <a:tbl>
              <a:tblPr firstRow="1" bandRow="1">
                <a:tableStyleId>{22838BEF-8BB2-4498-84A7-C5851F593DF1}</a:tableStyleId>
              </a:tblPr>
              <a:tblGrid>
                <a:gridCol w="1539161"/>
                <a:gridCol w="1584176"/>
                <a:gridCol w="5715863"/>
              </a:tblGrid>
              <a:tr h="1194884">
                <a:tc>
                  <a:txBody>
                    <a:bodyPr/>
                    <a:lstStyle/>
                    <a:p>
                      <a:pPr algn="ctr"/>
                      <a:endParaRPr lang="en-CA" sz="1100" dirty="0">
                        <a:solidFill>
                          <a:schemeClr val="tx1">
                            <a:lumMod val="65000"/>
                            <a:lumOff val="35000"/>
                          </a:schemeClr>
                        </a:solidFill>
                      </a:endParaRPr>
                    </a:p>
                  </a:txBody>
                  <a:tcPr/>
                </a:tc>
                <a:tc>
                  <a:txBody>
                    <a:bodyPr/>
                    <a:lstStyle/>
                    <a:p>
                      <a:r>
                        <a:rPr lang="en-CA" sz="1100" dirty="0" smtClean="0">
                          <a:solidFill>
                            <a:schemeClr val="tx1">
                              <a:lumMod val="65000"/>
                              <a:lumOff val="35000"/>
                            </a:schemeClr>
                          </a:solidFill>
                        </a:rPr>
                        <a:t>Does your province/territory have a </a:t>
                      </a:r>
                      <a:r>
                        <a:rPr lang="en-CA" sz="1100" b="1" dirty="0" smtClean="0">
                          <a:solidFill>
                            <a:schemeClr val="tx1">
                              <a:lumMod val="65000"/>
                              <a:lumOff val="35000"/>
                            </a:schemeClr>
                          </a:solidFill>
                        </a:rPr>
                        <a:t>strategy* </a:t>
                      </a:r>
                      <a:r>
                        <a:rPr lang="en-CA" sz="1100" dirty="0" smtClean="0">
                          <a:solidFill>
                            <a:schemeClr val="tx1">
                              <a:lumMod val="65000"/>
                              <a:lumOff val="35000"/>
                            </a:schemeClr>
                          </a:solidFill>
                        </a:rPr>
                        <a:t>for population-based prostate cancer screening? (Yes/No)</a:t>
                      </a:r>
                      <a:endParaRPr lang="en-CA" sz="1100"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Details of strategy (who is targeted, what is recommended</a:t>
                      </a:r>
                      <a:r>
                        <a:rPr lang="en-US" sz="1100" baseline="0" dirty="0" smtClean="0">
                          <a:solidFill>
                            <a:schemeClr val="tx1">
                              <a:lumMod val="65000"/>
                              <a:lumOff val="35000"/>
                            </a:schemeClr>
                          </a:solidFill>
                        </a:rPr>
                        <a:t>)</a:t>
                      </a:r>
                      <a:endParaRPr lang="en-CA" sz="1100" dirty="0">
                        <a:solidFill>
                          <a:schemeClr val="tx1">
                            <a:lumMod val="65000"/>
                            <a:lumOff val="35000"/>
                          </a:schemeClr>
                        </a:solidFill>
                      </a:endParaRPr>
                    </a:p>
                  </a:txBody>
                  <a:tcPr/>
                </a:tc>
              </a:tr>
              <a:tr h="925790">
                <a:tc>
                  <a:txBody>
                    <a:bodyPr/>
                    <a:lstStyle/>
                    <a:p>
                      <a:r>
                        <a:rPr lang="en-US" sz="1100" b="1" dirty="0" smtClean="0">
                          <a:solidFill>
                            <a:schemeClr val="tx1">
                              <a:lumMod val="65000"/>
                              <a:lumOff val="35000"/>
                            </a:schemeClr>
                          </a:solidFill>
                        </a:rPr>
                        <a:t>Nova</a:t>
                      </a:r>
                      <a:r>
                        <a:rPr lang="en-US" sz="1100" b="1" baseline="0" dirty="0" smtClean="0">
                          <a:solidFill>
                            <a:schemeClr val="tx1">
                              <a:lumMod val="65000"/>
                              <a:lumOff val="35000"/>
                            </a:schemeClr>
                          </a:solidFill>
                        </a:rPr>
                        <a:t> Scotia</a:t>
                      </a:r>
                      <a:endParaRPr lang="en-CA" sz="1100" b="1" dirty="0">
                        <a:solidFill>
                          <a:schemeClr val="tx1">
                            <a:lumMod val="65000"/>
                            <a:lumOff val="35000"/>
                          </a:schemeClr>
                        </a:solidFill>
                      </a:endParaRPr>
                    </a:p>
                  </a:txBody>
                  <a:tcPr/>
                </a:tc>
                <a:tc>
                  <a:txBody>
                    <a:bodyPr/>
                    <a:lstStyle/>
                    <a:p>
                      <a:pPr algn="ctr"/>
                      <a:r>
                        <a:rPr lang="en-CA" sz="1100" dirty="0" smtClean="0">
                          <a:solidFill>
                            <a:schemeClr val="tx1">
                              <a:lumMod val="65000"/>
                              <a:lumOff val="35000"/>
                            </a:schemeClr>
                          </a:solidFill>
                        </a:rPr>
                        <a:t>Yes</a:t>
                      </a:r>
                      <a:endParaRPr lang="en-CA" sz="1100" dirty="0">
                        <a:solidFill>
                          <a:schemeClr val="tx1">
                            <a:lumMod val="65000"/>
                            <a:lumOff val="3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100" kern="1200" dirty="0" smtClean="0">
                          <a:solidFill>
                            <a:schemeClr val="tx1">
                              <a:lumMod val="65000"/>
                              <a:lumOff val="35000"/>
                            </a:schemeClr>
                          </a:solidFill>
                        </a:rPr>
                        <a:t>There is a 2012 position statement</a:t>
                      </a:r>
                      <a:r>
                        <a:rPr kumimoji="0" lang="en-US" sz="1100" kern="1200" baseline="0" dirty="0" smtClean="0">
                          <a:solidFill>
                            <a:schemeClr val="tx1">
                              <a:lumMod val="65000"/>
                              <a:lumOff val="35000"/>
                            </a:schemeClr>
                          </a:solidFill>
                        </a:rPr>
                        <a:t>. There is no organized, population-based screening for prostate cancer in Nova Scotia. Screening is an individual decision between the patient and their health care provider. Cancer Care Nova Scotia's 2012 position statement is available at: </a:t>
                      </a:r>
                      <a:r>
                        <a:rPr kumimoji="0" lang="en-US" sz="1100" u="sng" kern="1200" dirty="0" smtClean="0">
                          <a:solidFill>
                            <a:schemeClr val="tx1">
                              <a:lumMod val="65000"/>
                              <a:lumOff val="35000"/>
                            </a:schemeClr>
                          </a:solidFill>
                          <a:hlinkClick r:id="rId3"/>
                        </a:rPr>
                        <a:t>http://www.cancercare.ns.ca/en/home/preventionscreening/prostate.aspx</a:t>
                      </a:r>
                      <a:endParaRPr kumimoji="0" lang="en-US" sz="1100" kern="1200" baseline="0" dirty="0" smtClean="0">
                        <a:solidFill>
                          <a:schemeClr val="tx1">
                            <a:lumMod val="65000"/>
                            <a:lumOff val="35000"/>
                          </a:schemeClr>
                        </a:solidFill>
                        <a:latin typeface="+mn-lt"/>
                        <a:ea typeface="+mn-ea"/>
                        <a:cs typeface="+mn-cs"/>
                      </a:endParaRPr>
                    </a:p>
                  </a:txBody>
                  <a:tcPr/>
                </a:tc>
              </a:tr>
              <a:tr h="647229">
                <a:tc>
                  <a:txBody>
                    <a:bodyPr/>
                    <a:lstStyle/>
                    <a:p>
                      <a:r>
                        <a:rPr lang="en-CA" sz="1100" b="1" dirty="0" smtClean="0">
                          <a:solidFill>
                            <a:schemeClr val="tx1">
                              <a:lumMod val="65000"/>
                              <a:lumOff val="35000"/>
                            </a:schemeClr>
                          </a:solidFill>
                        </a:rPr>
                        <a:t>Nunavut</a:t>
                      </a:r>
                      <a:endParaRPr lang="en-CA" sz="1100" b="1" dirty="0">
                        <a:solidFill>
                          <a:schemeClr val="tx1">
                            <a:lumMod val="65000"/>
                            <a:lumOff val="35000"/>
                          </a:schemeClr>
                        </a:solidFill>
                      </a:endParaRPr>
                    </a:p>
                  </a:txBody>
                  <a:tcPr/>
                </a:tc>
                <a:tc>
                  <a:txBody>
                    <a:bodyPr/>
                    <a:lstStyle/>
                    <a:p>
                      <a:pPr algn="ctr"/>
                      <a:r>
                        <a:rPr lang="en-CA" sz="1100" dirty="0" smtClean="0">
                          <a:solidFill>
                            <a:schemeClr val="tx1">
                              <a:lumMod val="65000"/>
                              <a:lumOff val="35000"/>
                            </a:schemeClr>
                          </a:solidFill>
                        </a:rPr>
                        <a:t>No</a:t>
                      </a:r>
                      <a:endParaRPr lang="en-CA" sz="1100"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lumMod val="65000"/>
                              <a:lumOff val="35000"/>
                            </a:schemeClr>
                          </a:solidFill>
                        </a:rPr>
                        <a:t>No organized</a:t>
                      </a:r>
                      <a:r>
                        <a:rPr lang="en-US" sz="1100" b="0" baseline="0" dirty="0" smtClean="0">
                          <a:solidFill>
                            <a:schemeClr val="tx1">
                              <a:lumMod val="65000"/>
                              <a:lumOff val="35000"/>
                            </a:schemeClr>
                          </a:solidFill>
                        </a:rPr>
                        <a:t> screening </a:t>
                      </a:r>
                      <a:r>
                        <a:rPr lang="en-US" sz="1100" b="0" dirty="0" smtClean="0">
                          <a:solidFill>
                            <a:schemeClr val="tx1">
                              <a:lumMod val="65000"/>
                              <a:lumOff val="35000"/>
                            </a:schemeClr>
                          </a:solidFill>
                        </a:rPr>
                        <a:t>program</a:t>
                      </a:r>
                      <a:r>
                        <a:rPr lang="en-US" sz="1100" b="0" baseline="0" dirty="0" smtClean="0">
                          <a:solidFill>
                            <a:schemeClr val="tx1">
                              <a:lumMod val="65000"/>
                              <a:lumOff val="35000"/>
                            </a:schemeClr>
                          </a:solidFill>
                        </a:rPr>
                        <a:t> in place but opportunistic screening/testing is available if requested by designated health professional</a:t>
                      </a:r>
                      <a:r>
                        <a:rPr lang="en-CA" sz="1100" b="1" baseline="0" dirty="0" smtClean="0">
                          <a:solidFill>
                            <a:schemeClr val="tx1">
                              <a:lumMod val="65000"/>
                              <a:lumOff val="35000"/>
                            </a:schemeClr>
                          </a:solidFill>
                        </a:rPr>
                        <a:t>.</a:t>
                      </a:r>
                      <a:endParaRPr lang="en-CA" sz="1100" b="0" dirty="0" smtClean="0">
                        <a:solidFill>
                          <a:schemeClr val="tx1">
                            <a:lumMod val="65000"/>
                            <a:lumOff val="35000"/>
                          </a:schemeClr>
                        </a:solidFill>
                      </a:endParaRPr>
                    </a:p>
                  </a:txBody>
                  <a:tcPr/>
                </a:tc>
              </a:tr>
              <a:tr h="647229">
                <a:tc>
                  <a:txBody>
                    <a:bodyPr/>
                    <a:lstStyle/>
                    <a:p>
                      <a:r>
                        <a:rPr lang="en-US" sz="1100" b="1" dirty="0" smtClean="0">
                          <a:solidFill>
                            <a:schemeClr val="tx1">
                              <a:lumMod val="65000"/>
                              <a:lumOff val="35000"/>
                            </a:schemeClr>
                          </a:solidFill>
                        </a:rPr>
                        <a:t>Ontario</a:t>
                      </a:r>
                      <a:endParaRPr lang="en-CA" sz="1100" b="1"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Yes</a:t>
                      </a:r>
                      <a:endParaRPr lang="en-CA" sz="1100" dirty="0">
                        <a:solidFill>
                          <a:schemeClr val="tx1">
                            <a:lumMod val="65000"/>
                            <a:lumOff val="35000"/>
                          </a:schemeClr>
                        </a:solidFill>
                      </a:endParaRPr>
                    </a:p>
                  </a:txBody>
                  <a:tcPr/>
                </a:tc>
                <a:tc>
                  <a:txBody>
                    <a:bodyPr/>
                    <a:lstStyle/>
                    <a:p>
                      <a:r>
                        <a:rPr lang="en-US" sz="1100" dirty="0" smtClean="0">
                          <a:solidFill>
                            <a:schemeClr val="tx1">
                              <a:lumMod val="65000"/>
                              <a:lumOff val="35000"/>
                            </a:schemeClr>
                          </a:solidFill>
                        </a:rPr>
                        <a:t>No program, but government has policies for funding of PSA test.  PSA testing is</a:t>
                      </a:r>
                      <a:r>
                        <a:rPr lang="en-US" sz="1100" baseline="0" dirty="0" smtClean="0">
                          <a:solidFill>
                            <a:schemeClr val="tx1">
                              <a:lumMod val="65000"/>
                              <a:lumOff val="35000"/>
                            </a:schemeClr>
                          </a:solidFill>
                        </a:rPr>
                        <a:t> not insured for routine screening. </a:t>
                      </a:r>
                      <a:r>
                        <a:rPr lang="en-US" sz="1100" dirty="0" smtClean="0">
                          <a:solidFill>
                            <a:schemeClr val="tx1">
                              <a:lumMod val="65000"/>
                              <a:lumOff val="35000"/>
                            </a:schemeClr>
                          </a:solidFill>
                        </a:rPr>
                        <a:t>For more information, visit:</a:t>
                      </a:r>
                    </a:p>
                    <a:p>
                      <a:r>
                        <a:rPr lang="en-CA" sz="1100" dirty="0" smtClean="0">
                          <a:solidFill>
                            <a:schemeClr val="tx1">
                              <a:lumMod val="65000"/>
                              <a:lumOff val="35000"/>
                            </a:schemeClr>
                          </a:solidFill>
                          <a:hlinkClick r:id="rId4"/>
                        </a:rPr>
                        <a:t>http://www.health.gov.on.ca/en/pro/programs/ohip/bulletins/4000/bul4488.pdf</a:t>
                      </a:r>
                      <a:endParaRPr lang="en-CA" sz="1100" dirty="0" smtClean="0">
                        <a:solidFill>
                          <a:schemeClr val="tx1">
                            <a:lumMod val="65000"/>
                            <a:lumOff val="35000"/>
                          </a:schemeClr>
                        </a:solidFill>
                      </a:endParaRPr>
                    </a:p>
                    <a:p>
                      <a:endParaRPr lang="en-CA" sz="1100" b="1"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b="0" dirty="0" smtClean="0">
                          <a:solidFill>
                            <a:schemeClr val="tx1">
                              <a:lumMod val="65000"/>
                              <a:lumOff val="35000"/>
                            </a:schemeClr>
                          </a:solidFill>
                        </a:rPr>
                        <a:t>Cancer Care Ontario position</a:t>
                      </a:r>
                      <a:r>
                        <a:rPr lang="en-CA" sz="1100" b="0" baseline="0" dirty="0" smtClean="0">
                          <a:solidFill>
                            <a:schemeClr val="tx1">
                              <a:lumMod val="65000"/>
                              <a:lumOff val="35000"/>
                            </a:schemeClr>
                          </a:solidFill>
                        </a:rPr>
                        <a:t> statement on prostate cancer screening and key messages for primary care providers available at: </a:t>
                      </a:r>
                      <a:r>
                        <a:rPr lang="en-CA" sz="1100" b="0" baseline="0" dirty="0" smtClean="0">
                          <a:solidFill>
                            <a:schemeClr val="tx1">
                              <a:lumMod val="65000"/>
                              <a:lumOff val="35000"/>
                            </a:schemeClr>
                          </a:solidFill>
                          <a:hlinkClick r:id="rId5"/>
                        </a:rPr>
                        <a:t>https://www.cancercare.on.ca/pcs/primcare/pcresources/</a:t>
                      </a:r>
                      <a:r>
                        <a:rPr lang="en-CA" sz="1100" b="0" baseline="0" dirty="0" smtClean="0">
                          <a:solidFill>
                            <a:schemeClr val="tx1">
                              <a:lumMod val="65000"/>
                              <a:lumOff val="35000"/>
                            </a:schemeClr>
                          </a:solidFill>
                        </a:rPr>
                        <a:t>. </a:t>
                      </a:r>
                      <a:endParaRPr lang="en-CA" sz="1100" b="0" dirty="0" smtClean="0">
                        <a:solidFill>
                          <a:schemeClr val="tx1">
                            <a:lumMod val="65000"/>
                            <a:lumOff val="35000"/>
                          </a:schemeClr>
                        </a:solidFill>
                      </a:endParaRPr>
                    </a:p>
                  </a:txBody>
                  <a:tcPr/>
                </a:tc>
              </a:tr>
            </a:tbl>
          </a:graphicData>
        </a:graphic>
      </p:graphicFrame>
      <p:sp>
        <p:nvSpPr>
          <p:cNvPr id="3" name="Footer Placeholder 2"/>
          <p:cNvSpPr>
            <a:spLocks noGrp="1"/>
          </p:cNvSpPr>
          <p:nvPr>
            <p:ph type="ftr" sz="quarter" idx="11"/>
          </p:nvPr>
        </p:nvSpPr>
        <p:spPr>
          <a:xfrm>
            <a:off x="17356" y="6471075"/>
            <a:ext cx="2895600" cy="365125"/>
          </a:xfrm>
        </p:spPr>
        <p:txBody>
          <a:bodyPr/>
          <a:lstStyle/>
          <a:p>
            <a:r>
              <a:rPr lang="en-CA" dirty="0" smtClean="0"/>
              <a:t>April 2017</a:t>
            </a:r>
            <a:endParaRPr lang="en-US" dirty="0"/>
          </a:p>
        </p:txBody>
      </p:sp>
      <p:sp>
        <p:nvSpPr>
          <p:cNvPr id="8" name="Rectangle 7"/>
          <p:cNvSpPr/>
          <p:nvPr/>
        </p:nvSpPr>
        <p:spPr>
          <a:xfrm>
            <a:off x="180510" y="5877272"/>
            <a:ext cx="6678488" cy="230832"/>
          </a:xfrm>
          <a:prstGeom prst="rect">
            <a:avLst/>
          </a:prstGeom>
        </p:spPr>
        <p:txBody>
          <a:bodyPr wrap="square">
            <a:spAutoFit/>
          </a:bodyPr>
          <a:lstStyle/>
          <a:p>
            <a:pPr defTabSz="931774"/>
            <a:r>
              <a:rPr lang="en-US" sz="900" dirty="0">
                <a:solidFill>
                  <a:schemeClr val="tx1">
                    <a:lumMod val="65000"/>
                    <a:lumOff val="35000"/>
                  </a:schemeClr>
                </a:solidFill>
              </a:rPr>
              <a:t>* “Strategy” refers to guidelines, policies and/or recommendations for screening men for prostate </a:t>
            </a:r>
            <a:r>
              <a:rPr lang="en-US" sz="900" dirty="0" smtClean="0">
                <a:solidFill>
                  <a:schemeClr val="tx1">
                    <a:lumMod val="65000"/>
                    <a:lumOff val="35000"/>
                  </a:schemeClr>
                </a:solidFill>
              </a:rPr>
              <a:t>cancer.</a:t>
            </a:r>
            <a:endParaRPr lang="en-US" sz="90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C35E50E1-3288-4B49-A832-AC6F42EE392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7458000" cy="634082"/>
          </a:xfrm>
        </p:spPr>
        <p:txBody>
          <a:bodyPr/>
          <a:lstStyle/>
          <a:p>
            <a:r>
              <a:rPr lang="en-US" sz="3200" dirty="0" smtClean="0">
                <a:ea typeface="ヒラギノ角ゴ Pro W3" charset="-128"/>
              </a:rPr>
              <a:t>Prostate-Specific Antigen (PSA) Testing: Strategies Across Canada Cont’d</a:t>
            </a:r>
            <a:endParaRPr lang="en-CA" sz="3200" dirty="0"/>
          </a:p>
        </p:txBody>
      </p:sp>
      <p:graphicFrame>
        <p:nvGraphicFramePr>
          <p:cNvPr id="5" name="Table 4"/>
          <p:cNvGraphicFramePr>
            <a:graphicFrameLocks noGrp="1"/>
          </p:cNvGraphicFramePr>
          <p:nvPr>
            <p:extLst>
              <p:ext uri="{D42A27DB-BD31-4B8C-83A1-F6EECF244321}">
                <p14:modId xmlns:p14="http://schemas.microsoft.com/office/powerpoint/2010/main" val="2150839643"/>
              </p:ext>
            </p:extLst>
          </p:nvPr>
        </p:nvGraphicFramePr>
        <p:xfrm>
          <a:off x="109054" y="1562281"/>
          <a:ext cx="8839200" cy="4713176"/>
        </p:xfrm>
        <a:graphic>
          <a:graphicData uri="http://schemas.openxmlformats.org/drawingml/2006/table">
            <a:tbl>
              <a:tblPr firstRow="1" bandRow="1">
                <a:tableStyleId>{22838BEF-8BB2-4498-84A7-C5851F593DF1}</a:tableStyleId>
              </a:tblPr>
              <a:tblGrid>
                <a:gridCol w="1026840"/>
                <a:gridCol w="1691209"/>
                <a:gridCol w="6121151"/>
              </a:tblGrid>
              <a:tr h="193321">
                <a:tc>
                  <a:txBody>
                    <a:bodyPr/>
                    <a:lstStyle/>
                    <a:p>
                      <a:pPr algn="ctr"/>
                      <a:endParaRPr lang="en-CA" sz="1100" dirty="0"/>
                    </a:p>
                  </a:txBody>
                  <a:tcPr/>
                </a:tc>
                <a:tc>
                  <a:txBody>
                    <a:bodyPr/>
                    <a:lstStyle/>
                    <a:p>
                      <a:r>
                        <a:rPr lang="en-CA" sz="1100" dirty="0" smtClean="0">
                          <a:solidFill>
                            <a:schemeClr val="tx1">
                              <a:lumMod val="65000"/>
                              <a:lumOff val="35000"/>
                            </a:schemeClr>
                          </a:solidFill>
                        </a:rPr>
                        <a:t>Does your province/territory have a </a:t>
                      </a:r>
                      <a:r>
                        <a:rPr lang="en-CA" sz="1100" b="1" dirty="0" smtClean="0">
                          <a:solidFill>
                            <a:schemeClr val="tx1">
                              <a:lumMod val="65000"/>
                              <a:lumOff val="35000"/>
                            </a:schemeClr>
                          </a:solidFill>
                        </a:rPr>
                        <a:t>strategy* </a:t>
                      </a:r>
                      <a:r>
                        <a:rPr lang="en-CA" sz="1100" dirty="0" smtClean="0">
                          <a:solidFill>
                            <a:schemeClr val="tx1">
                              <a:lumMod val="65000"/>
                              <a:lumOff val="35000"/>
                            </a:schemeClr>
                          </a:solidFill>
                        </a:rPr>
                        <a:t>for population-based prostate cancer screening? (Yes/No)</a:t>
                      </a:r>
                      <a:endParaRPr lang="en-CA" sz="1100"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Details of strategy (who is targeted, what is recommended</a:t>
                      </a:r>
                      <a:r>
                        <a:rPr lang="en-US" sz="1100" baseline="0" dirty="0" smtClean="0">
                          <a:solidFill>
                            <a:schemeClr val="tx1">
                              <a:lumMod val="65000"/>
                              <a:lumOff val="35000"/>
                            </a:schemeClr>
                          </a:solidFill>
                        </a:rPr>
                        <a:t>)</a:t>
                      </a:r>
                      <a:endParaRPr lang="en-CA" sz="1100" dirty="0">
                        <a:solidFill>
                          <a:schemeClr val="tx1">
                            <a:lumMod val="65000"/>
                            <a:lumOff val="35000"/>
                          </a:schemeClr>
                        </a:solidFill>
                      </a:endParaRPr>
                    </a:p>
                  </a:txBody>
                  <a:tcPr/>
                </a:tc>
              </a:tr>
              <a:tr h="597860">
                <a:tc>
                  <a:txBody>
                    <a:bodyPr/>
                    <a:lstStyle/>
                    <a:p>
                      <a:r>
                        <a:rPr lang="en-US" sz="1100" b="1" dirty="0" smtClean="0">
                          <a:solidFill>
                            <a:schemeClr val="tx1">
                              <a:lumMod val="65000"/>
                              <a:lumOff val="35000"/>
                            </a:schemeClr>
                          </a:solidFill>
                        </a:rPr>
                        <a:t>Prince</a:t>
                      </a:r>
                      <a:r>
                        <a:rPr lang="en-US" sz="1100" b="1" baseline="0" dirty="0" smtClean="0">
                          <a:solidFill>
                            <a:schemeClr val="tx1">
                              <a:lumMod val="65000"/>
                              <a:lumOff val="35000"/>
                            </a:schemeClr>
                          </a:solidFill>
                        </a:rPr>
                        <a:t> Edward Island</a:t>
                      </a:r>
                      <a:endParaRPr lang="en-CA" sz="1100" b="1" dirty="0">
                        <a:solidFill>
                          <a:schemeClr val="tx1">
                            <a:lumMod val="65000"/>
                            <a:lumOff val="35000"/>
                          </a:schemeClr>
                        </a:solidFill>
                      </a:endParaRPr>
                    </a:p>
                  </a:txBody>
                  <a:tcPr/>
                </a:tc>
                <a:tc>
                  <a:txBody>
                    <a:bodyPr/>
                    <a:lstStyle/>
                    <a:p>
                      <a:pPr algn="ctr"/>
                      <a:r>
                        <a:rPr lang="en-CA" sz="1100" dirty="0" smtClean="0">
                          <a:solidFill>
                            <a:schemeClr val="tx1">
                              <a:lumMod val="65000"/>
                              <a:lumOff val="35000"/>
                            </a:schemeClr>
                          </a:solidFill>
                        </a:rPr>
                        <a:t>No</a:t>
                      </a:r>
                      <a:endParaRPr lang="en-CA" sz="1100" dirty="0">
                        <a:solidFill>
                          <a:schemeClr val="tx1">
                            <a:lumMod val="65000"/>
                            <a:lumOff val="35000"/>
                          </a:schemeClr>
                        </a:solidFill>
                      </a:endParaRPr>
                    </a:p>
                  </a:txBody>
                  <a:tcPr/>
                </a:tc>
                <a:tc>
                  <a:txBody>
                    <a:bodyPr/>
                    <a:lstStyle/>
                    <a:p>
                      <a:r>
                        <a:rPr lang="en-CA" sz="1100" dirty="0" smtClean="0">
                          <a:solidFill>
                            <a:schemeClr val="tx1">
                              <a:lumMod val="65000"/>
                              <a:lumOff val="35000"/>
                            </a:schemeClr>
                          </a:solidFill>
                        </a:rPr>
                        <a:t>No program but testing</a:t>
                      </a:r>
                      <a:r>
                        <a:rPr lang="en-CA" sz="1100" baseline="0" dirty="0" smtClean="0">
                          <a:solidFill>
                            <a:schemeClr val="tx1">
                              <a:lumMod val="65000"/>
                              <a:lumOff val="35000"/>
                            </a:schemeClr>
                          </a:solidFill>
                        </a:rPr>
                        <a:t> is available if requested by physician or nurse practitioner at no cost to the patient. A prostate cancer study was completed in 2016-17 with the support from CPAC. This was to examine the high </a:t>
                      </a:r>
                      <a:r>
                        <a:rPr lang="en-CA" sz="1100" baseline="0" smtClean="0">
                          <a:solidFill>
                            <a:schemeClr val="tx1">
                              <a:lumMod val="65000"/>
                              <a:lumOff val="35000"/>
                            </a:schemeClr>
                          </a:solidFill>
                        </a:rPr>
                        <a:t>rate </a:t>
                      </a:r>
                      <a:r>
                        <a:rPr lang="en-CA" sz="1100" baseline="0" smtClean="0">
                          <a:solidFill>
                            <a:schemeClr val="tx1">
                              <a:lumMod val="65000"/>
                              <a:lumOff val="35000"/>
                            </a:schemeClr>
                          </a:solidFill>
                        </a:rPr>
                        <a:t>of </a:t>
                      </a:r>
                      <a:r>
                        <a:rPr lang="en-CA" sz="1100" baseline="0" dirty="0" smtClean="0">
                          <a:solidFill>
                            <a:schemeClr val="tx1">
                              <a:lumMod val="65000"/>
                              <a:lumOff val="35000"/>
                            </a:schemeClr>
                          </a:solidFill>
                        </a:rPr>
                        <a:t>low risk prostate cancers in PEI. The study examined and reported disease surveillance statistics, use of PSA testing in the province and management strategies of those diagnosed in PEI. The reports will be made available shortly to clinicians and public. Provincial clinical practice guidelines and decision aids for clinicians and patients are under development. </a:t>
                      </a:r>
                      <a:endParaRPr lang="en-CA" sz="1100" dirty="0">
                        <a:solidFill>
                          <a:schemeClr val="tx1">
                            <a:lumMod val="65000"/>
                            <a:lumOff val="35000"/>
                          </a:schemeClr>
                        </a:solidFill>
                      </a:endParaRPr>
                    </a:p>
                  </a:txBody>
                  <a:tcPr/>
                </a:tc>
              </a:tr>
              <a:tr h="0">
                <a:tc>
                  <a:txBody>
                    <a:bodyPr/>
                    <a:lstStyle/>
                    <a:p>
                      <a:r>
                        <a:rPr lang="en-US" sz="1100" b="1" dirty="0" smtClean="0">
                          <a:solidFill>
                            <a:schemeClr val="tx1">
                              <a:lumMod val="65000"/>
                              <a:lumOff val="35000"/>
                            </a:schemeClr>
                          </a:solidFill>
                        </a:rPr>
                        <a:t>Quebec</a:t>
                      </a:r>
                      <a:endParaRPr lang="en-CA" sz="1100" b="1" dirty="0">
                        <a:solidFill>
                          <a:schemeClr val="tx1">
                            <a:lumMod val="65000"/>
                            <a:lumOff val="35000"/>
                          </a:schemeClr>
                        </a:solidFill>
                      </a:endParaRPr>
                    </a:p>
                  </a:txBody>
                  <a:tcPr/>
                </a:tc>
                <a:tc>
                  <a:txBody>
                    <a:bodyPr/>
                    <a:lstStyle/>
                    <a:p>
                      <a:pPr algn="ctr"/>
                      <a:r>
                        <a:rPr lang="en-US" sz="1100" smtClean="0">
                          <a:solidFill>
                            <a:schemeClr val="tx1">
                              <a:lumMod val="65000"/>
                              <a:lumOff val="35000"/>
                            </a:schemeClr>
                          </a:solidFill>
                        </a:rPr>
                        <a:t>Yes</a:t>
                      </a:r>
                      <a:endParaRPr lang="en-CA" sz="1100" dirty="0">
                        <a:solidFill>
                          <a:schemeClr val="tx1">
                            <a:lumMod val="65000"/>
                            <a:lumOff val="3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100" dirty="0" smtClean="0">
                          <a:solidFill>
                            <a:schemeClr val="tx1">
                              <a:lumMod val="65000"/>
                              <a:lumOff val="35000"/>
                            </a:schemeClr>
                          </a:solidFill>
                        </a:rPr>
                        <a:t>No program, but there is a policy to fund PSA testing when requested by a physician.</a:t>
                      </a:r>
                      <a:r>
                        <a:rPr lang="fr-CA" sz="1100" dirty="0" smtClean="0">
                          <a:solidFill>
                            <a:schemeClr val="tx1">
                              <a:lumMod val="65000"/>
                              <a:lumOff val="35000"/>
                            </a:schemeClr>
                          </a:solidFill>
                        </a:rPr>
                        <a:t> The College of Physicians in Quebec,</a:t>
                      </a:r>
                      <a:r>
                        <a:rPr lang="fr-CA" sz="1100" baseline="0" dirty="0" smtClean="0">
                          <a:solidFill>
                            <a:schemeClr val="tx1">
                              <a:lumMod val="65000"/>
                              <a:lumOff val="35000"/>
                            </a:schemeClr>
                          </a:solidFill>
                        </a:rPr>
                        <a:t> </a:t>
                      </a:r>
                      <a:r>
                        <a:rPr lang="fr-CA" sz="1100" dirty="0" smtClean="0">
                          <a:solidFill>
                            <a:schemeClr val="tx1">
                              <a:lumMod val="65000"/>
                              <a:lumOff val="35000"/>
                            </a:schemeClr>
                          </a:solidFill>
                        </a:rPr>
                        <a:t>in collaboration</a:t>
                      </a:r>
                      <a:r>
                        <a:rPr lang="fr-CA" sz="1100" baseline="0" dirty="0" smtClean="0">
                          <a:solidFill>
                            <a:schemeClr val="tx1">
                              <a:lumMod val="65000"/>
                              <a:lumOff val="35000"/>
                            </a:schemeClr>
                          </a:solidFill>
                        </a:rPr>
                        <a:t> with </a:t>
                      </a:r>
                      <a:r>
                        <a:rPr lang="fr-FR" sz="1100" b="0" i="0" kern="1200" baseline="0" dirty="0" smtClean="0">
                          <a:solidFill>
                            <a:schemeClr val="tx1">
                              <a:lumMod val="65000"/>
                              <a:lumOff val="35000"/>
                            </a:schemeClr>
                          </a:solidFill>
                          <a:effectLst/>
                          <a:latin typeface="+mn-lt"/>
                          <a:ea typeface="+mn-ea"/>
                          <a:cs typeface="+mn-cs"/>
                        </a:rPr>
                        <a:t>t</a:t>
                      </a:r>
                      <a:r>
                        <a:rPr lang="fr-FR" sz="1100" b="0" i="0" kern="1200" dirty="0" smtClean="0">
                          <a:solidFill>
                            <a:schemeClr val="tx1">
                              <a:lumMod val="65000"/>
                              <a:lumOff val="35000"/>
                            </a:schemeClr>
                          </a:solidFill>
                          <a:effectLst/>
                          <a:latin typeface="+mn-lt"/>
                          <a:ea typeface="+mn-ea"/>
                          <a:cs typeface="+mn-cs"/>
                        </a:rPr>
                        <a:t>he Institut national d’excellence en santé et en services sociaux (INESSS), </a:t>
                      </a:r>
                      <a:r>
                        <a:rPr lang="fr-CA" sz="1100" dirty="0" smtClean="0">
                          <a:solidFill>
                            <a:schemeClr val="tx1">
                              <a:lumMod val="65000"/>
                              <a:lumOff val="35000"/>
                            </a:schemeClr>
                          </a:solidFill>
                        </a:rPr>
                        <a:t>has prepared a flyer with information for the public</a:t>
                      </a:r>
                      <a:r>
                        <a:rPr lang="fr-CA" sz="1100" baseline="0" dirty="0" smtClean="0">
                          <a:solidFill>
                            <a:schemeClr val="tx1">
                              <a:lumMod val="65000"/>
                              <a:lumOff val="35000"/>
                            </a:schemeClr>
                          </a:solidFill>
                        </a:rPr>
                        <a:t>. Its content is based on the recommendations of a group of experts in addition to some public consultation</a:t>
                      </a:r>
                      <a:r>
                        <a:rPr lang="fr-CA" sz="1100" dirty="0" smtClean="0">
                          <a:solidFill>
                            <a:schemeClr val="tx1">
                              <a:lumMod val="65000"/>
                              <a:lumOff val="35000"/>
                            </a:schemeClr>
                          </a:solidFill>
                        </a:rPr>
                        <a:t>. </a:t>
                      </a:r>
                      <a:r>
                        <a:rPr lang="fr-CA" sz="1100" u="sng" dirty="0" smtClean="0">
                          <a:solidFill>
                            <a:schemeClr val="tx1">
                              <a:lumMod val="65000"/>
                              <a:lumOff val="35000"/>
                            </a:schemeClr>
                          </a:solidFill>
                          <a:hlinkClick r:id="rId3"/>
                        </a:rPr>
                        <a:t>http://www.cmq.org/fr/RSSFeeds/~/media/Files/Depliants/Depliant-depistage-cancer-prostate-2013.pdf</a:t>
                      </a:r>
                      <a:endParaRPr lang="fr-CA" sz="1100" u="sng" dirty="0" smtClean="0">
                        <a:solidFill>
                          <a:schemeClr val="tx1">
                            <a:lumMod val="65000"/>
                            <a:lumOff val="35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u="none" dirty="0" smtClean="0">
                          <a:solidFill>
                            <a:schemeClr val="tx1">
                              <a:lumMod val="65000"/>
                              <a:lumOff val="35000"/>
                            </a:schemeClr>
                          </a:solidFill>
                        </a:rPr>
                        <a:t>A revision of these recommendations by </a:t>
                      </a:r>
                      <a:r>
                        <a:rPr lang="en-US" sz="1100" u="none" baseline="0" dirty="0" smtClean="0">
                          <a:solidFill>
                            <a:schemeClr val="tx1">
                              <a:lumMod val="65000"/>
                              <a:lumOff val="35000"/>
                            </a:schemeClr>
                          </a:solidFill>
                        </a:rPr>
                        <a:t> the INESSS</a:t>
                      </a:r>
                      <a:r>
                        <a:rPr lang="en-US" sz="1100" u="none" dirty="0" smtClean="0">
                          <a:solidFill>
                            <a:schemeClr val="tx1">
                              <a:lumMod val="65000"/>
                              <a:lumOff val="35000"/>
                            </a:schemeClr>
                          </a:solidFill>
                        </a:rPr>
                        <a:t> is currently under way.</a:t>
                      </a:r>
                      <a:endParaRPr lang="en-CA" sz="1100" u="none" dirty="0" smtClean="0">
                        <a:solidFill>
                          <a:schemeClr val="tx1">
                            <a:lumMod val="65000"/>
                            <a:lumOff val="35000"/>
                          </a:schemeClr>
                        </a:solidFill>
                      </a:endParaRPr>
                    </a:p>
                  </a:txBody>
                  <a:tcPr/>
                </a:tc>
              </a:tr>
              <a:tr h="1103741">
                <a:tc>
                  <a:txBody>
                    <a:bodyPr/>
                    <a:lstStyle/>
                    <a:p>
                      <a:r>
                        <a:rPr lang="en-US" sz="1100" b="1" dirty="0" smtClean="0">
                          <a:solidFill>
                            <a:schemeClr val="tx1">
                              <a:lumMod val="65000"/>
                              <a:lumOff val="35000"/>
                            </a:schemeClr>
                          </a:solidFill>
                        </a:rPr>
                        <a:t>Saskatchewan</a:t>
                      </a:r>
                      <a:endParaRPr lang="en-CA" sz="1100" b="1"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Yes</a:t>
                      </a:r>
                      <a:endParaRPr lang="en-CA" sz="1100"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solidFill>
                            <a:schemeClr val="tx1">
                              <a:lumMod val="65000"/>
                              <a:lumOff val="35000"/>
                            </a:schemeClr>
                          </a:solidFill>
                        </a:rPr>
                        <a:t>PSA</a:t>
                      </a:r>
                      <a:r>
                        <a:rPr lang="en-CA" sz="1100" baseline="0" dirty="0" smtClean="0">
                          <a:solidFill>
                            <a:schemeClr val="tx1">
                              <a:lumMod val="65000"/>
                              <a:lumOff val="35000"/>
                            </a:schemeClr>
                          </a:solidFill>
                        </a:rPr>
                        <a:t> test is available free of charge to all men in Saskatchewan and government covers cost. Current practice is ad hoc, widely spread  and unorganized.  </a:t>
                      </a:r>
                    </a:p>
                    <a:p>
                      <a:r>
                        <a:rPr lang="en-CA" sz="1100" baseline="0" dirty="0" smtClean="0">
                          <a:solidFill>
                            <a:schemeClr val="tx1">
                              <a:lumMod val="65000"/>
                              <a:lumOff val="35000"/>
                            </a:schemeClr>
                          </a:solidFill>
                        </a:rPr>
                        <a:t>No official screening guidelines are in place, but an expert panel has been established to develop guidelines for Saskatchewan. The expert panel has been meeting regularly  to review possible options.  As a result of this work, a proposal has been developed and ready to be shared with the Ministry of Health to explore possible options to implement a risk management program.  </a:t>
                      </a:r>
                    </a:p>
                  </a:txBody>
                  <a:tcPr/>
                </a:tc>
              </a:tr>
              <a:tr h="317595">
                <a:tc>
                  <a:txBody>
                    <a:bodyPr/>
                    <a:lstStyle/>
                    <a:p>
                      <a:r>
                        <a:rPr lang="en-CA" sz="1100" b="1" dirty="0" smtClean="0">
                          <a:solidFill>
                            <a:schemeClr val="tx1">
                              <a:lumMod val="65000"/>
                              <a:lumOff val="35000"/>
                            </a:schemeClr>
                          </a:solidFill>
                        </a:rPr>
                        <a:t>Yukon</a:t>
                      </a:r>
                      <a:endParaRPr lang="en-CA" sz="1100" b="1" dirty="0">
                        <a:solidFill>
                          <a:schemeClr val="tx1">
                            <a:lumMod val="65000"/>
                            <a:lumOff val="35000"/>
                          </a:schemeClr>
                        </a:solidFill>
                      </a:endParaRPr>
                    </a:p>
                  </a:txBody>
                  <a:tcPr/>
                </a:tc>
                <a:tc>
                  <a:txBody>
                    <a:bodyPr/>
                    <a:lstStyle/>
                    <a:p>
                      <a:pPr algn="ctr"/>
                      <a:r>
                        <a:rPr lang="en-US" sz="1100" dirty="0" smtClean="0">
                          <a:solidFill>
                            <a:schemeClr val="tx1">
                              <a:lumMod val="65000"/>
                              <a:lumOff val="35000"/>
                            </a:schemeClr>
                          </a:solidFill>
                        </a:rPr>
                        <a:t>No</a:t>
                      </a:r>
                      <a:endParaRPr lang="en-CA" sz="1100" dirty="0">
                        <a:solidFill>
                          <a:schemeClr val="tx1">
                            <a:lumMod val="65000"/>
                            <a:lumOff val="35000"/>
                          </a:schemeClr>
                        </a:solidFill>
                      </a:endParaRPr>
                    </a:p>
                  </a:txBody>
                  <a:tcPr/>
                </a:tc>
                <a:tc>
                  <a:txBody>
                    <a:bodyPr/>
                    <a:lstStyle/>
                    <a:p>
                      <a:r>
                        <a:rPr lang="en-US" sz="1100" baseline="0" dirty="0" smtClean="0">
                          <a:solidFill>
                            <a:schemeClr val="tx1">
                              <a:lumMod val="65000"/>
                              <a:lumOff val="35000"/>
                            </a:schemeClr>
                          </a:solidFill>
                        </a:rPr>
                        <a:t>----</a:t>
                      </a:r>
                      <a:endParaRPr lang="en-CA" sz="1100" baseline="0" dirty="0" smtClean="0">
                        <a:solidFill>
                          <a:schemeClr val="tx1">
                            <a:lumMod val="65000"/>
                            <a:lumOff val="35000"/>
                          </a:schemeClr>
                        </a:solidFill>
                      </a:endParaRPr>
                    </a:p>
                  </a:txBody>
                  <a:tcPr/>
                </a:tc>
              </a:tr>
            </a:tbl>
          </a:graphicData>
        </a:graphic>
      </p:graphicFrame>
      <p:sp>
        <p:nvSpPr>
          <p:cNvPr id="6" name="Rectangle 5"/>
          <p:cNvSpPr/>
          <p:nvPr/>
        </p:nvSpPr>
        <p:spPr>
          <a:xfrm>
            <a:off x="125759" y="6309320"/>
            <a:ext cx="8805791" cy="400110"/>
          </a:xfrm>
          <a:prstGeom prst="rect">
            <a:avLst/>
          </a:prstGeom>
          <a:solidFill>
            <a:schemeClr val="bg1"/>
          </a:solidFill>
        </p:spPr>
        <p:txBody>
          <a:bodyPr wrap="square">
            <a:spAutoFit/>
          </a:bodyPr>
          <a:lstStyle/>
          <a:p>
            <a:pPr defTabSz="931774"/>
            <a:r>
              <a:rPr lang="en-US" sz="1000" dirty="0" smtClean="0">
                <a:solidFill>
                  <a:schemeClr val="tx1">
                    <a:lumMod val="65000"/>
                    <a:lumOff val="35000"/>
                  </a:schemeClr>
                </a:solidFill>
              </a:rPr>
              <a:t>* Strategy </a:t>
            </a:r>
            <a:r>
              <a:rPr lang="en-US" sz="1000" dirty="0">
                <a:solidFill>
                  <a:schemeClr val="tx1">
                    <a:lumMod val="65000"/>
                    <a:lumOff val="35000"/>
                  </a:schemeClr>
                </a:solidFill>
              </a:rPr>
              <a:t>refers to guidelines, policies and/or recommendations for screening men for prostate cancer</a:t>
            </a:r>
            <a:r>
              <a:rPr lang="en-US" sz="1000" dirty="0" smtClean="0">
                <a:solidFill>
                  <a:schemeClr val="tx1">
                    <a:lumMod val="65000"/>
                    <a:lumOff val="35000"/>
                  </a:schemeClr>
                </a:solidFill>
              </a:rPr>
              <a:t>.</a:t>
            </a:r>
          </a:p>
          <a:p>
            <a:pPr defTabSz="931774"/>
            <a:r>
              <a:rPr lang="en-CA" sz="1000" dirty="0" smtClean="0">
                <a:solidFill>
                  <a:schemeClr val="tx1">
                    <a:lumMod val="65000"/>
                    <a:lumOff val="35000"/>
                  </a:schemeClr>
                </a:solidFill>
              </a:rPr>
              <a:t>---- </a:t>
            </a:r>
            <a:r>
              <a:rPr lang="en-CA" sz="1000" dirty="0">
                <a:solidFill>
                  <a:schemeClr val="tx1">
                    <a:lumMod val="65000"/>
                    <a:lumOff val="35000"/>
                  </a:schemeClr>
                </a:solidFill>
              </a:rPr>
              <a:t>No information was provided at the time the data was </a:t>
            </a:r>
            <a:r>
              <a:rPr lang="en-CA" sz="1000" dirty="0" smtClean="0">
                <a:solidFill>
                  <a:schemeClr val="tx1">
                    <a:lumMod val="65000"/>
                    <a:lumOff val="35000"/>
                  </a:schemeClr>
                </a:solidFill>
              </a:rPr>
              <a:t>collected</a:t>
            </a:r>
            <a:r>
              <a:rPr lang="en-US" sz="1000" dirty="0" smtClean="0">
                <a:solidFill>
                  <a:schemeClr val="tx1">
                    <a:lumMod val="65000"/>
                    <a:lumOff val="35000"/>
                  </a:schemeClr>
                </a:solidFill>
              </a:rPr>
              <a:t> </a:t>
            </a:r>
            <a:endParaRPr lang="en-US" sz="1000" dirty="0">
              <a:solidFill>
                <a:schemeClr val="tx1">
                  <a:lumMod val="65000"/>
                  <a:lumOff val="35000"/>
                </a:schemeClr>
              </a:solidFill>
            </a:endParaRPr>
          </a:p>
        </p:txBody>
      </p:sp>
      <p:sp>
        <p:nvSpPr>
          <p:cNvPr id="4" name="Slide Number Placeholder 3"/>
          <p:cNvSpPr>
            <a:spLocks noGrp="1"/>
          </p:cNvSpPr>
          <p:nvPr>
            <p:ph type="sldNum" sz="quarter" idx="12"/>
          </p:nvPr>
        </p:nvSpPr>
        <p:spPr>
          <a:xfrm>
            <a:off x="3461854" y="6491882"/>
            <a:ext cx="2133600" cy="365125"/>
          </a:xfrm>
        </p:spPr>
        <p:txBody>
          <a:bodyPr/>
          <a:lstStyle/>
          <a:p>
            <a:fld id="{C35E50E1-3288-4B49-A832-AC6F42EE392F}" type="slidenum">
              <a:rPr lang="en-US" smtClean="0"/>
              <a:pPr/>
              <a:t>9</a:t>
            </a:fld>
            <a:endParaRPr lang="en-US" dirty="0"/>
          </a:p>
        </p:txBody>
      </p:sp>
    </p:spTree>
    <p:extLst>
      <p:ext uri="{BB962C8B-B14F-4D97-AF65-F5344CB8AC3E}">
        <p14:creationId xmlns:p14="http://schemas.microsoft.com/office/powerpoint/2010/main" val="3330972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4289</TotalTime>
  <Words>1637</Words>
  <Application>Microsoft Office PowerPoint</Application>
  <PresentationFormat>On-screen Show (4:3)</PresentationFormat>
  <Paragraphs>181</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Wingdings</vt:lpstr>
      <vt:lpstr>ヒラギノ角ゴ Pro W3</vt:lpstr>
      <vt:lpstr>Office Theme</vt:lpstr>
      <vt:lpstr>PowerPoint Presentation</vt:lpstr>
      <vt:lpstr>Background</vt:lpstr>
      <vt:lpstr>Outline</vt:lpstr>
      <vt:lpstr>PowerPoint Presentation</vt:lpstr>
      <vt:lpstr>Prostate Cancer Screening Guidelines and Strategies - Highlights</vt:lpstr>
      <vt:lpstr>Canadian Task Force on Preventive Health Care Guidelines (2014)</vt:lpstr>
      <vt:lpstr>Prostate-Specific Antigen (PSA) Testing: Strategies Across Canada</vt:lpstr>
      <vt:lpstr>Prostate-Specific Antigen (PSA) Testing: Strategies Across Canada Cont’d</vt:lpstr>
      <vt:lpstr>Prostate-Specific Antigen (PSA) Testing: Strategies Across Canada Cont’d</vt:lpstr>
      <vt:lpstr>Prostate-Specific Antigen (PSA) Testing: Funding Availability Across Canada</vt:lpstr>
      <vt:lpstr>Prostate-Specific Antigen (PSA) Testing: Funding Availability Across Canada</vt:lpstr>
      <vt:lpstr>Reference</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katterbury</dc:creator>
  <cp:lastModifiedBy>Nicolette Baines</cp:lastModifiedBy>
  <cp:revision>488</cp:revision>
  <dcterms:created xsi:type="dcterms:W3CDTF">2014-03-24T17:40:42Z</dcterms:created>
  <dcterms:modified xsi:type="dcterms:W3CDTF">2017-08-16T19:53:34Z</dcterms:modified>
</cp:coreProperties>
</file>