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6"/>
  </p:notesMasterIdLst>
  <p:sldIdLst>
    <p:sldId id="256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17D"/>
    <a:srgbClr val="006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4667"/>
  </p:normalViewPr>
  <p:slideViewPr>
    <p:cSldViewPr snapToGrid="0" snapToObjects="1">
      <p:cViewPr varScale="1">
        <p:scale>
          <a:sx n="44" d="100"/>
          <a:sy n="44" d="100"/>
        </p:scale>
        <p:origin x="11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9EA52-66E0-3E4F-A80B-232A98178EE0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FC312-17A9-1A49-8BE8-BB196EA7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8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70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0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3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8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9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7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9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8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8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5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3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FC312-17A9-1A49-8BE8-BB196EA72A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5D85E-E48D-7949-8F79-1360D7474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5469" y="6152124"/>
            <a:ext cx="2653062" cy="5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CE01BE-ED64-4202-BE2D-6108243C266F}"/>
              </a:ext>
            </a:extLst>
          </p:cNvPr>
          <p:cNvSpPr txBox="1"/>
          <p:nvPr/>
        </p:nvSpPr>
        <p:spPr>
          <a:xfrm>
            <a:off x="468056" y="2305615"/>
            <a:ext cx="8207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Rendement</a:t>
            </a:r>
            <a:r>
              <a:rPr lang="en-US" sz="2000" dirty="0"/>
              <a:t> du </a:t>
            </a:r>
            <a:r>
              <a:rPr lang="en-US" sz="2000" dirty="0" err="1"/>
              <a:t>système</a:t>
            </a:r>
            <a:r>
              <a:rPr lang="en-US" sz="2000" dirty="0"/>
              <a:t> de </a:t>
            </a:r>
            <a:r>
              <a:rPr lang="en-US" sz="2000" dirty="0" err="1"/>
              <a:t>lutte</a:t>
            </a:r>
            <a:r>
              <a:rPr lang="en-US" sz="2000" dirty="0"/>
              <a:t> </a:t>
            </a:r>
            <a:r>
              <a:rPr lang="en-US" sz="2000" dirty="0" err="1"/>
              <a:t>contre</a:t>
            </a:r>
            <a:r>
              <a:rPr lang="en-US" sz="2000" dirty="0"/>
              <a:t> le cancer</a:t>
            </a:r>
          </a:p>
          <a:p>
            <a:pPr algn="ctr"/>
            <a:r>
              <a:rPr lang="en-US" sz="2000" dirty="0"/>
              <a:t>Rapport de 2018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Tableaux et Figures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novembre</a:t>
            </a:r>
            <a:r>
              <a:rPr lang="en-US" sz="2000" dirty="0"/>
              <a:t>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60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8" y="286960"/>
            <a:ext cx="8281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atteints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d’un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non à petites cellules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stade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IIIA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ayant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reçu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chimiothérapie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après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résection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chirurgicale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groupe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d’âge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provinces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combinées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diagnostic 2011 à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9" y="2169895"/>
            <a:ext cx="7467758" cy="3024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737" y="5630553"/>
            <a:ext cx="789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, la Saskatchewan, le Manitoba,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l’Ontario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, la Nouvelle-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l’Île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-du-Prince-Édouard. 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 cancer.</a:t>
            </a:r>
          </a:p>
        </p:txBody>
      </p:sp>
    </p:spTree>
    <p:extLst>
      <p:ext uri="{BB962C8B-B14F-4D97-AF65-F5344CB8AC3E}">
        <p14:creationId xmlns:p14="http://schemas.microsoft.com/office/powerpoint/2010/main" val="274718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612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Ratio entre le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nombre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adultes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(19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plus)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inscrits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essais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cliniques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le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nombre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nouveaux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cas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province,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tous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les cancers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d’inscription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2012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4" y="1954207"/>
            <a:ext cx="7694509" cy="25742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738" y="5085827"/>
            <a:ext cx="76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Bien que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indicateur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un ratio,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substitut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réel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participation aux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essais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cliniques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exprimés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sous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forme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pourcentages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(pour des raisons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commodité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). 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Dénominateur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on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nouveaux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cancer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réels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2012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2014.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l’année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2015, on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nouveaux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cancer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projeté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par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Registre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cancer. Ontario :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présentées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personnes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âgées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18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plus.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Société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 cancer;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cancer. 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51" y="1095066"/>
            <a:ext cx="5757201" cy="4890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739" y="286959"/>
            <a:ext cx="6650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Variation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géographique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prévalence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tabagisme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l’incidence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dernières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endParaRPr lang="en-US" sz="2200" b="1" dirty="0">
              <a:solidFill>
                <a:srgbClr val="0067B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0101" y="3228246"/>
            <a:ext cx="15150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tabagisme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chaque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province et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chaque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divisés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tertiles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générer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groupes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risque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supérieur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intermédiaire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inférieur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‡ Pour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on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2012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2014. Qc :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diagnostic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postérieures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br>
              <a:rPr lang="en-US" sz="8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2010.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2014 relatives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population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dupliquées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partir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valeurs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2010.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Registre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Enquête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collectivités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3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11" y="1128850"/>
            <a:ext cx="6566342" cy="4923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38" y="286960"/>
            <a:ext cx="8093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Variation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géographique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facteurs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risque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modifiables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l’incidence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cancer colorectal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dernières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endParaRPr lang="en-US" sz="2200" b="1" dirty="0">
              <a:solidFill>
                <a:srgbClr val="0067B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98F23-E600-4048-8BA6-48DA95A015BE}"/>
              </a:ext>
            </a:extLst>
          </p:cNvPr>
          <p:cNvSpPr txBox="1"/>
          <p:nvPr/>
        </p:nvSpPr>
        <p:spPr>
          <a:xfrm>
            <a:off x="6645897" y="2734594"/>
            <a:ext cx="1772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CA" sz="800" dirty="0"/>
              <a:t>Les </a:t>
            </a:r>
            <a:r>
              <a:rPr lang="en-CA" sz="800" dirty="0" err="1"/>
              <a:t>critères</a:t>
            </a:r>
            <a:r>
              <a:rPr lang="en-CA" sz="800" dirty="0"/>
              <a:t> composites correspondent </a:t>
            </a:r>
            <a:r>
              <a:rPr lang="en-CA" sz="800" dirty="0" err="1"/>
              <a:t>à</a:t>
            </a:r>
            <a:r>
              <a:rPr lang="en-CA" sz="800" dirty="0"/>
              <a:t> la </a:t>
            </a:r>
            <a:r>
              <a:rPr lang="en-CA" sz="800" dirty="0" err="1"/>
              <a:t>somme</a:t>
            </a:r>
            <a:r>
              <a:rPr lang="en-CA" sz="800" dirty="0"/>
              <a:t> des </a:t>
            </a:r>
            <a:r>
              <a:rPr lang="en-CA" sz="800" dirty="0" err="1"/>
              <a:t>facteurs</a:t>
            </a:r>
            <a:r>
              <a:rPr lang="en-CA" sz="800" dirty="0"/>
              <a:t> de </a:t>
            </a:r>
            <a:r>
              <a:rPr lang="en-CA" sz="800" dirty="0" err="1"/>
              <a:t>risque</a:t>
            </a:r>
            <a:r>
              <a:rPr lang="en-CA" sz="800" dirty="0"/>
              <a:t> de cancer (</a:t>
            </a:r>
            <a:r>
              <a:rPr lang="en-CA" sz="800" dirty="0" err="1"/>
              <a:t>surpoids</a:t>
            </a:r>
            <a:r>
              <a:rPr lang="en-CA" sz="800" dirty="0"/>
              <a:t> et </a:t>
            </a:r>
            <a:r>
              <a:rPr lang="en-CA" sz="800" dirty="0" err="1"/>
              <a:t>obésité</a:t>
            </a:r>
            <a:r>
              <a:rPr lang="en-CA" sz="800" dirty="0"/>
              <a:t>, </a:t>
            </a:r>
            <a:r>
              <a:rPr lang="en-CA" sz="800" dirty="0" err="1"/>
              <a:t>inactivité</a:t>
            </a:r>
            <a:r>
              <a:rPr lang="en-CA" sz="800" dirty="0"/>
              <a:t> physique, </a:t>
            </a:r>
            <a:r>
              <a:rPr lang="en-CA" sz="800" dirty="0" err="1"/>
              <a:t>consommation</a:t>
            </a:r>
            <a:r>
              <a:rPr lang="en-CA" sz="800" dirty="0"/>
              <a:t> excessive </a:t>
            </a:r>
            <a:r>
              <a:rPr lang="en-CA" sz="800" dirty="0" err="1"/>
              <a:t>d’alcool</a:t>
            </a:r>
            <a:r>
              <a:rPr lang="en-CA" sz="800" dirty="0"/>
              <a:t> et </a:t>
            </a:r>
            <a:r>
              <a:rPr lang="en-CA" sz="800" dirty="0" err="1"/>
              <a:t>faible</a:t>
            </a:r>
            <a:r>
              <a:rPr lang="en-CA" sz="800" dirty="0"/>
              <a:t> </a:t>
            </a:r>
            <a:r>
              <a:rPr lang="en-CA" sz="800" dirty="0" err="1"/>
              <a:t>consommation</a:t>
            </a:r>
            <a:r>
              <a:rPr lang="en-CA" sz="800" dirty="0"/>
              <a:t> de fruits et </a:t>
            </a:r>
            <a:r>
              <a:rPr lang="en-CA" sz="800" dirty="0" err="1"/>
              <a:t>légumes</a:t>
            </a:r>
            <a:r>
              <a:rPr lang="en-CA" sz="800" dirty="0"/>
              <a:t>) au sein des provinces et des </a:t>
            </a:r>
            <a:r>
              <a:rPr lang="en-CA" sz="800" dirty="0" err="1"/>
              <a:t>territoires</a:t>
            </a:r>
            <a:r>
              <a:rPr lang="en-CA" sz="800" dirty="0"/>
              <a:t>. Les </a:t>
            </a:r>
            <a:r>
              <a:rPr lang="en-CA" sz="800" dirty="0" err="1"/>
              <a:t>valeurs</a:t>
            </a:r>
            <a:r>
              <a:rPr lang="en-CA" sz="800" dirty="0"/>
              <a:t> </a:t>
            </a:r>
            <a:r>
              <a:rPr lang="en-CA" sz="800" dirty="0" err="1"/>
              <a:t>obtenues</a:t>
            </a:r>
            <a:r>
              <a:rPr lang="en-CA" sz="800" dirty="0"/>
              <a:t> pour </a:t>
            </a:r>
            <a:r>
              <a:rPr lang="en-CA" sz="800" dirty="0" err="1"/>
              <a:t>chaque</a:t>
            </a:r>
            <a:r>
              <a:rPr lang="en-CA" sz="800" dirty="0"/>
              <a:t> province et </a:t>
            </a:r>
            <a:r>
              <a:rPr lang="en-CA" sz="800" dirty="0" err="1"/>
              <a:t>chaque</a:t>
            </a:r>
            <a:r>
              <a:rPr lang="en-CA" sz="800" dirty="0"/>
              <a:t> </a:t>
            </a:r>
            <a:r>
              <a:rPr lang="en-CA" sz="800" dirty="0" err="1"/>
              <a:t>territoire</a:t>
            </a:r>
            <a:r>
              <a:rPr lang="en-CA" sz="800" dirty="0"/>
              <a:t> </a:t>
            </a:r>
            <a:r>
              <a:rPr lang="en-CA" sz="800" dirty="0" err="1"/>
              <a:t>ont</a:t>
            </a:r>
            <a:r>
              <a:rPr lang="en-CA" sz="800" dirty="0"/>
              <a:t> </a:t>
            </a:r>
            <a:r>
              <a:rPr lang="en-CA" sz="800" dirty="0" err="1"/>
              <a:t>été</a:t>
            </a:r>
            <a:r>
              <a:rPr lang="en-CA" sz="800" dirty="0"/>
              <a:t> </a:t>
            </a:r>
            <a:r>
              <a:rPr lang="en-CA" sz="800" dirty="0" err="1"/>
              <a:t>divisées</a:t>
            </a:r>
            <a:r>
              <a:rPr lang="en-CA" sz="800" dirty="0"/>
              <a:t> </a:t>
            </a:r>
            <a:r>
              <a:rPr lang="en-CA" sz="800" dirty="0" err="1"/>
              <a:t>en</a:t>
            </a:r>
            <a:r>
              <a:rPr lang="en-CA" sz="800" dirty="0"/>
              <a:t> </a:t>
            </a:r>
            <a:r>
              <a:rPr lang="en-CA" sz="800" dirty="0" err="1"/>
              <a:t>tertiles</a:t>
            </a:r>
            <a:r>
              <a:rPr lang="en-CA" sz="800" dirty="0"/>
              <a:t> : </a:t>
            </a:r>
            <a:r>
              <a:rPr lang="en-CA" sz="800" dirty="0" err="1"/>
              <a:t>tertile</a:t>
            </a:r>
            <a:r>
              <a:rPr lang="en-CA" sz="800" dirty="0"/>
              <a:t> </a:t>
            </a:r>
            <a:r>
              <a:rPr lang="en-CA" sz="800" dirty="0" err="1"/>
              <a:t>inférieur</a:t>
            </a:r>
            <a:r>
              <a:rPr lang="en-CA" sz="800" dirty="0"/>
              <a:t>, </a:t>
            </a:r>
            <a:r>
              <a:rPr lang="en-CA" sz="800" dirty="0" err="1"/>
              <a:t>tertile</a:t>
            </a:r>
            <a:r>
              <a:rPr lang="en-CA" sz="800" dirty="0"/>
              <a:t> </a:t>
            </a:r>
            <a:r>
              <a:rPr lang="en-CA" sz="800" dirty="0" err="1"/>
              <a:t>intermédiaire</a:t>
            </a:r>
            <a:r>
              <a:rPr lang="en-CA" sz="800" dirty="0"/>
              <a:t> et </a:t>
            </a:r>
            <a:r>
              <a:rPr lang="en-CA" sz="800" dirty="0" err="1"/>
              <a:t>tertile</a:t>
            </a:r>
            <a:r>
              <a:rPr lang="en-CA" sz="800" dirty="0"/>
              <a:t> </a:t>
            </a:r>
            <a:r>
              <a:rPr lang="en-CA" sz="800" dirty="0" err="1"/>
              <a:t>supérieur</a:t>
            </a:r>
            <a:r>
              <a:rPr lang="en-CA" sz="800" dirty="0"/>
              <a:t>. </a:t>
            </a:r>
            <a:r>
              <a:rPr lang="en-CA" sz="800" baseline="30000" dirty="0"/>
              <a:t>‡</a:t>
            </a:r>
            <a:r>
              <a:rPr lang="en-CA" sz="800" dirty="0"/>
              <a:t> Pour les </a:t>
            </a:r>
            <a:r>
              <a:rPr lang="en-CA" sz="800" dirty="0" err="1"/>
              <a:t>taux</a:t>
            </a:r>
            <a:r>
              <a:rPr lang="en-CA" sz="800" dirty="0"/>
              <a:t> </a:t>
            </a:r>
            <a:r>
              <a:rPr lang="en-CA" sz="800" dirty="0" err="1"/>
              <a:t>d’incidence</a:t>
            </a:r>
            <a:r>
              <a:rPr lang="en-CA" sz="800" dirty="0"/>
              <a:t> des </a:t>
            </a:r>
            <a:r>
              <a:rPr lang="en-CA" sz="800" dirty="0" err="1"/>
              <a:t>territoires</a:t>
            </a:r>
            <a:r>
              <a:rPr lang="en-CA" sz="800" dirty="0"/>
              <a:t>, on a </a:t>
            </a:r>
            <a:r>
              <a:rPr lang="en-CA" sz="800" dirty="0" err="1"/>
              <a:t>combiné</a:t>
            </a:r>
            <a:r>
              <a:rPr lang="en-CA" sz="800" dirty="0"/>
              <a:t> les </a:t>
            </a:r>
            <a:r>
              <a:rPr lang="en-CA" sz="800" dirty="0" err="1"/>
              <a:t>données</a:t>
            </a:r>
            <a:r>
              <a:rPr lang="en-CA" sz="800" dirty="0"/>
              <a:t> des </a:t>
            </a:r>
            <a:r>
              <a:rPr lang="en-CA" sz="800" dirty="0" err="1"/>
              <a:t>années</a:t>
            </a:r>
            <a:r>
              <a:rPr lang="en-CA" sz="800" dirty="0"/>
              <a:t> 2012 </a:t>
            </a:r>
            <a:r>
              <a:rPr lang="en-CA" sz="800" dirty="0" err="1"/>
              <a:t>à</a:t>
            </a:r>
            <a:r>
              <a:rPr lang="en-CA" sz="800" dirty="0"/>
              <a:t> 2014. </a:t>
            </a:r>
            <a:r>
              <a:rPr lang="en-CA" sz="800" baseline="30000" dirty="0"/>
              <a:t>E</a:t>
            </a:r>
            <a:r>
              <a:rPr lang="en-CA" sz="800" dirty="0"/>
              <a:t> </a:t>
            </a:r>
            <a:r>
              <a:rPr lang="en-CA" sz="800" dirty="0" err="1"/>
              <a:t>À</a:t>
            </a:r>
            <a:r>
              <a:rPr lang="en-CA" sz="800" dirty="0"/>
              <a:t> </a:t>
            </a:r>
            <a:r>
              <a:rPr lang="en-CA" sz="800" dirty="0" err="1"/>
              <a:t>interpréter</a:t>
            </a:r>
            <a:r>
              <a:rPr lang="en-CA" sz="800" dirty="0"/>
              <a:t> avec prudence </a:t>
            </a:r>
            <a:r>
              <a:rPr lang="en-CA" sz="800" dirty="0" err="1"/>
              <a:t>en</a:t>
            </a:r>
            <a:r>
              <a:rPr lang="en-CA" sz="800" dirty="0"/>
              <a:t> raison de la </a:t>
            </a:r>
            <a:r>
              <a:rPr lang="en-CA" sz="800" dirty="0" err="1"/>
              <a:t>grande</a:t>
            </a:r>
            <a:r>
              <a:rPr lang="en-CA" sz="800" dirty="0"/>
              <a:t> </a:t>
            </a:r>
            <a:r>
              <a:rPr lang="en-CA" sz="800" dirty="0" err="1"/>
              <a:t>variabilité</a:t>
            </a:r>
            <a:r>
              <a:rPr lang="en-CA" sz="800" dirty="0"/>
              <a:t> de </a:t>
            </a:r>
            <a:r>
              <a:rPr lang="en-CA" sz="800" dirty="0" err="1"/>
              <a:t>l’estimation</a:t>
            </a:r>
            <a:r>
              <a:rPr lang="en-CA" sz="800" dirty="0"/>
              <a:t>. Qc : les </a:t>
            </a:r>
            <a:r>
              <a:rPr lang="en-CA" sz="800" dirty="0" err="1"/>
              <a:t>données</a:t>
            </a:r>
            <a:r>
              <a:rPr lang="en-CA" sz="800" dirty="0"/>
              <a:t> sur </a:t>
            </a:r>
            <a:r>
              <a:rPr lang="en-CA" sz="800" dirty="0" err="1"/>
              <a:t>l’incidence</a:t>
            </a:r>
            <a:r>
              <a:rPr lang="en-CA" sz="800" dirty="0"/>
              <a:t> du cancer ne </a:t>
            </a:r>
            <a:r>
              <a:rPr lang="en-CA" sz="800" dirty="0" err="1"/>
              <a:t>sont</a:t>
            </a:r>
            <a:r>
              <a:rPr lang="en-CA" sz="800" dirty="0"/>
              <a:t> pas </a:t>
            </a:r>
            <a:r>
              <a:rPr lang="en-CA" sz="800" dirty="0" err="1"/>
              <a:t>disponibles</a:t>
            </a:r>
            <a:r>
              <a:rPr lang="en-CA" sz="800" dirty="0"/>
              <a:t> pour les </a:t>
            </a:r>
            <a:r>
              <a:rPr lang="en-CA" sz="800" dirty="0" err="1"/>
              <a:t>années</a:t>
            </a:r>
            <a:r>
              <a:rPr lang="en-CA" sz="800" dirty="0"/>
              <a:t> de diagnostic </a:t>
            </a:r>
            <a:r>
              <a:rPr lang="en-CA" sz="800" dirty="0" err="1"/>
              <a:t>postérieures</a:t>
            </a:r>
            <a:r>
              <a:rPr lang="en-CA" sz="800" dirty="0"/>
              <a:t> </a:t>
            </a:r>
            <a:r>
              <a:rPr lang="en-CA" sz="800" dirty="0" err="1"/>
              <a:t>à</a:t>
            </a:r>
            <a:r>
              <a:rPr lang="en-CA" sz="800" dirty="0"/>
              <a:t> 2010. Les </a:t>
            </a:r>
            <a:r>
              <a:rPr lang="en-CA" sz="800" dirty="0" err="1"/>
              <a:t>données</a:t>
            </a:r>
            <a:r>
              <a:rPr lang="en-CA" sz="800" dirty="0"/>
              <a:t> de 2014 relatives </a:t>
            </a:r>
            <a:r>
              <a:rPr lang="en-CA" sz="800" dirty="0" err="1"/>
              <a:t>à</a:t>
            </a:r>
            <a:r>
              <a:rPr lang="en-CA" sz="800" dirty="0"/>
              <a:t> </a:t>
            </a:r>
            <a:r>
              <a:rPr lang="en-CA" sz="800" dirty="0" err="1"/>
              <a:t>l’incidence</a:t>
            </a:r>
            <a:r>
              <a:rPr lang="en-CA" sz="800" dirty="0"/>
              <a:t> et </a:t>
            </a:r>
            <a:r>
              <a:rPr lang="en-CA" sz="800" dirty="0" err="1"/>
              <a:t>à</a:t>
            </a:r>
            <a:r>
              <a:rPr lang="en-CA" sz="800" dirty="0"/>
              <a:t> la population </a:t>
            </a:r>
            <a:r>
              <a:rPr lang="en-CA" sz="800" dirty="0" err="1"/>
              <a:t>ont</a:t>
            </a:r>
            <a:r>
              <a:rPr lang="en-CA" sz="800" dirty="0"/>
              <a:t> </a:t>
            </a:r>
            <a:r>
              <a:rPr lang="en-CA" sz="800" dirty="0" err="1"/>
              <a:t>été</a:t>
            </a:r>
            <a:r>
              <a:rPr lang="en-CA" sz="800" dirty="0"/>
              <a:t> </a:t>
            </a:r>
            <a:r>
              <a:rPr lang="en-CA" sz="800" dirty="0" err="1"/>
              <a:t>dupliquées</a:t>
            </a:r>
            <a:r>
              <a:rPr lang="en-CA" sz="800" dirty="0"/>
              <a:t> </a:t>
            </a:r>
            <a:r>
              <a:rPr lang="en-CA" sz="800" dirty="0" err="1"/>
              <a:t>à</a:t>
            </a:r>
            <a:r>
              <a:rPr lang="en-CA" sz="800" dirty="0"/>
              <a:t> </a:t>
            </a:r>
            <a:r>
              <a:rPr lang="en-CA" sz="800" dirty="0" err="1"/>
              <a:t>partir</a:t>
            </a:r>
            <a:r>
              <a:rPr lang="en-CA" sz="800" dirty="0"/>
              <a:t> des </a:t>
            </a:r>
            <a:r>
              <a:rPr lang="en-CA" sz="800" dirty="0" err="1"/>
              <a:t>valeurs</a:t>
            </a:r>
            <a:r>
              <a:rPr lang="en-CA" sz="800" dirty="0"/>
              <a:t> de 2010. Source des </a:t>
            </a:r>
            <a:r>
              <a:rPr lang="en-CA" sz="800" dirty="0" err="1"/>
              <a:t>données</a:t>
            </a:r>
            <a:r>
              <a:rPr lang="en-CA" sz="800" dirty="0"/>
              <a:t> : </a:t>
            </a:r>
            <a:r>
              <a:rPr lang="en-CA" sz="800" dirty="0" err="1"/>
              <a:t>Statistique</a:t>
            </a:r>
            <a:r>
              <a:rPr lang="en-CA" sz="800" dirty="0"/>
              <a:t> Canada : </a:t>
            </a:r>
            <a:r>
              <a:rPr lang="en-CA" sz="800" dirty="0" err="1"/>
              <a:t>Registre</a:t>
            </a:r>
            <a:r>
              <a:rPr lang="en-CA" sz="800" dirty="0"/>
              <a:t> </a:t>
            </a:r>
            <a:r>
              <a:rPr lang="en-CA" sz="800" dirty="0" err="1"/>
              <a:t>canadien</a:t>
            </a:r>
            <a:r>
              <a:rPr lang="en-CA" sz="800" dirty="0"/>
              <a:t> du cancer, </a:t>
            </a:r>
            <a:r>
              <a:rPr lang="en-CA" sz="800" dirty="0" err="1"/>
              <a:t>Enquête</a:t>
            </a:r>
            <a:r>
              <a:rPr lang="en-CA" sz="800" dirty="0"/>
              <a:t> sur la santé </a:t>
            </a:r>
            <a:r>
              <a:rPr lang="en-CA" sz="800" dirty="0" err="1"/>
              <a:t>dans</a:t>
            </a:r>
            <a:r>
              <a:rPr lang="en-CA" sz="800" dirty="0"/>
              <a:t> les </a:t>
            </a:r>
            <a:r>
              <a:rPr lang="en-CA" sz="800" dirty="0" err="1"/>
              <a:t>collectivités</a:t>
            </a:r>
            <a:r>
              <a:rPr lang="en-CA" sz="800" dirty="0"/>
              <a:t> </a:t>
            </a:r>
            <a:r>
              <a:rPr lang="en-CA" sz="800" dirty="0" err="1"/>
              <a:t>canadiennes</a:t>
            </a:r>
            <a:r>
              <a:rPr lang="en-CA" sz="800" dirty="0"/>
              <a:t>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9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9738" y="286960"/>
            <a:ext cx="8027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médian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90</a:t>
            </a:r>
            <a:r>
              <a:rPr lang="en-US" sz="20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centile pour la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résolution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d’une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anomalie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 sein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dépistée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sans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biopsie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tissulaire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chez les femmes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âgées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50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69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2015  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7" y="1621713"/>
            <a:ext cx="7513162" cy="3240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739" y="5101920"/>
            <a:ext cx="777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Colombie-Britannique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les femmes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aiguillées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suite d’un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clinique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seins (ECS)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uniquement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être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recensées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donc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Alberta : les sources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réclamations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médecins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Saskatchewan :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biopsie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tissulaire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définie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liste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types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Ontario : les femmes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lesquelles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final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inconnu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celles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qui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perdues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même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les femmes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obtenu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résolution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diagnostic plus de 6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mois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après la date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d’obtention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anormal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cette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mesure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Québec :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allaient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janvier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septembre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portaient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2013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provenaient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territoriaux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sein.</a:t>
            </a:r>
          </a:p>
        </p:txBody>
      </p:sp>
    </p:spTree>
    <p:extLst>
      <p:ext uri="{BB962C8B-B14F-4D97-AF65-F5344CB8AC3E}">
        <p14:creationId xmlns:p14="http://schemas.microsoft.com/office/powerpoint/2010/main" val="210464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76B73BB-B2FE-2543-A47F-97A733A2E3A8}"/>
              </a:ext>
            </a:extLst>
          </p:cNvPr>
          <p:cNvSpPr txBox="1"/>
          <p:nvPr/>
        </p:nvSpPr>
        <p:spPr>
          <a:xfrm>
            <a:off x="739738" y="286960"/>
            <a:ext cx="7706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médian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90</a:t>
            </a:r>
            <a:r>
              <a:rPr lang="en-US" sz="20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centile pour la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résolution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d’une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anomalie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 sein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dépistée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par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biopsie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tissulaire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chez les femmes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âgées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50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69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0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sz="20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B5B7F-8EF0-DF4C-81CD-98A8A01A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7" y="1626579"/>
            <a:ext cx="7513162" cy="3231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EC6DCA-7723-4F44-9E40-4A36BC76A992}"/>
              </a:ext>
            </a:extLst>
          </p:cNvPr>
          <p:cNvSpPr txBox="1"/>
          <p:nvPr/>
        </p:nvSpPr>
        <p:spPr>
          <a:xfrm>
            <a:off x="739739" y="5101920"/>
            <a:ext cx="777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Colombie-Britannique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les femmes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aiguillées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suite d’un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clinique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seins (ECS)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uniquement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être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recensées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donc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Alberta : les sources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réclamations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médecins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Saskatchewan :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biopsie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tissulaire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définie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liste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types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Ontario : les femmes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lesquelles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final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inconnu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celles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qui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perdues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même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les femmes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obtenu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résolution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diagnostic plus de 6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mois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après la date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d’obtention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anormal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cette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mesure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Québec :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allaient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janvier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septembre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portaient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2013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provenaient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territoriaux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sein.</a:t>
            </a:r>
          </a:p>
        </p:txBody>
      </p:sp>
    </p:spTree>
    <p:extLst>
      <p:ext uri="{BB962C8B-B14F-4D97-AF65-F5344CB8AC3E}">
        <p14:creationId xmlns:p14="http://schemas.microsoft.com/office/powerpoint/2010/main" val="18346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9738" y="286960"/>
            <a:ext cx="7612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médian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90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centile entre un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résultat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anormal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 test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fécal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coloscopie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suivi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738" y="5250731"/>
            <a:ext cx="733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Alberta : les volumes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élevés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positifs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aux tests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immunochimiques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fécaux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influencer le temps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d’attente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coloscopie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certains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personnes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choisir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reporter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coloscopie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province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être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inclus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Se reporter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l’annexe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technique pour consulter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détails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territoriaux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colorectal.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DE335-5FCE-6A40-AF79-52194485B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7" y="1752481"/>
            <a:ext cx="7513162" cy="31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5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738" y="286960"/>
            <a:ext cx="7291899" cy="11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médian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90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centile entre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coloscopie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suivi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le diagnostic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définitif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08" y="1658500"/>
            <a:ext cx="3384183" cy="34482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9738" y="5369003"/>
            <a:ext cx="7150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certains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personnes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choisir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reporter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coloscopie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province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peuvent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être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inclus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Se reporter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l’annexe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technique pour consulter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détails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colorectal.</a:t>
            </a:r>
          </a:p>
        </p:txBody>
      </p:sp>
    </p:spTree>
    <p:extLst>
      <p:ext uri="{BB962C8B-B14F-4D97-AF65-F5344CB8AC3E}">
        <p14:creationId xmlns:p14="http://schemas.microsoft.com/office/powerpoint/2010/main" val="74453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688"/>
          <a:stretch/>
        </p:blipFill>
        <p:spPr>
          <a:xfrm>
            <a:off x="1658794" y="1129734"/>
            <a:ext cx="5826412" cy="4555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738" y="286960"/>
            <a:ext cx="7687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Situation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actuelle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mise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œuvre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l’Initiative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sur les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résultats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signalés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par le patient, par province,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avril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738" y="5788023"/>
            <a:ext cx="7093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ESAS-r : Edmonton Symptom Assessment System – revised.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BC Cancer;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partenaires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l’Initiative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signalés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par le patient.</a:t>
            </a:r>
          </a:p>
        </p:txBody>
      </p:sp>
    </p:spTree>
    <p:extLst>
      <p:ext uri="{BB962C8B-B14F-4D97-AF65-F5344CB8AC3E}">
        <p14:creationId xmlns:p14="http://schemas.microsoft.com/office/powerpoint/2010/main" val="2134857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738" y="286960"/>
            <a:ext cx="808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Répartition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niveaux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d’ampleur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détresse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symptôme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provinces et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octobre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2016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mars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C0DBE-C68E-8A43-8498-B67D2B09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7" y="1188770"/>
            <a:ext cx="7131213" cy="4774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7092" y="5054102"/>
            <a:ext cx="2335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pourcentages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pourrait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égaler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100 %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méthode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d’arrondissement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n’a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inclus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Colombie-Britannique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br>
              <a:rPr lang="en-US" sz="8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le Nouveau-Brunswick et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partenaires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l’Initiative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résultats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signalés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par le patient.</a:t>
            </a:r>
          </a:p>
        </p:txBody>
      </p:sp>
    </p:spTree>
    <p:extLst>
      <p:ext uri="{BB962C8B-B14F-4D97-AF65-F5344CB8AC3E}">
        <p14:creationId xmlns:p14="http://schemas.microsoft.com/office/powerpoint/2010/main" val="25074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8" y="286960"/>
            <a:ext cx="7772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survie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cinq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(%) aux cancers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du sein (femmes), de la prostate,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côlon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rectum,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période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diagnostic, Canada – 1995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2014 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474" y="5317062"/>
            <a:ext cx="7530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On observe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seulement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4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droites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tendance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car les cancers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côlon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du rectum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présentent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tendances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matière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survie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très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similaires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 fil du temps.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relatives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survie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1995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1999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l’ensemble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provinces et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avec les exceptions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suivantes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aucune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 cancer du sein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n’est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 et le Nunavut;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aucune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cancers de la prostate et du rectum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n’est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aucun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aucune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 cancer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côlon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n’est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le Nunavut et le Yukon.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relatives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survie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2000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2014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provinces,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l’exception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Québec.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CONCORD-215; CONCORD-314;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cancer.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7BDA6-16FD-D041-9067-9FB16CB9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5" y="1418405"/>
            <a:ext cx="7530239" cy="38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739" y="286960"/>
            <a:ext cx="7348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décès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atteints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cancer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survenus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à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l’hôpital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résidence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privée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ailleurs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738" y="5264825"/>
            <a:ext cx="7452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pourcentages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pourrait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égaler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100 %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méthode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d’arrondissement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Saskatchewan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faible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on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privée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survenus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d’autres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lieux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Il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existe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variations entre les provinces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catégorie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classement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lieu du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ainsi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des divers types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milieux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soins. Au Manitoba, par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exemple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nombreux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classés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dans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catégorie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survenus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à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l’hôpital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lieu dans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palliatifs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dans des centres de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palliatifs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hospitaliers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l’état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civil –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2F489-9EA5-3148-BE17-A7EFDF52A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23"/>
          <a:stretch/>
        </p:blipFill>
        <p:spPr>
          <a:xfrm>
            <a:off x="1565527" y="1451728"/>
            <a:ext cx="6012945" cy="37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29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612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pour un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rendez-vous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suivi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échographie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mammaire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Québec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août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2016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août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97" y="1690661"/>
            <a:ext cx="7511609" cy="3205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738" y="5528887"/>
            <a:ext cx="7612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Gouvernement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du Québec, Bulletin national de performance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cancérologie</a:t>
            </a:r>
            <a:r>
              <a:rPr lang="en-US" sz="900" baseline="30000" dirty="0">
                <a:latin typeface="Calibri Light" charset="0"/>
                <a:ea typeface="Calibri Light" charset="0"/>
                <a:cs typeface="Calibri Light" charset="0"/>
              </a:rPr>
              <a:t>53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42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738" y="286960"/>
            <a:ext cx="808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Temps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d’attente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liées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aux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quatre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sièges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les plus courants de cancer, Québec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31" y="1456546"/>
            <a:ext cx="7544553" cy="3824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4EBF4-BBBD-D245-8192-CCDDB90EE77D}"/>
              </a:ext>
            </a:extLst>
          </p:cNvPr>
          <p:cNvSpPr txBox="1"/>
          <p:nvPr/>
        </p:nvSpPr>
        <p:spPr>
          <a:xfrm>
            <a:off x="739738" y="5528887"/>
            <a:ext cx="7612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Gouvernement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du Québec, Bulletin national de performance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cancérologie</a:t>
            </a:r>
            <a:r>
              <a:rPr lang="en-US" sz="900" baseline="30000" dirty="0">
                <a:latin typeface="Calibri Light" charset="0"/>
                <a:ea typeface="Calibri Light" charset="0"/>
                <a:cs typeface="Calibri Light" charset="0"/>
              </a:rPr>
              <a:t>53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8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612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Canadiens qui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déclaré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fumer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tous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jours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à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l’occasion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Canada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2001 à 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738" y="5528887"/>
            <a:ext cx="7612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Enquête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sur la santé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collectivités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059" y="1245891"/>
            <a:ext cx="5737942" cy="40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6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301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Canadiens qui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déclaré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fumer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tous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jours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à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l’occasion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2015-2016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738" y="5528887"/>
            <a:ext cx="7612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Enquête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sur la santé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collectivités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45" y="1759974"/>
            <a:ext cx="7821339" cy="33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64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640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filles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ayant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reçu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un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schéma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complet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vaccination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contre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 virus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papillome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humain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(VPH) dans le cadre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programmes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scolaires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d’immunisation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la plus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récente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738" y="5190332"/>
            <a:ext cx="7339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cours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l’année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scolaire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2015-2016,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schéma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complet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vaccination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scolaires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d’immunisation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VPH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comportait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3 doses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Alberta,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Saskatchewan,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 et au Nunavut, et 2 doses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reste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provinces et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‡ 2015-2016 : Manitoba, Ontario, Nouvelle-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Île-du-Prince-Édouard,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Nord-Ouest; 2016 : Saskatchewan; 2016-2017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Colombie-Britannique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Alberta, Québec, Nouveau-Brunswick, Yukon. 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d’immunisation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territoriaux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91" y="2776399"/>
            <a:ext cx="7821339" cy="13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216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non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conforme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aux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lignes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directrices : Pourcentage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toutes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les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mammographies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effectuées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cours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dernière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qui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ont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été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par des femmes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âgées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40 à 49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‡ –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2008 à 2012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5334" y="3272323"/>
            <a:ext cx="21155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Une femme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considérée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subi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mammographie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raison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suivantes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antécédents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familiaux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cancer du sein,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vérification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régulière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/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systématique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âge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hormonothérapie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substitutive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cours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‡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provinces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fourni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2008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2012. Le module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mammographie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optionnel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pendant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période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2009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2011; les provinces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suivants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fourni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2009 : Alberta, Nouveau-Brunswick, Nouvelle-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Nord-Ouest; 2010 : Alberta, Nouveau-Brunswick, Nouvelle-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Nord-Ouest; 2011 : Alberta, Ontario,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 et Nunavut. 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interpréter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avec prudence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grande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variabilité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estimations. * Suppression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chiffres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élevés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Enquête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collectivités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89" y="1526895"/>
            <a:ext cx="4563670" cy="46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3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612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Proportion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mammographies</a:t>
            </a:r>
            <a:r>
              <a:rPr lang="en-US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réalisées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chez des femmes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dont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l’âge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se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situe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l’intérieur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l’extérieur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groupe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d’âge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cible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au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cours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la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dernière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d’après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leurs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provinces et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‡ –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déclaration</a:t>
            </a:r>
            <a:r>
              <a:rPr lang="en-US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2008, 2012 et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737" y="5334689"/>
            <a:ext cx="76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† Une femme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considérée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subi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mammographie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raison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l’examen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l’une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suivantes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antécédents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familiaux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cancer du sein,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vérification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régulière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/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systématique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âge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hormonothérapie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substitutive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cours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‡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Nouvelle-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 Nouveau-Brunswick,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Nord-Ouest.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pourcentages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pourrait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égaler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100 %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méthode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d’arrondissement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utilisée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Enquête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collectivités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 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4" y="1766957"/>
            <a:ext cx="7975878" cy="32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7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310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mastectomies dues au cancer du sein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effectuées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d’un jour, provinces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combinées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exercices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financiers 2008-2009 à 2015-2016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738" y="5031285"/>
            <a:ext cx="6771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Colombie-Britannique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 Manitoba,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l’Ontario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 Nouveau-Brunswick, la Nouvelle-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Écosse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Terre-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Neuve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-et-Labrador. Sources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Alberta Health and Wellness, Alberta Ambulatory Care Reporting System;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Institut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santé,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morbidité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hospitalière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Système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national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ambulatoires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7" y="2731056"/>
            <a:ext cx="7489863" cy="13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5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73F1BB-FDE2-1340-B081-B07AE8220A46}"/>
              </a:ext>
            </a:extLst>
          </p:cNvPr>
          <p:cNvSpPr txBox="1"/>
          <p:nvPr/>
        </p:nvSpPr>
        <p:spPr>
          <a:xfrm>
            <a:off x="739737" y="288857"/>
            <a:ext cx="7357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mastectomies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effectuées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d’un jour, par province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territoire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exercices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financiers 2014-2015 et 2015-2016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combinés</a:t>
            </a:r>
            <a:endParaRPr lang="en-US" sz="2200" b="1" dirty="0">
              <a:solidFill>
                <a:srgbClr val="0067B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5994B-73EE-904C-BD94-FB1DFD1114B3}"/>
              </a:ext>
            </a:extLst>
          </p:cNvPr>
          <p:cNvSpPr txBox="1"/>
          <p:nvPr/>
        </p:nvSpPr>
        <p:spPr>
          <a:xfrm>
            <a:off x="739739" y="5434544"/>
            <a:ext cx="711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*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supprimées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raison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chiffres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peu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élevés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</a:t>
            </a:r>
            <a:br>
              <a:rPr lang="en-US" sz="8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Saskatchewan,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comprend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2014. TC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Sources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Alberta Health and Wellness, Alberta Ambulatory Care Reporting System;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Institut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santé,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morbidité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hospitalière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Système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national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ambulatoires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EB7691-B62D-0147-A9C7-BFF960A0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7" y="1930241"/>
            <a:ext cx="7975878" cy="289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8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8" y="286960"/>
            <a:ext cx="7442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mortalité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due au cancer du sein (femmes), au cancer colorectal, au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au cancer de la prostate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sexe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Canada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1992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24" y="1394956"/>
            <a:ext cx="7734042" cy="4591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738" y="5478867"/>
            <a:ext cx="344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normalisés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l’âge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population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2011. </a:t>
            </a:r>
            <a:br>
              <a:rPr lang="en-US" sz="8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l’état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civil –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décès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15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291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décédés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dans un hôpital de soins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courte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durée et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admis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unité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soins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intensifs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dans les 14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derniers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jours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leur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vie, Canada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exercices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financiers 2011-2012 à 2015-2016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738" y="5390347"/>
            <a:ext cx="7612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l’ensemble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provinces et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sauf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Québec.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établissements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déclaré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intensifs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Institut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santé,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congés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patients. 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7" y="2812718"/>
            <a:ext cx="7518143" cy="109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7" y="288857"/>
            <a:ext cx="7758377" cy="144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patients </a:t>
            </a:r>
            <a:r>
              <a:rPr lang="fr-CA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décédés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dans un hôpital de soins de </a:t>
            </a:r>
            <a:r>
              <a:rPr lang="fr-CM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courte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durée et </a:t>
            </a:r>
            <a:r>
              <a:rPr lang="fr-CA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admis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unité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soins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intensifs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dans les 14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derniers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jours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leur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vie,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exercices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financiers 2014-2015 et 2015-2016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combinés</a:t>
            </a:r>
            <a:endParaRPr lang="en-US" sz="2200" b="1" dirty="0">
              <a:solidFill>
                <a:srgbClr val="0067B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737" y="5381224"/>
            <a:ext cx="7192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TC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combinés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que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établissements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déclaré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unités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soins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intensifs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fondées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 lieu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résidence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patients.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Institut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d’information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la santé, Base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congés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patients.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41" y="2095921"/>
            <a:ext cx="7515107" cy="28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8" y="286960"/>
            <a:ext cx="7508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d’incidence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cancer du sein (femmes), du cancer colorectal, du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du cancer de la prostate par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sexe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Canada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1992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68" y="1399361"/>
            <a:ext cx="7224678" cy="4464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737" y="5703708"/>
            <a:ext cx="791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normalisés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l’âge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population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2011. Québec :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ne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diagnostic après 2010.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Québec pour 2010 sur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et sur la population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copiées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2011, 2012 et 2013.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Registre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3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61" y="1743960"/>
            <a:ext cx="7645671" cy="2733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737" y="286960"/>
            <a:ext cx="6368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d’incidence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du cancer du sein (femmes) et du cancer colorectal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stade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IV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2010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737" y="5241796"/>
            <a:ext cx="755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normalisés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selon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l’âge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population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canadienne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2011.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concernent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l’ensemble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provinces et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sauf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Québec.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l’incidence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cancers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IV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pourraient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être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sous-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estimées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car pour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certains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cancer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toutes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provinces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tous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territoires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, le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stade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la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maladie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inconnu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ou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n’est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pas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disponible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Statistique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Canada,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Registre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canadien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73" y="1574594"/>
            <a:ext cx="5622361" cy="3745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38" y="286401"/>
            <a:ext cx="73390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rappel pour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anomalie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taux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détection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cancers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infiltrants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lors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subséquents</a:t>
            </a:r>
            <a:r>
              <a:rPr lang="en-US" sz="2200" b="1" baseline="30000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femmes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âgées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50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69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dépistage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2003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à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737" y="5500121"/>
            <a:ext cx="7235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Calibri Light" charset="0"/>
                <a:ea typeface="Calibri Light" charset="0"/>
                <a:cs typeface="Calibri Light" charset="0"/>
              </a:rPr>
              <a:t>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«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subséquents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»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incluent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femmes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ayant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déjà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subi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 par le passé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les femmes qui se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soumettent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pour la première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fois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effectué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dans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le cadre d’un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. Alberta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exclue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antérieures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à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2007, car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l’Alberta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Breast Cancer Screening Program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été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lancé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2007. Québec : a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fourni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renseignements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complets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sur le diagnostic/cancer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jusqu’au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30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septembre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2012. Source des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territoriaux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800" dirty="0" err="1">
                <a:latin typeface="Calibri Light" charset="0"/>
                <a:ea typeface="Calibri Light" charset="0"/>
                <a:cs typeface="Calibri Light" charset="0"/>
              </a:rPr>
              <a:t>dépistage</a:t>
            </a:r>
            <a:r>
              <a:rPr lang="en-US" sz="800" dirty="0">
                <a:latin typeface="Calibri Light" charset="0"/>
                <a:ea typeface="Calibri Light" charset="0"/>
                <a:cs typeface="Calibri Light" charset="0"/>
              </a:rPr>
              <a:t> du cancer du sein.</a:t>
            </a:r>
          </a:p>
          <a:p>
            <a:endParaRPr lang="en-US" sz="8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3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775" y="1394956"/>
            <a:ext cx="3774689" cy="4653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38" y="286960"/>
            <a:ext cx="7244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résections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côlon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avec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prélèvement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examen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d’au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moins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12 ganglions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lymphatiques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diagnostic 2011 à 2014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6755" y="4471534"/>
            <a:ext cx="487417" cy="31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2774" y="5363851"/>
            <a:ext cx="1970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</a:t>
            </a:r>
            <a:br>
              <a:rPr lang="en-US" sz="90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 cancer. </a:t>
            </a:r>
          </a:p>
          <a:p>
            <a:endParaRPr lang="en-US" sz="9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739" y="286959"/>
            <a:ext cx="7565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atteints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d’un cancer du rectum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stade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ayant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reçu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radiothérapie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avant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diagnostic 2011 à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520" y="1394954"/>
            <a:ext cx="2932592" cy="4615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CD0A8-C0FE-2148-A54D-704689C3649A}"/>
              </a:ext>
            </a:extLst>
          </p:cNvPr>
          <p:cNvSpPr txBox="1"/>
          <p:nvPr/>
        </p:nvSpPr>
        <p:spPr>
          <a:xfrm>
            <a:off x="6532774" y="5363851"/>
            <a:ext cx="197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 cancer. </a:t>
            </a:r>
          </a:p>
        </p:txBody>
      </p:sp>
    </p:spTree>
    <p:extLst>
      <p:ext uri="{BB962C8B-B14F-4D97-AF65-F5344CB8AC3E}">
        <p14:creationId xmlns:p14="http://schemas.microsoft.com/office/powerpoint/2010/main" val="241432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3" y="2083324"/>
            <a:ext cx="7681767" cy="3133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39" y="297727"/>
            <a:ext cx="7777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Pourcentage de patients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atteints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d’un cancer du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poumon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non à petites cellules de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stade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IIIA qui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ont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reçu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une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chimiothérapie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après la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résection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chirurgicale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, par province – </a:t>
            </a:r>
            <a:r>
              <a:rPr lang="en-US" sz="2200" b="1" dirty="0" err="1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années</a:t>
            </a:r>
            <a:r>
              <a:rPr lang="en-US" sz="2200" b="1" dirty="0">
                <a:solidFill>
                  <a:srgbClr val="0067B1"/>
                </a:solidFill>
                <a:latin typeface="Calibri" charset="0"/>
                <a:ea typeface="Calibri" charset="0"/>
                <a:cs typeface="Calibri" charset="0"/>
              </a:rPr>
              <a:t> de diagnostic 2011 à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737" y="5544609"/>
            <a:ext cx="76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« – »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non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disponibles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 *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supprimées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en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raison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chiffres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peu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élevés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 T.-N.-L. : la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hausse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pourcentages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est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due aux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chiffres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peu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élevés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. Source des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données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: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organismes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et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programmes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provinciaux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de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lutte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900" dirty="0" err="1">
                <a:latin typeface="Calibri Light" charset="0"/>
                <a:ea typeface="Calibri Light" charset="0"/>
                <a:cs typeface="Calibri Light" charset="0"/>
              </a:rPr>
              <a:t>contre</a:t>
            </a:r>
            <a:r>
              <a:rPr lang="en-US" sz="900" dirty="0">
                <a:latin typeface="Calibri Light" charset="0"/>
                <a:ea typeface="Calibri Light" charset="0"/>
                <a:cs typeface="Calibri Light" charset="0"/>
              </a:rPr>
              <a:t> le cancer.</a:t>
            </a:r>
          </a:p>
        </p:txBody>
      </p:sp>
    </p:spTree>
    <p:extLst>
      <p:ext uri="{BB962C8B-B14F-4D97-AF65-F5344CB8AC3E}">
        <p14:creationId xmlns:p14="http://schemas.microsoft.com/office/powerpoint/2010/main" val="141341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3/field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2915</TotalTime>
  <Words>3104</Words>
  <Application>Microsoft Office PowerPoint</Application>
  <PresentationFormat>On-screen Show (4:3)</PresentationFormat>
  <Paragraphs>82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Catherine Jan</cp:lastModifiedBy>
  <cp:revision>144</cp:revision>
  <dcterms:created xsi:type="dcterms:W3CDTF">2010-04-12T23:12:02Z</dcterms:created>
  <dcterms:modified xsi:type="dcterms:W3CDTF">2019-09-13T18:03:19Z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