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8" r:id="rId2"/>
    <p:sldId id="299" r:id="rId3"/>
    <p:sldId id="309" r:id="rId4"/>
    <p:sldId id="311" r:id="rId5"/>
    <p:sldId id="310" r:id="rId6"/>
    <p:sldId id="362" r:id="rId7"/>
    <p:sldId id="365" r:id="rId8"/>
    <p:sldId id="366" r:id="rId9"/>
    <p:sldId id="363" r:id="rId10"/>
    <p:sldId id="364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 autoAdjust="0"/>
    <p:restoredTop sz="94674"/>
  </p:normalViewPr>
  <p:slideViewPr>
    <p:cSldViewPr snapToGrid="0">
      <p:cViewPr varScale="1">
        <p:scale>
          <a:sx n="106" d="100"/>
          <a:sy n="106" d="100"/>
        </p:scale>
        <p:origin x="1524" y="96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08EB5-985C-C54A-A64D-BEF9DD06224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5F41-8A7A-AB49-A5A8-2F25957C2F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F41-8A7A-AB49-A5A8-2F25957C2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7652"/>
            <a:ext cx="8229600" cy="6303962"/>
          </a:xfrm>
        </p:spPr>
        <p:txBody>
          <a:bodyPr>
            <a:normAutofit/>
          </a:bodyPr>
          <a:lstStyle/>
          <a:p>
            <a:pPr marL="742950" indent="-742950" algn="ctr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2000" b="1" u="sng" dirty="0" smtClean="0"/>
              <a:t>Adolescents </a:t>
            </a:r>
            <a:r>
              <a:rPr lang="en-US" sz="2000" b="1" u="sng" dirty="0"/>
              <a:t>et </a:t>
            </a:r>
            <a:r>
              <a:rPr lang="en-US" sz="2000" b="1" u="sng" dirty="0" err="1"/>
              <a:t>jeunes</a:t>
            </a:r>
            <a:r>
              <a:rPr lang="en-US" sz="2000" b="1" u="sng" dirty="0"/>
              <a:t> </a:t>
            </a:r>
            <a:r>
              <a:rPr lang="en-US" sz="2000" b="1" u="sng" dirty="0" err="1"/>
              <a:t>adultes</a:t>
            </a:r>
            <a:r>
              <a:rPr lang="en-US" sz="2000" b="1" u="sng" dirty="0"/>
              <a:t> </a:t>
            </a:r>
            <a:r>
              <a:rPr lang="en-US" sz="2000" b="1" u="sng" dirty="0" err="1"/>
              <a:t>atteints</a:t>
            </a:r>
            <a:r>
              <a:rPr lang="en-US" sz="2000" b="1" u="sng" dirty="0"/>
              <a:t> de </a:t>
            </a:r>
            <a:r>
              <a:rPr lang="en-US" sz="2000" b="1" u="sng" dirty="0" smtClean="0"/>
              <a:t>cancer </a:t>
            </a:r>
            <a:r>
              <a:rPr lang="en-CA" sz="2000" b="1" u="sng" dirty="0" smtClean="0"/>
              <a:t>(Avril 2017)</a:t>
            </a:r>
          </a:p>
          <a:p>
            <a:pPr marL="742950" indent="-742950" algn="ctr">
              <a:spcAft>
                <a:spcPts val="100"/>
              </a:spcAft>
              <a:buNone/>
              <a:tabLst>
                <a:tab pos="744538" algn="l"/>
              </a:tabLst>
            </a:pPr>
            <a:r>
              <a:rPr lang="fr-CA" sz="1200" dirty="0" smtClean="0"/>
              <a:t>Pour </a:t>
            </a:r>
            <a:r>
              <a:rPr lang="fr-CA" sz="1200" dirty="0"/>
              <a:t>ouvrir un lien hypertexte, cliquez dessus avec le bouton droit de la souris puis </a:t>
            </a:r>
            <a:r>
              <a:rPr lang="fr-CA" sz="1200" dirty="0" smtClean="0"/>
              <a:t>sélectionnez</a:t>
            </a:r>
          </a:p>
          <a:p>
            <a:pPr marL="742950" indent="-742950" algn="ctr">
              <a:spcBef>
                <a:spcPts val="50"/>
              </a:spcBef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fr-CA" sz="1200" dirty="0" smtClean="0"/>
              <a:t>«</a:t>
            </a:r>
            <a:r>
              <a:rPr lang="fr-CA" sz="1200" dirty="0"/>
              <a:t> Ouvrir le lien hypertexte », </a:t>
            </a:r>
            <a:r>
              <a:rPr lang="fr-CA" sz="1200" dirty="0" smtClean="0"/>
              <a:t>ou lancez </a:t>
            </a:r>
            <a:r>
              <a:rPr lang="fr-CA" sz="1200" dirty="0"/>
              <a:t>un diaporama et cliquez sur le lien</a:t>
            </a:r>
            <a:r>
              <a:rPr lang="fr-CA" sz="1200" dirty="0" smtClean="0"/>
              <a:t>.</a:t>
            </a:r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US" sz="1050" dirty="0" smtClean="0">
                <a:hlinkClick r:id="rId2" action="ppaction://hlinksldjump"/>
              </a:rPr>
              <a:t>Figure 1			Cancers les plus courants selon l’âge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3" action="ppaction://hlinksldjump"/>
              </a:rPr>
              <a:t>Figure 2			Pourcentage </a:t>
            </a:r>
            <a:r>
              <a:rPr lang="en-US" sz="1050" dirty="0">
                <a:hlinkClick r:id="rId3" action="ppaction://hlinksldjump"/>
              </a:rPr>
              <a:t>de variation, entre 1992-1996 et </a:t>
            </a:r>
            <a:r>
              <a:rPr lang="en-US" sz="1050" dirty="0" smtClean="0">
                <a:hlinkClick r:id="rId3" action="ppaction://hlinksldjump"/>
              </a:rPr>
              <a:t>2009-2013</a:t>
            </a:r>
            <a:r>
              <a:rPr lang="en-US" sz="1050" dirty="0">
                <a:hlinkClick r:id="rId3" action="ppaction://hlinksldjump"/>
              </a:rPr>
              <a:t>, des taux d’incidence normalisés selon l’âge de différents </a:t>
            </a:r>
            <a:r>
              <a:rPr lang="en-US" sz="1050" dirty="0" smtClean="0">
                <a:hlinkClick r:id="rId3" action="ppaction://hlinksldjump"/>
              </a:rPr>
              <a:t>cancers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4" action="ppaction://hlinksldjump"/>
              </a:rPr>
              <a:t>Figure 3			</a:t>
            </a:r>
            <a:r>
              <a:rPr lang="en-US" sz="1050" dirty="0">
                <a:hlinkClick r:id="rId4" action="ppaction://hlinksldjump"/>
              </a:rPr>
              <a:t>Les ratios de </a:t>
            </a:r>
            <a:r>
              <a:rPr lang="en-US" sz="1050" dirty="0" err="1">
                <a:hlinkClick r:id="rId4" action="ppaction://hlinksldjump"/>
              </a:rPr>
              <a:t>survie</a:t>
            </a:r>
            <a:r>
              <a:rPr lang="en-US" sz="1050" dirty="0">
                <a:hlinkClick r:id="rId4" action="ppaction://hlinksldjump"/>
              </a:rPr>
              <a:t> relative </a:t>
            </a:r>
            <a:r>
              <a:rPr lang="en-US" sz="1050" dirty="0" err="1">
                <a:hlinkClick r:id="rId4" action="ppaction://hlinksldjump"/>
              </a:rPr>
              <a:t>à</a:t>
            </a:r>
            <a:r>
              <a:rPr lang="en-US" sz="1050" dirty="0">
                <a:hlinkClick r:id="rId4" action="ppaction://hlinksldjump"/>
              </a:rPr>
              <a:t> cinq </a:t>
            </a:r>
            <a:r>
              <a:rPr lang="en-US" sz="1050" dirty="0" err="1">
                <a:hlinkClick r:id="rId4" action="ppaction://hlinksldjump"/>
              </a:rPr>
              <a:t>ans</a:t>
            </a:r>
            <a:r>
              <a:rPr lang="en-US" sz="1050" dirty="0">
                <a:hlinkClick r:id="rId4" action="ppaction://hlinksldjump"/>
              </a:rPr>
              <a:t> </a:t>
            </a:r>
            <a:r>
              <a:rPr lang="en-US" sz="1050" dirty="0" err="1">
                <a:hlinkClick r:id="rId4" action="ppaction://hlinksldjump"/>
              </a:rPr>
              <a:t>augmentent</a:t>
            </a:r>
            <a:r>
              <a:rPr lang="en-US" sz="1050" dirty="0">
                <a:hlinkClick r:id="rId4" action="ppaction://hlinksldjump"/>
              </a:rPr>
              <a:t> chez les adolescents et les </a:t>
            </a:r>
            <a:r>
              <a:rPr lang="en-US" sz="1050" dirty="0" err="1">
                <a:hlinkClick r:id="rId4" action="ppaction://hlinksldjump"/>
              </a:rPr>
              <a:t>jeunes</a:t>
            </a:r>
            <a:r>
              <a:rPr lang="en-US" sz="1050" dirty="0">
                <a:hlinkClick r:id="rId4" action="ppaction://hlinksldjump"/>
              </a:rPr>
              <a:t> </a:t>
            </a:r>
            <a:r>
              <a:rPr lang="en-US" sz="1050" dirty="0" err="1">
                <a:hlinkClick r:id="rId4" action="ppaction://hlinksldjump"/>
              </a:rPr>
              <a:t>adultes</a:t>
            </a:r>
            <a:r>
              <a:rPr lang="en-US" sz="1050" dirty="0">
                <a:hlinkClick r:id="rId4" action="ppaction://hlinksldjump"/>
              </a:rPr>
              <a:t>, 1992-1996 p/r </a:t>
            </a:r>
            <a:r>
              <a:rPr lang="en-US" sz="1050" dirty="0" err="1">
                <a:hlinkClick r:id="rId4" action="ppaction://hlinksldjump"/>
              </a:rPr>
              <a:t>à</a:t>
            </a:r>
            <a:r>
              <a:rPr lang="en-US" sz="1050" dirty="0">
                <a:hlinkClick r:id="rId4" action="ppaction://hlinksldjump"/>
              </a:rPr>
              <a:t> </a:t>
            </a:r>
            <a:r>
              <a:rPr lang="en-US" sz="1050" dirty="0" smtClean="0">
                <a:hlinkClick r:id="rId4" action="ppaction://hlinksldjump"/>
              </a:rPr>
              <a:t>2004-2008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5" action="ppaction://hlinksldjump"/>
              </a:rPr>
              <a:t>Figure </a:t>
            </a:r>
            <a:r>
              <a:rPr lang="en-US" sz="1050" dirty="0">
                <a:hlinkClick r:id="rId5" action="ppaction://hlinksldjump"/>
              </a:rPr>
              <a:t>4</a:t>
            </a:r>
            <a:r>
              <a:rPr lang="en-US" sz="1050" dirty="0" smtClean="0">
                <a:hlinkClick r:id="rId5" action="ppaction://hlinksldjump"/>
              </a:rPr>
              <a:t>			</a:t>
            </a:r>
            <a:r>
              <a:rPr lang="en-US" sz="1050" dirty="0">
                <a:hlinkClick r:id="rId5" action="ppaction://hlinksldjump"/>
              </a:rPr>
              <a:t>Augmentation </a:t>
            </a:r>
            <a:r>
              <a:rPr lang="en-US" sz="1050" dirty="0" err="1">
                <a:hlinkClick r:id="rId5" action="ppaction://hlinksldjump"/>
              </a:rPr>
              <a:t>estimée</a:t>
            </a:r>
            <a:r>
              <a:rPr lang="en-US" sz="1050" dirty="0">
                <a:hlinkClick r:id="rId5" action="ppaction://hlinksldjump"/>
              </a:rPr>
              <a:t> du </a:t>
            </a:r>
            <a:r>
              <a:rPr lang="en-US" sz="1050" dirty="0" err="1">
                <a:hlinkClick r:id="rId5" action="ppaction://hlinksldjump"/>
              </a:rPr>
              <a:t>nombre</a:t>
            </a:r>
            <a:r>
              <a:rPr lang="en-US" sz="1050" dirty="0">
                <a:hlinkClick r:id="rId5" action="ppaction://hlinksldjump"/>
              </a:rPr>
              <a:t> de patients des </a:t>
            </a:r>
            <a:r>
              <a:rPr lang="en-US" sz="1050" dirty="0" err="1">
                <a:hlinkClick r:id="rId5" action="ppaction://hlinksldjump"/>
              </a:rPr>
              <a:t>cliniques</a:t>
            </a:r>
            <a:r>
              <a:rPr lang="en-US" sz="1050" dirty="0">
                <a:hlinkClick r:id="rId5" action="ppaction://hlinksldjump"/>
              </a:rPr>
              <a:t> de </a:t>
            </a:r>
            <a:r>
              <a:rPr lang="en-US" sz="1050" dirty="0" err="1">
                <a:hlinkClick r:id="rId5" action="ppaction://hlinksldjump"/>
              </a:rPr>
              <a:t>fertilité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si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toutes</a:t>
            </a:r>
            <a:r>
              <a:rPr lang="en-US" sz="1050" dirty="0">
                <a:hlinkClick r:id="rId5" action="ppaction://hlinksldjump"/>
              </a:rPr>
              <a:t> les femmes </a:t>
            </a:r>
            <a:r>
              <a:rPr lang="en-US" sz="1050" dirty="0" err="1">
                <a:hlinkClick r:id="rId5" action="ppaction://hlinksldjump"/>
              </a:rPr>
              <a:t>atteintes</a:t>
            </a:r>
            <a:r>
              <a:rPr lang="en-US" sz="1050" dirty="0">
                <a:hlinkClick r:id="rId5" action="ppaction://hlinksldjump"/>
              </a:rPr>
              <a:t> de cancer </a:t>
            </a:r>
            <a:r>
              <a:rPr lang="en-US" sz="1050" dirty="0" err="1">
                <a:hlinkClick r:id="rId5" action="ppaction://hlinksldjump"/>
              </a:rPr>
              <a:t>âgées</a:t>
            </a:r>
            <a:r>
              <a:rPr lang="en-US" sz="1050" dirty="0">
                <a:hlinkClick r:id="rId5" action="ppaction://hlinksldjump"/>
              </a:rPr>
              <a:t> de 15 </a:t>
            </a:r>
            <a:r>
              <a:rPr lang="en-US" sz="1050" dirty="0" err="1">
                <a:hlinkClick r:id="rId5" action="ppaction://hlinksldjump"/>
              </a:rPr>
              <a:t>à</a:t>
            </a:r>
            <a:r>
              <a:rPr lang="en-US" sz="1050" dirty="0">
                <a:hlinkClick r:id="rId5" action="ppaction://hlinksldjump"/>
              </a:rPr>
              <a:t> 39 </a:t>
            </a:r>
            <a:r>
              <a:rPr lang="en-US" sz="1050" dirty="0" err="1">
                <a:hlinkClick r:id="rId5" action="ppaction://hlinksldjump"/>
              </a:rPr>
              <a:t>ans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étaient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aiguillées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vers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une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clinique</a:t>
            </a:r>
            <a:r>
              <a:rPr lang="en-US" sz="1050" dirty="0">
                <a:hlinkClick r:id="rId5" action="ppaction://hlinksldjump"/>
              </a:rPr>
              <a:t> pour </a:t>
            </a:r>
            <a:r>
              <a:rPr lang="en-US" sz="1050" dirty="0" err="1">
                <a:hlinkClick r:id="rId5" action="ppaction://hlinksldjump"/>
              </a:rPr>
              <a:t>une</a:t>
            </a:r>
            <a:r>
              <a:rPr lang="en-US" sz="1050" dirty="0">
                <a:hlinkClick r:id="rId5" action="ppaction://hlinksldjump"/>
              </a:rPr>
              <a:t> consultation </a:t>
            </a:r>
            <a:r>
              <a:rPr lang="en-US" sz="1050" dirty="0" err="1">
                <a:hlinkClick r:id="rId5" action="ppaction://hlinksldjump"/>
              </a:rPr>
              <a:t>en</a:t>
            </a:r>
            <a:r>
              <a:rPr lang="en-US" sz="1050" dirty="0">
                <a:hlinkClick r:id="rId5" action="ppaction://hlinksldjump"/>
              </a:rPr>
              <a:t> </a:t>
            </a:r>
            <a:r>
              <a:rPr lang="en-US" sz="1050" dirty="0" err="1">
                <a:hlinkClick r:id="rId5" action="ppaction://hlinksldjump"/>
              </a:rPr>
              <a:t>fertilité</a:t>
            </a:r>
            <a:r>
              <a:rPr lang="en-US" sz="1050" dirty="0">
                <a:hlinkClick r:id="rId5" action="ppaction://hlinksldjump"/>
              </a:rPr>
              <a:t>, </a:t>
            </a:r>
            <a:r>
              <a:rPr lang="en-US" sz="1050" dirty="0" smtClean="0">
                <a:hlinkClick r:id="rId5" action="ppaction://hlinksldjump"/>
              </a:rPr>
              <a:t>2016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6" action="ppaction://hlinksldjump"/>
              </a:rPr>
              <a:t>Figure </a:t>
            </a:r>
            <a:r>
              <a:rPr lang="en-US" sz="1050" dirty="0">
                <a:hlinkClick r:id="rId6" action="ppaction://hlinksldjump"/>
              </a:rPr>
              <a:t>5</a:t>
            </a:r>
            <a:r>
              <a:rPr lang="en-US" sz="1050" dirty="0" smtClean="0">
                <a:hlinkClick r:id="rId6" action="ppaction://hlinksldjump"/>
              </a:rPr>
              <a:t>			</a:t>
            </a:r>
            <a:r>
              <a:rPr lang="en-US" sz="1050" dirty="0" err="1">
                <a:hlinkClick r:id="rId6" action="ppaction://hlinksldjump"/>
              </a:rPr>
              <a:t>Emploi</a:t>
            </a:r>
            <a:r>
              <a:rPr lang="en-US" sz="1050" dirty="0">
                <a:hlinkClick r:id="rId6" action="ppaction://hlinksldjump"/>
              </a:rPr>
              <a:t> et </a:t>
            </a:r>
            <a:r>
              <a:rPr lang="en-US" sz="1050" dirty="0" err="1">
                <a:hlinkClick r:id="rId6" action="ppaction://hlinksldjump"/>
              </a:rPr>
              <a:t>revenu</a:t>
            </a:r>
            <a:r>
              <a:rPr lang="en-US" sz="1050" dirty="0">
                <a:hlinkClick r:id="rId6" action="ppaction://hlinksldjump"/>
              </a:rPr>
              <a:t> des </a:t>
            </a:r>
            <a:r>
              <a:rPr lang="en-US" sz="1050" dirty="0" err="1">
                <a:hlinkClick r:id="rId6" action="ppaction://hlinksldjump"/>
              </a:rPr>
              <a:t>jeunes</a:t>
            </a:r>
            <a:r>
              <a:rPr lang="en-US" sz="1050" dirty="0">
                <a:hlinkClick r:id="rId6" action="ppaction://hlinksldjump"/>
              </a:rPr>
              <a:t> </a:t>
            </a:r>
            <a:r>
              <a:rPr lang="en-US" sz="1050" dirty="0" err="1">
                <a:hlinkClick r:id="rId6" action="ppaction://hlinksldjump"/>
              </a:rPr>
              <a:t>adultes</a:t>
            </a:r>
            <a:r>
              <a:rPr lang="en-US" sz="1050" dirty="0">
                <a:hlinkClick r:id="rId6" action="ppaction://hlinksldjump"/>
              </a:rPr>
              <a:t> </a:t>
            </a:r>
            <a:r>
              <a:rPr lang="en-US" sz="1050" dirty="0" err="1">
                <a:hlinkClick r:id="rId6" action="ppaction://hlinksldjump"/>
              </a:rPr>
              <a:t>atteints</a:t>
            </a:r>
            <a:r>
              <a:rPr lang="en-US" sz="1050" dirty="0">
                <a:hlinkClick r:id="rId6" action="ppaction://hlinksldjump"/>
              </a:rPr>
              <a:t> d’un cancer, </a:t>
            </a:r>
            <a:r>
              <a:rPr lang="en-US" sz="1050" dirty="0" err="1">
                <a:hlinkClick r:id="rId6" action="ppaction://hlinksldjump"/>
              </a:rPr>
              <a:t>années</a:t>
            </a:r>
            <a:r>
              <a:rPr lang="en-US" sz="1050" dirty="0">
                <a:hlinkClick r:id="rId6" action="ppaction://hlinksldjump"/>
              </a:rPr>
              <a:t> de </a:t>
            </a:r>
            <a:r>
              <a:rPr lang="en-US" sz="1050" dirty="0" err="1">
                <a:hlinkClick r:id="rId6" action="ppaction://hlinksldjump"/>
              </a:rPr>
              <a:t>déclaration</a:t>
            </a:r>
            <a:r>
              <a:rPr lang="en-US" sz="1050" dirty="0">
                <a:hlinkClick r:id="rId6" action="ppaction://hlinksldjump"/>
              </a:rPr>
              <a:t> 2007 </a:t>
            </a:r>
            <a:r>
              <a:rPr lang="en-US" sz="1050" dirty="0" err="1">
                <a:hlinkClick r:id="rId6" action="ppaction://hlinksldjump"/>
              </a:rPr>
              <a:t>à</a:t>
            </a:r>
            <a:r>
              <a:rPr lang="en-US" sz="1050" dirty="0">
                <a:hlinkClick r:id="rId6" action="ppaction://hlinksldjump"/>
              </a:rPr>
              <a:t> 2014 </a:t>
            </a:r>
            <a:r>
              <a:rPr lang="en-US" sz="1050" dirty="0" err="1" smtClean="0">
                <a:hlinkClick r:id="rId6" action="ppaction://hlinksldjump"/>
              </a:rPr>
              <a:t>combinées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7" action="ppaction://hlinksldjump"/>
              </a:rPr>
              <a:t>Figure (P. 2)</a:t>
            </a:r>
            <a:r>
              <a:rPr lang="en-US" sz="1050" dirty="0">
                <a:hlinkClick r:id="rId7" action="ppaction://hlinksldjump"/>
              </a:rPr>
              <a:t>	</a:t>
            </a:r>
            <a:r>
              <a:rPr lang="en-US" sz="1050" dirty="0" smtClean="0">
                <a:hlinkClick r:id="rId7" action="ppaction://hlinksldjump"/>
              </a:rPr>
              <a:t>Nombre </a:t>
            </a:r>
            <a:r>
              <a:rPr lang="en-US" sz="1050" dirty="0">
                <a:hlinkClick r:id="rId7" action="ppaction://hlinksldjump"/>
              </a:rPr>
              <a:t>d'adolescents et de jeunes adultes atteints d'un cancer en 2013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8" action="ppaction://hlinksldjump"/>
              </a:rPr>
              <a:t>Figure (P. 4,5) 	Difficultés </a:t>
            </a:r>
            <a:r>
              <a:rPr lang="en-US" sz="1050" dirty="0">
                <a:hlinkClick r:id="rId8" action="ppaction://hlinksldjump"/>
              </a:rPr>
              <a:t>liées au cancer pour les </a:t>
            </a:r>
            <a:r>
              <a:rPr lang="en-US" sz="1050" dirty="0" smtClean="0">
                <a:hlinkClick r:id="rId8" action="ppaction://hlinksldjump"/>
              </a:rPr>
              <a:t>AJA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9" action="ppaction://hlinksldjump"/>
              </a:rPr>
              <a:t>Figure (P. 7)	</a:t>
            </a:r>
            <a:r>
              <a:rPr lang="en-US" sz="1050" dirty="0">
                <a:hlinkClick r:id="rId9" action="ppaction://hlinksldjump"/>
              </a:rPr>
              <a:t>Augmentation du </a:t>
            </a:r>
            <a:r>
              <a:rPr lang="en-US" sz="1050" dirty="0" err="1">
                <a:hlinkClick r:id="rId9" action="ppaction://hlinksldjump"/>
              </a:rPr>
              <a:t>taux</a:t>
            </a:r>
            <a:r>
              <a:rPr lang="en-US" sz="1050" dirty="0">
                <a:hlinkClick r:id="rId9" action="ppaction://hlinksldjump"/>
              </a:rPr>
              <a:t> </a:t>
            </a:r>
            <a:r>
              <a:rPr lang="en-US" sz="1050" dirty="0" err="1">
                <a:hlinkClick r:id="rId9" action="ppaction://hlinksldjump"/>
              </a:rPr>
              <a:t>d'incidence</a:t>
            </a:r>
            <a:r>
              <a:rPr lang="en-US" sz="1050" dirty="0">
                <a:hlinkClick r:id="rId9" action="ppaction://hlinksldjump"/>
              </a:rPr>
              <a:t> </a:t>
            </a:r>
            <a:r>
              <a:rPr lang="en-US" sz="1050" dirty="0" err="1">
                <a:hlinkClick r:id="rId9" action="ppaction://hlinksldjump"/>
              </a:rPr>
              <a:t>normalisé</a:t>
            </a:r>
            <a:r>
              <a:rPr lang="en-US" sz="1050" dirty="0">
                <a:hlinkClick r:id="rId9" action="ppaction://hlinksldjump"/>
              </a:rPr>
              <a:t> </a:t>
            </a:r>
            <a:r>
              <a:rPr lang="en-US" sz="1050" dirty="0" err="1">
                <a:hlinkClick r:id="rId9" action="ppaction://hlinksldjump"/>
              </a:rPr>
              <a:t>selon</a:t>
            </a:r>
            <a:r>
              <a:rPr lang="en-US" sz="1050" dirty="0">
                <a:hlinkClick r:id="rId9" action="ppaction://hlinksldjump"/>
              </a:rPr>
              <a:t> </a:t>
            </a:r>
            <a:r>
              <a:rPr lang="en-US" sz="1050" dirty="0" err="1">
                <a:hlinkClick r:id="rId9" action="ppaction://hlinksldjump"/>
              </a:rPr>
              <a:t>l'âge</a:t>
            </a:r>
            <a:r>
              <a:rPr lang="en-US" sz="1050" dirty="0">
                <a:hlinkClick r:id="rId9" action="ppaction://hlinksldjump"/>
              </a:rPr>
              <a:t> du cancer chez les adolescents et les </a:t>
            </a:r>
            <a:r>
              <a:rPr lang="en-US" sz="1050" dirty="0" err="1">
                <a:hlinkClick r:id="rId9" action="ppaction://hlinksldjump"/>
              </a:rPr>
              <a:t>jeunes</a:t>
            </a:r>
            <a:r>
              <a:rPr lang="en-US" sz="1050" dirty="0">
                <a:hlinkClick r:id="rId9" action="ppaction://hlinksldjump"/>
              </a:rPr>
              <a:t> </a:t>
            </a:r>
            <a:r>
              <a:rPr lang="en-US" sz="1050" dirty="0" err="1" smtClean="0">
                <a:hlinkClick r:id="rId9" action="ppaction://hlinksldjump"/>
              </a:rPr>
              <a:t>adultes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0" action="ppaction://hlinksldjump"/>
              </a:rPr>
              <a:t>Figure (P. 11)	</a:t>
            </a:r>
            <a:r>
              <a:rPr lang="en-US" sz="1050" dirty="0">
                <a:hlinkClick r:id="rId10" action="ppaction://hlinksldjump"/>
              </a:rPr>
              <a:t>Les adolescents et les </a:t>
            </a:r>
            <a:r>
              <a:rPr lang="en-US" sz="1050" dirty="0" err="1">
                <a:hlinkClick r:id="rId10" action="ppaction://hlinksldjump"/>
              </a:rPr>
              <a:t>jeunes</a:t>
            </a:r>
            <a:r>
              <a:rPr lang="en-US" sz="1050" dirty="0">
                <a:hlinkClick r:id="rId10" action="ppaction://hlinksldjump"/>
              </a:rPr>
              <a:t> </a:t>
            </a:r>
            <a:r>
              <a:rPr lang="en-US" sz="1050" dirty="0" err="1">
                <a:hlinkClick r:id="rId10" action="ppaction://hlinksldjump"/>
              </a:rPr>
              <a:t>adultes</a:t>
            </a:r>
            <a:r>
              <a:rPr lang="en-US" sz="1050" dirty="0">
                <a:hlinkClick r:id="rId10" action="ppaction://hlinksldjump"/>
              </a:rPr>
              <a:t> </a:t>
            </a:r>
            <a:r>
              <a:rPr lang="en-US" sz="1050" dirty="0" err="1">
                <a:hlinkClick r:id="rId10" action="ppaction://hlinksldjump"/>
              </a:rPr>
              <a:t>sont</a:t>
            </a:r>
            <a:r>
              <a:rPr lang="en-US" sz="1050" dirty="0">
                <a:hlinkClick r:id="rId10" action="ppaction://hlinksldjump"/>
              </a:rPr>
              <a:t> </a:t>
            </a:r>
            <a:r>
              <a:rPr lang="en-US" sz="1050" dirty="0" err="1">
                <a:hlinkClick r:id="rId10" action="ppaction://hlinksldjump"/>
              </a:rPr>
              <a:t>considérablement</a:t>
            </a:r>
            <a:r>
              <a:rPr lang="en-US" sz="1050" dirty="0">
                <a:hlinkClick r:id="rId10" action="ppaction://hlinksldjump"/>
              </a:rPr>
              <a:t> sous-</a:t>
            </a:r>
            <a:r>
              <a:rPr lang="en-US" sz="1050" dirty="0" err="1">
                <a:hlinkClick r:id="rId10" action="ppaction://hlinksldjump"/>
              </a:rPr>
              <a:t>représentés</a:t>
            </a:r>
            <a:r>
              <a:rPr lang="en-US" sz="1050" dirty="0">
                <a:hlinkClick r:id="rId10" action="ppaction://hlinksldjump"/>
              </a:rPr>
              <a:t> </a:t>
            </a:r>
            <a:r>
              <a:rPr lang="en-US" sz="1050" dirty="0" err="1">
                <a:hlinkClick r:id="rId10" action="ppaction://hlinksldjump"/>
              </a:rPr>
              <a:t>dans</a:t>
            </a:r>
            <a:r>
              <a:rPr lang="en-US" sz="1050" dirty="0">
                <a:hlinkClick r:id="rId10" action="ppaction://hlinksldjump"/>
              </a:rPr>
              <a:t> la </a:t>
            </a:r>
            <a:r>
              <a:rPr lang="en-US" sz="1050" dirty="0" err="1">
                <a:hlinkClick r:id="rId10" action="ppaction://hlinksldjump"/>
              </a:rPr>
              <a:t>recherche</a:t>
            </a:r>
            <a:r>
              <a:rPr lang="en-US" sz="1050" dirty="0">
                <a:hlinkClick r:id="rId10" action="ppaction://hlinksldjump"/>
              </a:rPr>
              <a:t> sur le cancer au </a:t>
            </a:r>
            <a:r>
              <a:rPr lang="en-US" sz="1050" dirty="0" smtClean="0">
                <a:hlinkClick r:id="rId10" action="ppaction://hlinksldjump"/>
              </a:rPr>
              <a:t>Canada.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1" action="ppaction://hlinksldjump"/>
              </a:rPr>
              <a:t>Figure (P. 12)	</a:t>
            </a:r>
            <a:r>
              <a:rPr lang="en-US" sz="1050" dirty="0" err="1">
                <a:hlinkClick r:id="rId11" action="ppaction://hlinksldjump"/>
              </a:rPr>
              <a:t>Données</a:t>
            </a:r>
            <a:r>
              <a:rPr lang="en-US" sz="1050" dirty="0">
                <a:hlinkClick r:id="rId11" action="ppaction://hlinksldjump"/>
              </a:rPr>
              <a:t> </a:t>
            </a:r>
            <a:r>
              <a:rPr lang="en-US" sz="1050" dirty="0" err="1">
                <a:hlinkClick r:id="rId11" action="ppaction://hlinksldjump"/>
              </a:rPr>
              <a:t>spécifiques</a:t>
            </a:r>
            <a:r>
              <a:rPr lang="en-US" sz="1050" dirty="0">
                <a:hlinkClick r:id="rId11" action="ppaction://hlinksldjump"/>
              </a:rPr>
              <a:t> aux AJA </a:t>
            </a:r>
            <a:r>
              <a:rPr lang="en-US" sz="1050" dirty="0" err="1">
                <a:hlinkClick r:id="rId11" action="ppaction://hlinksldjump"/>
              </a:rPr>
              <a:t>requises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2" action="ppaction://hlinksldjump"/>
              </a:rPr>
              <a:t>Tableau 1		Ratio </a:t>
            </a:r>
            <a:r>
              <a:rPr lang="en-US" sz="1050" dirty="0">
                <a:hlinkClick r:id="rId12" action="ppaction://hlinksldjump"/>
              </a:rPr>
              <a:t>de survie relative à cinq ans PAR TYPE DE CANCER ET PAR GROUPE D’ÂGE, Canada, 2004-2008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/>
              <a:t>	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3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674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346"/>
            <a:ext cx="9128760" cy="55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3178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64"/>
            <a:ext cx="914400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9570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64"/>
            <a:ext cx="914400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50559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03"/>
            <a:ext cx="9132824" cy="59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0"/>
            <a:ext cx="350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9144000" cy="21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237"/>
            <a:ext cx="9124696" cy="46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30</Words>
  <Application>Microsoft Office PowerPoint</Application>
  <PresentationFormat>Affichage à l'écran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accurate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michel jan</cp:lastModifiedBy>
  <cp:revision>51</cp:revision>
  <dcterms:created xsi:type="dcterms:W3CDTF">2016-07-07T15:42:24Z</dcterms:created>
  <dcterms:modified xsi:type="dcterms:W3CDTF">2019-10-21T17:43:12Z</dcterms:modified>
</cp:coreProperties>
</file>