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3"/>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16" autoAdjust="0"/>
    <p:restoredTop sz="94674"/>
  </p:normalViewPr>
  <p:slideViewPr>
    <p:cSldViewPr snapToGrid="0" snapToObjects="1">
      <p:cViewPr varScale="1">
        <p:scale>
          <a:sx n="106" d="100"/>
          <a:sy n="106" d="100"/>
        </p:scale>
        <p:origin x="1044" y="96"/>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9EA52-66E0-3E4F-A80B-232A98178EE0}" type="datetimeFigureOut">
              <a:rPr lang="en-US" smtClean="0"/>
              <a:t>10/21/2019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FC312-17A9-1A49-8BE8-BB196EA72AAA}" type="slidenum">
              <a:rPr lang="en-US" smtClean="0"/>
              <a:t>‹N°›</a:t>
            </a:fld>
            <a:endParaRPr lang="en-US"/>
          </a:p>
        </p:txBody>
      </p:sp>
    </p:spTree>
    <p:extLst>
      <p:ext uri="{BB962C8B-B14F-4D97-AF65-F5344CB8AC3E}">
        <p14:creationId xmlns:p14="http://schemas.microsoft.com/office/powerpoint/2010/main" val="65223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a:t>
            </a:fld>
            <a:endParaRPr lang="en-US"/>
          </a:p>
        </p:txBody>
      </p:sp>
    </p:spTree>
    <p:extLst>
      <p:ext uri="{BB962C8B-B14F-4D97-AF65-F5344CB8AC3E}">
        <p14:creationId xmlns:p14="http://schemas.microsoft.com/office/powerpoint/2010/main" val="66764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7</a:t>
            </a:fld>
            <a:endParaRPr lang="en-US"/>
          </a:p>
        </p:txBody>
      </p:sp>
    </p:spTree>
    <p:extLst>
      <p:ext uri="{BB962C8B-B14F-4D97-AF65-F5344CB8AC3E}">
        <p14:creationId xmlns:p14="http://schemas.microsoft.com/office/powerpoint/2010/main" val="194029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8</a:t>
            </a:fld>
            <a:endParaRPr lang="en-US"/>
          </a:p>
        </p:txBody>
      </p:sp>
    </p:spTree>
    <p:extLst>
      <p:ext uri="{BB962C8B-B14F-4D97-AF65-F5344CB8AC3E}">
        <p14:creationId xmlns:p14="http://schemas.microsoft.com/office/powerpoint/2010/main" val="122118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9</a:t>
            </a:fld>
            <a:endParaRPr lang="en-US"/>
          </a:p>
        </p:txBody>
      </p:sp>
    </p:spTree>
    <p:extLst>
      <p:ext uri="{BB962C8B-B14F-4D97-AF65-F5344CB8AC3E}">
        <p14:creationId xmlns:p14="http://schemas.microsoft.com/office/powerpoint/2010/main" val="130038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11</a:t>
            </a:fld>
            <a:endParaRPr lang="en-US"/>
          </a:p>
        </p:txBody>
      </p:sp>
    </p:spTree>
    <p:extLst>
      <p:ext uri="{BB962C8B-B14F-4D97-AF65-F5344CB8AC3E}">
        <p14:creationId xmlns:p14="http://schemas.microsoft.com/office/powerpoint/2010/main" val="207275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‹N°›</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‹N°›</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‹N°›</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‹N°›</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‹N°›</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‹N°›</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‹N°›</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4902" y="2628781"/>
            <a:ext cx="8207889" cy="1600438"/>
          </a:xfrm>
          <a:prstGeom prst="rect">
            <a:avLst/>
          </a:prstGeom>
          <a:noFill/>
        </p:spPr>
        <p:txBody>
          <a:bodyPr wrap="square" rtlCol="0">
            <a:spAutoFit/>
          </a:bodyPr>
          <a:lstStyle/>
          <a:p>
            <a:pPr algn="ctr"/>
            <a:r>
              <a:rPr lang="en-US" sz="2000" dirty="0"/>
              <a:t>Palliative </a:t>
            </a:r>
            <a:r>
              <a:rPr lang="en-US" sz="2000" dirty="0" smtClean="0"/>
              <a:t>and End-of-Life Care: A Cancer System </a:t>
            </a:r>
            <a:r>
              <a:rPr lang="en-US" sz="2000" smtClean="0"/>
              <a:t>Performance Report </a:t>
            </a:r>
            <a:endParaRPr lang="en-US" sz="2000" dirty="0" smtClean="0"/>
          </a:p>
          <a:p>
            <a:pPr algn="ctr"/>
            <a:r>
              <a:rPr lang="en-US" sz="2000" dirty="0" smtClean="0"/>
              <a:t>September 2017</a:t>
            </a:r>
          </a:p>
          <a:p>
            <a:pPr algn="ctr"/>
            <a:endParaRPr lang="en-US" sz="2000" dirty="0" smtClean="0"/>
          </a:p>
          <a:p>
            <a:pPr algn="ctr"/>
            <a:r>
              <a:rPr lang="en-US" sz="2000" dirty="0" smtClean="0"/>
              <a:t>Figures and Tables</a:t>
            </a:r>
          </a:p>
          <a:p>
            <a:pPr algn="ctr"/>
            <a:endParaRPr lang="en-US" dirty="0"/>
          </a:p>
        </p:txBody>
      </p:sp>
    </p:spTree>
    <p:extLst>
      <p:ext uri="{BB962C8B-B14F-4D97-AF65-F5344CB8AC3E}">
        <p14:creationId xmlns:p14="http://schemas.microsoft.com/office/powerpoint/2010/main" val="49516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58894" y="1857081"/>
            <a:ext cx="7426212" cy="2488676"/>
          </a:xfrm>
          <a:prstGeom prst="rect">
            <a:avLst/>
          </a:prstGeom>
        </p:spPr>
      </p:pic>
      <p:sp>
        <p:nvSpPr>
          <p:cNvPr id="3" name="TextBox 2"/>
          <p:cNvSpPr txBox="1"/>
          <p:nvPr/>
        </p:nvSpPr>
        <p:spPr>
          <a:xfrm>
            <a:off x="739738" y="286960"/>
            <a:ext cx="7348460"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Cancer </a:t>
            </a:r>
            <a:r>
              <a:rPr lang="en-US" sz="2200" b="1" dirty="0">
                <a:solidFill>
                  <a:srgbClr val="0067B1"/>
                </a:solidFill>
                <a:latin typeface="Calibri" charset="0"/>
                <a:ea typeface="Calibri" charset="0"/>
                <a:cs typeface="Calibri" charset="0"/>
              </a:rPr>
              <a:t>patients starting a new chemotherapy regimen† in the last 30 days of life, by province − two most recent death years</a:t>
            </a:r>
          </a:p>
        </p:txBody>
      </p:sp>
      <p:sp>
        <p:nvSpPr>
          <p:cNvPr id="7" name="TextBox 6"/>
          <p:cNvSpPr txBox="1"/>
          <p:nvPr/>
        </p:nvSpPr>
        <p:spPr>
          <a:xfrm>
            <a:off x="739738" y="4631178"/>
            <a:ext cx="7244766" cy="1061829"/>
          </a:xfrm>
          <a:prstGeom prst="rect">
            <a:avLst/>
          </a:prstGeom>
          <a:noFill/>
        </p:spPr>
        <p:txBody>
          <a:bodyPr wrap="square" rtlCol="0">
            <a:spAutoFit/>
          </a:bodyPr>
          <a:lstStyle/>
          <a:p>
            <a:r>
              <a:rPr lang="en-US" sz="900" dirty="0" smtClean="0">
                <a:latin typeface="Calibri Light" charset="0"/>
                <a:ea typeface="Calibri Light" charset="0"/>
                <a:cs typeface="Calibri Light" charset="0"/>
              </a:rPr>
              <a:t>†</a:t>
            </a:r>
            <a:r>
              <a:rPr lang="en-US" sz="900" dirty="0">
                <a:latin typeface="Calibri Light" charset="0"/>
                <a:ea typeface="Calibri Light" charset="0"/>
                <a:cs typeface="Calibri Light" charset="0"/>
              </a:rPr>
              <a:t>AB, MB and ON included oral chemotherapy. In MB, data on oral chemotherapy were not complete in the cancer registry, but have been included if available. NS estimate is conservative since oral chemotherapy data were not available and patients with hematological cancers were excluded from the analysis. MB: data include 2011–12 death years combined. ON: data include 2012 death year only. Data for combined years cannot be calculated because of suppression. All other provinces include 2013–14 death years</a:t>
            </a:r>
            <a:r>
              <a:rPr lang="en-US" sz="900" dirty="0" smtClean="0">
                <a:latin typeface="Calibri Light" charset="0"/>
                <a:ea typeface="Calibri Light" charset="0"/>
                <a:cs typeface="Calibri Light" charset="0"/>
              </a:rPr>
              <a:t>. Data </a:t>
            </a:r>
            <a:r>
              <a:rPr lang="en-US" sz="900" dirty="0">
                <a:latin typeface="Calibri Light" charset="0"/>
                <a:ea typeface="Calibri Light" charset="0"/>
                <a:cs typeface="Calibri Light" charset="0"/>
              </a:rPr>
              <a:t>not available for SK, QC, NB, PE, NL and the territories</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Chemotherapy </a:t>
            </a:r>
            <a:r>
              <a:rPr lang="en-US" sz="900" dirty="0">
                <a:latin typeface="Calibri Light" charset="0"/>
                <a:ea typeface="Calibri Light" charset="0"/>
                <a:cs typeface="Calibri Light" charset="0"/>
              </a:rPr>
              <a:t>near the end of life may be warranted in some cases. The data may also include patients without advanced disease who received adjuvant chemotherapy appropriately but died of complications (e.g., toxicity of chemotherapy) shortly </a:t>
            </a:r>
            <a:r>
              <a:rPr lang="en-US" sz="900" dirty="0" smtClean="0">
                <a:latin typeface="Calibri Light" charset="0"/>
                <a:ea typeface="Calibri Light" charset="0"/>
                <a:cs typeface="Calibri Light" charset="0"/>
              </a:rPr>
              <a:t>after.</a:t>
            </a:r>
          </a:p>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source: Provincial cancer agencies and programs. </a:t>
            </a:r>
          </a:p>
        </p:txBody>
      </p:sp>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274718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667998" y="367021"/>
            <a:ext cx="5746475" cy="5034673"/>
          </a:xfrm>
          <a:prstGeom prst="rect">
            <a:avLst/>
          </a:prstGeom>
        </p:spPr>
      </p:pic>
      <p:sp>
        <p:nvSpPr>
          <p:cNvPr id="3" name="TextBox 2"/>
          <p:cNvSpPr txBox="1"/>
          <p:nvPr/>
        </p:nvSpPr>
        <p:spPr>
          <a:xfrm>
            <a:off x="739738" y="288857"/>
            <a:ext cx="7532392"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Palliative </a:t>
            </a:r>
            <a:r>
              <a:rPr lang="en-US" sz="2200" b="1" dirty="0">
                <a:solidFill>
                  <a:srgbClr val="0067B1"/>
                </a:solidFill>
                <a:latin typeface="Calibri" charset="0"/>
                <a:ea typeface="Calibri" charset="0"/>
                <a:cs typeface="Calibri" charset="0"/>
              </a:rPr>
              <a:t>radiation therapy in the last year of life, by province − two most recent death years</a:t>
            </a:r>
          </a:p>
        </p:txBody>
      </p:sp>
      <p:sp>
        <p:nvSpPr>
          <p:cNvPr id="7" name="TextBox 6"/>
          <p:cNvSpPr txBox="1"/>
          <p:nvPr/>
        </p:nvSpPr>
        <p:spPr>
          <a:xfrm>
            <a:off x="739738" y="5318563"/>
            <a:ext cx="7612411" cy="784830"/>
          </a:xfrm>
          <a:prstGeom prst="rect">
            <a:avLst/>
          </a:prstGeom>
          <a:noFill/>
        </p:spPr>
        <p:txBody>
          <a:bodyPr wrap="square" rtlCol="0">
            <a:spAutoFit/>
          </a:bodyPr>
          <a:lstStyle/>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not available for SK, ON, QC and the territories</a:t>
            </a:r>
            <a:r>
              <a:rPr lang="en-US" sz="900" dirty="0" smtClean="0">
                <a:latin typeface="Calibri Light" charset="0"/>
                <a:ea typeface="Calibri Light" charset="0"/>
                <a:cs typeface="Calibri Light" charset="0"/>
              </a:rPr>
              <a:t>. MB </a:t>
            </a:r>
            <a:r>
              <a:rPr lang="en-US" sz="900" dirty="0">
                <a:latin typeface="Calibri Light" charset="0"/>
                <a:ea typeface="Calibri Light" charset="0"/>
                <a:cs typeface="Calibri Light" charset="0"/>
              </a:rPr>
              <a:t>and NL: Data include 2011–12 death years combined. All other provinces include 2012–13 death years</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NB</a:t>
            </a:r>
            <a:r>
              <a:rPr lang="en-US" sz="900" dirty="0">
                <a:latin typeface="Calibri Light" charset="0"/>
                <a:ea typeface="Calibri Light" charset="0"/>
                <a:cs typeface="Calibri Light" charset="0"/>
              </a:rPr>
              <a:t>: 2011 and 2012 radiation therapy data may be incomplete</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NL</a:t>
            </a:r>
            <a:r>
              <a:rPr lang="en-US" sz="900" dirty="0">
                <a:latin typeface="Calibri Light" charset="0"/>
                <a:ea typeface="Calibri Light" charset="0"/>
                <a:cs typeface="Calibri Light" charset="0"/>
              </a:rPr>
              <a:t>: 2011 radiation therapy data may be incomplete</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Palliative </a:t>
            </a:r>
            <a:r>
              <a:rPr lang="en-US" sz="900" dirty="0">
                <a:latin typeface="Calibri Light" charset="0"/>
                <a:ea typeface="Calibri Light" charset="0"/>
                <a:cs typeface="Calibri Light" charset="0"/>
              </a:rPr>
              <a:t>care intent is unknown</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source: Provincial cancer agencies and programs. </a:t>
            </a:r>
          </a:p>
        </p:txBody>
      </p:sp>
      <p:pic>
        <p:nvPicPr>
          <p:cNvPr id="8" name="Picture 7"/>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22140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762" y="1538653"/>
            <a:ext cx="9022476" cy="4639056"/>
          </a:xfrm>
          <a:prstGeom prst="rect">
            <a:avLst/>
          </a:prstGeom>
        </p:spPr>
      </p:pic>
      <p:sp>
        <p:nvSpPr>
          <p:cNvPr id="4" name="TextBox 3"/>
          <p:cNvSpPr txBox="1"/>
          <p:nvPr/>
        </p:nvSpPr>
        <p:spPr>
          <a:xfrm>
            <a:off x="739738" y="286959"/>
            <a:ext cx="6976153" cy="430887"/>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Limitations </a:t>
            </a:r>
            <a:r>
              <a:rPr lang="en-US" sz="2200" b="1" dirty="0">
                <a:solidFill>
                  <a:srgbClr val="0067B1"/>
                </a:solidFill>
                <a:latin typeface="Calibri" charset="0"/>
                <a:ea typeface="Calibri" charset="0"/>
                <a:cs typeface="Calibri" charset="0"/>
              </a:rPr>
              <a:t>to measuring and reporting</a:t>
            </a: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264233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07009" y="1449213"/>
            <a:ext cx="7729982" cy="4122734"/>
          </a:xfrm>
          <a:prstGeom prst="rect">
            <a:avLst/>
          </a:prstGeom>
        </p:spPr>
      </p:pic>
      <p:sp>
        <p:nvSpPr>
          <p:cNvPr id="3" name="TextBox 2"/>
          <p:cNvSpPr txBox="1"/>
          <p:nvPr/>
        </p:nvSpPr>
        <p:spPr>
          <a:xfrm>
            <a:off x="739738" y="286960"/>
            <a:ext cx="6976153" cy="430887"/>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Acute-care </a:t>
            </a:r>
            <a:r>
              <a:rPr lang="en-US" sz="2200" b="1" dirty="0">
                <a:solidFill>
                  <a:srgbClr val="0067B1"/>
                </a:solidFill>
                <a:latin typeface="Calibri" charset="0"/>
                <a:ea typeface="Calibri" charset="0"/>
                <a:cs typeface="Calibri" charset="0"/>
              </a:rPr>
              <a:t>hospitalization near the end of life</a:t>
            </a: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333339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9969" y="0"/>
            <a:ext cx="5058024" cy="7353456"/>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210464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738" y="286959"/>
            <a:ext cx="6976153" cy="430887"/>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Priority </a:t>
            </a:r>
            <a:r>
              <a:rPr lang="en-US" sz="2200" b="1" dirty="0">
                <a:solidFill>
                  <a:srgbClr val="0067B1"/>
                </a:solidFill>
                <a:latin typeface="Calibri" charset="0"/>
                <a:ea typeface="Calibri" charset="0"/>
                <a:cs typeface="Calibri" charset="0"/>
              </a:rPr>
              <a:t>areas in palliative and end-of-life care</a:t>
            </a:r>
          </a:p>
        </p:txBody>
      </p:sp>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pic>
        <p:nvPicPr>
          <p:cNvPr id="10" name="Picture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1884" y="1504854"/>
            <a:ext cx="8240232" cy="3207532"/>
          </a:xfrm>
          <a:prstGeom prst="rect">
            <a:avLst/>
          </a:prstGeom>
        </p:spPr>
      </p:pic>
    </p:spTree>
    <p:extLst>
      <p:ext uri="{BB962C8B-B14F-4D97-AF65-F5344CB8AC3E}">
        <p14:creationId xmlns:p14="http://schemas.microsoft.com/office/powerpoint/2010/main" val="183464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738" y="286959"/>
            <a:ext cx="6976153" cy="430887"/>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Priority </a:t>
            </a:r>
            <a:r>
              <a:rPr lang="en-US" sz="2200" b="1" dirty="0">
                <a:solidFill>
                  <a:srgbClr val="0067B1"/>
                </a:solidFill>
                <a:latin typeface="Calibri" charset="0"/>
                <a:ea typeface="Calibri" charset="0"/>
                <a:cs typeface="Calibri" charset="0"/>
              </a:rPr>
              <a:t>areas in palliative and end-of-life care</a:t>
            </a:r>
          </a:p>
        </p:txBody>
      </p:sp>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89532" y="1596687"/>
            <a:ext cx="8364936" cy="3913474"/>
          </a:xfrm>
          <a:prstGeom prst="rect">
            <a:avLst/>
          </a:prstGeom>
        </p:spPr>
      </p:pic>
    </p:spTree>
    <p:extLst>
      <p:ext uri="{BB962C8B-B14F-4D97-AF65-F5344CB8AC3E}">
        <p14:creationId xmlns:p14="http://schemas.microsoft.com/office/powerpoint/2010/main" val="140695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738" y="286959"/>
            <a:ext cx="6976153" cy="430887"/>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Priority </a:t>
            </a:r>
            <a:r>
              <a:rPr lang="en-US" sz="2200" b="1" dirty="0">
                <a:solidFill>
                  <a:srgbClr val="0067B1"/>
                </a:solidFill>
                <a:latin typeface="Calibri" charset="0"/>
                <a:ea typeface="Calibri" charset="0"/>
                <a:cs typeface="Calibri" charset="0"/>
              </a:rPr>
              <a:t>areas in palliative and end-of-life care</a:t>
            </a:r>
          </a:p>
        </p:txBody>
      </p:sp>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pic>
        <p:nvPicPr>
          <p:cNvPr id="9" name="Picture 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3875" y="1532469"/>
            <a:ext cx="8409266" cy="3258948"/>
          </a:xfrm>
          <a:prstGeom prst="rect">
            <a:avLst/>
          </a:prstGeom>
        </p:spPr>
      </p:pic>
    </p:spTree>
    <p:extLst>
      <p:ext uri="{BB962C8B-B14F-4D97-AF65-F5344CB8AC3E}">
        <p14:creationId xmlns:p14="http://schemas.microsoft.com/office/powerpoint/2010/main" val="744533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738" y="286959"/>
            <a:ext cx="6976153" cy="430887"/>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Priority </a:t>
            </a:r>
            <a:r>
              <a:rPr lang="en-US" sz="2200" b="1" dirty="0">
                <a:solidFill>
                  <a:srgbClr val="0067B1"/>
                </a:solidFill>
                <a:latin typeface="Calibri" charset="0"/>
                <a:ea typeface="Calibri" charset="0"/>
                <a:cs typeface="Calibri" charset="0"/>
              </a:rPr>
              <a:t>areas in palliative and end-of-life care</a:t>
            </a:r>
          </a:p>
        </p:txBody>
      </p:sp>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pic>
        <p:nvPicPr>
          <p:cNvPr id="9" name="Picture 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94289" y="1641745"/>
            <a:ext cx="8355422" cy="3699934"/>
          </a:xfrm>
          <a:prstGeom prst="rect">
            <a:avLst/>
          </a:prstGeom>
        </p:spPr>
      </p:pic>
    </p:spTree>
    <p:extLst>
      <p:ext uri="{BB962C8B-B14F-4D97-AF65-F5344CB8AC3E}">
        <p14:creationId xmlns:p14="http://schemas.microsoft.com/office/powerpoint/2010/main" val="213485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774" y="122104"/>
            <a:ext cx="9838328" cy="6821240"/>
          </a:xfrm>
          <a:prstGeom prst="rect">
            <a:avLst/>
          </a:prstGeom>
        </p:spPr>
      </p:pic>
      <p:sp>
        <p:nvSpPr>
          <p:cNvPr id="3" name="TextBox 2"/>
          <p:cNvSpPr txBox="1"/>
          <p:nvPr/>
        </p:nvSpPr>
        <p:spPr>
          <a:xfrm>
            <a:off x="739738" y="286960"/>
            <a:ext cx="6976153" cy="430887"/>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Palliative </a:t>
            </a:r>
            <a:r>
              <a:rPr lang="en-US" sz="2200" b="1" dirty="0">
                <a:solidFill>
                  <a:srgbClr val="0067B1"/>
                </a:solidFill>
                <a:latin typeface="Calibri" charset="0"/>
                <a:ea typeface="Calibri" charset="0"/>
                <a:cs typeface="Calibri" charset="0"/>
              </a:rPr>
              <a:t>Care Bow Tie </a:t>
            </a:r>
            <a:r>
              <a:rPr lang="en-US" sz="2200" b="1" dirty="0" smtClean="0">
                <a:solidFill>
                  <a:srgbClr val="0067B1"/>
                </a:solidFill>
                <a:latin typeface="Calibri" charset="0"/>
                <a:ea typeface="Calibri" charset="0"/>
                <a:cs typeface="Calibri" charset="0"/>
              </a:rPr>
              <a:t>Model</a:t>
            </a:r>
            <a:endParaRPr lang="en-US" sz="2200" b="1" dirty="0">
              <a:solidFill>
                <a:srgbClr val="0067B1"/>
              </a:solidFill>
              <a:latin typeface="Calibri" charset="0"/>
              <a:ea typeface="Calibri" charset="0"/>
              <a:cs typeface="Calibri" charset="0"/>
            </a:endParaRPr>
          </a:p>
        </p:txBody>
      </p:sp>
      <p:pic>
        <p:nvPicPr>
          <p:cNvPr id="10" name="Picture 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288610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8" y="286960"/>
            <a:ext cx="7404518"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Palliative </a:t>
            </a:r>
            <a:r>
              <a:rPr lang="en-US" sz="2200" b="1" dirty="0">
                <a:solidFill>
                  <a:srgbClr val="0067B1"/>
                </a:solidFill>
                <a:latin typeface="Calibri" charset="0"/>
                <a:ea typeface="Calibri" charset="0"/>
                <a:cs typeface="Calibri" charset="0"/>
              </a:rPr>
              <a:t>care designation for people who died of cancer in an acute-care hospital, Canada − 2014−15 combined</a:t>
            </a:r>
          </a:p>
        </p:txBody>
      </p:sp>
      <p:sp>
        <p:nvSpPr>
          <p:cNvPr id="5" name="TextBox 4"/>
          <p:cNvSpPr txBox="1"/>
          <p:nvPr/>
        </p:nvSpPr>
        <p:spPr>
          <a:xfrm>
            <a:off x="751475" y="5298105"/>
            <a:ext cx="6130942" cy="369332"/>
          </a:xfrm>
          <a:prstGeom prst="rect">
            <a:avLst/>
          </a:prstGeom>
          <a:noFill/>
        </p:spPr>
        <p:txBody>
          <a:bodyPr wrap="square" rtlCol="0">
            <a:spAutoFit/>
          </a:bodyPr>
          <a:lstStyle/>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include all provinces and territories except </a:t>
            </a:r>
            <a:r>
              <a:rPr lang="en-US" sz="900" dirty="0" smtClean="0">
                <a:latin typeface="Calibri Light" charset="0"/>
                <a:ea typeface="Calibri Light" charset="0"/>
                <a:cs typeface="Calibri Light" charset="0"/>
              </a:rPr>
              <a:t>QC.</a:t>
            </a:r>
          </a:p>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source: Canadian Institute for Health Information, Discharge Abstract Database.</a:t>
            </a:r>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pic>
        <p:nvPicPr>
          <p:cNvPr id="10" name="Picture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1475" y="1194669"/>
            <a:ext cx="3905303" cy="3964727"/>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56180" y="2318994"/>
            <a:ext cx="3860609" cy="1707090"/>
          </a:xfrm>
          <a:prstGeom prst="rect">
            <a:avLst/>
          </a:prstGeom>
        </p:spPr>
      </p:pic>
    </p:spTree>
    <p:extLst>
      <p:ext uri="{BB962C8B-B14F-4D97-AF65-F5344CB8AC3E}">
        <p14:creationId xmlns:p14="http://schemas.microsoft.com/office/powerpoint/2010/main" val="340053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04169" y="3697099"/>
            <a:ext cx="3669040" cy="2030237"/>
          </a:xfrm>
          <a:prstGeom prst="rect">
            <a:avLst/>
          </a:prstGeom>
        </p:spPr>
      </p:pic>
      <p:pic>
        <p:nvPicPr>
          <p:cNvPr id="9" name="Picture 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51772" y="1350831"/>
            <a:ext cx="3293520" cy="2036688"/>
          </a:xfrm>
          <a:prstGeom prst="rect">
            <a:avLst/>
          </a:prstGeom>
        </p:spPr>
      </p:pic>
      <p:pic>
        <p:nvPicPr>
          <p:cNvPr id="10" name="Picture 9"/>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46981" y="1282362"/>
            <a:ext cx="3367060" cy="2120364"/>
          </a:xfrm>
          <a:prstGeom prst="rect">
            <a:avLst/>
          </a:prstGeom>
        </p:spPr>
      </p:pic>
      <p:sp>
        <p:nvSpPr>
          <p:cNvPr id="3" name="TextBox 2"/>
          <p:cNvSpPr txBox="1"/>
          <p:nvPr/>
        </p:nvSpPr>
        <p:spPr>
          <a:xfrm>
            <a:off x="739738" y="286960"/>
            <a:ext cx="7514246"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Palliative </a:t>
            </a:r>
            <a:r>
              <a:rPr lang="en-US" sz="2200" b="1" dirty="0">
                <a:solidFill>
                  <a:srgbClr val="0067B1"/>
                </a:solidFill>
                <a:latin typeface="Calibri" charset="0"/>
                <a:ea typeface="Calibri" charset="0"/>
                <a:cs typeface="Calibri" charset="0"/>
              </a:rPr>
              <a:t>home care visits from a nurse or personal support worker in the last 6 months of life − 2004−09 combined</a:t>
            </a:r>
          </a:p>
        </p:txBody>
      </p:sp>
      <p:sp>
        <p:nvSpPr>
          <p:cNvPr id="7" name="TextBox 6"/>
          <p:cNvSpPr txBox="1"/>
          <p:nvPr/>
        </p:nvSpPr>
        <p:spPr>
          <a:xfrm>
            <a:off x="871713" y="4459370"/>
            <a:ext cx="3096972" cy="646331"/>
          </a:xfrm>
          <a:prstGeom prst="rect">
            <a:avLst/>
          </a:prstGeom>
          <a:noFill/>
        </p:spPr>
        <p:txBody>
          <a:bodyPr wrap="square" rtlCol="0">
            <a:spAutoFit/>
          </a:bodyPr>
          <a:lstStyle/>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source: © 2015 American Society of Clinical </a:t>
            </a:r>
            <a:r>
              <a:rPr lang="en-US" sz="900" dirty="0" smtClean="0">
                <a:latin typeface="Calibri Light" charset="0"/>
                <a:ea typeface="Calibri Light" charset="0"/>
                <a:cs typeface="Calibri Light" charset="0"/>
              </a:rPr>
              <a:t>Oncology.</a:t>
            </a:r>
          </a:p>
          <a:p>
            <a:r>
              <a:rPr lang="en-US" sz="900" dirty="0" smtClean="0">
                <a:latin typeface="Calibri Light" charset="0"/>
                <a:ea typeface="Calibri Light" charset="0"/>
                <a:cs typeface="Calibri Light" charset="0"/>
              </a:rPr>
              <a:t>Reprinted </a:t>
            </a:r>
            <a:r>
              <a:rPr lang="en-US" sz="900" dirty="0">
                <a:latin typeface="Calibri Light" charset="0"/>
                <a:ea typeface="Calibri Light" charset="0"/>
                <a:cs typeface="Calibri Light" charset="0"/>
              </a:rPr>
              <a:t>with </a:t>
            </a:r>
            <a:r>
              <a:rPr lang="en-US" sz="900" dirty="0" smtClean="0">
                <a:latin typeface="Calibri Light" charset="0"/>
                <a:ea typeface="Calibri Light" charset="0"/>
                <a:cs typeface="Calibri Light" charset="0"/>
              </a:rPr>
              <a:t>permission. All </a:t>
            </a:r>
            <a:r>
              <a:rPr lang="en-US" sz="900" dirty="0">
                <a:latin typeface="Calibri Light" charset="0"/>
                <a:ea typeface="Calibri Light" charset="0"/>
                <a:cs typeface="Calibri Light" charset="0"/>
              </a:rPr>
              <a:t>rights </a:t>
            </a:r>
            <a:r>
              <a:rPr lang="en-US" sz="900" dirty="0" smtClean="0">
                <a:latin typeface="Calibri Light" charset="0"/>
                <a:ea typeface="Calibri Light" charset="0"/>
                <a:cs typeface="Calibri Light" charset="0"/>
              </a:rPr>
              <a:t>reserved. </a:t>
            </a:r>
            <a:r>
              <a:rPr lang="en-US" sz="900" dirty="0" err="1" smtClean="0">
                <a:latin typeface="Calibri Light" charset="0"/>
                <a:ea typeface="Calibri Light" charset="0"/>
                <a:cs typeface="Calibri Light" charset="0"/>
              </a:rPr>
              <a:t>Barbera</a:t>
            </a:r>
            <a:r>
              <a:rPr lang="en-US" sz="900" dirty="0">
                <a:latin typeface="Calibri Light" charset="0"/>
                <a:ea typeface="Calibri Light" charset="0"/>
                <a:cs typeface="Calibri Light" charset="0"/>
              </a:rPr>
              <a:t>, L et al: J </a:t>
            </a:r>
            <a:r>
              <a:rPr lang="en-US" sz="900" dirty="0" err="1">
                <a:latin typeface="Calibri Light" charset="0"/>
                <a:ea typeface="Calibri Light" charset="0"/>
                <a:cs typeface="Calibri Light" charset="0"/>
              </a:rPr>
              <a:t>Oncol</a:t>
            </a:r>
            <a:r>
              <a:rPr lang="en-US" sz="900" dirty="0">
                <a:latin typeface="Calibri Light" charset="0"/>
                <a:ea typeface="Calibri Light" charset="0"/>
                <a:cs typeface="Calibri Light" charset="0"/>
              </a:rPr>
              <a:t> </a:t>
            </a:r>
            <a:r>
              <a:rPr lang="en-US" sz="900" dirty="0" err="1">
                <a:latin typeface="Calibri Light" charset="0"/>
                <a:ea typeface="Calibri Light" charset="0"/>
                <a:cs typeface="Calibri Light" charset="0"/>
              </a:rPr>
              <a:t>Pract</a:t>
            </a:r>
            <a:r>
              <a:rPr lang="en-US" sz="900" dirty="0">
                <a:latin typeface="Calibri Light" charset="0"/>
                <a:ea typeface="Calibri Light" charset="0"/>
                <a:cs typeface="Calibri Light" charset="0"/>
              </a:rPr>
              <a:t> (Quality Indicators of End-of-Life Care in Patients with Cancer: What Rate Is Right?). Vol. 11(3), 2015: 279-287.</a:t>
            </a:r>
          </a:p>
        </p:txBody>
      </p:sp>
      <p:pic>
        <p:nvPicPr>
          <p:cNvPr id="6" name="Picture 5"/>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171115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06821" y="1168924"/>
            <a:ext cx="6885810" cy="3952052"/>
          </a:xfrm>
          <a:prstGeom prst="rect">
            <a:avLst/>
          </a:prstGeom>
        </p:spPr>
      </p:pic>
      <p:sp>
        <p:nvSpPr>
          <p:cNvPr id="4" name="TextBox 3"/>
          <p:cNvSpPr txBox="1"/>
          <p:nvPr/>
        </p:nvSpPr>
        <p:spPr>
          <a:xfrm>
            <a:off x="739738" y="286960"/>
            <a:ext cx="6976153"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Cumulative </a:t>
            </a:r>
            <a:r>
              <a:rPr lang="en-US" sz="2200" b="1" dirty="0">
                <a:solidFill>
                  <a:srgbClr val="0067B1"/>
                </a:solidFill>
                <a:latin typeface="Calibri" charset="0"/>
                <a:ea typeface="Calibri" charset="0"/>
                <a:cs typeface="Calibri" charset="0"/>
              </a:rPr>
              <a:t>length of stay in acute-care hospitals in the last 6 months of life, by province − 2014−15 combined</a:t>
            </a:r>
          </a:p>
        </p:txBody>
      </p:sp>
      <p:sp>
        <p:nvSpPr>
          <p:cNvPr id="8" name="TextBox 7"/>
          <p:cNvSpPr txBox="1"/>
          <p:nvPr/>
        </p:nvSpPr>
        <p:spPr>
          <a:xfrm>
            <a:off x="739738" y="5173835"/>
            <a:ext cx="7947062" cy="646331"/>
          </a:xfrm>
          <a:prstGeom prst="rect">
            <a:avLst/>
          </a:prstGeom>
          <a:noFill/>
        </p:spPr>
        <p:txBody>
          <a:bodyPr wrap="square" rtlCol="0">
            <a:spAutoFit/>
          </a:bodyPr>
          <a:lstStyle/>
          <a:p>
            <a:r>
              <a:rPr lang="en-US" sz="900" dirty="0" smtClean="0">
                <a:latin typeface="Calibri Light" charset="0"/>
                <a:ea typeface="Calibri Light" charset="0"/>
                <a:cs typeface="Calibri Light" charset="0"/>
              </a:rPr>
              <a:t>QC </a:t>
            </a:r>
            <a:r>
              <a:rPr lang="en-US" sz="900" dirty="0">
                <a:latin typeface="Calibri Light" charset="0"/>
                <a:ea typeface="Calibri Light" charset="0"/>
                <a:cs typeface="Calibri Light" charset="0"/>
              </a:rPr>
              <a:t>and territories: Data not available</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Acute-care </a:t>
            </a:r>
            <a:r>
              <a:rPr lang="en-US" sz="900" dirty="0">
                <a:latin typeface="Calibri Light" charset="0"/>
                <a:ea typeface="Calibri Light" charset="0"/>
                <a:cs typeface="Calibri Light" charset="0"/>
              </a:rPr>
              <a:t>hospital deaths included adults 18+ discharged in fiscal years </a:t>
            </a:r>
            <a:r>
              <a:rPr lang="en-US" sz="900" dirty="0" smtClean="0">
                <a:latin typeface="Calibri Light" charset="0"/>
                <a:ea typeface="Calibri Light" charset="0"/>
                <a:cs typeface="Calibri Light" charset="0"/>
              </a:rPr>
              <a:t>2014/15 and </a:t>
            </a:r>
            <a:r>
              <a:rPr lang="en-US" sz="900" dirty="0">
                <a:latin typeface="Calibri Light" charset="0"/>
                <a:ea typeface="Calibri Light" charset="0"/>
                <a:cs typeface="Calibri Light" charset="0"/>
              </a:rPr>
              <a:t>2015/16</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MB</a:t>
            </a:r>
            <a:r>
              <a:rPr lang="en-US" sz="900" dirty="0">
                <a:latin typeface="Calibri Light" charset="0"/>
                <a:ea typeface="Calibri Light" charset="0"/>
                <a:cs typeface="Calibri Light" charset="0"/>
              </a:rPr>
              <a:t>, NS and PE have palliative care units within some acute-care hospitals so the cumulative length of stay may appear higher than other provinces</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source: Canadian Institute for Health Information, Discharge Abstract Database.</a:t>
            </a:r>
          </a:p>
        </p:txBody>
      </p:sp>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12118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63600" y="1243376"/>
            <a:ext cx="7272866" cy="4105724"/>
          </a:xfrm>
          <a:prstGeom prst="rect">
            <a:avLst/>
          </a:prstGeom>
        </p:spPr>
      </p:pic>
      <p:sp>
        <p:nvSpPr>
          <p:cNvPr id="3" name="TextBox 2"/>
          <p:cNvSpPr txBox="1"/>
          <p:nvPr/>
        </p:nvSpPr>
        <p:spPr>
          <a:xfrm>
            <a:off x="739738" y="286401"/>
            <a:ext cx="6976153"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Two </a:t>
            </a:r>
            <a:r>
              <a:rPr lang="en-US" sz="2200" b="1" dirty="0">
                <a:solidFill>
                  <a:srgbClr val="0067B1"/>
                </a:solidFill>
                <a:latin typeface="Calibri" charset="0"/>
                <a:ea typeface="Calibri" charset="0"/>
                <a:cs typeface="Calibri" charset="0"/>
              </a:rPr>
              <a:t>or more admissions to acute-care hospitals in the last 28 days of life, by province − 2014−15 combined</a:t>
            </a:r>
          </a:p>
        </p:txBody>
      </p:sp>
      <p:sp>
        <p:nvSpPr>
          <p:cNvPr id="7" name="TextBox 6"/>
          <p:cNvSpPr txBox="1"/>
          <p:nvPr/>
        </p:nvSpPr>
        <p:spPr>
          <a:xfrm>
            <a:off x="739739" y="5472331"/>
            <a:ext cx="6586094" cy="369332"/>
          </a:xfrm>
          <a:prstGeom prst="rect">
            <a:avLst/>
          </a:prstGeom>
          <a:noFill/>
        </p:spPr>
        <p:txBody>
          <a:bodyPr wrap="square" rtlCol="0">
            <a:spAutoFit/>
          </a:bodyPr>
          <a:lstStyle/>
          <a:p>
            <a:r>
              <a:rPr lang="en-US" sz="900" dirty="0" smtClean="0">
                <a:latin typeface="Calibri Light" charset="0"/>
                <a:ea typeface="Calibri Light" charset="0"/>
                <a:cs typeface="Calibri Light" charset="0"/>
              </a:rPr>
              <a:t>QC </a:t>
            </a:r>
            <a:r>
              <a:rPr lang="en-US" sz="900" dirty="0">
                <a:latin typeface="Calibri Light" charset="0"/>
                <a:ea typeface="Calibri Light" charset="0"/>
                <a:cs typeface="Calibri Light" charset="0"/>
              </a:rPr>
              <a:t>and territories: Data not available</a:t>
            </a:r>
            <a:r>
              <a:rPr lang="en-US" sz="900" dirty="0" smtClean="0">
                <a:latin typeface="Calibri Light" charset="0"/>
                <a:ea typeface="Calibri Light" charset="0"/>
                <a:cs typeface="Calibri Light" charset="0"/>
              </a:rPr>
              <a:t>. Acute-care </a:t>
            </a:r>
            <a:r>
              <a:rPr lang="en-US" sz="900" dirty="0">
                <a:latin typeface="Calibri Light" charset="0"/>
                <a:ea typeface="Calibri Light" charset="0"/>
                <a:cs typeface="Calibri Light" charset="0"/>
              </a:rPr>
              <a:t>hospital deaths included adults 18+ discharged in fiscal years 2014/15 and 2015/16</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source: Canadian Institute for Health Information, Discharge Abstract Database.</a:t>
            </a:r>
          </a:p>
        </p:txBody>
      </p:sp>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424073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80680" y="1223982"/>
            <a:ext cx="3902958" cy="3929156"/>
          </a:xfrm>
          <a:prstGeom prst="rect">
            <a:avLst/>
          </a:prstGeom>
        </p:spPr>
      </p:pic>
      <p:sp>
        <p:nvSpPr>
          <p:cNvPr id="3" name="TextBox 2"/>
          <p:cNvSpPr txBox="1"/>
          <p:nvPr/>
        </p:nvSpPr>
        <p:spPr>
          <a:xfrm>
            <a:off x="739738" y="286960"/>
            <a:ext cx="6976153"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Emergency </a:t>
            </a:r>
            <a:r>
              <a:rPr lang="en-US" sz="2200" b="1" dirty="0">
                <a:solidFill>
                  <a:srgbClr val="0067B1"/>
                </a:solidFill>
                <a:latin typeface="Calibri" charset="0"/>
                <a:ea typeface="Calibri" charset="0"/>
                <a:cs typeface="Calibri" charset="0"/>
              </a:rPr>
              <a:t>department visits in the last 28 days of life, Ontario and Alberta combined − 2014−15 combined</a:t>
            </a:r>
          </a:p>
        </p:txBody>
      </p:sp>
      <p:sp>
        <p:nvSpPr>
          <p:cNvPr id="7" name="TextBox 6"/>
          <p:cNvSpPr txBox="1"/>
          <p:nvPr/>
        </p:nvSpPr>
        <p:spPr>
          <a:xfrm>
            <a:off x="739738" y="5317762"/>
            <a:ext cx="7650118" cy="507831"/>
          </a:xfrm>
          <a:prstGeom prst="rect">
            <a:avLst/>
          </a:prstGeom>
          <a:noFill/>
        </p:spPr>
        <p:txBody>
          <a:bodyPr wrap="square" rtlCol="0">
            <a:spAutoFit/>
          </a:bodyPr>
          <a:lstStyle/>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include only ON and AB patients (where comprehensive emergency department data are available) who died with a cancer diagnosis in acute-care hospitals</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a:t>
            </a:r>
            <a:r>
              <a:rPr lang="en-US" sz="900" dirty="0">
                <a:latin typeface="Calibri Light" charset="0"/>
                <a:ea typeface="Calibri Light" charset="0"/>
                <a:cs typeface="Calibri Light" charset="0"/>
              </a:rPr>
              <a:t>No visits” includes cancer patients already admitted to hospital 28 days before </a:t>
            </a:r>
            <a:r>
              <a:rPr lang="en-US" sz="900" dirty="0" smtClean="0">
                <a:latin typeface="Calibri Light" charset="0"/>
                <a:ea typeface="Calibri Light" charset="0"/>
                <a:cs typeface="Calibri Light" charset="0"/>
              </a:rPr>
              <a:t>death. Data </a:t>
            </a:r>
            <a:r>
              <a:rPr lang="en-US" sz="900" dirty="0">
                <a:latin typeface="Calibri Light" charset="0"/>
                <a:ea typeface="Calibri Light" charset="0"/>
                <a:cs typeface="Calibri Light" charset="0"/>
              </a:rPr>
              <a:t>source: Canadian Institute for Health Information, Discharge Abstract Database, 2014/15 and 2015/16; National Ambulatory Care Reporting System, 2013/14 to 2015/16. </a:t>
            </a:r>
          </a:p>
        </p:txBody>
      </p:sp>
      <p:pic>
        <p:nvPicPr>
          <p:cNvPr id="8" name="Picture 7"/>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pic>
        <p:nvPicPr>
          <p:cNvPr id="4" name="Picture 3"/>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996644" y="2583802"/>
            <a:ext cx="2526383" cy="1209515"/>
          </a:xfrm>
          <a:prstGeom prst="rect">
            <a:avLst/>
          </a:prstGeom>
        </p:spPr>
      </p:pic>
      <p:sp>
        <p:nvSpPr>
          <p:cNvPr id="10" name="Rectangle 9"/>
          <p:cNvSpPr/>
          <p:nvPr/>
        </p:nvSpPr>
        <p:spPr>
          <a:xfrm>
            <a:off x="546755" y="4471534"/>
            <a:ext cx="487417" cy="315388"/>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7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0999" y="863600"/>
            <a:ext cx="8899688" cy="4399457"/>
          </a:xfrm>
          <a:prstGeom prst="rect">
            <a:avLst/>
          </a:prstGeom>
        </p:spPr>
      </p:pic>
      <p:sp>
        <p:nvSpPr>
          <p:cNvPr id="3" name="TextBox 2"/>
          <p:cNvSpPr txBox="1"/>
          <p:nvPr/>
        </p:nvSpPr>
        <p:spPr>
          <a:xfrm>
            <a:off x="739738" y="286960"/>
            <a:ext cx="6976153"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Admissions </a:t>
            </a:r>
            <a:r>
              <a:rPr lang="en-US" sz="2200" b="1" dirty="0">
                <a:solidFill>
                  <a:srgbClr val="0067B1"/>
                </a:solidFill>
                <a:latin typeface="Calibri" charset="0"/>
                <a:ea typeface="Calibri" charset="0"/>
                <a:cs typeface="Calibri" charset="0"/>
              </a:rPr>
              <a:t>to an intensive care unit in the last 14 days of life, by province −2014−15 combined</a:t>
            </a:r>
          </a:p>
        </p:txBody>
      </p:sp>
      <p:pic>
        <p:nvPicPr>
          <p:cNvPr id="8" name="Picture 7"/>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
        <p:nvSpPr>
          <p:cNvPr id="7" name="TextBox 6"/>
          <p:cNvSpPr txBox="1"/>
          <p:nvPr/>
        </p:nvSpPr>
        <p:spPr>
          <a:xfrm>
            <a:off x="739737" y="5195321"/>
            <a:ext cx="6888729" cy="646331"/>
          </a:xfrm>
          <a:prstGeom prst="rect">
            <a:avLst/>
          </a:prstGeom>
          <a:noFill/>
        </p:spPr>
        <p:txBody>
          <a:bodyPr wrap="square" rtlCol="0">
            <a:spAutoFit/>
          </a:bodyPr>
          <a:lstStyle/>
          <a:p>
            <a:r>
              <a:rPr lang="en-US" sz="900" dirty="0" smtClean="0">
                <a:latin typeface="Calibri Light" charset="0"/>
                <a:ea typeface="Calibri Light" charset="0"/>
                <a:cs typeface="Calibri Light" charset="0"/>
              </a:rPr>
              <a:t>QC </a:t>
            </a:r>
            <a:r>
              <a:rPr lang="en-US" sz="900" dirty="0">
                <a:latin typeface="Calibri Light" charset="0"/>
                <a:ea typeface="Calibri Light" charset="0"/>
                <a:cs typeface="Calibri Light" charset="0"/>
              </a:rPr>
              <a:t>and territories: Data not </a:t>
            </a:r>
            <a:r>
              <a:rPr lang="en-US" sz="900" dirty="0" smtClean="0">
                <a:latin typeface="Calibri Light" charset="0"/>
                <a:ea typeface="Calibri Light" charset="0"/>
                <a:cs typeface="Calibri Light" charset="0"/>
              </a:rPr>
              <a:t>available.</a:t>
            </a:r>
          </a:p>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on intensive care unit admissions include only facilities that report ICU data</a:t>
            </a:r>
            <a:r>
              <a:rPr lang="en-US" sz="900" dirty="0" smtClean="0">
                <a:latin typeface="Calibri Light" charset="0"/>
                <a:ea typeface="Calibri Light" charset="0"/>
                <a:cs typeface="Calibri Light" charset="0"/>
              </a:rPr>
              <a:t>. Acute-care </a:t>
            </a:r>
            <a:r>
              <a:rPr lang="en-US" sz="900" dirty="0">
                <a:latin typeface="Calibri Light" charset="0"/>
                <a:ea typeface="Calibri Light" charset="0"/>
                <a:cs typeface="Calibri Light" charset="0"/>
              </a:rPr>
              <a:t>hospital deaths include adults aged 18+ discharged in </a:t>
            </a:r>
            <a:r>
              <a:rPr lang="en-US" sz="900" dirty="0" smtClean="0">
                <a:latin typeface="Calibri Light" charset="0"/>
                <a:ea typeface="Calibri Light" charset="0"/>
                <a:cs typeface="Calibri Light" charset="0"/>
              </a:rPr>
              <a:t>fiscal </a:t>
            </a:r>
            <a:r>
              <a:rPr lang="en-US" sz="900" dirty="0">
                <a:latin typeface="Calibri Light" charset="0"/>
                <a:ea typeface="Calibri Light" charset="0"/>
                <a:cs typeface="Calibri Light" charset="0"/>
              </a:rPr>
              <a:t>years 2014/15 and 2015/16</a:t>
            </a:r>
            <a:r>
              <a:rPr lang="en-US" sz="900" dirty="0" smtClean="0">
                <a:latin typeface="Calibri Light" charset="0"/>
                <a:ea typeface="Calibri Light" charset="0"/>
                <a:cs typeface="Calibri Light" charset="0"/>
              </a:rPr>
              <a:t>.</a:t>
            </a:r>
          </a:p>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source: Canadian Institute for Health Information, Discharge Abstract Database.</a:t>
            </a:r>
          </a:p>
        </p:txBody>
      </p:sp>
    </p:spTree>
    <p:extLst>
      <p:ext uri="{BB962C8B-B14F-4D97-AF65-F5344CB8AC3E}">
        <p14:creationId xmlns:p14="http://schemas.microsoft.com/office/powerpoint/2010/main" val="241432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76166" y="178281"/>
            <a:ext cx="5987890" cy="4902254"/>
          </a:xfrm>
          <a:prstGeom prst="rect">
            <a:avLst/>
          </a:prstGeom>
        </p:spPr>
      </p:pic>
      <p:sp>
        <p:nvSpPr>
          <p:cNvPr id="3" name="TextBox 2"/>
          <p:cNvSpPr txBox="1"/>
          <p:nvPr/>
        </p:nvSpPr>
        <p:spPr>
          <a:xfrm>
            <a:off x="739738" y="297727"/>
            <a:ext cx="6976153" cy="769441"/>
          </a:xfrm>
          <a:prstGeom prst="rect">
            <a:avLst/>
          </a:prstGeom>
          <a:noFill/>
        </p:spPr>
        <p:txBody>
          <a:bodyPr wrap="square" rtlCol="0">
            <a:spAutoFit/>
          </a:bodyPr>
          <a:lstStyle/>
          <a:p>
            <a:r>
              <a:rPr lang="en-US" sz="2200" b="1" dirty="0" smtClean="0">
                <a:solidFill>
                  <a:srgbClr val="0067B1"/>
                </a:solidFill>
                <a:latin typeface="Calibri" charset="0"/>
                <a:ea typeface="Calibri" charset="0"/>
                <a:cs typeface="Calibri" charset="0"/>
              </a:rPr>
              <a:t>Cancer </a:t>
            </a:r>
            <a:r>
              <a:rPr lang="en-US" sz="2200" b="1" dirty="0">
                <a:solidFill>
                  <a:srgbClr val="0067B1"/>
                </a:solidFill>
                <a:latin typeface="Calibri" charset="0"/>
                <a:ea typeface="Calibri" charset="0"/>
                <a:cs typeface="Calibri" charset="0"/>
              </a:rPr>
              <a:t>deaths in acute-care hospitals, by province − 2014−15 combined</a:t>
            </a:r>
          </a:p>
        </p:txBody>
      </p:sp>
      <p:sp>
        <p:nvSpPr>
          <p:cNvPr id="7" name="TextBox 6"/>
          <p:cNvSpPr txBox="1"/>
          <p:nvPr/>
        </p:nvSpPr>
        <p:spPr>
          <a:xfrm>
            <a:off x="739737" y="5146010"/>
            <a:ext cx="7367315" cy="784830"/>
          </a:xfrm>
          <a:prstGeom prst="rect">
            <a:avLst/>
          </a:prstGeom>
          <a:noFill/>
        </p:spPr>
        <p:txBody>
          <a:bodyPr wrap="square" rtlCol="0">
            <a:spAutoFit/>
          </a:bodyPr>
          <a:lstStyle/>
          <a:p>
            <a:r>
              <a:rPr lang="en-US" sz="900" dirty="0" smtClean="0">
                <a:latin typeface="Calibri Light" charset="0"/>
                <a:ea typeface="Calibri Light" charset="0"/>
                <a:cs typeface="Calibri Light" charset="0"/>
              </a:rPr>
              <a:t>Data </a:t>
            </a:r>
            <a:r>
              <a:rPr lang="en-US" sz="900" dirty="0">
                <a:latin typeface="Calibri Light" charset="0"/>
                <a:ea typeface="Calibri Light" charset="0"/>
                <a:cs typeface="Calibri Light" charset="0"/>
              </a:rPr>
              <a:t>presented are ratios of the number of cancer deaths in acute-care hospitals to the projected cancer mortality cases.</a:t>
            </a:r>
          </a:p>
          <a:p>
            <a:r>
              <a:rPr lang="en-US" sz="900" dirty="0">
                <a:latin typeface="Calibri Light" charset="0"/>
                <a:ea typeface="Calibri Light" charset="0"/>
                <a:cs typeface="Calibri Light" charset="0"/>
              </a:rPr>
              <a:t>Projected mortality cases included all cancer deaths aged 0+ in 2014 and 2015. </a:t>
            </a:r>
          </a:p>
          <a:p>
            <a:r>
              <a:rPr lang="en-US" sz="900" dirty="0">
                <a:latin typeface="Calibri Light" charset="0"/>
                <a:ea typeface="Calibri Light" charset="0"/>
                <a:cs typeface="Calibri Light" charset="0"/>
              </a:rPr>
              <a:t>Acute-care hospital deaths included adults 18+ discharged in fiscal years 2014/15 and 2015/16. Number of cancer deaths in acute-care hospitals = 48,987.</a:t>
            </a:r>
          </a:p>
          <a:p>
            <a:r>
              <a:rPr lang="en-US" sz="900" dirty="0">
                <a:latin typeface="Calibri Light" charset="0"/>
                <a:ea typeface="Calibri Light" charset="0"/>
                <a:cs typeface="Calibri Light" charset="0"/>
              </a:rPr>
              <a:t>QC and territories: Data not available.</a:t>
            </a:r>
          </a:p>
          <a:p>
            <a:r>
              <a:rPr lang="en-US" sz="900" dirty="0">
                <a:latin typeface="Calibri Light" charset="0"/>
                <a:ea typeface="Calibri Light" charset="0"/>
                <a:cs typeface="Calibri Light" charset="0"/>
              </a:rPr>
              <a:t>Data source: Canadian Institute for Health Information, Discharge Abstract Database; Canadian Cancer Society, Canadian Cancer Statistics.</a:t>
            </a:r>
          </a:p>
        </p:txBody>
      </p:sp>
      <p:pic>
        <p:nvPicPr>
          <p:cNvPr id="8" name="Picture 7"/>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45469" y="6103393"/>
            <a:ext cx="2653063" cy="605334"/>
          </a:xfrm>
          <a:prstGeom prst="rect">
            <a:avLst/>
          </a:prstGeom>
        </p:spPr>
      </p:pic>
    </p:spTree>
    <p:extLst>
      <p:ext uri="{BB962C8B-B14F-4D97-AF65-F5344CB8AC3E}">
        <p14:creationId xmlns:p14="http://schemas.microsoft.com/office/powerpoint/2010/main" val="141341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sharepoint/v3/field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825</TotalTime>
  <Words>856</Words>
  <Application>Microsoft Office PowerPoint</Application>
  <PresentationFormat>Affichage à l'écran (4:3)</PresentationFormat>
  <Paragraphs>53</Paragraphs>
  <Slides>18</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Cambria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michel jan</cp:lastModifiedBy>
  <cp:revision>96</cp:revision>
  <dcterms:created xsi:type="dcterms:W3CDTF">2010-04-12T23:12:02Z</dcterms:created>
  <dcterms:modified xsi:type="dcterms:W3CDTF">2019-10-21T17:02:18Z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