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E133-8A04-3142-9829-EEC9AC95281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D142-7F88-DC4E-9392-065A516DFC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3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142-7F88-DC4E-9392-065A516DFC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142-7F88-DC4E-9392-065A516DFC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142-7F88-DC4E-9392-065A516DFC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142-7F88-DC4E-9392-065A516DFC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902" y="2921169"/>
            <a:ext cx="820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Soins</a:t>
            </a:r>
            <a:r>
              <a:rPr lang="en-US" sz="2000" dirty="0"/>
              <a:t> </a:t>
            </a:r>
            <a:r>
              <a:rPr lang="en-US" sz="2000" dirty="0" err="1" smtClean="0"/>
              <a:t>palliatifs</a:t>
            </a:r>
            <a:r>
              <a:rPr lang="en-US" sz="2000" dirty="0" smtClean="0"/>
              <a:t> et </a:t>
            </a:r>
            <a:r>
              <a:rPr lang="en-US" sz="2000" dirty="0"/>
              <a:t>de fin de </a:t>
            </a:r>
            <a:r>
              <a:rPr lang="en-US" sz="2000" dirty="0" smtClean="0"/>
              <a:t>vie : </a:t>
            </a:r>
            <a:r>
              <a:rPr lang="fr-FR" sz="2000" dirty="0"/>
              <a:t>Rapport sur le rendement du système de lutte contre le cancer</a:t>
            </a:r>
            <a:endParaRPr lang="en-US" sz="2000" dirty="0" smtClean="0"/>
          </a:p>
          <a:p>
            <a:pPr algn="ctr"/>
            <a:r>
              <a:rPr lang="en-US" sz="2000" dirty="0" err="1" smtClean="0"/>
              <a:t>Septembre</a:t>
            </a:r>
            <a:r>
              <a:rPr lang="en-US" sz="20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951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63" y="1437039"/>
            <a:ext cx="8123274" cy="276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781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Patients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atteints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cancer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ayant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commencé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un nouveau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traitement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chimiothérapie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†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leurs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30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jours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vie, par province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—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deux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dernières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décès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8" y="4334226"/>
            <a:ext cx="7594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†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l’Alberta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du Manitoba et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l’Ontario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orale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Au Manitoba,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orale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contenues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registre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du cancer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n’étaient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complètes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mais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incluses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lorsqu’elles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Les estimations de la Nouvelle-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Écosse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prudentes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car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orale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n’étaient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les patients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atteints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d’un cancer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hématologique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exclus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l’analyse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du Manitoba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2011-2012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combinées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l’Ontario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uniquement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l’année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2012.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combinées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peuvent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être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calculées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car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elles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supprimées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autres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provinces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2013-2014.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la Saskatchewan, le Québec, le Nouveau-Brunswick,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l’Île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-du-Prince-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Édouard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Terre-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Neuve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-et-Labrador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recours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à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fin de vie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se justifier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certains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peuvent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également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maladie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ne se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trouve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à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un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stade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avancé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qui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bénéficié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d’une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adjuvante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appropriée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mais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qui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décédés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après des suites de complications (par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exemple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toxicité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chimiothérapie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). 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organismes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programmes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provinciaux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lutte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 cancer.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04" y="285989"/>
            <a:ext cx="5465588" cy="512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5989"/>
            <a:ext cx="7192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Radiothérapie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palliative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dernière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vie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, par province –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deux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dernières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décès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7" y="5006124"/>
            <a:ext cx="70326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la Saskatchewan,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l’Ontario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le Québec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Manitoba et Terre-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Neuve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-et-Labrador :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2011-2012 </a:t>
            </a:r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combinées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.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autres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provinces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2012-2013.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Nouveau-Brunswick :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radiothérapie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2011 et 2012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peuvent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être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incomplètes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Terre-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Neuve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-et-Labrador :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radiothérapie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l’année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2011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peuvent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être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incomplètes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On ignore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si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l’intention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était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palliative.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organismes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programmes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provinciaux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lutte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contre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 cancer.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5" y="1440142"/>
            <a:ext cx="8875592" cy="4563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738" y="286959"/>
            <a:ext cx="6976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Limites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la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mesure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et de la communication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données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44" y="1770612"/>
            <a:ext cx="8175357" cy="317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6976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Hospitalisation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courte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fin de vie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67" y="-17950"/>
            <a:ext cx="4661166" cy="677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4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19" y="1397870"/>
            <a:ext cx="8436935" cy="345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739" y="286959"/>
            <a:ext cx="651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Axes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prioritaires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l’amélioration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et de fin de vie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739" y="286959"/>
            <a:ext cx="651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Axes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prioritaires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l’amélioration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et de fin de vie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82" y="1345821"/>
            <a:ext cx="8443101" cy="48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739" y="286959"/>
            <a:ext cx="651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Axes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prioritaires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l’amélioration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et de fin de vie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18" y="1420252"/>
            <a:ext cx="8346558" cy="32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19" y="1454317"/>
            <a:ext cx="8365574" cy="432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739" y="286959"/>
            <a:ext cx="651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Axes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prioritaires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l’amélioration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et de fin de vie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66" y="806506"/>
            <a:ext cx="8314266" cy="4774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6976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Modèle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«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noeud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papillon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»</a:t>
            </a:r>
          </a:p>
        </p:txBody>
      </p:sp>
    </p:spTree>
    <p:extLst>
      <p:ext uri="{BB962C8B-B14F-4D97-AF65-F5344CB8AC3E}">
        <p14:creationId xmlns:p14="http://schemas.microsoft.com/office/powerpoint/2010/main" val="28861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737" y="296273"/>
            <a:ext cx="7802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Utilisation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la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désignation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les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personnes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décédées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suites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d’un cancer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dans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un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hôpital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courte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, au Canada –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37" y="5376003"/>
            <a:ext cx="765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provinces et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sauf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 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Québec.</a:t>
            </a:r>
          </a:p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Source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864" y="1634703"/>
            <a:ext cx="3763167" cy="3652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313" y="2659561"/>
            <a:ext cx="4241742" cy="16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83" y="1683469"/>
            <a:ext cx="3044445" cy="187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667" y="1710261"/>
            <a:ext cx="3220396" cy="1862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864440"/>
            <a:ext cx="3505597" cy="1862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767" y="4459370"/>
            <a:ext cx="3074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Source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© 2015 American Society of Clinical Oncology. Reproduction sur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autorisation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droits </a:t>
            </a:r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réservés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Barbera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L. et coll. (2015) : </a:t>
            </a:r>
            <a:r>
              <a:rPr lang="en-US" sz="900" i="1" dirty="0">
                <a:latin typeface="Calibri Light" charset="0"/>
                <a:ea typeface="Calibri Light" charset="0"/>
                <a:cs typeface="Calibri Light" charset="0"/>
              </a:rPr>
              <a:t>J </a:t>
            </a:r>
            <a:r>
              <a:rPr lang="en-US" sz="900" i="1" dirty="0" err="1">
                <a:latin typeface="Calibri Light" charset="0"/>
                <a:ea typeface="Calibri Light" charset="0"/>
                <a:cs typeface="Calibri Light" charset="0"/>
              </a:rPr>
              <a:t>Oncol</a:t>
            </a:r>
            <a:r>
              <a:rPr lang="en-US" sz="900" i="1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i="1" dirty="0" err="1">
                <a:latin typeface="Calibri Light" charset="0"/>
                <a:ea typeface="Calibri Light" charset="0"/>
                <a:cs typeface="Calibri Light" charset="0"/>
              </a:rPr>
              <a:t>Pract</a:t>
            </a:r>
            <a:r>
              <a:rPr lang="en-US" sz="900" i="1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(Quality Indicators of End-of-Life Care in Patients with Cancer: What Rate is Right?). Vol. 11(3), 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279-287.</a:t>
            </a:r>
            <a:endParaRPr lang="en-US" sz="9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737" y="286563"/>
            <a:ext cx="781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palliatifs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à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domicile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prodigués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par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une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infirmière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ou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préposé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aux services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soutien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à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personne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six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mois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 –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2004-2009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80" y="1416550"/>
            <a:ext cx="6654800" cy="3682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738" y="286959"/>
            <a:ext cx="7350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séjour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cumulée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dans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hôpitaux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courte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six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mois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vie,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par province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738" y="5099386"/>
            <a:ext cx="6079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le Québec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survenus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adultes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18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plus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ayant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reçu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au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exercices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financiers 2014-2015 et 2015-2016.</a:t>
            </a:r>
          </a:p>
          <a:p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Certains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du Manitoba, de la Nouvelle-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Écosse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l’Île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-du-Prince-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Édouard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comportent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unités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palliatifs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si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bien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que la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séjour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cumulée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peuvent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sembler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plus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élevés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que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d’autres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provinces.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06" y="1387200"/>
            <a:ext cx="7007141" cy="4085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697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moins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deux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hospitalisations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dans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hôpitaux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courte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28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jours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vie, par province –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9" y="5426208"/>
            <a:ext cx="647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le Québec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survenus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adultes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18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plus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ayant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reçu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au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exercices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financiers 2014-2015 et 2015-2016.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38" y="1521580"/>
            <a:ext cx="3602293" cy="363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7281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Consultations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au service des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urgences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28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jours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vie,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Ontario et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Alberta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" y="4740632"/>
            <a:ext cx="1304544" cy="417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739" y="5236210"/>
            <a:ext cx="76588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concernent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uniquement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patients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l’Ontario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l’Alberta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où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nous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disposons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complètes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services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d’urgence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décédés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suites d’un cancer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groupe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«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Aucune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consultation »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comprend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patients déjà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hospitalisés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28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jours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avant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patients, 2014-2015 et 2015-2016;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Système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national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ambulatoires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, 2013-2014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à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2015-2016.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933" y="2506133"/>
            <a:ext cx="1773997" cy="16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77" y="1134608"/>
            <a:ext cx="7535864" cy="425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748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Admissions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unité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intensifs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14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derniers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jours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vie, par province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36" y="5175547"/>
            <a:ext cx="75961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le Québec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admissions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USI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uniquement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établissements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qui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communiquent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unités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survenus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adultes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18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plus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ayant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reçu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au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exercices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financiers 2014-2015 et 2015-2016.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972" y="397933"/>
            <a:ext cx="5634052" cy="4727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8" y="286959"/>
            <a:ext cx="6976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Décès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liés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au cancer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dans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des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hôpitaux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soins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courte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durée</a:t>
            </a:r>
            <a:r>
              <a:rPr lang="en-US" sz="2200" b="1" dirty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, par province – </a:t>
            </a:r>
            <a:r>
              <a:rPr lang="en-US" sz="2200" b="1" dirty="0" err="1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années</a:t>
            </a:r>
            <a:r>
              <a:rPr lang="en-US" sz="2200" b="1" dirty="0" smtClean="0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2200" b="1" dirty="0" err="1">
                <a:solidFill>
                  <a:srgbClr val="0067B1"/>
                </a:solidFill>
                <a:latin typeface="Calibri" charset="0"/>
                <a:ea typeface="Calibri" charset="0"/>
                <a:cs typeface="Calibri" charset="0"/>
              </a:rPr>
              <a:t>combinées</a:t>
            </a:r>
            <a:endParaRPr lang="en-US" sz="2200" b="1" dirty="0">
              <a:solidFill>
                <a:srgbClr val="0067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7" y="4963791"/>
            <a:ext cx="664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présentées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correspondent aux ratios entre le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nombre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par cancer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survenus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mortalité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projetés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mortalité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projetés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tous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par cancer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personnes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tout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âge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(0+)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2014 et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2015.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survenus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incluaient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adultes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de18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et plus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ayant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reçu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leur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au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exercices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financiers 2014-2015 et 2015-2016.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Nombre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décès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liés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au cancer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dans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hôpitaux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soins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courte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durée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= 48 987.</a:t>
            </a:r>
          </a:p>
          <a:p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non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disponibles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pour le Québec et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territoires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Source des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: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Institut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d’information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la santé, Base de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données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les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congés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des patients;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Société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canadienne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du cancer,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Statistiques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900" dirty="0" err="1">
                <a:latin typeface="Calibri Light" charset="0"/>
                <a:ea typeface="Calibri Light" charset="0"/>
                <a:cs typeface="Calibri Light" charset="0"/>
              </a:rPr>
              <a:t>canadiennes</a:t>
            </a:r>
            <a:r>
              <a:rPr lang="en-US" sz="900" dirty="0">
                <a:latin typeface="Calibri Light" charset="0"/>
                <a:ea typeface="Calibri Light" charset="0"/>
                <a:cs typeface="Calibri Light" charset="0"/>
              </a:rPr>
              <a:t> sur le cancer.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70" y="6164120"/>
            <a:ext cx="2540059" cy="4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1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/field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1115</TotalTime>
  <Words>1217</Words>
  <Application>Microsoft Office PowerPoint</Application>
  <PresentationFormat>Affichage à l'écran (4:3)</PresentationFormat>
  <Paragraphs>54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michel jan</cp:lastModifiedBy>
  <cp:revision>104</cp:revision>
  <dcterms:created xsi:type="dcterms:W3CDTF">2010-04-12T23:12:02Z</dcterms:created>
  <dcterms:modified xsi:type="dcterms:W3CDTF">2019-10-21T17:03:03Z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