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99" r:id="rId3"/>
    <p:sldId id="300" r:id="rId4"/>
    <p:sldId id="322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00" y="96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2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2805" y="274638"/>
            <a:ext cx="8597244" cy="6303962"/>
          </a:xfrm>
        </p:spPr>
        <p:txBody>
          <a:bodyPr>
            <a:normAutofit fontScale="92500"/>
          </a:bodyPr>
          <a:lstStyle/>
          <a:p>
            <a:pPr marL="742950" indent="-742950" algn="ctr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CA" sz="2000" b="1" u="sng" dirty="0" smtClean="0"/>
              <a:t>Quality </a:t>
            </a:r>
            <a:r>
              <a:rPr lang="en-CA" sz="2000" b="1" u="sng" dirty="0"/>
              <a:t>&amp;</a:t>
            </a:r>
            <a:r>
              <a:rPr lang="en-CA" sz="2000" b="1" u="sng" dirty="0" smtClean="0"/>
              <a:t> Sustainability in Cancer Control: A System Performance Spotlight Report</a:t>
            </a:r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CA" sz="1200" dirty="0" smtClean="0"/>
              <a:t>To </a:t>
            </a:r>
            <a:r>
              <a:rPr lang="en-CA" sz="1200" dirty="0"/>
              <a:t>use a hyperlink, right click on it and select ‘Open Hyperlink’, or begin a Slide Show and click on the link</a:t>
            </a:r>
            <a:r>
              <a:rPr lang="en-CA" sz="1200" dirty="0" smtClean="0"/>
              <a:t>.</a:t>
            </a:r>
            <a:endParaRPr lang="en-CA" sz="1200" dirty="0" smtClean="0">
              <a:hlinkClick r:id="rId2" action="ppaction://hlinksldjump"/>
            </a:endParaRPr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2" action="ppaction://hlinksldjump"/>
              </a:rPr>
              <a:t>Table 1 	Choosing Wisely Canada recommendations and associated performance indicators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3" action="ppaction://hlinksldjump"/>
              </a:rPr>
              <a:t>Figure 1 	Percentage of all screening mammograms in the past year that were reported by women aged 40–49, by province/territory — 2008–12 reporting years combined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4" action="ppaction://hlinksldjump"/>
              </a:rPr>
              <a:t>Table 2	Percentage of screening mammograms performed in the past year, by age group — 2008–12 reporting years combined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5" action="ppaction://hlinksldjump"/>
              </a:rPr>
              <a:t>Figure 2 	Percentage of all Pap tests performed in the past three years that were reported by women outside the recommended age range of 21–69 years, by province/territory — 2008–12 reporting years combined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5" action="ppaction://hlinksldjump"/>
              </a:rPr>
              <a:t>Figure 3 	Percentage of patients with Stage IV cancer receiving treatment to the primary site, by province and disease site — 2013 diagnosis year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6" action="ppaction://hlinksldjump"/>
              </a:rPr>
              <a:t>Figure 4 	Percentage of patients with Stage IV cancer receiving treatment to the primary site, by disease site and age group, all provinces combined — 2013 diagnosis year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7" action="ppaction://hlinksldjump"/>
              </a:rPr>
              <a:t>Figure 5 	Percentage of men with low-risk prostate cancer who received various types of treatment, by province — 2013 diagnosis year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8" action="ppaction://hlinksldjump"/>
              </a:rPr>
              <a:t>Figure 6 	Percentage of men with low-risk prostate cancer who had no record of treatment, by year, all provinces combined — 2011, 2012 and 2013 diagnosis years </a:t>
            </a:r>
            <a:r>
              <a:rPr lang="en-US" sz="1050" dirty="0" smtClean="0"/>
              <a:t>	</a:t>
            </a:r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9" action="ppaction://hlinksldjump"/>
              </a:rPr>
              <a:t>Figure 7 	Percentage of patients aged ≥ 50 with Stage I or II breast cancer receiving 16 vs. 25 fractions of radiation therapy after breast-conserving surgery, by province — 2013 diagnosis year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0" action="ppaction://hlinksldjump"/>
              </a:rPr>
              <a:t>Figure 8 	Percentage of cancer patients receiving more than one fraction of palliative radiation therapy to the bone,  by province — 2013 treatment year 	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1" action="ppaction://hlinksldjump"/>
              </a:rPr>
              <a:t>Figure 9	Percentage of cancer patients receiving palliative radiation therapy to the bone, by number of fractions, all provinces combined — 2013 treatment year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2" action="ppaction://hlinksldjump"/>
              </a:rPr>
              <a:t>Figure 10 	Percentage of cancer patients receiving chemotherapy in the last 30 days of life, by province — 2012 and 2013 death years combined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3" action="ppaction://hlinksldjump"/>
              </a:rPr>
              <a:t>Figure 11 	Percentage of cancer patients receiving chemotherapy in the last 30 days of life, by age group, all provinces combined — 2012 and 2013 death years combined 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4" action="ppaction://hlinksldjump"/>
              </a:rPr>
              <a:t>Figure 12 	Percentage of cancer patients admitted to an intensive care unit in the last 14 days of life and percentage dying in an ICU, by province/territories — 2011/12 to 2014/15 fiscal years combined 	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5" action="ppaction://hlinksldjump"/>
              </a:rPr>
              <a:t>Figure 13 	Percentage of breast cancer mastectomies done as day surgery, by province/territories — 2009/10 to 2013/14 fiscal years combined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16" action="ppaction://hlinksldjump"/>
              </a:rPr>
              <a:t>Figure 14 	Percentage of breast cancer mastectomies done as day surgery, by province/territories — 2008/09–2010/11 vs. 2011/12–2013/14 fiscal years combined 	</a:t>
            </a:r>
            <a:endParaRPr lang="en-US" sz="1050" dirty="0" smtClean="0"/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103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7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8" y="723900"/>
            <a:ext cx="74029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8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7" y="736600"/>
            <a:ext cx="73759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9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59988"/>
            <a:ext cx="7467600" cy="50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10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74" y="381000"/>
            <a:ext cx="336185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11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4" y="533400"/>
            <a:ext cx="740547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&amp;Sreport_figure12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9475"/>
            <a:ext cx="7315200" cy="47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3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82725"/>
            <a:ext cx="7315200" cy="5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14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73" y="749300"/>
            <a:ext cx="705345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&amp;Sreport_table1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51" y="533400"/>
            <a:ext cx="4268698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4964"/>
            <a:ext cx="7620000" cy="5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table2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5491"/>
            <a:ext cx="7315200" cy="49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2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9" y="622300"/>
            <a:ext cx="76084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3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" y="571500"/>
            <a:ext cx="76549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4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1" y="571500"/>
            <a:ext cx="7755479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5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3" y="660400"/>
            <a:ext cx="756527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6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3914"/>
            <a:ext cx="7467600" cy="57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40</Words>
  <Application>Microsoft Office PowerPoint</Application>
  <PresentationFormat>Affichage à l'écran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accurate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michel jan</cp:lastModifiedBy>
  <cp:revision>32</cp:revision>
  <dcterms:created xsi:type="dcterms:W3CDTF">2016-03-30T13:55:55Z</dcterms:created>
  <dcterms:modified xsi:type="dcterms:W3CDTF">2019-10-21T20:19:23Z</dcterms:modified>
</cp:coreProperties>
</file>