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8" r:id="rId2"/>
    <p:sldId id="299" r:id="rId3"/>
    <p:sldId id="300" r:id="rId4"/>
    <p:sldId id="301" r:id="rId5"/>
    <p:sldId id="302" r:id="rId6"/>
    <p:sldId id="303" r:id="rId7"/>
    <p:sldId id="304" r:id="rId8"/>
    <p:sldId id="305" r:id="rId9"/>
    <p:sldId id="306" r:id="rId10"/>
    <p:sldId id="30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476" y="96"/>
      </p:cViewPr>
      <p:guideLst>
        <p:guide orient="horz" pos="2203"/>
        <p:guide pos="2887"/>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551552-0DF6-5842-AC30-13E78EDCBFE1}"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51552-0DF6-5842-AC30-13E78EDCBFE1}"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51552-0DF6-5842-AC30-13E78EDCBFE1}"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29551552-0DF6-5842-AC30-13E78EDCBFE1}"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51552-0DF6-5842-AC30-13E78EDCBFE1}"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51552-0DF6-5842-AC30-13E78EDCBFE1}"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551552-0DF6-5842-AC30-13E78EDCBFE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551552-0DF6-5842-AC30-13E78EDCBFE1}"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51552-0DF6-5842-AC30-13E78EDCBFE1}"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51552-0DF6-5842-AC30-13E78EDCBFE1}"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51552-0DF6-5842-AC30-13E78EDCBFE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51552-0DF6-5842-AC30-13E78EDCBFE1}"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81067-E1EB-8548-B2A1-5EAA33BB0269}"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51552-0DF6-5842-AC30-13E78EDCBFE1}" type="datetimeFigureOut">
              <a:rPr lang="en-US" smtClean="0"/>
              <a:pPr/>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81067-E1EB-8548-B2A1-5EAA33BB0269}"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fr-FR" sz="2000" b="1" u="sng" dirty="0"/>
              <a:t>Le stade du cancer dans la mesure du rendement</a:t>
            </a:r>
          </a:p>
          <a:p>
            <a:pPr marL="0" indent="0">
              <a:buNone/>
            </a:pPr>
            <a:r>
              <a:rPr lang="fr-FR" sz="1200" dirty="0"/>
              <a:t>Pour utiliser un hyperlien, cliquer avec le bouton droit sur le lien en question et sélectionner « Ouvrir l'hyperlien » (Open </a:t>
            </a:r>
            <a:r>
              <a:rPr lang="fr-FR" sz="1200" dirty="0" err="1"/>
              <a:t>Hyperlink</a:t>
            </a:r>
            <a:r>
              <a:rPr lang="fr-FR" sz="1200" dirty="0"/>
              <a:t>), ou encore lancer un diaporama puis cliquer sur le lien.</a:t>
            </a:r>
            <a:endParaRPr lang="fr-CA" sz="1200" dirty="0" smtClean="0">
              <a:hlinkClick r:id="rId2" action="ppaction://hlinksldjump"/>
            </a:endParaRPr>
          </a:p>
          <a:p>
            <a:pPr>
              <a:buFont typeface="+mj-lt"/>
              <a:buAutoNum type="arabicPeriod"/>
            </a:pPr>
            <a:endParaRPr lang="fr-CA" sz="1200" dirty="0">
              <a:hlinkClick r:id="rId2" action="ppaction://hlinksldjump"/>
            </a:endParaRPr>
          </a:p>
          <a:p>
            <a:pPr>
              <a:buFont typeface="+mj-lt"/>
              <a:buAutoNum type="arabicPeriod"/>
            </a:pPr>
            <a:r>
              <a:rPr lang="fr-CA" sz="1200" dirty="0" smtClean="0">
                <a:hlinkClick r:id="rId2" action="ppaction://hlinksldjump"/>
              </a:rPr>
              <a:t>Pourcentage des nouveaux cas pour lesquels des données sur le stade du cancer figurent dans les registres provinciaux, pour les quatre types de cancer les plus courants et pour tous les cancers selon la province – diagnostic établi en 2011.</a:t>
            </a:r>
            <a:endParaRPr lang="fr-CA" sz="1200" dirty="0" smtClean="0"/>
          </a:p>
          <a:p>
            <a:pPr>
              <a:buFont typeface="+mj-lt"/>
              <a:buAutoNum type="arabicPeriod"/>
            </a:pPr>
            <a:r>
              <a:rPr lang="fr-CA" sz="1200" dirty="0" smtClean="0">
                <a:hlinkClick r:id="rId3" action="ppaction://hlinksldjump"/>
              </a:rPr>
              <a:t>Pourcentage des cas pour lesquels le stade du cancer est inconnu selon le siège de la maladie et la province, pour les diagnostics établis en 2010 et 2011.</a:t>
            </a:r>
            <a:endParaRPr lang="fr-CA" sz="1200" dirty="0" smtClean="0"/>
          </a:p>
          <a:p>
            <a:pPr>
              <a:buFont typeface="+mj-lt"/>
              <a:buAutoNum type="arabicPeriod"/>
            </a:pPr>
            <a:r>
              <a:rPr lang="fr-CA" sz="1200" dirty="0" smtClean="0">
                <a:hlinkClick r:id="rId4" action="ppaction://hlinksldjump"/>
              </a:rPr>
              <a:t>Taux d’incidence normalisé selon l’âge (population de 2011) des cas de cancer du sein chez les femmes, selon le stade au diagnostic et la province, pour les diagnostics établis en 2010.</a:t>
            </a:r>
            <a:endParaRPr lang="fr-CA" sz="1200" dirty="0" smtClean="0"/>
          </a:p>
          <a:p>
            <a:pPr>
              <a:buFont typeface="+mj-lt"/>
              <a:buAutoNum type="arabicPeriod"/>
            </a:pPr>
            <a:r>
              <a:rPr lang="fr-CA" sz="1200" dirty="0" smtClean="0">
                <a:hlinkClick r:id="rId5" action="ppaction://hlinksldjump"/>
              </a:rPr>
              <a:t>Taux d’incidence normalisé selon l’âge (population de 2011) des cas de cancer colorectal, selon le stade au diagnostic et la province, pour les diagnostics établis en 2010.</a:t>
            </a:r>
            <a:endParaRPr lang="fr-CA" sz="1200" dirty="0" smtClean="0"/>
          </a:p>
          <a:p>
            <a:pPr>
              <a:buFont typeface="+mj-lt"/>
              <a:buAutoNum type="arabicPeriod"/>
            </a:pPr>
            <a:r>
              <a:rPr lang="fr-CA" sz="1200" dirty="0">
                <a:hlinkClick r:id="rId6" action="ppaction://hlinksldjump"/>
              </a:rPr>
              <a:t>Taux d’incidence normalisé selon l’âge (population de 2011) des cas de cancer </a:t>
            </a:r>
            <a:r>
              <a:rPr lang="fr-CA" sz="1200" dirty="0" smtClean="0">
                <a:hlinkClick r:id="rId6" action="ppaction://hlinksldjump"/>
              </a:rPr>
              <a:t>de la prostate, </a:t>
            </a:r>
            <a:r>
              <a:rPr lang="fr-CA" sz="1200" dirty="0">
                <a:hlinkClick r:id="rId6" action="ppaction://hlinksldjump"/>
              </a:rPr>
              <a:t>selon le stade au diagnostic et la province, pour </a:t>
            </a:r>
            <a:r>
              <a:rPr lang="fr-CA" sz="1200" dirty="0" smtClean="0">
                <a:hlinkClick r:id="rId6" action="ppaction://hlinksldjump"/>
              </a:rPr>
              <a:t>les </a:t>
            </a:r>
            <a:r>
              <a:rPr lang="fr-CA" sz="1200" dirty="0">
                <a:hlinkClick r:id="rId6" action="ppaction://hlinksldjump"/>
              </a:rPr>
              <a:t>diagnostics établis en </a:t>
            </a:r>
            <a:r>
              <a:rPr lang="fr-CA" sz="1200" dirty="0" smtClean="0">
                <a:hlinkClick r:id="rId6" action="ppaction://hlinksldjump"/>
              </a:rPr>
              <a:t>2010.</a:t>
            </a:r>
            <a:endParaRPr lang="fr-CA" sz="1200" dirty="0" smtClean="0"/>
          </a:p>
          <a:p>
            <a:pPr>
              <a:buFont typeface="+mj-lt"/>
              <a:buAutoNum type="arabicPeriod"/>
            </a:pPr>
            <a:r>
              <a:rPr lang="fr-CA" sz="1200" dirty="0">
                <a:hlinkClick r:id="rId7" action="ppaction://hlinksldjump"/>
              </a:rPr>
              <a:t>Taux d’incidence normalisé selon l’âge (population de 2011) des cas </a:t>
            </a:r>
            <a:r>
              <a:rPr lang="fr-CA" sz="1200" dirty="0" smtClean="0">
                <a:hlinkClick r:id="rId7" action="ppaction://hlinksldjump"/>
              </a:rPr>
              <a:t>de cancer du poumon, </a:t>
            </a:r>
            <a:r>
              <a:rPr lang="fr-CA" sz="1200" dirty="0">
                <a:hlinkClick r:id="rId7" action="ppaction://hlinksldjump"/>
              </a:rPr>
              <a:t>selon le stade au diagnostic et la province, pour </a:t>
            </a:r>
            <a:r>
              <a:rPr lang="fr-CA" sz="1200" dirty="0" smtClean="0">
                <a:hlinkClick r:id="rId7" action="ppaction://hlinksldjump"/>
              </a:rPr>
              <a:t>les </a:t>
            </a:r>
            <a:r>
              <a:rPr lang="fr-CA" sz="1200" dirty="0">
                <a:hlinkClick r:id="rId7" action="ppaction://hlinksldjump"/>
              </a:rPr>
              <a:t>diagnostics établis en </a:t>
            </a:r>
            <a:r>
              <a:rPr lang="fr-CA" sz="1200" dirty="0" smtClean="0">
                <a:hlinkClick r:id="rId7" action="ppaction://hlinksldjump"/>
              </a:rPr>
              <a:t>2010.</a:t>
            </a:r>
            <a:endParaRPr lang="en-CA" sz="1200" dirty="0"/>
          </a:p>
          <a:p>
            <a:pPr>
              <a:buFont typeface="+mj-lt"/>
              <a:buAutoNum type="arabicPeriod"/>
            </a:pPr>
            <a:r>
              <a:rPr lang="fr-CA" sz="1200" dirty="0" smtClean="0">
                <a:hlinkClick r:id="rId8" action="ppaction://hlinksldjump"/>
              </a:rPr>
              <a:t>Pourcentage des cas de cancer du sein envahissant (femmes âgées de 20 ans ou plus) triple négatifs (ER, PR, HER2), selon la province, pour les diagnostics établis en 2010.</a:t>
            </a:r>
            <a:endParaRPr lang="en-CA" sz="1200" dirty="0"/>
          </a:p>
          <a:p>
            <a:pPr>
              <a:buFont typeface="+mj-lt"/>
              <a:buAutoNum type="arabicPeriod"/>
            </a:pPr>
            <a:r>
              <a:rPr lang="fr-CA" sz="1200" dirty="0" smtClean="0">
                <a:hlinkClick r:id="rId9" action="ppaction://hlinksldjump"/>
              </a:rPr>
              <a:t>Répartition des cas de cancer de la prostate non métastatique (hommes âgés de 20 ans ou plus) selon la catégorie de risque et la province, pour les diagnostics établis en 2010.</a:t>
            </a:r>
            <a:endParaRPr lang="fr-CA" sz="1200" dirty="0" smtClean="0"/>
          </a:p>
          <a:p>
            <a:pPr>
              <a:buFont typeface="+mj-lt"/>
              <a:buAutoNum type="arabicPeriod"/>
            </a:pPr>
            <a:r>
              <a:rPr lang="fr-CA" sz="1200" dirty="0" smtClean="0">
                <a:hlinkClick r:id="rId10" action="ppaction://hlinksldjump"/>
              </a:rPr>
              <a:t>Pourcentage des résections </a:t>
            </a:r>
            <a:r>
              <a:rPr lang="fr-CA" sz="1200" dirty="0" err="1" smtClean="0">
                <a:hlinkClick r:id="rId10" action="ppaction://hlinksldjump"/>
              </a:rPr>
              <a:t>effractives</a:t>
            </a:r>
            <a:r>
              <a:rPr lang="fr-CA" sz="1200" dirty="0" smtClean="0">
                <a:hlinkClick r:id="rId10" action="ppaction://hlinksldjump"/>
              </a:rPr>
              <a:t> en cas de cancer du rectum (patients âgés de 20 ans ou plus), présentant une marge circonférentielle positive, selon la province, pour les diagnostics établis en 2010.</a:t>
            </a:r>
            <a:endParaRPr lang="en-CA" sz="1200" dirty="0"/>
          </a:p>
        </p:txBody>
      </p:sp>
    </p:spTree>
    <p:extLst>
      <p:ext uri="{BB962C8B-B14F-4D97-AF65-F5344CB8AC3E}">
        <p14:creationId xmlns:p14="http://schemas.microsoft.com/office/powerpoint/2010/main" val="268016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200" y="738000"/>
            <a:ext cx="5538398" cy="4956048"/>
          </a:xfrm>
          <a:prstGeom prst="rect">
            <a:avLst/>
          </a:prstGeom>
        </p:spPr>
      </p:pic>
    </p:spTree>
    <p:extLst>
      <p:ext uri="{BB962C8B-B14F-4D97-AF65-F5344CB8AC3E}">
        <p14:creationId xmlns:p14="http://schemas.microsoft.com/office/powerpoint/2010/main" val="3861143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596" y="738000"/>
            <a:ext cx="5562393" cy="52090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827" y="738000"/>
            <a:ext cx="5562393" cy="5209032"/>
          </a:xfrm>
          <a:prstGeom prst="rect">
            <a:avLst/>
          </a:prstGeom>
        </p:spPr>
      </p:pic>
    </p:spTree>
    <p:extLst>
      <p:ext uri="{BB962C8B-B14F-4D97-AF65-F5344CB8AC3E}">
        <p14:creationId xmlns:p14="http://schemas.microsoft.com/office/powerpoint/2010/main" val="1836275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827" y="738000"/>
            <a:ext cx="5562393" cy="5209032"/>
          </a:xfrm>
          <a:prstGeom prst="rect">
            <a:avLst/>
          </a:prstGeom>
        </p:spPr>
      </p:pic>
    </p:spTree>
    <p:extLst>
      <p:ext uri="{BB962C8B-B14F-4D97-AF65-F5344CB8AC3E}">
        <p14:creationId xmlns:p14="http://schemas.microsoft.com/office/powerpoint/2010/main" val="230500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200" y="738000"/>
            <a:ext cx="5565648" cy="5212080"/>
          </a:xfrm>
          <a:prstGeom prst="rect">
            <a:avLst/>
          </a:prstGeom>
        </p:spPr>
      </p:pic>
    </p:spTree>
    <p:extLst>
      <p:ext uri="{BB962C8B-B14F-4D97-AF65-F5344CB8AC3E}">
        <p14:creationId xmlns:p14="http://schemas.microsoft.com/office/powerpoint/2010/main" val="3042785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199" y="738000"/>
            <a:ext cx="5565648" cy="5212080"/>
          </a:xfrm>
          <a:prstGeom prst="rect">
            <a:avLst/>
          </a:prstGeom>
        </p:spPr>
      </p:pic>
    </p:spTree>
    <p:extLst>
      <p:ext uri="{BB962C8B-B14F-4D97-AF65-F5344CB8AC3E}">
        <p14:creationId xmlns:p14="http://schemas.microsoft.com/office/powerpoint/2010/main" val="251777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200" y="738000"/>
            <a:ext cx="5565648" cy="5212080"/>
          </a:xfrm>
          <a:prstGeom prst="rect">
            <a:avLst/>
          </a:prstGeom>
        </p:spPr>
      </p:pic>
    </p:spTree>
    <p:extLst>
      <p:ext uri="{BB962C8B-B14F-4D97-AF65-F5344CB8AC3E}">
        <p14:creationId xmlns:p14="http://schemas.microsoft.com/office/powerpoint/2010/main" val="3620602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200" y="738000"/>
            <a:ext cx="5565648" cy="4700016"/>
          </a:xfrm>
          <a:prstGeom prst="rect">
            <a:avLst/>
          </a:prstGeom>
        </p:spPr>
      </p:pic>
    </p:spTree>
    <p:extLst>
      <p:ext uri="{BB962C8B-B14F-4D97-AF65-F5344CB8AC3E}">
        <p14:creationId xmlns:p14="http://schemas.microsoft.com/office/powerpoint/2010/main" val="3970042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199" y="738000"/>
            <a:ext cx="5565648" cy="4700016"/>
          </a:xfrm>
          <a:prstGeom prst="rect">
            <a:avLst/>
          </a:prstGeom>
        </p:spPr>
      </p:pic>
    </p:spTree>
    <p:extLst>
      <p:ext uri="{BB962C8B-B14F-4D97-AF65-F5344CB8AC3E}">
        <p14:creationId xmlns:p14="http://schemas.microsoft.com/office/powerpoint/2010/main" val="3296265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TotalTime>
  <Words>27</Words>
  <Application>Microsoft Office PowerPoint</Application>
  <PresentationFormat>Affichage à l'écran (4:3)</PresentationFormat>
  <Paragraphs>12</Paragraphs>
  <Slides>10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Arial</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accurate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 George</dc:creator>
  <cp:lastModifiedBy>michel jan</cp:lastModifiedBy>
  <cp:revision>29</cp:revision>
  <dcterms:created xsi:type="dcterms:W3CDTF">2014-04-08T13:58:05Z</dcterms:created>
  <dcterms:modified xsi:type="dcterms:W3CDTF">2019-11-04T14:42:47Z</dcterms:modified>
</cp:coreProperties>
</file>