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9" r:id="rId2"/>
    <p:sldId id="360" r:id="rId3"/>
    <p:sldId id="361" r:id="rId4"/>
    <p:sldId id="36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348" r:id="rId17"/>
    <p:sldId id="268" r:id="rId18"/>
    <p:sldId id="269" r:id="rId19"/>
    <p:sldId id="273" r:id="rId20"/>
    <p:sldId id="270" r:id="rId21"/>
    <p:sldId id="271" r:id="rId22"/>
    <p:sldId id="272" r:id="rId23"/>
    <p:sldId id="349" r:id="rId24"/>
    <p:sldId id="274" r:id="rId25"/>
    <p:sldId id="275" r:id="rId26"/>
    <p:sldId id="276" r:id="rId27"/>
    <p:sldId id="277" r:id="rId28"/>
    <p:sldId id="278" r:id="rId29"/>
    <p:sldId id="279" r:id="rId30"/>
    <p:sldId id="350" r:id="rId31"/>
    <p:sldId id="280" r:id="rId32"/>
    <p:sldId id="281" r:id="rId33"/>
    <p:sldId id="282" r:id="rId34"/>
    <p:sldId id="283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351" r:id="rId45"/>
    <p:sldId id="294" r:id="rId46"/>
    <p:sldId id="295" r:id="rId47"/>
    <p:sldId id="296" r:id="rId48"/>
    <p:sldId id="297" r:id="rId49"/>
    <p:sldId id="298" r:id="rId50"/>
    <p:sldId id="299" r:id="rId51"/>
    <p:sldId id="306" r:id="rId52"/>
    <p:sldId id="300" r:id="rId53"/>
    <p:sldId id="301" r:id="rId54"/>
    <p:sldId id="302" r:id="rId55"/>
    <p:sldId id="303" r:id="rId56"/>
    <p:sldId id="304" r:id="rId57"/>
    <p:sldId id="305" r:id="rId58"/>
    <p:sldId id="352" r:id="rId59"/>
    <p:sldId id="307" r:id="rId60"/>
    <p:sldId id="308" r:id="rId61"/>
    <p:sldId id="312" r:id="rId62"/>
    <p:sldId id="309" r:id="rId63"/>
    <p:sldId id="310" r:id="rId64"/>
    <p:sldId id="315" r:id="rId65"/>
    <p:sldId id="316" r:id="rId66"/>
    <p:sldId id="313" r:id="rId67"/>
    <p:sldId id="314" r:id="rId68"/>
    <p:sldId id="317" r:id="rId69"/>
    <p:sldId id="318" r:id="rId70"/>
    <p:sldId id="319" r:id="rId71"/>
    <p:sldId id="353" r:id="rId72"/>
    <p:sldId id="354" r:id="rId73"/>
    <p:sldId id="355" r:id="rId74"/>
    <p:sldId id="356" r:id="rId75"/>
    <p:sldId id="357" r:id="rId76"/>
    <p:sldId id="358" r:id="rId77"/>
    <p:sldId id="320" r:id="rId78"/>
    <p:sldId id="321" r:id="rId79"/>
    <p:sldId id="347" r:id="rId80"/>
    <p:sldId id="322" r:id="rId81"/>
    <p:sldId id="323" r:id="rId82"/>
    <p:sldId id="324" r:id="rId83"/>
    <p:sldId id="325" r:id="rId84"/>
    <p:sldId id="326" r:id="rId85"/>
    <p:sldId id="341" r:id="rId86"/>
    <p:sldId id="328" r:id="rId87"/>
    <p:sldId id="329" r:id="rId88"/>
    <p:sldId id="330" r:id="rId89"/>
    <p:sldId id="331" r:id="rId90"/>
    <p:sldId id="332" r:id="rId91"/>
    <p:sldId id="333" r:id="rId92"/>
    <p:sldId id="342" r:id="rId93"/>
    <p:sldId id="334" r:id="rId94"/>
    <p:sldId id="335" r:id="rId95"/>
    <p:sldId id="336" r:id="rId96"/>
    <p:sldId id="337" r:id="rId97"/>
    <p:sldId id="338" r:id="rId98"/>
    <p:sldId id="339" r:id="rId99"/>
    <p:sldId id="340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3">
          <p15:clr>
            <a:srgbClr val="A4A3A4"/>
          </p15:clr>
        </p15:guide>
        <p15:guide id="2" pos="28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44" d="100"/>
          <a:sy n="44" d="100"/>
        </p:scale>
        <p:origin x="1134" y="60"/>
      </p:cViewPr>
      <p:guideLst>
        <p:guide orient="horz" pos="2203"/>
        <p:guide pos="28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51552-0DF6-5842-AC30-13E78EDCBFE1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slide" Target="slide21.xml"/><Relationship Id="rId26" Type="http://schemas.openxmlformats.org/officeDocument/2006/relationships/slide" Target="slide29.xml"/><Relationship Id="rId3" Type="http://schemas.openxmlformats.org/officeDocument/2006/relationships/slide" Target="slide6.xml"/><Relationship Id="rId21" Type="http://schemas.openxmlformats.org/officeDocument/2006/relationships/slide" Target="slide24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slide" Target="slide28.xml"/><Relationship Id="rId2" Type="http://schemas.openxmlformats.org/officeDocument/2006/relationships/slide" Target="slide5.xml"/><Relationship Id="rId16" Type="http://schemas.openxmlformats.org/officeDocument/2006/relationships/slide" Target="slide19.xml"/><Relationship Id="rId20" Type="http://schemas.openxmlformats.org/officeDocument/2006/relationships/slide" Target="slide23.xml"/><Relationship Id="rId29" Type="http://schemas.openxmlformats.org/officeDocument/2006/relationships/slide" Target="slide3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24" Type="http://schemas.openxmlformats.org/officeDocument/2006/relationships/slide" Target="slide27.xml"/><Relationship Id="rId5" Type="http://schemas.openxmlformats.org/officeDocument/2006/relationships/slide" Target="slide8.xml"/><Relationship Id="rId15" Type="http://schemas.openxmlformats.org/officeDocument/2006/relationships/slide" Target="slide18.xml"/><Relationship Id="rId23" Type="http://schemas.openxmlformats.org/officeDocument/2006/relationships/slide" Target="slide26.xml"/><Relationship Id="rId28" Type="http://schemas.openxmlformats.org/officeDocument/2006/relationships/slide" Target="slide31.xml"/><Relationship Id="rId10" Type="http://schemas.openxmlformats.org/officeDocument/2006/relationships/slide" Target="slide13.xml"/><Relationship Id="rId19" Type="http://schemas.openxmlformats.org/officeDocument/2006/relationships/slide" Target="slide22.xml"/><Relationship Id="rId31" Type="http://schemas.openxmlformats.org/officeDocument/2006/relationships/slide" Target="slide34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slide" Target="slide25.xml"/><Relationship Id="rId27" Type="http://schemas.openxmlformats.org/officeDocument/2006/relationships/slide" Target="slide30.xml"/><Relationship Id="rId30" Type="http://schemas.openxmlformats.org/officeDocument/2006/relationships/slide" Target="slide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46.xml"/><Relationship Id="rId18" Type="http://schemas.openxmlformats.org/officeDocument/2006/relationships/slide" Target="slide51.xml"/><Relationship Id="rId26" Type="http://schemas.openxmlformats.org/officeDocument/2006/relationships/slide" Target="slide59.xml"/><Relationship Id="rId3" Type="http://schemas.openxmlformats.org/officeDocument/2006/relationships/slide" Target="slide36.xml"/><Relationship Id="rId21" Type="http://schemas.openxmlformats.org/officeDocument/2006/relationships/slide" Target="slide54.xml"/><Relationship Id="rId7" Type="http://schemas.openxmlformats.org/officeDocument/2006/relationships/slide" Target="slide40.xml"/><Relationship Id="rId12" Type="http://schemas.openxmlformats.org/officeDocument/2006/relationships/slide" Target="slide45.xml"/><Relationship Id="rId17" Type="http://schemas.openxmlformats.org/officeDocument/2006/relationships/slide" Target="slide50.xml"/><Relationship Id="rId25" Type="http://schemas.openxmlformats.org/officeDocument/2006/relationships/slide" Target="slide58.xml"/><Relationship Id="rId2" Type="http://schemas.openxmlformats.org/officeDocument/2006/relationships/slide" Target="slide35.xml"/><Relationship Id="rId16" Type="http://schemas.openxmlformats.org/officeDocument/2006/relationships/slide" Target="slide49.xml"/><Relationship Id="rId20" Type="http://schemas.openxmlformats.org/officeDocument/2006/relationships/slide" Target="slide5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9.xml"/><Relationship Id="rId11" Type="http://schemas.openxmlformats.org/officeDocument/2006/relationships/slide" Target="slide44.xml"/><Relationship Id="rId24" Type="http://schemas.openxmlformats.org/officeDocument/2006/relationships/slide" Target="slide57.xml"/><Relationship Id="rId5" Type="http://schemas.openxmlformats.org/officeDocument/2006/relationships/slide" Target="slide38.xml"/><Relationship Id="rId15" Type="http://schemas.openxmlformats.org/officeDocument/2006/relationships/slide" Target="slide48.xml"/><Relationship Id="rId23" Type="http://schemas.openxmlformats.org/officeDocument/2006/relationships/slide" Target="slide56.xml"/><Relationship Id="rId28" Type="http://schemas.openxmlformats.org/officeDocument/2006/relationships/slide" Target="slide61.xml"/><Relationship Id="rId10" Type="http://schemas.openxmlformats.org/officeDocument/2006/relationships/slide" Target="slide43.xml"/><Relationship Id="rId19" Type="http://schemas.openxmlformats.org/officeDocument/2006/relationships/slide" Target="slide52.xml"/><Relationship Id="rId4" Type="http://schemas.openxmlformats.org/officeDocument/2006/relationships/slide" Target="slide37.xml"/><Relationship Id="rId9" Type="http://schemas.openxmlformats.org/officeDocument/2006/relationships/slide" Target="slide42.xml"/><Relationship Id="rId14" Type="http://schemas.openxmlformats.org/officeDocument/2006/relationships/slide" Target="slide47.xml"/><Relationship Id="rId22" Type="http://schemas.openxmlformats.org/officeDocument/2006/relationships/slide" Target="slide55.xml"/><Relationship Id="rId27" Type="http://schemas.openxmlformats.org/officeDocument/2006/relationships/slide" Target="slide6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13" Type="http://schemas.openxmlformats.org/officeDocument/2006/relationships/slide" Target="slide73.xml"/><Relationship Id="rId18" Type="http://schemas.openxmlformats.org/officeDocument/2006/relationships/slide" Target="slide78.xml"/><Relationship Id="rId26" Type="http://schemas.openxmlformats.org/officeDocument/2006/relationships/slide" Target="slide86.xml"/><Relationship Id="rId3" Type="http://schemas.openxmlformats.org/officeDocument/2006/relationships/slide" Target="slide63.xml"/><Relationship Id="rId21" Type="http://schemas.openxmlformats.org/officeDocument/2006/relationships/slide" Target="slide81.xml"/><Relationship Id="rId7" Type="http://schemas.openxmlformats.org/officeDocument/2006/relationships/slide" Target="slide67.xml"/><Relationship Id="rId12" Type="http://schemas.openxmlformats.org/officeDocument/2006/relationships/slide" Target="slide72.xml"/><Relationship Id="rId17" Type="http://schemas.openxmlformats.org/officeDocument/2006/relationships/slide" Target="slide77.xml"/><Relationship Id="rId25" Type="http://schemas.openxmlformats.org/officeDocument/2006/relationships/slide" Target="slide85.xml"/><Relationship Id="rId33" Type="http://schemas.openxmlformats.org/officeDocument/2006/relationships/slide" Target="slide93.xml"/><Relationship Id="rId2" Type="http://schemas.openxmlformats.org/officeDocument/2006/relationships/slide" Target="slide62.xml"/><Relationship Id="rId16" Type="http://schemas.openxmlformats.org/officeDocument/2006/relationships/slide" Target="slide76.xml"/><Relationship Id="rId20" Type="http://schemas.openxmlformats.org/officeDocument/2006/relationships/slide" Target="slide80.xml"/><Relationship Id="rId29" Type="http://schemas.openxmlformats.org/officeDocument/2006/relationships/slide" Target="slide8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6.xml"/><Relationship Id="rId11" Type="http://schemas.openxmlformats.org/officeDocument/2006/relationships/slide" Target="slide71.xml"/><Relationship Id="rId24" Type="http://schemas.openxmlformats.org/officeDocument/2006/relationships/slide" Target="slide84.xml"/><Relationship Id="rId32" Type="http://schemas.openxmlformats.org/officeDocument/2006/relationships/slide" Target="slide92.xml"/><Relationship Id="rId5" Type="http://schemas.openxmlformats.org/officeDocument/2006/relationships/slide" Target="slide65.xml"/><Relationship Id="rId15" Type="http://schemas.openxmlformats.org/officeDocument/2006/relationships/slide" Target="slide75.xml"/><Relationship Id="rId23" Type="http://schemas.openxmlformats.org/officeDocument/2006/relationships/slide" Target="slide83.xml"/><Relationship Id="rId28" Type="http://schemas.openxmlformats.org/officeDocument/2006/relationships/slide" Target="slide88.xml"/><Relationship Id="rId10" Type="http://schemas.openxmlformats.org/officeDocument/2006/relationships/slide" Target="slide70.xml"/><Relationship Id="rId19" Type="http://schemas.openxmlformats.org/officeDocument/2006/relationships/slide" Target="slide79.xml"/><Relationship Id="rId31" Type="http://schemas.openxmlformats.org/officeDocument/2006/relationships/slide" Target="slide91.xml"/><Relationship Id="rId4" Type="http://schemas.openxmlformats.org/officeDocument/2006/relationships/slide" Target="slide64.xml"/><Relationship Id="rId9" Type="http://schemas.openxmlformats.org/officeDocument/2006/relationships/slide" Target="slide69.xml"/><Relationship Id="rId14" Type="http://schemas.openxmlformats.org/officeDocument/2006/relationships/slide" Target="slide74.xml"/><Relationship Id="rId22" Type="http://schemas.openxmlformats.org/officeDocument/2006/relationships/slide" Target="slide82.xml"/><Relationship Id="rId27" Type="http://schemas.openxmlformats.org/officeDocument/2006/relationships/slide" Target="slide87.xml"/><Relationship Id="rId30" Type="http://schemas.openxmlformats.org/officeDocument/2006/relationships/slide" Target="slide9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5.xml"/><Relationship Id="rId7" Type="http://schemas.openxmlformats.org/officeDocument/2006/relationships/slide" Target="slide99.xml"/><Relationship Id="rId2" Type="http://schemas.openxmlformats.org/officeDocument/2006/relationships/slide" Target="slide9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98.xml"/><Relationship Id="rId5" Type="http://schemas.openxmlformats.org/officeDocument/2006/relationships/slide" Target="slide97.xml"/><Relationship Id="rId4" Type="http://schemas.openxmlformats.org/officeDocument/2006/relationships/slide" Target="slide9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40529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CA" sz="2400" b="1" u="sng" dirty="0"/>
              <a:t>2014 Cancer System Performance Report</a:t>
            </a:r>
          </a:p>
          <a:p>
            <a:pPr marL="0" indent="0" algn="ctr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1200" dirty="0"/>
              <a:t>To use a hyperlink, right click on it and select ‘Open Hyperlink’, or begin a Slide Show and click on the link.</a:t>
            </a:r>
            <a:endParaRPr lang="en-CA" sz="1200" dirty="0">
              <a:hlinkClick r:id="rId2" action="ppaction://hlinksldjump"/>
            </a:endParaRPr>
          </a:p>
          <a:p>
            <a:pPr marL="0" indent="0">
              <a:buNone/>
            </a:pPr>
            <a:r>
              <a:rPr lang="en-CA" sz="1100" dirty="0">
                <a:hlinkClick r:id="rId2" action="ppaction://hlinksldjump"/>
              </a:rPr>
              <a:t>FIGURE 1.1 Percentage of population (aged ≥ 12) reporting daily or occasional smoking, by province/territory – 2012 reporting year</a:t>
            </a:r>
            <a:endParaRPr lang="en-CA" sz="1100" dirty="0"/>
          </a:p>
          <a:p>
            <a:pPr marL="0" indent="0">
              <a:buNone/>
            </a:pPr>
            <a:r>
              <a:rPr lang="en-CA" sz="1100" dirty="0">
                <a:hlinkClick r:id="rId3" action="ppaction://hlinksldjump"/>
              </a:rPr>
              <a:t>FIGURE 1.2 Percentage of population (aged ≥ 12), by smoking behaviour, by sex, Canada – 2012 reporting year</a:t>
            </a:r>
            <a:endParaRPr lang="en-CA" sz="1100" dirty="0"/>
          </a:p>
          <a:p>
            <a:pPr marL="0" indent="0">
              <a:buNone/>
            </a:pPr>
            <a:r>
              <a:rPr lang="en-CA" sz="1100" dirty="0">
                <a:hlinkClick r:id="rId4" action="ppaction://hlinksldjump"/>
              </a:rPr>
              <a:t>FIGURE 1.3 Percentage of recent smokers (aged ≥ 20) who reported quitting smoking in the last two years, by province/territory – 2012 reporting year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5" action="ppaction://hlinksldjump"/>
              </a:rPr>
              <a:t>FIGURE 1.4 Percentage of recent smokers (aged ≥ 20) who reported quitting smoking in the last two years, by age group and sex, Canada – 2012 reporting year </a:t>
            </a:r>
            <a:endParaRPr lang="en-CA" sz="1100" dirty="0"/>
          </a:p>
          <a:p>
            <a:pPr marL="0" indent="0">
              <a:buNone/>
            </a:pPr>
            <a:r>
              <a:rPr lang="en-CA" sz="1100" dirty="0">
                <a:hlinkClick r:id="rId6" action="ppaction://hlinksldjump"/>
              </a:rPr>
              <a:t>FIGURE 1.5 Percentage of non-smokers (aged ≥ 12) reporting second-hand smoke exposure by setting, by province/territory – 2012 reporting year </a:t>
            </a:r>
            <a:endParaRPr lang="en-CA" sz="1100" dirty="0"/>
          </a:p>
          <a:p>
            <a:pPr marL="0" indent="0">
              <a:buNone/>
            </a:pPr>
            <a:r>
              <a:rPr lang="en-CA" sz="1100" dirty="0">
                <a:hlinkClick r:id="rId7" action="ppaction://hlinksldjump"/>
              </a:rPr>
              <a:t>FIGURE 1.6 Percentage of non-smokers (aged ≥ 12) reporting second-hand smoke exposure by setting, Canada – from 2003 to 2012 reporting years </a:t>
            </a:r>
            <a:endParaRPr lang="en-CA" sz="1100" dirty="0"/>
          </a:p>
          <a:p>
            <a:pPr marL="0" indent="0">
              <a:buNone/>
            </a:pPr>
            <a:r>
              <a:rPr lang="en-CA" sz="1100" dirty="0">
                <a:hlinkClick r:id="rId8" action="ppaction://hlinksldjump"/>
              </a:rPr>
              <a:t>FIGURE 1.7 Percentage of non-smokers (aged ≥ 12) reporting second-hand smoke exposure by setting, by age group, Canada – 2012 reporting year </a:t>
            </a:r>
            <a:endParaRPr lang="en-CA" sz="1100" dirty="0"/>
          </a:p>
          <a:p>
            <a:pPr marL="0" indent="0">
              <a:buNone/>
            </a:pPr>
            <a:r>
              <a:rPr lang="en-CA" sz="1100" dirty="0">
                <a:hlinkClick r:id="rId9" action="ppaction://hlinksldjump"/>
              </a:rPr>
              <a:t>FIGURE 1.8 Percentage of adults (aged ≥ 18) reporting drinking no alcohol in the last 12 months, by province/territory – 2012 reporting year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10" action="ppaction://hlinksldjump"/>
              </a:rPr>
              <a:t>FIGURE 1.9 Percentage of adults (aged ≥ 18) reporting exceeding the low-risk drinking guideline† in the last 12 months, by province/territory – 2012 reporting year</a:t>
            </a:r>
            <a:endParaRPr lang="en-CA" sz="1100" dirty="0"/>
          </a:p>
          <a:p>
            <a:pPr marL="0" indent="0">
              <a:buNone/>
            </a:pPr>
            <a:r>
              <a:rPr lang="en-CA" sz="1100" dirty="0">
                <a:hlinkClick r:id="rId11" action="ppaction://hlinksldjump"/>
              </a:rPr>
              <a:t>FIGURE 1.10 Percentage of adults (aged ≥ 18) classified as overweight or obese, by province/territory – 2012 reporting year </a:t>
            </a:r>
            <a:endParaRPr lang="en-CA" sz="1100" dirty="0"/>
          </a:p>
          <a:p>
            <a:pPr marL="0" indent="0">
              <a:buNone/>
            </a:pPr>
            <a:r>
              <a:rPr lang="en-CA" sz="1100" dirty="0">
                <a:hlinkClick r:id="rId12" action="ppaction://hlinksldjump"/>
              </a:rPr>
              <a:t>FIGURE 1.11 Percentage of adults (aged ≥ 18) classified as overweight or obese, by sex, Canada – from 2003 to 2012 reporting years</a:t>
            </a:r>
            <a:endParaRPr lang="en-CA" sz="1100" dirty="0"/>
          </a:p>
          <a:p>
            <a:pPr marL="0" indent="0">
              <a:buNone/>
            </a:pPr>
            <a:r>
              <a:rPr lang="en-CA" sz="1100" dirty="0">
                <a:hlinkClick r:id="rId13" action="ppaction://hlinksldjump"/>
              </a:rPr>
              <a:t>TABLE 1.1 Implementation and immunization coverage of organized human papillomavirus vaccination programs, by province/territory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14" action="ppaction://hlinksldjump"/>
              </a:rPr>
              <a:t>FIGURE 2.1 Percentage† of women (aged 18 to 69) reporting at least one Pap test in the last three years, by province/territory – 2008 and 2012 reporting years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15" action="ppaction://hlinksldjump"/>
              </a:rPr>
              <a:t>FIGURE 2.2 Percentage of eligible† women (aged 50 to 69) reporting a screening†† mammogram in the last two years, by province/territory – 2008 and 2012 reporting years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16" action="ppaction://hlinksldjump"/>
              </a:rPr>
              <a:t>FIGURE 2.3 Percentage of population (aged 50 to 74) reporting a screening† fecal test in the last two years and/or screening† sigmoidoscopy/colonoscopy in the last five years, by province/territory – 2008 and 2012 reporting years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17" action="ppaction://hlinksldjump"/>
              </a:rPr>
              <a:t>FIGURE 2.4 Percentage of population (aged 50 to 74) reporting a screening† fecal test in the last two years and/or screening† sigmoidoscopy/ colonoscopy in the last five years, by age group and sex, Canada – 2012 reporting year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18" action="ppaction://hlinksldjump"/>
              </a:rPr>
              <a:t>FIGURE 2.5 Percentage of population (aged 50 to 74) reporting screening† sigmoidoscopy/ colonoscopy in the last five years, by province/territory – 2008 and 2012 reporting years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19" action="ppaction://hlinksldjump"/>
              </a:rPr>
              <a:t>FIGURE 2.6 Percentage of population (aged 50 to 74) reporting a screening† fecal test in the last two years, by province/territory – 2008 and 2012 reporting years</a:t>
            </a:r>
          </a:p>
          <a:p>
            <a:pPr marL="622300" indent="-622300">
              <a:buNone/>
            </a:pPr>
            <a:r>
              <a:rPr lang="en-CA" sz="1100" dirty="0">
                <a:hlinkClick r:id="rId20" action="ppaction://hlinksldjump"/>
              </a:rPr>
              <a:t>FIGURE 3.i Number of endoscopy units participating in the Canadian Global Rating Scale, by province – 2014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21" action="ppaction://hlinksldjump"/>
              </a:rPr>
              <a:t>FIGURE 3.1 Median and 90th percentile wait times for resolution of abnormal breast screen without tissue biopsy for women (aged 50 to 69), by province/territory – 2011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22" action="ppaction://hlinksldjump"/>
              </a:rPr>
              <a:t>FIGURE 3.2 Median and 90th percentile wait times for resolution of abnormal breast screen through tissue biopsy for women (aged 50 to 69), by province/territory – 2011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23" action="ppaction://hlinksldjump"/>
              </a:rPr>
              <a:t>FIGURE 3.3 Median wait time for resolution of abnormal breast screen without tissue biopsy for women (aged 50 to 69), by province/territory – from 2004 to 2011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24" action="ppaction://hlinksldjump"/>
              </a:rPr>
              <a:t>FIGURE 3.4 Median wait time for resolution of abnormal breast screen through tissue biopsy for women (aged 50 to 69), by province/territory – from 2004 to 2011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25" action="ppaction://hlinksldjump"/>
              </a:rPr>
              <a:t>FIGURE 3.5 Median and 90th percentile wait times from abnormal fecal test to follow-up colonoscopy, by province – first-round screening tests conducted between Jan. 1, 2009 and Dec. 31, 2011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26" action="ppaction://hlinksldjump"/>
              </a:rPr>
              <a:t>FIGURE 3.6 Percentage of incident cases for which stage data are available in provincial registries, four most common cancers and all cancers, by province – 2011 diagnosis year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27" action="ppaction://hlinksldjump"/>
              </a:rPr>
              <a:t>TABLE 3.1 Percentage of cases for which stage is unknown, by disease site and province – in 2010 and 2011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28" action="ppaction://hlinksldjump"/>
              </a:rPr>
              <a:t>FIGURE 3.7 Distribution of cases by stage at diagnosis for breast cancer (women only) – in 2010 and 2011 combined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29" action="ppaction://hlinksldjump"/>
              </a:rPr>
              <a:t>FIGURE 3.8 Distribution of cases by stage at diagnosis for colorectal cancer – in 2010 and 2011 combined 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30" action="ppaction://hlinksldjump"/>
              </a:rPr>
              <a:t>FIGURE 3.9 Distribution of cases by stage at diagnosis for lung cancer – in 2010 and 2011 combined</a:t>
            </a:r>
            <a:endParaRPr lang="en-CA" sz="1100" dirty="0"/>
          </a:p>
          <a:p>
            <a:pPr marL="622300" indent="-622300">
              <a:buNone/>
            </a:pPr>
            <a:r>
              <a:rPr lang="en-CA" sz="1100" dirty="0">
                <a:hlinkClick r:id="rId31" action="ppaction://hlinksldjump"/>
              </a:rPr>
              <a:t>FIGURE 3.10 Distribution of cases by stage at diagnosis for prostate cancer – in 2010 and 2011 combined 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3779999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.6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48" y="186227"/>
            <a:ext cx="6547104" cy="45171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.7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76" y="176458"/>
            <a:ext cx="6632448" cy="45476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.8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208" y="182809"/>
            <a:ext cx="6577584" cy="45293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.9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95508"/>
            <a:ext cx="6620256" cy="4511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.10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189157"/>
            <a:ext cx="6583680" cy="45354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.11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208" y="183296"/>
            <a:ext cx="6577584" cy="45293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able 1.1_LR_Logo.jpg"/>
          <p:cNvPicPr>
            <a:picLocks noGrp="1" noChangeAspect="1"/>
          </p:cNvPicPr>
          <p:nvPr>
            <p:ph/>
          </p:nvPr>
        </p:nvPicPr>
        <p:blipFill>
          <a:blip r:embed="rId2"/>
          <a:srcRect l="-43338" r="-43338"/>
          <a:stretch>
            <a:fillRect/>
          </a:stretch>
        </p:blipFill>
        <p:spPr>
          <a:xfrm>
            <a:off x="-285749" y="141287"/>
            <a:ext cx="9435763" cy="6709136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2.1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52" y="191481"/>
            <a:ext cx="6565392" cy="45293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2.2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192577"/>
            <a:ext cx="5547360" cy="51755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2.38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89158"/>
            <a:ext cx="6620256" cy="38221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900" dirty="0">
                <a:hlinkClick r:id="rId2" action="ppaction://hlinksldjump"/>
              </a:rPr>
              <a:t>FIGURE 4.1 Percentage of colon resections with 12 or more lymph nodes removed and examined, by province – patients diagnosed from 2007 to 2010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3" action="ppaction://hlinksldjump"/>
              </a:rPr>
              <a:t>FIGURE 4.2 Percentage of colon resections with 12 or more lymph nodes removed and examined, by patient age group – patients diagnosed from 2007 to 2010 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4" action="ppaction://hlinksldjump"/>
              </a:rPr>
              <a:t>FIGURE 4.3 Percentage of colon resections with 12 or more lymph nodes removed and examined, by patient age group, by sex – patients diagnosed in 2010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5" action="ppaction://hlinksldjump"/>
              </a:rPr>
              <a:t>FIGURE 4.4 Percentage of Stage II or III rectal cancer patients who had a surgical resection within one year of diagnosis, by province – patients diagnosed in 2009 and 2010 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6" action="ppaction://hlinksldjump"/>
              </a:rPr>
              <a:t>FIGURE 4.5 Percentage of Stage III colon cancer patients who had a surgical resection within one year of diagnosis, by province – patients diagnosed in 2009 and 2010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7" action="ppaction://hlinksldjump"/>
              </a:rPr>
              <a:t>FIGURE 4.6 Percentage of Stage II or IIIA non–small cell lung cancer patients who had a surgical resection within one year of diagnosis, by province – patients diagnosed in 2009 and 2010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8" action="ppaction://hlinksldjump"/>
              </a:rPr>
              <a:t>FIGURE 4.7 Percentage of patients with Stage II or III rectal cancer, Stage III colon cancer or Stage II or IIIA non–small cell lung cancer who had a surgical resection within one year of diagnosis, by patient age group, by sex – patients diagnosed in 2010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9" action="ppaction://hlinksldjump"/>
              </a:rPr>
              <a:t>FIGURE 4.8 Median and 90th percentile wait times for radiation therapy, all cancers, by province – 2012 treatment year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0" action="ppaction://hlinksldjump"/>
              </a:rPr>
              <a:t>FIGURE 4.9 90th percentile wait time for radiation therapy, by disease site, by province – 2012 treatment year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1" action="ppaction://hlinksldjump"/>
              </a:rPr>
              <a:t>TABLE 4.1 Percentage of patients treated within the radiation therapy wait time target, four most common cancers and all cancers, by province – 2012 treatment year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2" action="ppaction://hlinksldjump"/>
              </a:rPr>
              <a:t>FIGURE 4.10 Percentage of cancer patients receiving radiation therapy within two years of diagnosis, by province – patients diagnosed in 2010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3" action="ppaction://hlinksldjump"/>
              </a:rPr>
              <a:t>FIGURE 4.11 Number of linear accelerators per million people, by province – 2012 reporting year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4" action="ppaction://hlinksldjump"/>
              </a:rPr>
              <a:t>FIGURE 4.12 Percentage of Stage II or III rectal cancer patients who received radiation therapy before surgery, by province – patients diagnosed from 2007 to 2010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5" action="ppaction://hlinksldjump"/>
              </a:rPr>
              <a:t>FIGURE 4.13 Percentage of Stage II or III rectal cancer patients who received radiation therapy before surgery, by patient age group – patients diagnosed from 2007 to 2010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6" action="ppaction://hlinksldjump"/>
              </a:rPr>
              <a:t>FIGURE 4.14 Percentage of Stage II or III rectal cancer patients who received radiation therapy before surgery, by patient age group, by sex – patients diagnosed in 2010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7" action="ppaction://hlinksldjump"/>
              </a:rPr>
              <a:t>FIGURE 4.15 Percentage of Stage I or II breast cancer patients receiving radiation therapy following breast conserving surgery, by province – patients diagnosed in 2009 and 2010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8" action="ppaction://hlinksldjump"/>
              </a:rPr>
              <a:t>FIGURE 4.16 Percentage of Stage I or II breast cancer patients receiving radiation therapy following breast conserving surgery, by patient age group – patients diagnosed from 2007 to 2010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9" action="ppaction://hlinksldjump"/>
              </a:rPr>
              <a:t>FIGURE 4.17 Percentage of Stage III colon cancer patients receiving chemotherapy following surgical resection, by province – patients diagnosed from 2007 to 2010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0" action="ppaction://hlinksldjump"/>
              </a:rPr>
              <a:t>FIGURE 4.18 Percentage of Stage III colon cancer patients receiving chemotherapy following surgical resection, by patient age group – patients diagnosed from 2007 to 2010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1" action="ppaction://hlinksldjump"/>
              </a:rPr>
              <a:t>FIGURE 4.19 Percentage of Stage III colon cancer patients receiving chemotherapy following surgical resection, by patient age group, by sex – patients diagnosed in 2010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2" action="ppaction://hlinksldjump"/>
              </a:rPr>
              <a:t>FIGURE 4.20 Percentage of Stage II or IIIA non–small cell lung cancer patients who received chemotherapy following surgical resection, by province – patients diagnosed from 2007 to 2010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3" action="ppaction://hlinksldjump"/>
              </a:rPr>
              <a:t>FIGURE 4.21 Percentage of Stage II or IIIA non–small cell lung cancer patients who received chemotherapy following surgical resection, by patient age group – patients diagnosed from 2007 to 2010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4" action="ppaction://hlinksldjump"/>
              </a:rPr>
              <a:t>FIGURE 4.22 Percentage of Stage II or IIIA non–small cell lung cancer patients who received chemotherapy following surgical resection, by patient age group, by sex – patients diagnosed in 2010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5" action="ppaction://hlinksldjump"/>
              </a:rPr>
              <a:t>TABLE 5.1 Level of implementation of standardized symptom assessment tools, by province – 2013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6" action="ppaction://hlinksldjump"/>
              </a:rPr>
              <a:t>FIGURE 5.1 Edmonton Symptom Assessment System Screening Tool and the Canadian Problem Checklist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7" action="ppaction://hlinksldjump"/>
              </a:rPr>
              <a:t>FIGURE 5.2 Percentage of patients reporting negative rating across dimensions of care and for overall quality of care, by province – from 2011 to 2013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8" action="ppaction://hlinksldjump"/>
              </a:rPr>
              <a:t>FIGURE 5.3 Emotional support dimension: Percentage of patients reporting negative rating, by age, sex, education, health status, reason for treatment, disease site and time since diagnosis – from 2011 to 2013</a:t>
            </a:r>
            <a:endParaRPr lang="en-CA" sz="900" dirty="0"/>
          </a:p>
        </p:txBody>
      </p:sp>
    </p:spTree>
    <p:extLst>
      <p:ext uri="{BB962C8B-B14F-4D97-AF65-F5344CB8AC3E}">
        <p14:creationId xmlns:p14="http://schemas.microsoft.com/office/powerpoint/2010/main" val="3559492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2.4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83295"/>
            <a:ext cx="4419600" cy="39258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2.5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24" y="192576"/>
            <a:ext cx="6626352" cy="38404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2.6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24" y="189646"/>
            <a:ext cx="6626352" cy="38404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igure 3.i_LR_Logo.jpg"/>
          <p:cNvPicPr>
            <a:picLocks noGrp="1" noChangeAspect="1"/>
          </p:cNvPicPr>
          <p:nvPr>
            <p:ph/>
          </p:nvPr>
        </p:nvPicPr>
        <p:blipFill>
          <a:blip r:embed="rId2"/>
          <a:srcRect t="-528" b="-528"/>
          <a:stretch>
            <a:fillRect/>
          </a:stretch>
        </p:blipFill>
        <p:spPr>
          <a:xfrm>
            <a:off x="1276350" y="192088"/>
            <a:ext cx="6601968" cy="469420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.1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472" y="192087"/>
            <a:ext cx="5596128" cy="59253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.2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96" y="186227"/>
            <a:ext cx="6693408" cy="51145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.3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44" y="186227"/>
            <a:ext cx="6687312" cy="471830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.4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7" y="192577"/>
            <a:ext cx="6711696" cy="47304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.5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76" y="189646"/>
            <a:ext cx="6632448" cy="50962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.6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83296"/>
            <a:ext cx="6620256" cy="48402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900" dirty="0">
                <a:hlinkClick r:id="rId2" action="ppaction://hlinksldjump"/>
              </a:rPr>
              <a:t>FIGURE 5.4 Percentage of cancer patient deaths occurring in hospital or other, by province – 2009 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3" action="ppaction://hlinksldjump"/>
              </a:rPr>
              <a:t>FIGURE 5.5 Percentage of cancer patient deaths occurring in hospital, private home or other, Canada – from 2005 to 2009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4" action="ppaction://hlinksldjump"/>
              </a:rPr>
              <a:t>FIGURE 6.1 Ratio of adult patients enrolled in clinical trials to number of incident cases, by province, all cancers – 2012 enrolment year 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5" action="ppaction://hlinksldjump"/>
              </a:rPr>
              <a:t>FIGURE 6.2 Ratio of adult patients enrolled in clinical trials to number of incident cases, by disease site, four most common cancers and all cancers – 2012 enrolment year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6" action="ppaction://hlinksldjump"/>
              </a:rPr>
              <a:t>FIGURE 6.3 Ratio of pediatric patients enrolled in clinical trials to number of new patient registrations at children’s treatment centres, by province – patients seen in 2011 and 2012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7" action="ppaction://hlinksldjump"/>
              </a:rPr>
              <a:t>FIGURE 6.4 Distribution of cancer research investment (2010), new cancer cases (2008) and cancer deaths (2009), by disease site, Canada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8" action="ppaction://hlinksldjump"/>
              </a:rPr>
              <a:t>FIGURE 7.1 Screening outside of guidelines: Percentage of women (aged ≥ 75) reporting a screening† mammogram in the last two years, by province/ territory – 2012 reporting year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9" action="ppaction://hlinksldjump"/>
              </a:rPr>
              <a:t>FIGURE 7.2 Percentage of breast cancer mastectomies done as day surgery, by province/territory – from 2007/08 to 2011/12 fiscal years combined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0" action="ppaction://hlinksldjump"/>
              </a:rPr>
              <a:t>FIGURE 7.3 Percentage of cancer patients admitted to, and dying in, an intensive care unit in the last two weeks of life, by province – in 2011/12 and 2012/13 fiscal years combined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1" action="ppaction://hlinksldjump"/>
              </a:rPr>
              <a:t>FIGURE 8.i Incidence rates by five-year age groups, all cancers, Canada – 2008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2" action="ppaction://hlinksldjump"/>
              </a:rPr>
              <a:t>TABLE 8.i Three measures of cancer burden – in 1992 and 2008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3" action="ppaction://hlinksldjump"/>
              </a:rPr>
              <a:t>FIGURE 8.ii Age structure of Canadian population – in 1991 and 2011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4" action="ppaction://hlinksldjump"/>
              </a:rPr>
              <a:t>FIGURE 8.iii Crude and age-standardized incidence rates using 1991 and 2011 reference populations, all cancers, Canada – 2008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5" action="ppaction://hlinksldjump"/>
              </a:rPr>
              <a:t>FIGURE 8.iv Change in percentage of population over 60 years of age – from 1991 to 2011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6" action="ppaction://hlinksldjump"/>
              </a:rPr>
              <a:t>TABLE 8.ii Crude and age-standardized incidence rates using 1991 and 2011 reference populations, all cancers, by province – 2008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7" action="ppaction://hlinksldjump"/>
              </a:rPr>
              <a:t>FIGURE 8.1 Age-standardized (2011 population) incidence and mortality rates for breast cancer in women, Canada – from 1992 to 2009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8" action="ppaction://hlinksldjump"/>
              </a:rPr>
              <a:t>FIGURE 8.2 Age-standardized (2011 population) incidence rates for breast cancer in women, by province – from 2008 to 2010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19" action="ppaction://hlinksldjump"/>
              </a:rPr>
              <a:t>FIGURE 8.3 Age-standardized (2011 population) mortality rates for breast cancer in women, by province – from 2007 to 2009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0" action="ppaction://hlinksldjump"/>
              </a:rPr>
              <a:t>FIGURE 8.4 Age-standardized† five-year relative survival ratios for breast cancer, both sexes combined, by province – from 2006 to 2008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1" action="ppaction://hlinksldjump"/>
              </a:rPr>
              <a:t>FIGURE 8.5 Age-standardized† five-year relative survival ratios for breast cancer, both sexes combined, Canada – 1992 to 1994 vs. 2006 to 2008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2" action="ppaction://hlinksldjump"/>
              </a:rPr>
              <a:t>FIGURE 8.6 Age-standardized (2011 population) incidence and mortality rates for lung cancer, by sex, Canada – from 1992 to 2009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3" action="ppaction://hlinksldjump"/>
              </a:rPr>
              <a:t>FIGURE 8.7 Age-standardized (2011 population) incidence rates for lung cancer, by sex, by province – from 2008 to 2010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4" action="ppaction://hlinksldjump"/>
              </a:rPr>
              <a:t>FIGURE 8.8 Age-standardized (2011 population) mortality rates for lung cancer, by province – from 2007 to 2009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5" action="ppaction://hlinksldjump"/>
              </a:rPr>
              <a:t>FIGURE 8.9 Age-standardized† five-year relative survival ratios for lung cancer, by province – from 2006 to 2008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6" action="ppaction://hlinksldjump"/>
              </a:rPr>
              <a:t>FIGURE 8.10 Age-standardized† five-year relative survival ratios for lung cancer, Canada – 1992 to 1994 vs. 2006 to 2008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7" action="ppaction://hlinksldjump"/>
              </a:rPr>
              <a:t>FIGURE 8.11 Age-standardized (2011 population) incidence and mortality rates for colorectal cancer, by sex, Canada – from 1992 to 2009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8" action="ppaction://hlinksldjump"/>
              </a:rPr>
              <a:t>FIGURE 8.12 Age-standardized (2011 population) incidence rates for colorectal cancer, by sex, by province – from 2008 to 2010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29" action="ppaction://hlinksldjump"/>
              </a:rPr>
              <a:t>FIGURE 8.13 Age-standardized (2011 population) mortality rates for colorectal cancer, by province – from 2007 to 2009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30" action="ppaction://hlinksldjump"/>
              </a:rPr>
              <a:t>FIGURE 8.14 Age-standardized† five-year relative survival ratios for colorectal cancer, by province – from 2006 to 2008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31" action="ppaction://hlinksldjump"/>
              </a:rPr>
              <a:t>FIGURE 8.15 Age-standardized† five-year relative survival ratios for colorectal cancer, Canada – 1992 to 1994 vs. 2006 to 2008 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32" action="ppaction://hlinksldjump"/>
              </a:rPr>
              <a:t>FIGURE 8.16 Age-standardized (2011 population) incidence and mortality rates for prostate cancer, Canada – from 1992 to 2009</a:t>
            </a:r>
            <a:endParaRPr lang="en-CA" sz="900" dirty="0"/>
          </a:p>
          <a:p>
            <a:pPr marL="539750" indent="-539750">
              <a:buNone/>
            </a:pPr>
            <a:r>
              <a:rPr lang="en-CA" sz="900" dirty="0">
                <a:hlinkClick r:id="rId33" action="ppaction://hlinksldjump"/>
              </a:rPr>
              <a:t>FIGURE 8.17 Age-standardized (2011 population) incidence rates for prostate cancer, by province – from 2008 to 2010 </a:t>
            </a:r>
            <a:endParaRPr lang="en-CA" sz="900" dirty="0"/>
          </a:p>
        </p:txBody>
      </p:sp>
    </p:spTree>
    <p:extLst>
      <p:ext uri="{BB962C8B-B14F-4D97-AF65-F5344CB8AC3E}">
        <p14:creationId xmlns:p14="http://schemas.microsoft.com/office/powerpoint/2010/main" val="376894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able 3.1_LR_Logo.jpg"/>
          <p:cNvPicPr>
            <a:picLocks noGrp="1" noChangeAspect="1"/>
          </p:cNvPicPr>
          <p:nvPr>
            <p:ph/>
          </p:nvPr>
        </p:nvPicPr>
        <p:blipFill>
          <a:blip r:embed="rId2"/>
          <a:srcRect l="-14467" r="-14467"/>
          <a:stretch>
            <a:fillRect/>
          </a:stretch>
        </p:blipFill>
        <p:spPr>
          <a:xfrm>
            <a:off x="977901" y="192088"/>
            <a:ext cx="7176013" cy="510235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.7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16" y="195995"/>
            <a:ext cx="5535168" cy="43891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.8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6" y="189646"/>
            <a:ext cx="5596128" cy="440131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.9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32" y="192577"/>
            <a:ext cx="5583936" cy="442569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3.10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848" y="195996"/>
            <a:ext cx="5480304" cy="409041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88" y="189646"/>
            <a:ext cx="6669024" cy="452932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2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88" y="195508"/>
            <a:ext cx="6669024" cy="490118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3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912" y="192575"/>
            <a:ext cx="4456176" cy="490118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4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368" y="198927"/>
            <a:ext cx="5541264" cy="501091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5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32" y="192696"/>
            <a:ext cx="6650736" cy="47000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900" dirty="0">
                <a:hlinkClick r:id="rId2" action="ppaction://hlinksldjump"/>
              </a:rPr>
              <a:t>FIGURE 8.18 Age-standardized (2011 population) mortality rates for prostate cancer, by province – from 2007 to 2009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3" action="ppaction://hlinksldjump"/>
              </a:rPr>
              <a:t>FIGURE 8.19 Age-standardized (2011 population) incidence and mortality rates for pancreatic cancer, by sex, Canada – from 1992 to 2009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4" action="ppaction://hlinksldjump"/>
              </a:rPr>
              <a:t>FIGURE 8.20 Age-standardized (2011 population) incidence rates for pancreatic cancer, by province – from 2008 to 2010 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5" action="ppaction://hlinksldjump"/>
              </a:rPr>
              <a:t>FIGURE 8.21 Age-standardized (2011 population) mortality rates for pancreatic cancer, by province – from 2005 to 2009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6" action="ppaction://hlinksldjump"/>
              </a:rPr>
              <a:t>FIGURE 8.22 Age-standardized† five-year relative survival ratios for pancreatic cancer, by province – from 2005 to 2007 </a:t>
            </a:r>
            <a:endParaRPr lang="en-CA" sz="900" dirty="0"/>
          </a:p>
          <a:p>
            <a:pPr marL="0" indent="0">
              <a:buNone/>
            </a:pPr>
            <a:r>
              <a:rPr lang="en-CA" sz="900" dirty="0">
                <a:hlinkClick r:id="rId7" action="ppaction://hlinksldjump"/>
              </a:rPr>
              <a:t>FIGURE 8.23 Age-standardized† five-year relative survival ratios for pancreatic cancer, Canada – 1992 to 1994 vs. 2006 to 2008 </a:t>
            </a:r>
            <a:endParaRPr lang="en-CA" sz="900" dirty="0"/>
          </a:p>
        </p:txBody>
      </p:sp>
    </p:spTree>
    <p:extLst>
      <p:ext uri="{BB962C8B-B14F-4D97-AF65-F5344CB8AC3E}">
        <p14:creationId xmlns:p14="http://schemas.microsoft.com/office/powerpoint/2010/main" val="1989740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6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84" y="189645"/>
            <a:ext cx="6656832" cy="473049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7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44" y="192576"/>
            <a:ext cx="6687312" cy="493166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8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32" y="192579"/>
            <a:ext cx="6650736" cy="491947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9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587" y="185788"/>
            <a:ext cx="4993721" cy="662830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able 4.1_LR_Logo.jpg"/>
          <p:cNvPicPr>
            <a:picLocks noGrp="1" noChangeAspect="1"/>
          </p:cNvPicPr>
          <p:nvPr>
            <p:ph/>
          </p:nvPr>
        </p:nvPicPr>
        <p:blipFill>
          <a:blip r:embed="rId2"/>
          <a:srcRect l="-11026" r="-11026"/>
          <a:stretch>
            <a:fillRect/>
          </a:stretch>
        </p:blipFill>
        <p:spPr>
          <a:xfrm>
            <a:off x="742950" y="185738"/>
            <a:ext cx="7656058" cy="544372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0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408" y="189645"/>
            <a:ext cx="3377184" cy="524865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1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40" y="183295"/>
            <a:ext cx="3322320" cy="473049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2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192577"/>
            <a:ext cx="6614160" cy="466344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3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64" y="189646"/>
            <a:ext cx="6595872" cy="504139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4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296" y="186228"/>
            <a:ext cx="4407408" cy="49682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.1_e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48" y="187489"/>
            <a:ext cx="6547104" cy="416966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5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16" y="183294"/>
            <a:ext cx="5535168" cy="502310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66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186226"/>
            <a:ext cx="6614160" cy="504139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7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32" y="192577"/>
            <a:ext cx="6650736" cy="462686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8_e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84" y="192577"/>
            <a:ext cx="6656832" cy="482193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19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768" y="189645"/>
            <a:ext cx="4474464" cy="484632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20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81" y="189646"/>
            <a:ext cx="6577584" cy="480364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21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64" y="186714"/>
            <a:ext cx="6595872" cy="496824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4.22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24" y="183295"/>
            <a:ext cx="4492752" cy="500481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able 5.1_LR_Logo.jpg"/>
          <p:cNvPicPr>
            <a:picLocks noGrp="1" noChangeAspect="1"/>
          </p:cNvPicPr>
          <p:nvPr>
            <p:ph/>
          </p:nvPr>
        </p:nvPicPr>
        <p:blipFill>
          <a:blip r:embed="rId2"/>
          <a:srcRect l="-10507" r="-10507"/>
          <a:stretch>
            <a:fillRect/>
          </a:stretch>
        </p:blipFill>
        <p:spPr>
          <a:xfrm>
            <a:off x="577851" y="185738"/>
            <a:ext cx="7981929" cy="5675376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5.1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061" y="165862"/>
            <a:ext cx="4846137" cy="65816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.2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064" y="182684"/>
            <a:ext cx="4309872" cy="421233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5.2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02" y="178139"/>
            <a:ext cx="5541264" cy="509625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5.3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343" y="139700"/>
            <a:ext cx="4750125" cy="663305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5.4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779" y="189647"/>
            <a:ext cx="6565392" cy="4547616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5.5_e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12" y="183297"/>
            <a:ext cx="6559296" cy="451104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6.15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779" y="185738"/>
            <a:ext cx="6565392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6.23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19" y="192088"/>
            <a:ext cx="4553712" cy="4730496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6.3_e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043" y="185738"/>
            <a:ext cx="6601968" cy="471220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6.4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35" y="192088"/>
            <a:ext cx="6583680" cy="4517136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7.1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4" y="192088"/>
            <a:ext cx="4474464" cy="477316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7.2_e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907" y="189645"/>
            <a:ext cx="4517136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.3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76" y="190988"/>
            <a:ext cx="6632448" cy="4218432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7.3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55" y="183898"/>
            <a:ext cx="6553200" cy="462076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igure 8.i_LR_Logo.jpg"/>
          <p:cNvPicPr>
            <a:picLocks noGrp="1" noChangeAspect="1"/>
          </p:cNvPicPr>
          <p:nvPr>
            <p:ph/>
          </p:nvPr>
        </p:nvPicPr>
        <p:blipFill>
          <a:blip r:embed="rId2"/>
          <a:srcRect l="-11761" r="-11761"/>
          <a:stretch>
            <a:fillRect/>
          </a:stretch>
        </p:blipFill>
        <p:spPr>
          <a:xfrm>
            <a:off x="1136650" y="185738"/>
            <a:ext cx="6867270" cy="4882896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able 8.i_LR_Logo.jpg"/>
          <p:cNvPicPr>
            <a:picLocks noGrp="1" noChangeAspect="1"/>
          </p:cNvPicPr>
          <p:nvPr>
            <p:ph/>
          </p:nvPr>
        </p:nvPicPr>
        <p:blipFill>
          <a:blip r:embed="rId2"/>
          <a:srcRect t="-36592" b="-36592"/>
          <a:stretch>
            <a:fillRect/>
          </a:stretch>
        </p:blipFill>
        <p:spPr>
          <a:xfrm>
            <a:off x="1257300" y="-804862"/>
            <a:ext cx="6577584" cy="4676882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igure 8.ii_LR_Logo.jpg"/>
          <p:cNvPicPr>
            <a:picLocks noGrp="1" noChangeAspect="1"/>
          </p:cNvPicPr>
          <p:nvPr>
            <p:ph/>
          </p:nvPr>
        </p:nvPicPr>
        <p:blipFill>
          <a:blip r:embed="rId2"/>
          <a:srcRect t="-1295" b="-1295"/>
          <a:stretch>
            <a:fillRect/>
          </a:stretch>
        </p:blipFill>
        <p:spPr>
          <a:xfrm>
            <a:off x="1250950" y="166688"/>
            <a:ext cx="6614160" cy="4702923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igure 8.iii_LR_Logo.jpg"/>
          <p:cNvPicPr>
            <a:picLocks noGrp="1" noChangeAspect="1"/>
          </p:cNvPicPr>
          <p:nvPr>
            <p:ph/>
          </p:nvPr>
        </p:nvPicPr>
        <p:blipFill>
          <a:blip r:embed="rId2"/>
          <a:srcRect l="-27748" r="-27748"/>
          <a:stretch>
            <a:fillRect/>
          </a:stretch>
        </p:blipFill>
        <p:spPr>
          <a:xfrm>
            <a:off x="1123951" y="179388"/>
            <a:ext cx="6910217" cy="4913376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igure 8.iv_LR_Logo.jpg"/>
          <p:cNvPicPr>
            <a:picLocks noGrp="1" noChangeAspect="1"/>
          </p:cNvPicPr>
          <p:nvPr>
            <p:ph/>
          </p:nvPr>
        </p:nvPicPr>
        <p:blipFill>
          <a:blip r:embed="rId2"/>
          <a:srcRect t="-1437" b="-1437"/>
          <a:stretch>
            <a:fillRect/>
          </a:stretch>
        </p:blipFill>
        <p:spPr>
          <a:xfrm>
            <a:off x="1244600" y="173038"/>
            <a:ext cx="6632448" cy="4715942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able 8.ii_LR_Logo.jpg"/>
          <p:cNvPicPr>
            <a:picLocks noGrp="1" noChangeAspect="1"/>
          </p:cNvPicPr>
          <p:nvPr>
            <p:ph/>
          </p:nvPr>
        </p:nvPicPr>
        <p:blipFill>
          <a:blip r:embed="rId2"/>
          <a:srcRect l="-52" r="-52"/>
          <a:stretch>
            <a:fillRect/>
          </a:stretch>
        </p:blipFill>
        <p:spPr>
          <a:xfrm>
            <a:off x="1276351" y="173038"/>
            <a:ext cx="6584425" cy="4681728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47" y="192088"/>
            <a:ext cx="6620256" cy="448056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2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23" y="192088"/>
            <a:ext cx="6547104" cy="448056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73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29" y="192088"/>
            <a:ext cx="6601968" cy="4511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.4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056" y="183173"/>
            <a:ext cx="4437888" cy="465734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4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63" y="192088"/>
            <a:ext cx="6669024" cy="4456176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5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339" y="185738"/>
            <a:ext cx="4462272" cy="469392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6_e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395" y="198926"/>
            <a:ext cx="6614160" cy="4498848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7_e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47" y="198438"/>
            <a:ext cx="6620256" cy="4492752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8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23" y="198438"/>
            <a:ext cx="6547104" cy="4529328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96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89" y="192088"/>
            <a:ext cx="6632448" cy="451104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0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819" y="192088"/>
            <a:ext cx="4401312" cy="4700016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1_e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395" y="198438"/>
            <a:ext cx="6614160" cy="4547616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2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395" y="192088"/>
            <a:ext cx="6614160" cy="452932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3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19" y="198438"/>
            <a:ext cx="6601968" cy="45476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1.5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64" y="189527"/>
            <a:ext cx="6595872" cy="4553712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4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07" y="192088"/>
            <a:ext cx="6650736" cy="4498848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5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907" y="192088"/>
            <a:ext cx="4517136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66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17" y="192088"/>
            <a:ext cx="6565392" cy="4529328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7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91" y="192088"/>
            <a:ext cx="6601968" cy="449884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8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5" y="185738"/>
            <a:ext cx="6620256" cy="451104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19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29" y="192088"/>
            <a:ext cx="6601968" cy="460248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20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33" y="185738"/>
            <a:ext cx="6614160" cy="4584192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21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29" y="192088"/>
            <a:ext cx="6601968" cy="448056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22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697" y="192088"/>
            <a:ext cx="6656832" cy="4437888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8.23_L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449" y="198438"/>
            <a:ext cx="4529328" cy="47000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4527</TotalTime>
  <Words>2470</Words>
  <Application>Microsoft Office PowerPoint</Application>
  <PresentationFormat>On-screen Show (4:3)</PresentationFormat>
  <Paragraphs>98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accurate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Tina George</dc:creator>
  <cp:lastModifiedBy>Catherine Jan</cp:lastModifiedBy>
  <cp:revision>37</cp:revision>
  <dcterms:created xsi:type="dcterms:W3CDTF">2014-04-08T13:58:05Z</dcterms:created>
  <dcterms:modified xsi:type="dcterms:W3CDTF">2019-12-30T16:24:56Z</dcterms:modified>
</cp:coreProperties>
</file>