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117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1.xml"/><Relationship Id="rId18" Type="http://schemas.openxmlformats.org/officeDocument/2006/relationships/slide" Target="slide36.xml"/><Relationship Id="rId3" Type="http://schemas.openxmlformats.org/officeDocument/2006/relationships/slide" Target="slide21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17" Type="http://schemas.openxmlformats.org/officeDocument/2006/relationships/slide" Target="slide35.xml"/><Relationship Id="rId2" Type="http://schemas.openxmlformats.org/officeDocument/2006/relationships/slide" Target="slide20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29.xml"/><Relationship Id="rId5" Type="http://schemas.openxmlformats.org/officeDocument/2006/relationships/slide" Target="slide23.xml"/><Relationship Id="rId15" Type="http://schemas.openxmlformats.org/officeDocument/2006/relationships/slide" Target="slide33.xml"/><Relationship Id="rId10" Type="http://schemas.openxmlformats.org/officeDocument/2006/relationships/slide" Target="slide28.xml"/><Relationship Id="rId4" Type="http://schemas.openxmlformats.org/officeDocument/2006/relationships/slide" Target="slide22.xml"/><Relationship Id="rId9" Type="http://schemas.openxmlformats.org/officeDocument/2006/relationships/slide" Target="slide27.xml"/><Relationship Id="rId14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slide" Target="slide42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538" y="1123942"/>
            <a:ext cx="8375968" cy="571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b="1" dirty="0">
                <a:hlinkClick r:id="rId2" action="ppaction://hlinksldjump"/>
              </a:rPr>
              <a:t>1.1 </a:t>
            </a:r>
            <a:r>
              <a:rPr lang="en-US" sz="1050" dirty="0">
                <a:hlinkClick r:id="rId2" action="ppaction://hlinksldjump"/>
              </a:rPr>
              <a:t>Taux de mortalité? pour le cancer de la prostate, du poumon, du sein (femmes) et le cancer colorectal, Canada — de 1992 à 2012 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3" action="ppaction://hlinksldjump"/>
              </a:rPr>
              <a:t>1.2 </a:t>
            </a:r>
            <a:r>
              <a:rPr lang="en-US" sz="1050" dirty="0">
                <a:hlinkClick r:id="rId3" action="ppaction://hlinksldjump"/>
              </a:rPr>
              <a:t>Taux d’incidence? du cancer de la prostate, du poumon, du sein (femmes) et du cancer colorectal, Canada — 1992 p/r à 2013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4" action="ppaction://hlinksldjump"/>
              </a:rPr>
              <a:t>1.3 </a:t>
            </a:r>
            <a:r>
              <a:rPr lang="en-US" sz="1050" dirty="0">
                <a:hlinkClick r:id="rId4" action="ppaction://hlinksldjump"/>
              </a:rPr>
              <a:t>Taux d’incidence? du cancer de la prostate, par stade au moment du diagnostic et par province — années de diagnostic 2011 à 2013 combinées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5" action="ppaction://hlinksldjump"/>
              </a:rPr>
              <a:t>1.4 </a:t>
            </a:r>
            <a:r>
              <a:rPr lang="en-US" sz="1050" dirty="0">
                <a:hlinkClick r:id="rId5" action="ppaction://hlinksldjump"/>
              </a:rPr>
              <a:t>Taux d’incidence? du cancer du sein (femmes), par stade au moment du diagnostic et par province — années de diagnostic 2011 à 2013 combinées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6" action="ppaction://hlinksldjump"/>
              </a:rPr>
              <a:t>1.5 </a:t>
            </a:r>
            <a:r>
              <a:rPr lang="en-US" sz="1050" dirty="0">
                <a:hlinkClick r:id="rId6" action="ppaction://hlinksldjump"/>
              </a:rPr>
              <a:t>Taux d’incidence? du cancer du poumon, par stade au moment du diagnostic et par province — années de diagnostic 2011 à 2013 combinées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7" action="ppaction://hlinksldjump"/>
              </a:rPr>
              <a:t>1.6 </a:t>
            </a:r>
            <a:r>
              <a:rPr lang="en-US" sz="1050" dirty="0">
                <a:hlinkClick r:id="rId7" action="ppaction://hlinksldjump"/>
              </a:rPr>
              <a:t>Taux d’incidence? du cancer colorectal‡, par stade au moment du diagnostic et par province — années de diagnostic 2011 à 2013 combinées </a:t>
            </a:r>
            <a:endParaRPr lang="en-US" sz="1050" dirty="0"/>
          </a:p>
          <a:p>
            <a:pPr>
              <a:lnSpc>
                <a:spcPct val="120000"/>
              </a:lnSpc>
            </a:pP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8" action="ppaction://hlinksldjump"/>
              </a:rPr>
              <a:t>2.1 </a:t>
            </a:r>
            <a:r>
              <a:rPr lang="en-US" sz="1050" dirty="0">
                <a:hlinkClick r:id="rId8" action="ppaction://hlinksldjump"/>
              </a:rPr>
              <a:t>Antécédents de dépistage chez les femmes âgées de 21 à 69 ans ayant reçu un diagnostic de cancer infiltrant du col de l’utérus, de 2011 à 2013 — toutes provinces combinées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9" action="ppaction://hlinksldjump"/>
              </a:rPr>
              <a:t>2.2 </a:t>
            </a:r>
            <a:r>
              <a:rPr lang="en-US" sz="1050" dirty="0">
                <a:hlinkClick r:id="rId9" action="ppaction://hlinksldjump"/>
              </a:rPr>
              <a:t>Taux d’anomalies et de détection de cancers du sein infiltrants chez les femmes de 50 à 69 ans — années de dépistage 2008 et 2012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10" action="ppaction://hlinksldjump"/>
              </a:rPr>
              <a:t>2.3 </a:t>
            </a:r>
            <a:r>
              <a:rPr lang="en-US" sz="1050" dirty="0">
                <a:hlinkClick r:id="rId10" action="ppaction://hlinksldjump"/>
              </a:rPr>
              <a:t>Taux de rappel pour anomalie parmi les dépistages subséquents par province — femmes âgées de 50 à 69 ans, années de dépistage 2007–2008 p/r à 2011–2012 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11" action="ppaction://hlinksldjump"/>
              </a:rPr>
              <a:t>2.4 </a:t>
            </a:r>
            <a:r>
              <a:rPr lang="en-US" sz="1050" dirty="0">
                <a:hlinkClick r:id="rId11" action="ppaction://hlinksldjump"/>
              </a:rPr>
              <a:t>Examens diagnostiques après un dépistage anormal, femmes âgées de 50 à 69 ans, provinces combinées — années de dépistage 2011 et 2012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12" action="ppaction://hlinksldjump"/>
              </a:rPr>
              <a:t>2.5 </a:t>
            </a:r>
            <a:r>
              <a:rPr lang="en-US" sz="1050" dirty="0">
                <a:hlinkClick r:id="rId12" action="ppaction://hlinksldjump"/>
              </a:rPr>
              <a:t>Pourcentage de résections du côlon avec prélèvement et examen d’au moins 12 ganglions lymphatiques, selon la province —  années de diagnostic 2009 à 2012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13" action="ppaction://hlinksldjump"/>
              </a:rPr>
              <a:t>2.6 </a:t>
            </a:r>
            <a:r>
              <a:rPr lang="en-US" sz="1050" dirty="0">
                <a:hlinkClick r:id="rId13" action="ppaction://hlinksldjump"/>
              </a:rPr>
              <a:t>Pourcentage de patients atteints d’un cancer du rectum de stade II ou III ayant subi une radiothérapie avant la chirurgie selon  la province — années de diagnostic 2009 à 2012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14" action="ppaction://hlinksldjump"/>
              </a:rPr>
              <a:t>2.7 </a:t>
            </a:r>
            <a:r>
              <a:rPr lang="en-US" sz="1050" dirty="0">
                <a:hlinkClick r:id="rId14" action="ppaction://hlinksldjump"/>
              </a:rPr>
              <a:t>État de l’orientation et du traitement déterminé à partir des résultats de l’examen des dossiers médicaux : utilisation de la radiothérapie avant ou suivant la résection chez les patients ayant reçu un diagnostic de cancer du rectum de stade II ou III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15" action="ppaction://hlinksldjump"/>
              </a:rPr>
              <a:t>2.8 </a:t>
            </a:r>
            <a:r>
              <a:rPr lang="en-US" sz="1050" dirty="0">
                <a:hlinkClick r:id="rId15" action="ppaction://hlinksldjump"/>
              </a:rPr>
              <a:t>Pourcentage de patients atteints d’un cancer du poumon non à petites cellules de stade II ou IIIA ayant subi une chimiothérapie après la résection chirurgicale selon le groupe d’âge — année de diagnostic 2012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16" action="ppaction://hlinksldjump"/>
              </a:rPr>
              <a:t>2.9 </a:t>
            </a:r>
            <a:r>
              <a:rPr lang="en-US" sz="1050" dirty="0">
                <a:hlinkClick r:id="rId16" action="ppaction://hlinksldjump"/>
              </a:rPr>
              <a:t>État de l’orientation et du traitement déterminé à partir des résultats de l’examen des dossiers médicaux : utilisation de la chimiothérapie après la résection chez les patients ayant reçu un diagnostic de cancer du poumon de stade II ou IIIA — 2008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17" action="ppaction://hlinksldjump"/>
              </a:rPr>
              <a:t>2.10 </a:t>
            </a:r>
            <a:r>
              <a:rPr lang="en-US" sz="1050" dirty="0">
                <a:hlinkClick r:id="rId17" action="ppaction://hlinksldjump"/>
              </a:rPr>
              <a:t>Ratio entre les patients adultes inscrits à des essais cliniques et le nombre de nouveaux cas selon la province, tous les cancers – année d’inscription 2014  </a:t>
            </a:r>
            <a:endParaRPr lang="en-US" sz="1050" dirty="0"/>
          </a:p>
          <a:p>
            <a:pPr>
              <a:lnSpc>
                <a:spcPct val="120000"/>
              </a:lnSpc>
            </a:pPr>
            <a:endParaRPr lang="en-US" sz="1050" dirty="0"/>
          </a:p>
          <a:p>
            <a:pPr>
              <a:lnSpc>
                <a:spcPct val="120000"/>
              </a:lnSpc>
            </a:pPr>
            <a:endParaRPr lang="en-US" sz="1050" dirty="0"/>
          </a:p>
          <a:p>
            <a:pPr>
              <a:lnSpc>
                <a:spcPct val="120000"/>
              </a:lnSpc>
            </a:pP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494902" y="112062"/>
            <a:ext cx="8207889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Rendement</a:t>
            </a:r>
            <a:r>
              <a:rPr lang="en-US" sz="2000" dirty="0"/>
              <a:t> du </a:t>
            </a:r>
            <a:r>
              <a:rPr lang="en-US" sz="2000" dirty="0" err="1"/>
              <a:t>système</a:t>
            </a:r>
            <a:r>
              <a:rPr lang="en-US" sz="2000" dirty="0"/>
              <a:t> de </a:t>
            </a:r>
            <a:r>
              <a:rPr lang="en-US" sz="2000" dirty="0" err="1"/>
              <a:t>lutte</a:t>
            </a:r>
            <a:r>
              <a:rPr lang="en-US" sz="2000" dirty="0"/>
              <a:t> </a:t>
            </a:r>
            <a:r>
              <a:rPr lang="en-US" sz="2000" dirty="0" err="1"/>
              <a:t>contre</a:t>
            </a:r>
            <a:r>
              <a:rPr lang="en-US" sz="2000" dirty="0"/>
              <a:t> le cancer </a:t>
            </a:r>
            <a:r>
              <a:rPr lang="en-US" sz="2000" dirty="0" err="1"/>
              <a:t>Rapporte</a:t>
            </a:r>
            <a:r>
              <a:rPr lang="en-US" sz="2000" dirty="0"/>
              <a:t> de 2017</a:t>
            </a:r>
          </a:p>
          <a:p>
            <a:pPr marL="742950" indent="-742950" algn="ctr">
              <a:spcAft>
                <a:spcPts val="100"/>
              </a:spcAft>
              <a:buNone/>
              <a:tabLst>
                <a:tab pos="744538" algn="l"/>
              </a:tabLst>
            </a:pPr>
            <a:r>
              <a:rPr lang="fr-CA" sz="1200" dirty="0"/>
              <a:t>Pour ouvrir un lien hypertexte, cliquez dessus avec le bouton droit de la souris puis sélectionnez</a:t>
            </a:r>
          </a:p>
          <a:p>
            <a:pPr marL="742950" indent="-742950" algn="ctr">
              <a:spcBef>
                <a:spcPts val="50"/>
              </a:spcBef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fr-CA" sz="1200" dirty="0"/>
              <a:t>« Ouvrir le lien hypertexte », ou lancez un diaporama et cliquez sur le lien.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6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2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2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1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2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8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2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2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3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2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98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2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7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2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2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2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67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2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9538" y="438912"/>
            <a:ext cx="8217227" cy="532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b="1" dirty="0">
                <a:hlinkClick r:id="rId2" action="ppaction://hlinksldjump"/>
              </a:rPr>
              <a:t>3.1 </a:t>
            </a:r>
            <a:r>
              <a:rPr lang="en-US" sz="1050" dirty="0">
                <a:hlinkClick r:id="rId2" action="ppaction://hlinksldjump"/>
              </a:rPr>
              <a:t>Pourcentage de femmes? (âgées de 21 à 69 ans)  qui ont déclaré avoir subi au moins un test Pap au cours des trois dernières années, par quintile de revenu du ménage et statut d’immigrant, Canada — année de déclaration 2012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3" action="ppaction://hlinksldjump"/>
              </a:rPr>
              <a:t>3.2 </a:t>
            </a:r>
            <a:r>
              <a:rPr lang="en-US" sz="1050" dirty="0">
                <a:hlinkClick r:id="rId3" action="ppaction://hlinksldjump"/>
              </a:rPr>
              <a:t>Pourcentage de femmes? (âgées de 21 à 69 ans)  qui ont déclaré n’avoir jamais subi de test Pap, par langue parlée à la maison, Canada — année de déclaration 2012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4" action="ppaction://hlinksldjump"/>
              </a:rPr>
              <a:t>3.3 </a:t>
            </a:r>
            <a:r>
              <a:rPr lang="en-US" sz="1050" dirty="0">
                <a:hlinkClick r:id="rId4" action="ppaction://hlinksldjump"/>
              </a:rPr>
              <a:t>Pourcentage de résections du cancer du sein par mastectomie selon la situation géographique et la durée  de déplacement jusqu’à l’établissement de radiothérapie le plus proche, Canada — années 2007–2008 à 2011–2012 combinées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5" action="ppaction://hlinksldjump"/>
              </a:rPr>
              <a:t>3.4 </a:t>
            </a:r>
            <a:r>
              <a:rPr lang="en-US" sz="1050" dirty="0">
                <a:hlinkClick r:id="rId5" action="ppaction://hlinksldjump"/>
              </a:rPr>
              <a:t>Taux d’incidence? du cancer du poumon par revenu du quartier, sexes combinés, urbain et rural combinés, Canada — année de diagnostic 2012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6" action="ppaction://hlinksldjump"/>
              </a:rPr>
              <a:t>3.5 </a:t>
            </a:r>
            <a:r>
              <a:rPr lang="en-US" sz="1050" dirty="0">
                <a:hlinkClick r:id="rId6" action="ppaction://hlinksldjump"/>
              </a:rPr>
              <a:t>Taux de mortalité? due au cancer du poumon par revenu du quartier, sexes combinés, urbain et rural combinés, Canada —  année de décès 2012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7" action="ppaction://hlinksldjump"/>
              </a:rPr>
              <a:t>3.6 </a:t>
            </a:r>
            <a:r>
              <a:rPr lang="en-US" sz="1050" dirty="0">
                <a:hlinkClick r:id="rId7" action="ppaction://hlinksldjump"/>
              </a:rPr>
              <a:t>Ratio de létalité due au cancer du poumon par revenu du quartier, sexes combinés, urbain et rural combinés, Canada —  année de diagnostic et de décès 2012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8" action="ppaction://hlinksldjump"/>
              </a:rPr>
              <a:t>3.7 </a:t>
            </a:r>
            <a:r>
              <a:rPr lang="en-US" sz="1050" dirty="0">
                <a:hlinkClick r:id="rId8" action="ppaction://hlinksldjump"/>
              </a:rPr>
              <a:t>Taux d’incidence? du cancer colorectal par revenu du quartier, urbain et rural combinés, Canada — année de diagnostic 2012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9" action="ppaction://hlinksldjump"/>
              </a:rPr>
              <a:t>3.8 </a:t>
            </a:r>
            <a:r>
              <a:rPr lang="en-US" sz="1050" dirty="0">
                <a:hlinkClick r:id="rId9" action="ppaction://hlinksldjump"/>
              </a:rPr>
              <a:t>Taux de mortalité? due au cancer colorectal par revenu du quartier, urbain et rural combinés, Canada — année de décès 2012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10" action="ppaction://hlinksldjump"/>
              </a:rPr>
              <a:t>3.9 </a:t>
            </a:r>
            <a:r>
              <a:rPr lang="en-US" sz="1050" dirty="0">
                <a:hlinkClick r:id="rId10" action="ppaction://hlinksldjump"/>
              </a:rPr>
              <a:t>Survie nette à cinq ans? par quintile de revenu du patient pour quatre cancers — années de diagnostic 2004 à 2009 </a:t>
            </a:r>
            <a:endParaRPr lang="en-US" sz="1050" dirty="0"/>
          </a:p>
          <a:p>
            <a:pPr>
              <a:lnSpc>
                <a:spcPct val="120000"/>
              </a:lnSpc>
            </a:pP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11" action="ppaction://hlinksldjump"/>
              </a:rPr>
              <a:t>4.1 </a:t>
            </a:r>
            <a:r>
              <a:rPr lang="en-US" sz="1050" dirty="0">
                <a:hlinkClick r:id="rId11" action="ppaction://hlinksldjump"/>
              </a:rPr>
              <a:t>Temps d’attente médian et du 90e centile jusqu’à la résolution d’une anomalie au sein dépistée sans biopsie tissulaire chez les femmes asymptomatiques (de 50 à 69 ans), selon la province — année de dépistage 2013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12" action="ppaction://hlinksldjump"/>
              </a:rPr>
              <a:t>4.2 </a:t>
            </a:r>
            <a:r>
              <a:rPr lang="en-US" sz="1050" dirty="0">
                <a:hlinkClick r:id="rId12" action="ppaction://hlinksldjump"/>
              </a:rPr>
              <a:t>Temps d’attente médian et du 90e centile jusqu’à la résolution d’une anomalie au sein dépistée par biopsie tissulaire chez les femmes asymptomatiques (de 50 à 69 ans), selon la province — année de dépistage 2013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13" action="ppaction://hlinksldjump"/>
              </a:rPr>
              <a:t>4.3 </a:t>
            </a:r>
            <a:r>
              <a:rPr lang="en-US" sz="1050" dirty="0">
                <a:hlinkClick r:id="rId13" action="ppaction://hlinksldjump"/>
              </a:rPr>
              <a:t>Temps d’attente médian et du 90e centile entre la déclaration d’un résultat de test fécal anormal et la coloscopie de suivi, par province — années de dépistage 2013 et 2014 combinées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14" action="ppaction://hlinksldjump"/>
              </a:rPr>
              <a:t>4.4 </a:t>
            </a:r>
            <a:r>
              <a:rPr lang="en-US" sz="1050" dirty="0">
                <a:hlinkClick r:id="rId14" action="ppaction://hlinksldjump"/>
              </a:rPr>
              <a:t>Temps d’attente médian et du 90e centile en radiothérapie pour tous les cancers, selon la province — année de traitement 2014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15" action="ppaction://hlinksldjump"/>
              </a:rPr>
              <a:t>4.5 </a:t>
            </a:r>
            <a:r>
              <a:rPr lang="en-US" sz="1050" dirty="0">
                <a:hlinkClick r:id="rId15" action="ppaction://hlinksldjump"/>
              </a:rPr>
              <a:t>Temps d’attente du 90e centile en radiothérapie selon le siège de la maladie et la province — année de traitement 2014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16" action="ppaction://hlinksldjump"/>
              </a:rPr>
              <a:t>4.6 </a:t>
            </a:r>
            <a:r>
              <a:rPr lang="en-US" sz="1050" dirty="0">
                <a:hlinkClick r:id="rId16" action="ppaction://hlinksldjump"/>
              </a:rPr>
              <a:t>État d’avancement actuel de l’Initiative sur les résultats signalés par le patient, tous types de cancer confondus, par province — janvier 2017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17" action="ppaction://hlinksldjump"/>
              </a:rPr>
              <a:t>4.7 </a:t>
            </a:r>
            <a:r>
              <a:rPr lang="en-US" sz="1050" dirty="0">
                <a:hlinkClick r:id="rId17" action="ppaction://hlinksldjump"/>
              </a:rPr>
              <a:t>Pourcentage de décès de patients atteints de cancer par lieu, Canada — années de décès  2008 à 2012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18" action="ppaction://hlinksldjump"/>
              </a:rPr>
              <a:t>4.8 </a:t>
            </a:r>
            <a:r>
              <a:rPr lang="en-US" sz="1050" dirty="0">
                <a:hlinkClick r:id="rId18" action="ppaction://hlinksldjump"/>
              </a:rPr>
              <a:t>Pourcentage de décès de patients atteints de cancer par lieu et province/territoire — année de décès 2012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74386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89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3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12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3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95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AC 039 Report French Figs3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71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AC 039 Report French Figs3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83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3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8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3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4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3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62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3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69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3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538" y="438912"/>
            <a:ext cx="8217227" cy="2025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b="1" dirty="0">
                <a:hlinkClick r:id="rId2" action="ppaction://hlinksldjump"/>
              </a:rPr>
              <a:t>5.1 </a:t>
            </a:r>
            <a:r>
              <a:rPr lang="en-US" sz="1050" dirty="0">
                <a:hlinkClick r:id="rId2" action="ppaction://hlinksldjump"/>
              </a:rPr>
              <a:t>Pourcentage de Canadiens? qui ont déclaré fumer quotidiennement ou occasionnellement — 2001 p/r à 2014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3" action="ppaction://hlinksldjump"/>
              </a:rPr>
              <a:t>5.2 </a:t>
            </a:r>
            <a:r>
              <a:rPr lang="en-US" sz="1050" dirty="0">
                <a:hlinkClick r:id="rId3" action="ppaction://hlinksldjump"/>
              </a:rPr>
              <a:t>Pourcentage de filles qui ont reçu un schéma complet? de vaccination contre le VPH dans le cadre de programmes scolaires d’immunisation</a:t>
            </a:r>
            <a:r>
              <a:rPr lang="en-US" sz="1050" b="1" dirty="0">
                <a:hlinkClick r:id="rId3" action="ppaction://hlinksldjump"/>
              </a:rPr>
              <a:t>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4" action="ppaction://hlinksldjump"/>
              </a:rPr>
              <a:t>5.3 </a:t>
            </a:r>
            <a:r>
              <a:rPr lang="en-US" sz="1050" dirty="0">
                <a:hlinkClick r:id="rId4" action="ppaction://hlinksldjump"/>
              </a:rPr>
              <a:t>Pourcentage de toutes les mammographies de dépistage? effectuées pendant la dernière année qui ont été déclarées par  des femmes de 40 à 49 ans, par province/territoire — années de déclaration 2008 à 2012 combinées‡ 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5" action="ppaction://hlinksldjump"/>
              </a:rPr>
              <a:t>5.4 </a:t>
            </a:r>
            <a:r>
              <a:rPr lang="en-US" sz="1050" dirty="0">
                <a:hlinkClick r:id="rId5" action="ppaction://hlinksldjump"/>
              </a:rPr>
              <a:t>Pourcentage de patients atteints de cancer recevant une radiothérapie palliative osseuse consistant en plus d’une fraction, par province — année de traitement 2013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6" action="ppaction://hlinksldjump"/>
              </a:rPr>
              <a:t>5.5 </a:t>
            </a:r>
            <a:r>
              <a:rPr lang="en-US" sz="1050" dirty="0">
                <a:hlinkClick r:id="rId6" action="ppaction://hlinksldjump"/>
              </a:rPr>
              <a:t>Pourcentage de patients atteints de cancer admis dans une unité de soins intensifs au cours des 14 derniers jours de vie et décédés à cet endroit par province/territoire — exercices 2011–2012 à 2014–2015 combinés </a:t>
            </a: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b="1" dirty="0">
                <a:hlinkClick r:id="rId7" action="ppaction://hlinksldjump"/>
              </a:rPr>
              <a:t>5.6 </a:t>
            </a:r>
            <a:r>
              <a:rPr lang="en-US" sz="1050" dirty="0">
                <a:hlinkClick r:id="rId7" action="ppaction://hlinksldjump"/>
              </a:rPr>
              <a:t>Pourcentage de mastectomies dues au cancer du sein effectuées en chirurgie d’un jour, par province/territoire — exercices  2009–2010 à 2013–2014 combinés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30702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4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50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4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95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4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42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4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63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4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71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4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88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4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9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5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9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5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46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5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5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068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5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07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5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31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5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1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3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1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5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AC 039 Report French Figs1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1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3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AC 039 Report French Figs1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990" y="6079398"/>
            <a:ext cx="3557686" cy="681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ac_e_pm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1" y="6079398"/>
            <a:ext cx="2682271" cy="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1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purl.org/dc/terms/"/>
    <ds:schemaRef ds:uri="http://schemas.microsoft.com/sharepoint/v3/field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263</TotalTime>
  <Words>1194</Words>
  <Application>Microsoft Office PowerPoint</Application>
  <PresentationFormat>On-screen Show (4:3)</PresentationFormat>
  <Paragraphs>45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Catherine Jan</cp:lastModifiedBy>
  <cp:revision>55</cp:revision>
  <dcterms:created xsi:type="dcterms:W3CDTF">2010-04-12T23:12:02Z</dcterms:created>
  <dcterms:modified xsi:type="dcterms:W3CDTF">2019-12-20T18:58:57Z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