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3"/>
  </p:notesMasterIdLst>
  <p:sldIdLst>
    <p:sldId id="256" r:id="rId5"/>
    <p:sldId id="267" r:id="rId6"/>
    <p:sldId id="257" r:id="rId7"/>
    <p:sldId id="258" r:id="rId8"/>
    <p:sldId id="262" r:id="rId9"/>
    <p:sldId id="268" r:id="rId10"/>
    <p:sldId id="263"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ITC New Baskerville" pitchFamily="50" charset="0"/>
      <p:regular r:id="rId40"/>
      <p:bold r:id="rId41"/>
    </p:embeddedFont>
    <p:embeddedFont>
      <p:font typeface="Montserrat" panose="00000500000000000000" pitchFamily="2" charset="0"/>
      <p:regular r:id="rId42"/>
      <p:bold r:id="rId43"/>
      <p:italic r:id="rId44"/>
      <p:boldItalic r:id="rId45"/>
    </p:embeddedFont>
    <p:embeddedFont>
      <p:font typeface="Montserrat SemiBold" panose="00000700000000000000"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4F60D-C080-43C1-83A4-A936851C270C}" v="164" dt="2021-10-13T20:01:36.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1" autoAdjust="0"/>
    <p:restoredTop sz="86420" autoAdjust="0"/>
  </p:normalViewPr>
  <p:slideViewPr>
    <p:cSldViewPr snapToGrid="0" snapToObjects="1">
      <p:cViewPr varScale="1">
        <p:scale>
          <a:sx n="112" d="100"/>
          <a:sy n="112" d="100"/>
        </p:scale>
        <p:origin x="726"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334D-B2E4-0540-B007-89F59DCC9174}"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F1E39-3A41-0A4A-BFEA-38E4F95F2B1B}" type="slidenum">
              <a:rPr lang="en-US" smtClean="0"/>
              <a:t>‹#›</a:t>
            </a:fld>
            <a:endParaRPr lang="en-US"/>
          </a:p>
        </p:txBody>
      </p:sp>
    </p:spTree>
    <p:extLst>
      <p:ext uri="{BB962C8B-B14F-4D97-AF65-F5344CB8AC3E}">
        <p14:creationId xmlns:p14="http://schemas.microsoft.com/office/powerpoint/2010/main" val="41017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https://cdn.cancer.ca/-/media/files/research/cancer-statistics/2019-statistics/canadian-cancer-statistics-2019-en.pdf</a:t>
            </a:r>
          </a:p>
        </p:txBody>
      </p:sp>
      <p:sp>
        <p:nvSpPr>
          <p:cNvPr id="4" name="Slide Number Placeholder 3"/>
          <p:cNvSpPr>
            <a:spLocks noGrp="1"/>
          </p:cNvSpPr>
          <p:nvPr>
            <p:ph type="sldNum" sz="quarter" idx="5"/>
          </p:nvPr>
        </p:nvSpPr>
        <p:spPr/>
        <p:txBody>
          <a:bodyPr/>
          <a:lstStyle/>
          <a:p>
            <a:fld id="{613F1E39-3A41-0A4A-BFEA-38E4F95F2B1B}" type="slidenum">
              <a:rPr lang="en-US" smtClean="0"/>
              <a:t>3</a:t>
            </a:fld>
            <a:endParaRPr lang="en-US" dirty="0"/>
          </a:p>
        </p:txBody>
      </p:sp>
    </p:spTree>
    <p:extLst>
      <p:ext uri="{BB962C8B-B14F-4D97-AF65-F5344CB8AC3E}">
        <p14:creationId xmlns:p14="http://schemas.microsoft.com/office/powerpoint/2010/main" val="3348039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QC, NT and NU.</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AB: FT data were extracted from Alberta Colorectal Cancer Screening Program database. Colonoscopy data were extracted from Alberta NACRS/DAD and Physician Claim database.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Sigmoidoscopy is not included in this analysis.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MB: Data included colonoscopies done within or outside of the screening program.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Includes individuals with an abnormal fecal test between Jan 2017 and June 2019. Colonoscopy was counted within 183 days of an abnormal fecal test result.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NB: The colon cancer screening program was not fully implemented province-wide during this reporting period. This indicator includes individuals who opted out of the program/colonoscopy.</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15</a:t>
            </a:fld>
            <a:endParaRPr lang="en-US"/>
          </a:p>
        </p:txBody>
      </p:sp>
    </p:spTree>
    <p:extLst>
      <p:ext uri="{BB962C8B-B14F-4D97-AF65-F5344CB8AC3E}">
        <p14:creationId xmlns:p14="http://schemas.microsoft.com/office/powerpoint/2010/main" val="384146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QC, YT,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Invasive colorectal cancer was identified as: ICD-O-3 codes C18.0, C18.2-C18.9, C19.9, C20.9, , a morphology indicative of colorectal cancer, microscopically confirmed with a path report. Excluding histology codes: 9590-9989, 8240-8246, 8248-8249. Data for stage 0 were not available.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 NL: Data for stage 0 were not available.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17</a:t>
            </a:fld>
            <a:endParaRPr lang="en-US"/>
          </a:p>
        </p:txBody>
      </p:sp>
    </p:spTree>
    <p:extLst>
      <p:ext uri="{BB962C8B-B14F-4D97-AF65-F5344CB8AC3E}">
        <p14:creationId xmlns:p14="http://schemas.microsoft.com/office/powerpoint/2010/main" val="212701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QC, YT,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Invasive colorectal cancer was identified as: ICD-O-3 codes C18.0, C18.2-C18.9, C19.9, C20.9,  a morphology indicative of colorectal cancer, microscopically confirmed with a path report. Excluding histology codes: 9590-9989, 8240-8246, 8248-8249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18</a:t>
            </a:fld>
            <a:endParaRPr lang="en-US"/>
          </a:p>
        </p:txBody>
      </p:sp>
    </p:spTree>
    <p:extLst>
      <p:ext uri="{BB962C8B-B14F-4D97-AF65-F5344CB8AC3E}">
        <p14:creationId xmlns:p14="http://schemas.microsoft.com/office/powerpoint/2010/main" val="182837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not available for BC, QC, YT,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MB: data for age group 60-64 were combined with data for age group 55-59. </a:t>
            </a: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Invasive colorectal cancer was identified as: ICD-O-3 codes C18.0, C18.2-C18.9, C19.9, C20.9, a morphology indicative of colorectal cancer, microscopically confirmed with a path report. Excluding histology codes: 9590-9989, 8240-8246, 8248-8249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NB: </a:t>
            </a:r>
            <a:r>
              <a:rPr lang="en-US" sz="1800" dirty="0">
                <a:effectLst/>
                <a:latin typeface="Calibri" panose="020F0502020204030204" pitchFamily="34" charset="0"/>
                <a:ea typeface="Calibri" panose="020F0502020204030204" pitchFamily="34" charset="0"/>
                <a:cs typeface="Arial" panose="020B0604020202020204" pitchFamily="34" charset="0"/>
              </a:rPr>
              <a:t>Data for age group 55-59 were combined with data for age group 50-54.</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PE: Data for age group 55-59 were combined with data for age group 50-54.</a:t>
            </a: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19</a:t>
            </a:fld>
            <a:endParaRPr lang="en-US"/>
          </a:p>
        </p:txBody>
      </p:sp>
    </p:spTree>
    <p:extLst>
      <p:ext uri="{BB962C8B-B14F-4D97-AF65-F5344CB8AC3E}">
        <p14:creationId xmlns:p14="http://schemas.microsoft.com/office/powerpoint/2010/main" val="265779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not available for BC, QC, YT, NT and NU</a:t>
            </a: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 Data suppressed due to small numbers</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Invasive colorectal cancer was identified as: ICD-O-3 codes C18.0, C18.2-C18.9, C19.9, C20.9, a morphology indicative of colorectal cancer, microscopically confirmed with a path report. Excluding histology codes: 9590-9989, 8240-8246, 8248-8249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20</a:t>
            </a:fld>
            <a:endParaRPr lang="en-US"/>
          </a:p>
        </p:txBody>
      </p:sp>
    </p:spTree>
    <p:extLst>
      <p:ext uri="{BB962C8B-B14F-4D97-AF65-F5344CB8AC3E}">
        <p14:creationId xmlns:p14="http://schemas.microsoft.com/office/powerpoint/2010/main" val="181155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not available for BC, QC, YT,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AB: Cancer stage groups were defined by AJCC 7th for 2016-2017. From 2018 and onward, cancer stage groups were defined by AJCC 8th.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MB: Data for Stage III and Stage IV were combined due to small number. Cases diagnosed prior to 2018 were staged using AJCC7, cases diagnosed in 2018 onwards were staged using AJCC8.</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dirty="0">
                <a:effectLst/>
                <a:latin typeface="Calibri" panose="020F0502020204030204" pitchFamily="34" charset="0"/>
                <a:ea typeface="Times New Roman" panose="02020603050405020304" pitchFamily="18" charset="0"/>
                <a:cs typeface="Calibri" panose="020F0502020204030204" pitchFamily="34" charset="0"/>
              </a:rPr>
              <a:t>ON: Staging data based on date of diagnosis.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PE: Data for Stage I and Stage II were combined due to small numbers.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NL: Data for Stage III and Stage IV were combined due to small numbers.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22</a:t>
            </a:fld>
            <a:endParaRPr lang="en-US"/>
          </a:p>
        </p:txBody>
      </p:sp>
    </p:spTree>
    <p:extLst>
      <p:ext uri="{BB962C8B-B14F-4D97-AF65-F5344CB8AC3E}">
        <p14:creationId xmlns:p14="http://schemas.microsoft.com/office/powerpoint/2010/main" val="321493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Data include AB, SK, NB, NS, PE and NL.</a:t>
            </a:r>
          </a:p>
          <a:p>
            <a:pPr marL="0" marR="0">
              <a:lnSpc>
                <a:spcPct val="107000"/>
              </a:lnSpc>
              <a:spcBef>
                <a:spcPts val="0"/>
              </a:spcBef>
              <a:spcAft>
                <a:spcPts val="0"/>
              </a:spcAft>
            </a:pP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Some totals are less or more than 100% due to rounding.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Times New Roman" panose="02020603050405020304" pitchFamily="18" charset="0"/>
              </a:rPr>
              <a:t>Data source: Provincial and Territorial Cancer Agencies and Programs.</a:t>
            </a:r>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23</a:t>
            </a:fld>
            <a:endParaRPr lang="en-US"/>
          </a:p>
        </p:txBody>
      </p:sp>
    </p:spTree>
    <p:extLst>
      <p:ext uri="{BB962C8B-B14F-4D97-AF65-F5344CB8AC3E}">
        <p14:creationId xmlns:p14="http://schemas.microsoft.com/office/powerpoint/2010/main" val="1014585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 </a:t>
            </a:r>
            <a:r>
              <a:rPr lang="en-US" sz="1800" dirty="0">
                <a:effectLst/>
                <a:latin typeface="Calibri" panose="020F0502020204030204" pitchFamily="34" charset="0"/>
                <a:ea typeface="Times New Roman" panose="02020603050405020304" pitchFamily="18" charset="0"/>
                <a:cs typeface="Calibri" panose="020F0502020204030204" pitchFamily="34" charset="0"/>
              </a:rPr>
              <a:t>Hospitalization due to perforation was calculated based on people admitted to hospital within 7 days of their outpatient colonoscopies among individuals age 18+. Hospitalization due to bleeding was calculated based on people admitted within 14 days of their outpatient colonoscopies among individuals age 50+, where at least 1 polyp(s) was removed in the reporting period.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Times New Roman" panose="02020603050405020304" pitchFamily="18" charset="0"/>
              </a:rPr>
              <a:t>Data source: Provincial and Territorial Cancer Agencies and Programs.</a:t>
            </a:r>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25</a:t>
            </a:fld>
            <a:endParaRPr lang="en-US"/>
          </a:p>
        </p:txBody>
      </p:sp>
    </p:spTree>
    <p:extLst>
      <p:ext uri="{BB962C8B-B14F-4D97-AF65-F5344CB8AC3E}">
        <p14:creationId xmlns:p14="http://schemas.microsoft.com/office/powerpoint/2010/main" val="314595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Data not available for BC, ON, QC, NB, NL, YT,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MB: Age is calculated at the date of the last negative FT analyzed in 2014-2015.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13F1E39-3A41-0A4A-BFEA-38E4F95F2B1B}" type="slidenum">
              <a:rPr lang="en-US" smtClean="0"/>
              <a:t>27</a:t>
            </a:fld>
            <a:endParaRPr lang="en-US"/>
          </a:p>
        </p:txBody>
      </p:sp>
    </p:spTree>
    <p:extLst>
      <p:ext uri="{BB962C8B-B14F-4D97-AF65-F5344CB8AC3E}">
        <p14:creationId xmlns:p14="http://schemas.microsoft.com/office/powerpoint/2010/main" val="906581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include SK and PE, combined.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13F1E39-3A41-0A4A-BFEA-38E4F95F2B1B}" type="slidenum">
              <a:rPr lang="en-US" smtClean="0"/>
              <a:t>28</a:t>
            </a:fld>
            <a:endParaRPr lang="en-US"/>
          </a:p>
        </p:txBody>
      </p:sp>
    </p:spTree>
    <p:extLst>
      <p:ext uri="{BB962C8B-B14F-4D97-AF65-F5344CB8AC3E}">
        <p14:creationId xmlns:p14="http://schemas.microsoft.com/office/powerpoint/2010/main" val="8128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includes all jurisdictions except Quebec.</a:t>
            </a: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4</a:t>
            </a:fld>
            <a:endParaRPr lang="en-US" dirty="0"/>
          </a:p>
        </p:txBody>
      </p:sp>
    </p:spTree>
    <p:extLst>
      <p:ext uri="{BB962C8B-B14F-4D97-AF65-F5344CB8AC3E}">
        <p14:creationId xmlns:p14="http://schemas.microsoft.com/office/powerpoint/2010/main" val="275138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includes all jurisdictions except Quebec.</a:t>
            </a: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5</a:t>
            </a:fld>
            <a:endParaRPr lang="en-US" dirty="0"/>
          </a:p>
        </p:txBody>
      </p:sp>
    </p:spTree>
    <p:extLst>
      <p:ext uri="{BB962C8B-B14F-4D97-AF65-F5344CB8AC3E}">
        <p14:creationId xmlns:p14="http://schemas.microsoft.com/office/powerpoint/2010/main" val="171792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MB: Data includes program FOBTs that had a successful result and non-program FOBTs where the result is unknown and are assumed to be successful. The numerator includes a subset of fecal tests completed in the province (those for which data is available).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Individuals were considered screen eligible if they were 50-74 years old without a prior colorectal cancer or prior total colectomy or those who have not had colonoscopy and/or flex sigmoidoscopy within 10 years before Jan 1, 2017. 'Successful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FTs'</a:t>
            </a:r>
            <a:r>
              <a:rPr lang="en-US" sz="1800" dirty="0">
                <a:effectLst/>
                <a:latin typeface="Calibri" panose="020F0502020204030204" pitchFamily="34" charset="0"/>
                <a:ea typeface="Times New Roman" panose="02020603050405020304" pitchFamily="18" charset="0"/>
                <a:cs typeface="Calibri" panose="020F0502020204030204" pitchFamily="34" charset="0"/>
              </a:rPr>
              <a:t> contains 'successful positive' and 'successful negative' results as well as 'unknown' results identified through the OHIP claims database.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CA" sz="1800" dirty="0">
                <a:effectLst/>
                <a:latin typeface="Calibri" panose="020F0502020204030204" pitchFamily="34" charset="0"/>
                <a:ea typeface="Times New Roman" panose="02020603050405020304" pitchFamily="18" charset="0"/>
                <a:cs typeface="Calibri" panose="020F0502020204030204" pitchFamily="34" charset="0"/>
              </a:rPr>
              <a:t>QC: Data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reflects</a:t>
            </a:r>
            <a:r>
              <a:rPr lang="fr-CA" sz="1800" dirty="0">
                <a:effectLst/>
                <a:latin typeface="Calibri" panose="020F0502020204030204" pitchFamily="34" charset="0"/>
                <a:ea typeface="Times New Roman" panose="02020603050405020304" pitchFamily="18" charset="0"/>
                <a:cs typeface="Calibri" panose="020F0502020204030204" pitchFamily="34" charset="0"/>
              </a:rPr>
              <a: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opportunistic</a:t>
            </a:r>
            <a:r>
              <a:rPr lang="fr-CA" sz="1800" dirty="0">
                <a:effectLst/>
                <a:latin typeface="Calibri" panose="020F0502020204030204" pitchFamily="34" charset="0"/>
                <a:ea typeface="Times New Roman" panose="02020603050405020304" pitchFamily="18" charset="0"/>
                <a:cs typeface="Calibri" panose="020F0502020204030204" pitchFamily="34" charset="0"/>
              </a:rPr>
              <a:t> screening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only</a:t>
            </a:r>
            <a:r>
              <a:rPr lang="fr-CA" sz="1800" dirty="0">
                <a:effectLst/>
                <a:latin typeface="Calibri" panose="020F0502020204030204" pitchFamily="34" charset="0"/>
                <a:ea typeface="Times New Roman" panose="02020603050405020304" pitchFamily="18" charset="0"/>
                <a:cs typeface="Calibri" panose="020F0502020204030204" pitchFamily="34" charset="0"/>
              </a:rPr>
              <a:t> as the screening program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was</a:t>
            </a:r>
            <a:r>
              <a:rPr lang="fr-CA" sz="1800" dirty="0">
                <a:effectLst/>
                <a:latin typeface="Calibri" panose="020F0502020204030204" pitchFamily="34" charset="0"/>
                <a:ea typeface="Times New Roman" panose="02020603050405020304" pitchFamily="18" charset="0"/>
                <a:cs typeface="Calibri" panose="020F0502020204030204" pitchFamily="34" charset="0"/>
              </a:rPr>
              <a:t> not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implemented</a:t>
            </a:r>
            <a:r>
              <a:rPr lang="fr-CA" sz="1800" dirty="0">
                <a:effectLst/>
                <a:latin typeface="Calibri" panose="020F0502020204030204" pitchFamily="34" charset="0"/>
                <a:ea typeface="Times New Roman" panose="02020603050405020304" pitchFamily="18" charset="0"/>
                <a:cs typeface="Calibri" panose="020F0502020204030204" pitchFamily="34" charset="0"/>
              </a:rPr>
              <a: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yet</a:t>
            </a:r>
            <a:r>
              <a:rPr lang="fr-CA" sz="1800" dirty="0">
                <a:effectLst/>
                <a:latin typeface="Calibri" panose="020F0502020204030204" pitchFamily="34" charset="0"/>
                <a:ea typeface="Times New Roman" panose="02020603050405020304" pitchFamily="18" charset="0"/>
                <a:cs typeface="Calibri" panose="020F0502020204030204" pitchFamily="34" charset="0"/>
              </a:rPr>
              <a:t>. Source of the screen-</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eligible</a:t>
            </a:r>
            <a:r>
              <a:rPr lang="fr-CA" sz="1800" dirty="0">
                <a:effectLst/>
                <a:latin typeface="Calibri" panose="020F0502020204030204" pitchFamily="34" charset="0"/>
                <a:ea typeface="Times New Roman" panose="02020603050405020304" pitchFamily="18" charset="0"/>
                <a:cs typeface="Calibri" panose="020F0502020204030204" pitchFamily="34" charset="0"/>
              </a:rPr>
              <a: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denominator</a:t>
            </a:r>
            <a:r>
              <a:rPr lang="fr-CA" sz="1800" dirty="0">
                <a:effectLst/>
                <a:latin typeface="Calibri" panose="020F0502020204030204" pitchFamily="34" charset="0"/>
                <a:ea typeface="Times New Roman" panose="02020603050405020304" pitchFamily="18" charset="0"/>
                <a:cs typeface="Calibri" panose="020F0502020204030204" pitchFamily="34" charset="0"/>
              </a:rPr>
              <a: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is</a:t>
            </a:r>
            <a:r>
              <a:rPr lang="fr-CA" sz="1800" dirty="0">
                <a:effectLst/>
                <a:latin typeface="Calibri" panose="020F0502020204030204" pitchFamily="34" charset="0"/>
                <a:ea typeface="Times New Roman" panose="02020603050405020304" pitchFamily="18" charset="0"/>
                <a:cs typeface="Calibri" panose="020F0502020204030204" pitchFamily="34" charset="0"/>
              </a:rPr>
              <a:t> the population projections of 2011-2036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series</a:t>
            </a:r>
            <a:r>
              <a:rPr lang="fr-CA" sz="1800" dirty="0">
                <a:effectLst/>
                <a:latin typeface="Calibri" panose="020F0502020204030204" pitchFamily="34" charset="0"/>
                <a:ea typeface="Times New Roman" panose="02020603050405020304" pitchFamily="18" charset="0"/>
                <a:cs typeface="Calibri" panose="020F0502020204030204" pitchFamily="34" charset="0"/>
              </a:rPr>
              <a:t>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produced</a:t>
            </a:r>
            <a:r>
              <a:rPr lang="fr-CA" sz="1800" dirty="0">
                <a:effectLst/>
                <a:latin typeface="Calibri" panose="020F0502020204030204" pitchFamily="34" charset="0"/>
                <a:ea typeface="Times New Roman" panose="02020603050405020304" pitchFamily="18" charset="0"/>
                <a:cs typeface="Calibri" panose="020F0502020204030204" pitchFamily="34" charset="0"/>
              </a:rPr>
              <a:t> in </a:t>
            </a:r>
            <a:r>
              <a:rPr lang="fr-CA" sz="1800" dirty="0" err="1">
                <a:effectLst/>
                <a:latin typeface="Calibri" panose="020F0502020204030204" pitchFamily="34" charset="0"/>
                <a:ea typeface="Times New Roman" panose="02020603050405020304" pitchFamily="18" charset="0"/>
                <a:cs typeface="Calibri" panose="020F0502020204030204" pitchFamily="34" charset="0"/>
              </a:rPr>
              <a:t>November</a:t>
            </a:r>
            <a:r>
              <a:rPr lang="fr-CA" sz="1800" dirty="0">
                <a:effectLst/>
                <a:latin typeface="Calibri" panose="020F0502020204030204" pitchFamily="34" charset="0"/>
                <a:ea typeface="Times New Roman" panose="02020603050405020304" pitchFamily="18" charset="0"/>
                <a:cs typeface="Calibri" panose="020F0502020204030204" pitchFamily="34" charset="0"/>
              </a:rPr>
              <a:t> 2014) by the Institut de la statistique du Québec.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NB: The colon cancer screening program was not fully implemented province-wide during this reporting period.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NL:  The screening program has a self/provider-based referral system.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YT: Screen eligible population for each age group is the average population of 2017 and 2018from the Yukon Bureau of Statistics.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NT: Screen-eligible denominator is the July 2018 population estimates from NWT Bureau of Statistics.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7</a:t>
            </a:fld>
            <a:endParaRPr lang="en-US"/>
          </a:p>
        </p:txBody>
      </p:sp>
    </p:spTree>
    <p:extLst>
      <p:ext uri="{BB962C8B-B14F-4D97-AF65-F5344CB8AC3E}">
        <p14:creationId xmlns:p14="http://schemas.microsoft.com/office/powerpoint/2010/main" val="200131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Data include AB, SK, MB, ON, QC, NB, NS, PE, NL, YT and 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8</a:t>
            </a:fld>
            <a:endParaRPr lang="en-US"/>
          </a:p>
        </p:txBody>
      </p:sp>
    </p:spTree>
    <p:extLst>
      <p:ext uri="{BB962C8B-B14F-4D97-AF65-F5344CB8AC3E}">
        <p14:creationId xmlns:p14="http://schemas.microsoft.com/office/powerpoint/2010/main" val="269548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Data is not available for BC, AB, ON, QC, NL,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MB: Age is calculated at the date of the first successful FOBT analyzed in the 30-month time period. For individuals with no successful FOBT in the 30-month time period, age is calculated at the date the first invitation was mailed within the 2-year time period.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NB: The colon cancer screening program was not fully implemented province-wide during this reporting period.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PE: Population-based invitation in place. The invitation addresses Islanders who do not have a FIT screening history and are new to PEI (age 50 to 74) or recently turned 50, 55, 60, 65, or 70. About 18% of mail invitations are returned to the program due to an invalid address.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YT: There is no population wide invitation process due to available capacity. The numbers of invited males and females from Jan 1, 2017 to Dec 31, 2018 are estimated to be higher, meaning health care providers invited more people to the program but were not captured successfully resulting in a higher participation rate.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tabLst>
                <a:tab pos="12420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9</a:t>
            </a:fld>
            <a:endParaRPr lang="en-US"/>
          </a:p>
        </p:txBody>
      </p:sp>
    </p:spTree>
    <p:extLst>
      <p:ext uri="{BB962C8B-B14F-4D97-AF65-F5344CB8AC3E}">
        <p14:creationId xmlns:p14="http://schemas.microsoft.com/office/powerpoint/2010/main" val="224973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AB, SK, QC, NB, NS, NL,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MB: An individual was considered ineligible and was excluded from the calculation if any of the following occurred: (1) A death date prior to the end of 2018; (2) Cessation of provincial health coverage prior to the end of 2018; (3) A cancer diagnosis prior to the end of 2018; (4) Their demographic record did not exist in the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ColonCheck</a:t>
            </a:r>
            <a:r>
              <a:rPr lang="en-US" sz="1800" dirty="0">
                <a:effectLst/>
                <a:latin typeface="Calibri" panose="020F0502020204030204" pitchFamily="34" charset="0"/>
                <a:ea typeface="Times New Roman" panose="02020603050405020304" pitchFamily="18" charset="0"/>
                <a:cs typeface="Calibri" panose="020F0502020204030204" pitchFamily="34" charset="0"/>
              </a:rPr>
              <a:t> registry until after December 31, 2018; (5) They opted out of participation in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ColonCheck</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Individuals with a missing/invalid Health Insurance Number, date of birth or non-Ontario residents are excluded. Individuals were considered 'Screen eligible' if they were 50-74 as of Jan 1, of 2018, with no colorectal cancer and total colectomy prior to Jan 1, 2018.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PE: Data is for 2019. An individual was considered overdue if they did not have a FIT test in the previous two and a half years, or a colonoscopy or sigmoidoscopy in the previous 10 years. Individuals with colorectal cancers were removed. Data may contain diagnostic tests for symptomatic people.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YT: Eligible population is estimated from the Yukon Bureau of Statistics December 31, 2018. Overdue Population is the eligible population counts minus the number of patients who had a FIT test in the previous 2 years AND those who had a colonoscopy or sigmoidoscopy in the last 10 years.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10</a:t>
            </a:fld>
            <a:endParaRPr lang="en-US"/>
          </a:p>
        </p:txBody>
      </p:sp>
    </p:spTree>
    <p:extLst>
      <p:ext uri="{BB962C8B-B14F-4D97-AF65-F5344CB8AC3E}">
        <p14:creationId xmlns:p14="http://schemas.microsoft.com/office/powerpoint/2010/main" val="309901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QC,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AB: FT data were extracted from Alberta Colorectal Cancer Screening Program database. Colonoscopy data were extracted from Alberta NACRS/DAD and Physician Claims database.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Sigmoidoscopy is not included in this analysis.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Includes individuals with an abnormal fecal test between Jan 2017 and June 2019. Colonoscopy was counted within 183 days of an abnormal fecal test result.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NB: The colon cancer screening program was not fully implemented province-wide during this reporting period. This indicator includes individuals who opted out of  the program/colonoscopy.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12</a:t>
            </a:fld>
            <a:endParaRPr lang="en-US"/>
          </a:p>
        </p:txBody>
      </p:sp>
    </p:spTree>
    <p:extLst>
      <p:ext uri="{BB962C8B-B14F-4D97-AF65-F5344CB8AC3E}">
        <p14:creationId xmlns:p14="http://schemas.microsoft.com/office/powerpoint/2010/main" val="409827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is not available for BC, QC, NT and NU.</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AB: FT data were extracted from Alberta Colorectal Cancer Screening Program database. Colonoscopy data were extracted from Alberta NACRS/DAD and Physician Claims database.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SK: Sigmoidoscopy is not included in this analysis. Opportunistic screening is included in this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MB: The denominator includes only the colonoscopies done within the screening program, while the numerator includes colonoscopies done within or outside of the screening program.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 Includes individuals with an abnormal fecal test between Jan 2017 and June 2019. Colonoscopy within 60 days was counted among those who had a colonoscopy within 183 days of an abnormal fecal test result.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NB: The colon cancer screening program was not fully implemented province-wide during this reporting period. This indicator includes individuals who opted out of the program/colonoscopy.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source: Provincial and Territorial Cancer Agencies and Programs.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14</a:t>
            </a:fld>
            <a:endParaRPr lang="en-US"/>
          </a:p>
        </p:txBody>
      </p:sp>
    </p:spTree>
    <p:extLst>
      <p:ext uri="{BB962C8B-B14F-4D97-AF65-F5344CB8AC3E}">
        <p14:creationId xmlns:p14="http://schemas.microsoft.com/office/powerpoint/2010/main" val="3886207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6012D0-C2D9-5A4B-B947-3CB288B9A933}"/>
              </a:ext>
            </a:extLst>
          </p:cNvPr>
          <p:cNvSpPr>
            <a:spLocks noGrp="1"/>
          </p:cNvSpPr>
          <p:nvPr>
            <p:ph type="dt" sz="half" idx="10"/>
          </p:nvPr>
        </p:nvSpPr>
        <p:spPr/>
        <p:txBody>
          <a:bodyPr/>
          <a:lstStyle/>
          <a:p>
            <a:fld id="{D338BDDC-179A-A14B-B69C-0811029A5C52}" type="datetime1">
              <a:rPr lang="en-CA" smtClean="0"/>
              <a:t>2021-10-14</a:t>
            </a:fld>
            <a:endParaRPr lang="en-US"/>
          </a:p>
        </p:txBody>
      </p:sp>
      <p:sp>
        <p:nvSpPr>
          <p:cNvPr id="5" name="Footer Placeholder 4">
            <a:extLst>
              <a:ext uri="{FF2B5EF4-FFF2-40B4-BE49-F238E27FC236}">
                <a16:creationId xmlns:a16="http://schemas.microsoft.com/office/drawing/2014/main" id="{9C4DBFAD-4A1E-D048-B1AD-C0BD1487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B7FD-77B0-B042-9650-1ACB1D3C05C5}"/>
              </a:ext>
            </a:extLst>
          </p:cNvPr>
          <p:cNvSpPr>
            <a:spLocks noGrp="1"/>
          </p:cNvSpPr>
          <p:nvPr>
            <p:ph type="sldNum" sz="quarter" idx="12"/>
          </p:nvPr>
        </p:nvSpPr>
        <p:spPr/>
        <p:txBody>
          <a:bodyPr/>
          <a:lstStyle/>
          <a:p>
            <a:fld id="{D9F2F12A-E773-6344-8602-31C2DEEE88BD}" type="slidenum">
              <a:rPr lang="en-US" smtClean="0"/>
              <a:t>‹#›</a:t>
            </a:fld>
            <a:endParaRPr lang="en-US"/>
          </a:p>
        </p:txBody>
      </p:sp>
    </p:spTree>
    <p:extLst>
      <p:ext uri="{BB962C8B-B14F-4D97-AF65-F5344CB8AC3E}">
        <p14:creationId xmlns:p14="http://schemas.microsoft.com/office/powerpoint/2010/main" val="110878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rc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rc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rc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084386" y="1852243"/>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084385" y="3191178"/>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084385" y="4485157"/>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22468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11" name="Picture 10" descr="A picture containing racket, holding, player, person&#10;&#10;Description automatically generated">
            <a:extLst>
              <a:ext uri="{FF2B5EF4-FFF2-40B4-BE49-F238E27FC236}">
                <a16:creationId xmlns:a16="http://schemas.microsoft.com/office/drawing/2014/main" id="{19C5AA39-86F7-3140-BFDA-09603ABF972F}"/>
              </a:ext>
            </a:extLst>
          </p:cNvPr>
          <p:cNvPicPr>
            <a:picLocks noChangeAspect="1"/>
          </p:cNvPicPr>
          <p:nvPr userDrawn="1"/>
        </p:nvPicPr>
        <p:blipFill>
          <a:blip r:embed="rId3"/>
          <a:stretch>
            <a:fillRect/>
          </a:stretch>
        </p:blipFill>
        <p:spPr>
          <a:xfrm>
            <a:off x="1078314" y="1754150"/>
            <a:ext cx="2450020" cy="3949700"/>
          </a:xfrm>
          <a:prstGeom prst="rect">
            <a:avLst/>
          </a:prstGeom>
        </p:spPr>
      </p:pic>
      <p:pic>
        <p:nvPicPr>
          <p:cNvPr id="12" name="Picture 11" descr="A picture containing holding, racket, ball, light&#10;&#10;Description automatically generated">
            <a:extLst>
              <a:ext uri="{FF2B5EF4-FFF2-40B4-BE49-F238E27FC236}">
                <a16:creationId xmlns:a16="http://schemas.microsoft.com/office/drawing/2014/main" id="{A1E504B0-9E8A-1B45-99BD-61BFC4418DED}"/>
              </a:ext>
            </a:extLst>
          </p:cNvPr>
          <p:cNvPicPr>
            <a:picLocks noChangeAspect="1"/>
          </p:cNvPicPr>
          <p:nvPr userDrawn="1"/>
        </p:nvPicPr>
        <p:blipFill>
          <a:blip r:embed="rId4"/>
          <a:stretch>
            <a:fillRect/>
          </a:stretch>
        </p:blipFill>
        <p:spPr>
          <a:xfrm>
            <a:off x="6295291" y="1754150"/>
            <a:ext cx="2450020" cy="39497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072F46-52B1-144D-8EDF-C3CA745A82E9}"/>
              </a:ext>
            </a:extLst>
          </p:cNvPr>
          <p:cNvPicPr>
            <a:picLocks noChangeAspect="1"/>
          </p:cNvPicPr>
          <p:nvPr userDrawn="1"/>
        </p:nvPicPr>
        <p:blipFill>
          <a:blip r:embed="rId5"/>
          <a:stretch>
            <a:fillRect/>
          </a:stretch>
        </p:blipFill>
        <p:spPr>
          <a:xfrm>
            <a:off x="3686802" y="1754150"/>
            <a:ext cx="2450020" cy="3949700"/>
          </a:xfrm>
          <a:prstGeom prst="rect">
            <a:avLst/>
          </a:prstGeom>
        </p:spPr>
      </p:pic>
      <p:pic>
        <p:nvPicPr>
          <p:cNvPr id="18" name="Picture 17" descr="A picture containing bird&#10;&#10;Description automatically generated">
            <a:extLst>
              <a:ext uri="{FF2B5EF4-FFF2-40B4-BE49-F238E27FC236}">
                <a16:creationId xmlns:a16="http://schemas.microsoft.com/office/drawing/2014/main" id="{45F5578A-8AA7-1A4E-9868-69E87A2BD33C}"/>
              </a:ext>
            </a:extLst>
          </p:cNvPr>
          <p:cNvPicPr>
            <a:picLocks noChangeAspect="1"/>
          </p:cNvPicPr>
          <p:nvPr userDrawn="1"/>
        </p:nvPicPr>
        <p:blipFill>
          <a:blip r:embed="rId6"/>
          <a:stretch>
            <a:fillRect/>
          </a:stretch>
        </p:blipFill>
        <p:spPr>
          <a:xfrm>
            <a:off x="8903780"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40523"/>
            <a:ext cx="2438086"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40522"/>
            <a:ext cx="2356025"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7447"/>
            <a:ext cx="2438298"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7447"/>
            <a:ext cx="2450020"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266316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11" name="Picture 10">
            <a:extLst>
              <a:ext uri="{FF2B5EF4-FFF2-40B4-BE49-F238E27FC236}">
                <a16:creationId xmlns:a16="http://schemas.microsoft.com/office/drawing/2014/main" id="{19C5AA39-86F7-3140-BFDA-09603ABF972F}"/>
              </a:ext>
            </a:extLst>
          </p:cNvPr>
          <p:cNvPicPr>
            <a:picLocks noChangeAspect="1"/>
          </p:cNvPicPr>
          <p:nvPr userDrawn="1"/>
        </p:nvPicPr>
        <p:blipFill>
          <a:blip r:embed="rId3"/>
          <a:srcRect/>
          <a:stretch/>
        </p:blipFill>
        <p:spPr>
          <a:xfrm>
            <a:off x="1096649" y="1754150"/>
            <a:ext cx="2450020" cy="3949700"/>
          </a:xfrm>
          <a:prstGeom prst="rect">
            <a:avLst/>
          </a:prstGeom>
        </p:spPr>
      </p:pic>
      <p:pic>
        <p:nvPicPr>
          <p:cNvPr id="12" name="Picture 11">
            <a:extLst>
              <a:ext uri="{FF2B5EF4-FFF2-40B4-BE49-F238E27FC236}">
                <a16:creationId xmlns:a16="http://schemas.microsoft.com/office/drawing/2014/main" id="{A1E504B0-9E8A-1B45-99BD-61BFC4418DED}"/>
              </a:ext>
            </a:extLst>
          </p:cNvPr>
          <p:cNvPicPr>
            <a:picLocks noChangeAspect="1"/>
          </p:cNvPicPr>
          <p:nvPr userDrawn="1"/>
        </p:nvPicPr>
        <p:blipFill>
          <a:blip r:embed="rId4"/>
          <a:srcRect/>
          <a:stretch/>
        </p:blipFill>
        <p:spPr>
          <a:xfrm>
            <a:off x="6320293" y="1754150"/>
            <a:ext cx="2436484" cy="3949700"/>
          </a:xfrm>
          <a:prstGeom prst="rect">
            <a:avLst/>
          </a:prstGeom>
        </p:spPr>
      </p:pic>
      <p:pic>
        <p:nvPicPr>
          <p:cNvPr id="17" name="Picture 16">
            <a:extLst>
              <a:ext uri="{FF2B5EF4-FFF2-40B4-BE49-F238E27FC236}">
                <a16:creationId xmlns:a16="http://schemas.microsoft.com/office/drawing/2014/main" id="{10072F46-52B1-144D-8EDF-C3CA745A82E9}"/>
              </a:ext>
            </a:extLst>
          </p:cNvPr>
          <p:cNvPicPr>
            <a:picLocks noChangeAspect="1"/>
          </p:cNvPicPr>
          <p:nvPr userDrawn="1"/>
        </p:nvPicPr>
        <p:blipFill>
          <a:blip r:embed="rId5"/>
          <a:srcRect/>
          <a:stretch/>
        </p:blipFill>
        <p:spPr>
          <a:xfrm>
            <a:off x="3705137" y="1754150"/>
            <a:ext cx="2450020" cy="3949700"/>
          </a:xfrm>
          <a:prstGeom prst="rect">
            <a:avLst/>
          </a:prstGeom>
        </p:spPr>
      </p:pic>
      <p:pic>
        <p:nvPicPr>
          <p:cNvPr id="18" name="Picture 17">
            <a:extLst>
              <a:ext uri="{FF2B5EF4-FFF2-40B4-BE49-F238E27FC236}">
                <a16:creationId xmlns:a16="http://schemas.microsoft.com/office/drawing/2014/main" id="{45F5578A-8AA7-1A4E-9868-69E87A2BD33C}"/>
              </a:ext>
            </a:extLst>
          </p:cNvPr>
          <p:cNvPicPr>
            <a:picLocks noChangeAspect="1"/>
          </p:cNvPicPr>
          <p:nvPr userDrawn="1"/>
        </p:nvPicPr>
        <p:blipFill>
          <a:blip r:embed="rId6"/>
          <a:srcRect/>
          <a:stretch/>
        </p:blipFill>
        <p:spPr>
          <a:xfrm>
            <a:off x="8922115"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33599"/>
            <a:ext cx="2438086"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33598"/>
            <a:ext cx="2356025"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0523"/>
            <a:ext cx="2438298"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0523"/>
            <a:ext cx="2450020"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407879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racket, blue, flying&#10;&#10;Description automatically generated">
            <a:extLst>
              <a:ext uri="{FF2B5EF4-FFF2-40B4-BE49-F238E27FC236}">
                <a16:creationId xmlns:a16="http://schemas.microsoft.com/office/drawing/2014/main" id="{119380A0-FAE0-174F-8DFA-C4371E2666F9}"/>
              </a:ext>
            </a:extLst>
          </p:cNvPr>
          <p:cNvPicPr>
            <a:picLocks noChangeAspect="1"/>
          </p:cNvPicPr>
          <p:nvPr userDrawn="1"/>
        </p:nvPicPr>
        <p:blipFill>
          <a:blip r:embed="rId3"/>
          <a:stretch>
            <a:fillRect/>
          </a:stretch>
        </p:blipFill>
        <p:spPr>
          <a:xfrm>
            <a:off x="1101970" y="1694890"/>
            <a:ext cx="4775200" cy="1828800"/>
          </a:xfrm>
          <a:prstGeom prst="rect">
            <a:avLst/>
          </a:prstGeom>
        </p:spPr>
      </p:pic>
      <p:pic>
        <p:nvPicPr>
          <p:cNvPr id="6" name="Picture 5" descr="A clear blue sky&#10;&#10;Description automatically generated">
            <a:extLst>
              <a:ext uri="{FF2B5EF4-FFF2-40B4-BE49-F238E27FC236}">
                <a16:creationId xmlns:a16="http://schemas.microsoft.com/office/drawing/2014/main" id="{06CF8548-DD21-7644-9AE5-8FEF8DA6135F}"/>
              </a:ext>
            </a:extLst>
          </p:cNvPr>
          <p:cNvPicPr>
            <a:picLocks noChangeAspect="1"/>
          </p:cNvPicPr>
          <p:nvPr userDrawn="1"/>
        </p:nvPicPr>
        <p:blipFill>
          <a:blip r:embed="rId4"/>
          <a:stretch>
            <a:fillRect/>
          </a:stretch>
        </p:blipFill>
        <p:spPr>
          <a:xfrm>
            <a:off x="6590323" y="1696365"/>
            <a:ext cx="4775200" cy="1828800"/>
          </a:xfrm>
          <a:prstGeom prst="rect">
            <a:avLst/>
          </a:prstGeom>
        </p:spPr>
      </p:pic>
      <p:pic>
        <p:nvPicPr>
          <p:cNvPr id="8" name="Picture 7" descr="Background pattern&#10;&#10;Description automatically generated">
            <a:extLst>
              <a:ext uri="{FF2B5EF4-FFF2-40B4-BE49-F238E27FC236}">
                <a16:creationId xmlns:a16="http://schemas.microsoft.com/office/drawing/2014/main" id="{07D27816-637B-9243-8553-17BF012B1055}"/>
              </a:ext>
            </a:extLst>
          </p:cNvPr>
          <p:cNvPicPr>
            <a:picLocks noChangeAspect="1"/>
          </p:cNvPicPr>
          <p:nvPr userDrawn="1"/>
        </p:nvPicPr>
        <p:blipFill>
          <a:blip r:embed="rId5"/>
          <a:stretch>
            <a:fillRect/>
          </a:stretch>
        </p:blipFill>
        <p:spPr>
          <a:xfrm>
            <a:off x="1101970" y="3880338"/>
            <a:ext cx="4775200" cy="18288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FB43406-0219-9341-9ADB-FA8F8E6F348D}"/>
              </a:ext>
            </a:extLst>
          </p:cNvPr>
          <p:cNvPicPr>
            <a:picLocks noChangeAspect="1"/>
          </p:cNvPicPr>
          <p:nvPr userDrawn="1"/>
        </p:nvPicPr>
        <p:blipFill>
          <a:blip r:embed="rId6"/>
          <a:stretch>
            <a:fillRect/>
          </a:stretch>
        </p:blipFill>
        <p:spPr>
          <a:xfrm>
            <a:off x="6590323" y="3908868"/>
            <a:ext cx="4775200" cy="1828800"/>
          </a:xfrm>
          <a:prstGeom prst="rect">
            <a:avLst/>
          </a:prstGeom>
        </p:spPr>
      </p:pic>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37138"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1" name="Content Placeholder 2">
            <a:extLst>
              <a:ext uri="{FF2B5EF4-FFF2-40B4-BE49-F238E27FC236}">
                <a16:creationId xmlns:a16="http://schemas.microsoft.com/office/drawing/2014/main" id="{C87DB2FB-B8C3-794C-8312-E006764B04F8}"/>
              </a:ext>
            </a:extLst>
          </p:cNvPr>
          <p:cNvSpPr>
            <a:spLocks noGrp="1"/>
          </p:cNvSpPr>
          <p:nvPr>
            <p:ph idx="13" hasCustomPrompt="1"/>
          </p:nvPr>
        </p:nvSpPr>
        <p:spPr>
          <a:xfrm>
            <a:off x="6625492"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4" name="Content Placeholder 2">
            <a:extLst>
              <a:ext uri="{FF2B5EF4-FFF2-40B4-BE49-F238E27FC236}">
                <a16:creationId xmlns:a16="http://schemas.microsoft.com/office/drawing/2014/main" id="{B2206BEE-DCCC-184C-946F-119EF29C5A21}"/>
              </a:ext>
            </a:extLst>
          </p:cNvPr>
          <p:cNvSpPr>
            <a:spLocks noGrp="1"/>
          </p:cNvSpPr>
          <p:nvPr>
            <p:ph idx="14" hasCustomPrompt="1"/>
          </p:nvPr>
        </p:nvSpPr>
        <p:spPr>
          <a:xfrm>
            <a:off x="1119554"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5" name="Content Placeholder 2">
            <a:extLst>
              <a:ext uri="{FF2B5EF4-FFF2-40B4-BE49-F238E27FC236}">
                <a16:creationId xmlns:a16="http://schemas.microsoft.com/office/drawing/2014/main" id="{58277245-FA37-914F-8EEA-35A71E7AAF30}"/>
              </a:ext>
            </a:extLst>
          </p:cNvPr>
          <p:cNvSpPr>
            <a:spLocks noGrp="1"/>
          </p:cNvSpPr>
          <p:nvPr>
            <p:ph idx="15" hasCustomPrompt="1"/>
          </p:nvPr>
        </p:nvSpPr>
        <p:spPr>
          <a:xfrm>
            <a:off x="6613769"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22626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5" name="Picture 4" descr="A picture containing background pattern&#10;&#10;Description automatically generated">
            <a:extLst>
              <a:ext uri="{FF2B5EF4-FFF2-40B4-BE49-F238E27FC236}">
                <a16:creationId xmlns:a16="http://schemas.microsoft.com/office/drawing/2014/main" id="{1F3A383B-E71F-3348-81C1-2F9D99BF496D}"/>
              </a:ext>
            </a:extLst>
          </p:cNvPr>
          <p:cNvPicPr>
            <a:picLocks noChangeAspect="1"/>
          </p:cNvPicPr>
          <p:nvPr userDrawn="1"/>
        </p:nvPicPr>
        <p:blipFill>
          <a:blip r:embed="rId3"/>
          <a:stretch>
            <a:fillRect/>
          </a:stretch>
        </p:blipFill>
        <p:spPr>
          <a:xfrm>
            <a:off x="1080838" y="1676400"/>
            <a:ext cx="3098800" cy="1752600"/>
          </a:xfrm>
          <a:prstGeom prst="rect">
            <a:avLst/>
          </a:prstGeom>
        </p:spPr>
      </p:pic>
      <p:pic>
        <p:nvPicPr>
          <p:cNvPr id="10" name="Picture 9" descr="A picture containing nature, holding, rainbow, person&#10;&#10;Description automatically generated">
            <a:extLst>
              <a:ext uri="{FF2B5EF4-FFF2-40B4-BE49-F238E27FC236}">
                <a16:creationId xmlns:a16="http://schemas.microsoft.com/office/drawing/2014/main" id="{B346911C-C2C2-EE45-9497-2585600F1C9E}"/>
              </a:ext>
            </a:extLst>
          </p:cNvPr>
          <p:cNvPicPr>
            <a:picLocks noChangeAspect="1"/>
          </p:cNvPicPr>
          <p:nvPr userDrawn="1"/>
        </p:nvPicPr>
        <p:blipFill>
          <a:blip r:embed="rId4"/>
          <a:stretch>
            <a:fillRect/>
          </a:stretch>
        </p:blipFill>
        <p:spPr>
          <a:xfrm>
            <a:off x="4827552" y="1676400"/>
            <a:ext cx="3111500" cy="1752600"/>
          </a:xfrm>
          <a:prstGeom prst="rect">
            <a:avLst/>
          </a:prstGeom>
        </p:spPr>
      </p:pic>
      <p:pic>
        <p:nvPicPr>
          <p:cNvPr id="12" name="Picture 11" descr="Background pattern&#10;&#10;Description automatically generated">
            <a:extLst>
              <a:ext uri="{FF2B5EF4-FFF2-40B4-BE49-F238E27FC236}">
                <a16:creationId xmlns:a16="http://schemas.microsoft.com/office/drawing/2014/main" id="{DBD22F6A-54D1-554F-AFC4-48505A1CA69A}"/>
              </a:ext>
            </a:extLst>
          </p:cNvPr>
          <p:cNvPicPr>
            <a:picLocks noChangeAspect="1"/>
          </p:cNvPicPr>
          <p:nvPr userDrawn="1"/>
        </p:nvPicPr>
        <p:blipFill>
          <a:blip r:embed="rId5"/>
          <a:stretch>
            <a:fillRect/>
          </a:stretch>
        </p:blipFill>
        <p:spPr>
          <a:xfrm>
            <a:off x="8280400" y="1676400"/>
            <a:ext cx="3111500" cy="1752600"/>
          </a:xfrm>
          <a:prstGeom prst="rect">
            <a:avLst/>
          </a:prstGeom>
        </p:spPr>
      </p:pic>
      <p:pic>
        <p:nvPicPr>
          <p:cNvPr id="15" name="Picture 14" descr="Background pattern&#10;&#10;Description automatically generated">
            <a:extLst>
              <a:ext uri="{FF2B5EF4-FFF2-40B4-BE49-F238E27FC236}">
                <a16:creationId xmlns:a16="http://schemas.microsoft.com/office/drawing/2014/main" id="{5F11ECA6-ADD4-BD40-8E50-8C8DDD9103F9}"/>
              </a:ext>
            </a:extLst>
          </p:cNvPr>
          <p:cNvPicPr>
            <a:picLocks noChangeAspect="1"/>
          </p:cNvPicPr>
          <p:nvPr userDrawn="1"/>
        </p:nvPicPr>
        <p:blipFill>
          <a:blip r:embed="rId6"/>
          <a:stretch>
            <a:fillRect/>
          </a:stretch>
        </p:blipFill>
        <p:spPr>
          <a:xfrm>
            <a:off x="1080838" y="3798807"/>
            <a:ext cx="3098800" cy="17526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CCF529B-C544-F242-93C1-971F45505885}"/>
              </a:ext>
            </a:extLst>
          </p:cNvPr>
          <p:cNvPicPr>
            <a:picLocks noChangeAspect="1"/>
          </p:cNvPicPr>
          <p:nvPr userDrawn="1"/>
        </p:nvPicPr>
        <p:blipFill>
          <a:blip r:embed="rId7"/>
          <a:stretch>
            <a:fillRect/>
          </a:stretch>
        </p:blipFill>
        <p:spPr>
          <a:xfrm>
            <a:off x="4827552" y="3798807"/>
            <a:ext cx="3111500" cy="1752600"/>
          </a:xfrm>
          <a:prstGeom prst="rect">
            <a:avLst/>
          </a:prstGeom>
        </p:spPr>
      </p:pic>
      <p:pic>
        <p:nvPicPr>
          <p:cNvPr id="20" name="Picture 19" descr="A picture containing sunburst chart&#10;&#10;Description automatically generated">
            <a:extLst>
              <a:ext uri="{FF2B5EF4-FFF2-40B4-BE49-F238E27FC236}">
                <a16:creationId xmlns:a16="http://schemas.microsoft.com/office/drawing/2014/main" id="{2F9F51D7-459A-E44E-A6B5-AB6BAEFE62ED}"/>
              </a:ext>
            </a:extLst>
          </p:cNvPr>
          <p:cNvPicPr>
            <a:picLocks noChangeAspect="1"/>
          </p:cNvPicPr>
          <p:nvPr userDrawn="1"/>
        </p:nvPicPr>
        <p:blipFill>
          <a:blip r:embed="rId8"/>
          <a:stretch>
            <a:fillRect/>
          </a:stretch>
        </p:blipFill>
        <p:spPr>
          <a:xfrm>
            <a:off x="8280400" y="3798807"/>
            <a:ext cx="3073400" cy="1752600"/>
          </a:xfrm>
          <a:prstGeom prst="rect">
            <a:avLst/>
          </a:prstGeom>
        </p:spPr>
      </p:pic>
      <p:sp>
        <p:nvSpPr>
          <p:cNvPr id="27" name="Content Placeholder 2">
            <a:extLst>
              <a:ext uri="{FF2B5EF4-FFF2-40B4-BE49-F238E27FC236}">
                <a16:creationId xmlns:a16="http://schemas.microsoft.com/office/drawing/2014/main" id="{3CB05956-E44E-EA4C-806C-8BEE62CCDE3F}"/>
              </a:ext>
            </a:extLst>
          </p:cNvPr>
          <p:cNvSpPr>
            <a:spLocks noGrp="1"/>
          </p:cNvSpPr>
          <p:nvPr>
            <p:ph idx="1" hasCustomPrompt="1"/>
          </p:nvPr>
        </p:nvSpPr>
        <p:spPr>
          <a:xfrm>
            <a:off x="110197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8" name="Content Placeholder 2">
            <a:extLst>
              <a:ext uri="{FF2B5EF4-FFF2-40B4-BE49-F238E27FC236}">
                <a16:creationId xmlns:a16="http://schemas.microsoft.com/office/drawing/2014/main" id="{CA1CBDD7-D7FF-B846-B346-479130E018E6}"/>
              </a:ext>
            </a:extLst>
          </p:cNvPr>
          <p:cNvSpPr>
            <a:spLocks noGrp="1"/>
          </p:cNvSpPr>
          <p:nvPr>
            <p:ph idx="13" hasCustomPrompt="1"/>
          </p:nvPr>
        </p:nvSpPr>
        <p:spPr>
          <a:xfrm>
            <a:off x="4827552"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9" name="Content Placeholder 2">
            <a:extLst>
              <a:ext uri="{FF2B5EF4-FFF2-40B4-BE49-F238E27FC236}">
                <a16:creationId xmlns:a16="http://schemas.microsoft.com/office/drawing/2014/main" id="{D0FBB023-4E8E-0949-8DD1-610B921AB010}"/>
              </a:ext>
            </a:extLst>
          </p:cNvPr>
          <p:cNvSpPr>
            <a:spLocks noGrp="1"/>
          </p:cNvSpPr>
          <p:nvPr>
            <p:ph idx="14" hasCustomPrompt="1"/>
          </p:nvPr>
        </p:nvSpPr>
        <p:spPr>
          <a:xfrm>
            <a:off x="829585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0" name="Content Placeholder 2">
            <a:extLst>
              <a:ext uri="{FF2B5EF4-FFF2-40B4-BE49-F238E27FC236}">
                <a16:creationId xmlns:a16="http://schemas.microsoft.com/office/drawing/2014/main" id="{6CD8211D-F40A-354C-9DA7-51856FDF35C2}"/>
              </a:ext>
            </a:extLst>
          </p:cNvPr>
          <p:cNvSpPr>
            <a:spLocks noGrp="1"/>
          </p:cNvSpPr>
          <p:nvPr>
            <p:ph idx="15" hasCustomPrompt="1"/>
          </p:nvPr>
        </p:nvSpPr>
        <p:spPr>
          <a:xfrm>
            <a:off x="1080838" y="3864679"/>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1" name="Content Placeholder 2">
            <a:extLst>
              <a:ext uri="{FF2B5EF4-FFF2-40B4-BE49-F238E27FC236}">
                <a16:creationId xmlns:a16="http://schemas.microsoft.com/office/drawing/2014/main" id="{B0F35B03-CCFF-F843-90AB-BA10B6882622}"/>
              </a:ext>
            </a:extLst>
          </p:cNvPr>
          <p:cNvSpPr>
            <a:spLocks noGrp="1"/>
          </p:cNvSpPr>
          <p:nvPr>
            <p:ph idx="16" hasCustomPrompt="1"/>
          </p:nvPr>
        </p:nvSpPr>
        <p:spPr>
          <a:xfrm>
            <a:off x="4827552" y="386037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2" name="Content Placeholder 2">
            <a:extLst>
              <a:ext uri="{FF2B5EF4-FFF2-40B4-BE49-F238E27FC236}">
                <a16:creationId xmlns:a16="http://schemas.microsoft.com/office/drawing/2014/main" id="{2300953E-09ED-C54E-B653-3B3F378B92CE}"/>
              </a:ext>
            </a:extLst>
          </p:cNvPr>
          <p:cNvSpPr>
            <a:spLocks noGrp="1"/>
          </p:cNvSpPr>
          <p:nvPr>
            <p:ph idx="17" hasCustomPrompt="1"/>
          </p:nvPr>
        </p:nvSpPr>
        <p:spPr>
          <a:xfrm>
            <a:off x="8280400" y="383174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426899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4" name="Picture 3" descr="A picture containing background pattern&#10;&#10;Description automatically generated">
            <a:extLst>
              <a:ext uri="{FF2B5EF4-FFF2-40B4-BE49-F238E27FC236}">
                <a16:creationId xmlns:a16="http://schemas.microsoft.com/office/drawing/2014/main" id="{E5395314-B0E9-A94A-BC94-D2F0A05622BC}"/>
              </a:ext>
            </a:extLst>
          </p:cNvPr>
          <p:cNvPicPr>
            <a:picLocks noChangeAspect="1"/>
          </p:cNvPicPr>
          <p:nvPr userDrawn="1"/>
        </p:nvPicPr>
        <p:blipFill>
          <a:blip r:embed="rId3"/>
          <a:stretch>
            <a:fillRect/>
          </a:stretch>
        </p:blipFill>
        <p:spPr>
          <a:xfrm>
            <a:off x="1067947" y="1819138"/>
            <a:ext cx="2298700" cy="1727200"/>
          </a:xfrm>
          <a:prstGeom prst="rect">
            <a:avLst/>
          </a:prstGeom>
        </p:spPr>
      </p:pic>
      <p:pic>
        <p:nvPicPr>
          <p:cNvPr id="7" name="Picture 6" descr="Background pattern&#10;&#10;Description automatically generated">
            <a:extLst>
              <a:ext uri="{FF2B5EF4-FFF2-40B4-BE49-F238E27FC236}">
                <a16:creationId xmlns:a16="http://schemas.microsoft.com/office/drawing/2014/main" id="{CDB28126-CD18-E44D-B81F-23AA73DF53C8}"/>
              </a:ext>
            </a:extLst>
          </p:cNvPr>
          <p:cNvPicPr>
            <a:picLocks noChangeAspect="1"/>
          </p:cNvPicPr>
          <p:nvPr userDrawn="1"/>
        </p:nvPicPr>
        <p:blipFill>
          <a:blip r:embed="rId4"/>
          <a:stretch>
            <a:fillRect/>
          </a:stretch>
        </p:blipFill>
        <p:spPr>
          <a:xfrm>
            <a:off x="3726123" y="1819138"/>
            <a:ext cx="2298700" cy="1727200"/>
          </a:xfrm>
          <a:prstGeom prst="rect">
            <a:avLst/>
          </a:prstGeom>
        </p:spPr>
      </p:pic>
      <p:pic>
        <p:nvPicPr>
          <p:cNvPr id="11" name="Picture 10" descr="Background pattern&#10;&#10;Description automatically generated">
            <a:extLst>
              <a:ext uri="{FF2B5EF4-FFF2-40B4-BE49-F238E27FC236}">
                <a16:creationId xmlns:a16="http://schemas.microsoft.com/office/drawing/2014/main" id="{44F0CB35-DC56-9649-924C-1DFB3A5A3E1A}"/>
              </a:ext>
            </a:extLst>
          </p:cNvPr>
          <p:cNvPicPr>
            <a:picLocks noChangeAspect="1"/>
          </p:cNvPicPr>
          <p:nvPr userDrawn="1"/>
        </p:nvPicPr>
        <p:blipFill>
          <a:blip r:embed="rId5"/>
          <a:stretch>
            <a:fillRect/>
          </a:stretch>
        </p:blipFill>
        <p:spPr>
          <a:xfrm>
            <a:off x="6403848" y="1819138"/>
            <a:ext cx="2298700" cy="1727200"/>
          </a:xfrm>
          <a:prstGeom prst="rect">
            <a:avLst/>
          </a:prstGeom>
        </p:spPr>
      </p:pic>
      <p:pic>
        <p:nvPicPr>
          <p:cNvPr id="14" name="Picture 13" descr="Shape, rectangle&#10;&#10;Description automatically generated">
            <a:extLst>
              <a:ext uri="{FF2B5EF4-FFF2-40B4-BE49-F238E27FC236}">
                <a16:creationId xmlns:a16="http://schemas.microsoft.com/office/drawing/2014/main" id="{C5D3EF8B-7EB3-3E42-8AAF-3E72838A3D08}"/>
              </a:ext>
            </a:extLst>
          </p:cNvPr>
          <p:cNvPicPr>
            <a:picLocks noChangeAspect="1"/>
          </p:cNvPicPr>
          <p:nvPr userDrawn="1"/>
        </p:nvPicPr>
        <p:blipFill>
          <a:blip r:embed="rId6"/>
          <a:stretch>
            <a:fillRect/>
          </a:stretch>
        </p:blipFill>
        <p:spPr>
          <a:xfrm>
            <a:off x="9100177" y="1819138"/>
            <a:ext cx="2298700" cy="172720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A3FA912-DFE3-F14C-A38A-4DC422FD2E30}"/>
              </a:ext>
            </a:extLst>
          </p:cNvPr>
          <p:cNvPicPr>
            <a:picLocks noChangeAspect="1"/>
          </p:cNvPicPr>
          <p:nvPr userDrawn="1"/>
        </p:nvPicPr>
        <p:blipFill>
          <a:blip r:embed="rId7"/>
          <a:stretch>
            <a:fillRect/>
          </a:stretch>
        </p:blipFill>
        <p:spPr>
          <a:xfrm>
            <a:off x="1067947" y="3855300"/>
            <a:ext cx="2298700" cy="1752600"/>
          </a:xfrm>
          <a:prstGeom prst="rect">
            <a:avLst/>
          </a:prstGeom>
        </p:spPr>
      </p:pic>
      <p:pic>
        <p:nvPicPr>
          <p:cNvPr id="21" name="Picture 20" descr="Shape, circle&#10;&#10;Description automatically generated">
            <a:extLst>
              <a:ext uri="{FF2B5EF4-FFF2-40B4-BE49-F238E27FC236}">
                <a16:creationId xmlns:a16="http://schemas.microsoft.com/office/drawing/2014/main" id="{B8A0ACB6-A92B-1F47-BFFC-213598EE8B27}"/>
              </a:ext>
            </a:extLst>
          </p:cNvPr>
          <p:cNvPicPr>
            <a:picLocks noChangeAspect="1"/>
          </p:cNvPicPr>
          <p:nvPr userDrawn="1"/>
        </p:nvPicPr>
        <p:blipFill>
          <a:blip r:embed="rId8"/>
          <a:stretch>
            <a:fillRect/>
          </a:stretch>
        </p:blipFill>
        <p:spPr>
          <a:xfrm>
            <a:off x="3726123" y="3855300"/>
            <a:ext cx="2298700" cy="1752600"/>
          </a:xfrm>
          <a:prstGeom prst="rect">
            <a:avLst/>
          </a:prstGeom>
        </p:spPr>
      </p:pic>
      <p:pic>
        <p:nvPicPr>
          <p:cNvPr id="23" name="Picture 22" descr="Background pattern&#10;&#10;Description automatically generated">
            <a:extLst>
              <a:ext uri="{FF2B5EF4-FFF2-40B4-BE49-F238E27FC236}">
                <a16:creationId xmlns:a16="http://schemas.microsoft.com/office/drawing/2014/main" id="{74132AEF-6CF1-AC42-B499-EB73BC7FCD70}"/>
              </a:ext>
            </a:extLst>
          </p:cNvPr>
          <p:cNvPicPr>
            <a:picLocks noChangeAspect="1"/>
          </p:cNvPicPr>
          <p:nvPr userDrawn="1"/>
        </p:nvPicPr>
        <p:blipFill>
          <a:blip r:embed="rId9"/>
          <a:stretch>
            <a:fillRect/>
          </a:stretch>
        </p:blipFill>
        <p:spPr>
          <a:xfrm>
            <a:off x="6396924" y="3855300"/>
            <a:ext cx="2298700" cy="1752600"/>
          </a:xfrm>
          <a:prstGeom prst="rect">
            <a:avLst/>
          </a:prstGeom>
        </p:spPr>
      </p:pic>
      <p:pic>
        <p:nvPicPr>
          <p:cNvPr id="25" name="Picture 24" descr="Venn diagram&#10;&#10;Description automatically generated">
            <a:extLst>
              <a:ext uri="{FF2B5EF4-FFF2-40B4-BE49-F238E27FC236}">
                <a16:creationId xmlns:a16="http://schemas.microsoft.com/office/drawing/2014/main" id="{16EC92A1-8258-DE4C-AE2A-CB28F1166639}"/>
              </a:ext>
            </a:extLst>
          </p:cNvPr>
          <p:cNvPicPr>
            <a:picLocks noChangeAspect="1"/>
          </p:cNvPicPr>
          <p:nvPr userDrawn="1"/>
        </p:nvPicPr>
        <p:blipFill>
          <a:blip r:embed="rId10"/>
          <a:stretch>
            <a:fillRect/>
          </a:stretch>
        </p:blipFill>
        <p:spPr>
          <a:xfrm>
            <a:off x="9055100" y="3855300"/>
            <a:ext cx="2298700" cy="1752600"/>
          </a:xfrm>
          <a:prstGeom prst="rect">
            <a:avLst/>
          </a:prstGeom>
        </p:spPr>
      </p:pic>
      <p:sp>
        <p:nvSpPr>
          <p:cNvPr id="33" name="Content Placeholder 2">
            <a:extLst>
              <a:ext uri="{FF2B5EF4-FFF2-40B4-BE49-F238E27FC236}">
                <a16:creationId xmlns:a16="http://schemas.microsoft.com/office/drawing/2014/main" id="{580D5E9B-6E5A-CB46-A11E-00C01BD6E31C}"/>
              </a:ext>
            </a:extLst>
          </p:cNvPr>
          <p:cNvSpPr>
            <a:spLocks noGrp="1"/>
          </p:cNvSpPr>
          <p:nvPr>
            <p:ph idx="1" hasCustomPrompt="1"/>
          </p:nvPr>
        </p:nvSpPr>
        <p:spPr>
          <a:xfrm>
            <a:off x="1067947" y="186547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4" name="Content Placeholder 2">
            <a:extLst>
              <a:ext uri="{FF2B5EF4-FFF2-40B4-BE49-F238E27FC236}">
                <a16:creationId xmlns:a16="http://schemas.microsoft.com/office/drawing/2014/main" id="{F44F95D6-318C-E248-B2CB-65473256BF07}"/>
              </a:ext>
            </a:extLst>
          </p:cNvPr>
          <p:cNvSpPr>
            <a:spLocks noGrp="1"/>
          </p:cNvSpPr>
          <p:nvPr>
            <p:ph idx="13" hasCustomPrompt="1"/>
          </p:nvPr>
        </p:nvSpPr>
        <p:spPr>
          <a:xfrm>
            <a:off x="3726123"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5" name="Content Placeholder 2">
            <a:extLst>
              <a:ext uri="{FF2B5EF4-FFF2-40B4-BE49-F238E27FC236}">
                <a16:creationId xmlns:a16="http://schemas.microsoft.com/office/drawing/2014/main" id="{E837B3CB-A425-B24E-9834-5001F6E91580}"/>
              </a:ext>
            </a:extLst>
          </p:cNvPr>
          <p:cNvSpPr>
            <a:spLocks noGrp="1"/>
          </p:cNvSpPr>
          <p:nvPr>
            <p:ph idx="14" hasCustomPrompt="1"/>
          </p:nvPr>
        </p:nvSpPr>
        <p:spPr>
          <a:xfrm>
            <a:off x="6422452"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6" name="Content Placeholder 2">
            <a:extLst>
              <a:ext uri="{FF2B5EF4-FFF2-40B4-BE49-F238E27FC236}">
                <a16:creationId xmlns:a16="http://schemas.microsoft.com/office/drawing/2014/main" id="{131604F7-B8C8-EB4C-9D5C-9B69B0412679}"/>
              </a:ext>
            </a:extLst>
          </p:cNvPr>
          <p:cNvSpPr>
            <a:spLocks noGrp="1"/>
          </p:cNvSpPr>
          <p:nvPr>
            <p:ph idx="15" hasCustomPrompt="1"/>
          </p:nvPr>
        </p:nvSpPr>
        <p:spPr>
          <a:xfrm>
            <a:off x="9081573" y="184258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7" name="Content Placeholder 2">
            <a:extLst>
              <a:ext uri="{FF2B5EF4-FFF2-40B4-BE49-F238E27FC236}">
                <a16:creationId xmlns:a16="http://schemas.microsoft.com/office/drawing/2014/main" id="{FAF82D21-8CF5-6847-80E2-8A2892B22B5B}"/>
              </a:ext>
            </a:extLst>
          </p:cNvPr>
          <p:cNvSpPr>
            <a:spLocks noGrp="1"/>
          </p:cNvSpPr>
          <p:nvPr>
            <p:ph idx="16" hasCustomPrompt="1"/>
          </p:nvPr>
        </p:nvSpPr>
        <p:spPr>
          <a:xfrm>
            <a:off x="1067947" y="389521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8" name="Content Placeholder 2">
            <a:extLst>
              <a:ext uri="{FF2B5EF4-FFF2-40B4-BE49-F238E27FC236}">
                <a16:creationId xmlns:a16="http://schemas.microsoft.com/office/drawing/2014/main" id="{B7FDD800-4CD5-1445-AC1D-CF85D8A25665}"/>
              </a:ext>
            </a:extLst>
          </p:cNvPr>
          <p:cNvSpPr>
            <a:spLocks noGrp="1"/>
          </p:cNvSpPr>
          <p:nvPr>
            <p:ph idx="17" hasCustomPrompt="1"/>
          </p:nvPr>
        </p:nvSpPr>
        <p:spPr>
          <a:xfrm>
            <a:off x="3726123"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39" name="Content Placeholder 2">
            <a:extLst>
              <a:ext uri="{FF2B5EF4-FFF2-40B4-BE49-F238E27FC236}">
                <a16:creationId xmlns:a16="http://schemas.microsoft.com/office/drawing/2014/main" id="{8FDA839C-DDBD-0446-A709-4E20AA5894BC}"/>
              </a:ext>
            </a:extLst>
          </p:cNvPr>
          <p:cNvSpPr>
            <a:spLocks noGrp="1"/>
          </p:cNvSpPr>
          <p:nvPr>
            <p:ph idx="18" hasCustomPrompt="1"/>
          </p:nvPr>
        </p:nvSpPr>
        <p:spPr>
          <a:xfrm>
            <a:off x="6422452"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40" name="Content Placeholder 2">
            <a:extLst>
              <a:ext uri="{FF2B5EF4-FFF2-40B4-BE49-F238E27FC236}">
                <a16:creationId xmlns:a16="http://schemas.microsoft.com/office/drawing/2014/main" id="{EE15FC20-D0C6-8045-BCBA-174A769FA9DE}"/>
              </a:ext>
            </a:extLst>
          </p:cNvPr>
          <p:cNvSpPr>
            <a:spLocks noGrp="1"/>
          </p:cNvSpPr>
          <p:nvPr>
            <p:ph idx="19" hasCustomPrompt="1"/>
          </p:nvPr>
        </p:nvSpPr>
        <p:spPr>
          <a:xfrm>
            <a:off x="9081573" y="3872326"/>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26673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spTree>
    <p:extLst>
      <p:ext uri="{BB962C8B-B14F-4D97-AF65-F5344CB8AC3E}">
        <p14:creationId xmlns:p14="http://schemas.microsoft.com/office/powerpoint/2010/main" val="37713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sp>
        <p:nvSpPr>
          <p:cNvPr id="4" name="Rectangle 3">
            <a:extLst>
              <a:ext uri="{FF2B5EF4-FFF2-40B4-BE49-F238E27FC236}">
                <a16:creationId xmlns:a16="http://schemas.microsoft.com/office/drawing/2014/main" id="{20BB48DC-ACBC-2542-B7C7-9C07F85C67C9}"/>
              </a:ext>
            </a:extLst>
          </p:cNvPr>
          <p:cNvSpPr/>
          <p:nvPr userDrawn="1"/>
        </p:nvSpPr>
        <p:spPr>
          <a:xfrm>
            <a:off x="973014" y="5993296"/>
            <a:ext cx="11218986" cy="864704"/>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05963B-C242-C346-AA42-AD8F8E533E39}"/>
              </a:ext>
            </a:extLst>
          </p:cNvPr>
          <p:cNvSpPr>
            <a:spLocks noGrp="1"/>
          </p:cNvSpPr>
          <p:nvPr>
            <p:ph type="sldNum" sz="quarter" idx="12"/>
          </p:nvPr>
        </p:nvSpPr>
        <p:spPr>
          <a:xfrm>
            <a:off x="298939" y="6356350"/>
            <a:ext cx="545123" cy="365125"/>
          </a:xfrm>
        </p:spPr>
        <p:txBody>
          <a:bodyPr/>
          <a:lstStyle>
            <a:lvl1pPr algn="l">
              <a:defRPr>
                <a:solidFill>
                  <a:schemeClr val="bg1"/>
                </a:solidFill>
              </a:defRPr>
            </a:lvl1pPr>
          </a:lstStyle>
          <a:p>
            <a:fld id="{D9F2F12A-E773-6344-8602-31C2DEEE88BD}" type="slidenum">
              <a:rPr lang="en-US" smtClean="0"/>
              <a:pPr/>
              <a:t>‹#›</a:t>
            </a:fld>
            <a:endParaRPr lang="en-US" dirty="0"/>
          </a:p>
        </p:txBody>
      </p:sp>
      <p:sp>
        <p:nvSpPr>
          <p:cNvPr id="7" name="Title 1">
            <a:extLst>
              <a:ext uri="{FF2B5EF4-FFF2-40B4-BE49-F238E27FC236}">
                <a16:creationId xmlns:a16="http://schemas.microsoft.com/office/drawing/2014/main" id="{177716A1-83AB-564F-8416-C2E9E54DA07F}"/>
              </a:ext>
            </a:extLst>
          </p:cNvPr>
          <p:cNvSpPr>
            <a:spLocks noGrp="1"/>
          </p:cNvSpPr>
          <p:nvPr>
            <p:ph type="title" hasCustomPrompt="1"/>
          </p:nvPr>
        </p:nvSpPr>
        <p:spPr>
          <a:xfrm>
            <a:off x="4349262" y="492185"/>
            <a:ext cx="7004538"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Click to edit Slide title</a:t>
            </a:r>
          </a:p>
        </p:txBody>
      </p:sp>
      <p:sp>
        <p:nvSpPr>
          <p:cNvPr id="8" name="Content Placeholder 2">
            <a:extLst>
              <a:ext uri="{FF2B5EF4-FFF2-40B4-BE49-F238E27FC236}">
                <a16:creationId xmlns:a16="http://schemas.microsoft.com/office/drawing/2014/main" id="{C9BF6698-8F39-9B40-B8CE-2B132C168DA8}"/>
              </a:ext>
            </a:extLst>
          </p:cNvPr>
          <p:cNvSpPr>
            <a:spLocks noGrp="1"/>
          </p:cNvSpPr>
          <p:nvPr>
            <p:ph idx="1" hasCustomPrompt="1"/>
          </p:nvPr>
        </p:nvSpPr>
        <p:spPr>
          <a:xfrm>
            <a:off x="4349262" y="1825625"/>
            <a:ext cx="7004538" cy="4351338"/>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496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5" name="Picture 4" descr="A picture containing outdoor, flying, holding, person&#10;&#10;Description automatically generated">
            <a:extLst>
              <a:ext uri="{FF2B5EF4-FFF2-40B4-BE49-F238E27FC236}">
                <a16:creationId xmlns:a16="http://schemas.microsoft.com/office/drawing/2014/main" id="{8C80636C-9562-3746-A596-01E913863FB8}"/>
              </a:ext>
            </a:extLst>
          </p:cNvPr>
          <p:cNvPicPr>
            <a:picLocks noChangeAspect="1"/>
          </p:cNvPicPr>
          <p:nvPr userDrawn="1"/>
        </p:nvPicPr>
        <p:blipFill>
          <a:blip r:embed="rId3"/>
          <a:stretch>
            <a:fillRect/>
          </a:stretch>
        </p:blipFill>
        <p:spPr>
          <a:xfrm>
            <a:off x="6369093" y="1782396"/>
            <a:ext cx="5072630"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66798" y="1782396"/>
            <a:ext cx="5041678"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172308"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47778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5" name="Picture 4">
            <a:extLst>
              <a:ext uri="{FF2B5EF4-FFF2-40B4-BE49-F238E27FC236}">
                <a16:creationId xmlns:a16="http://schemas.microsoft.com/office/drawing/2014/main" id="{8C80636C-9562-3746-A596-01E913863FB8}"/>
              </a:ext>
            </a:extLst>
          </p:cNvPr>
          <p:cNvPicPr>
            <a:picLocks noChangeAspect="1"/>
          </p:cNvPicPr>
          <p:nvPr userDrawn="1"/>
        </p:nvPicPr>
        <p:blipFill>
          <a:blip r:embed="rId3"/>
          <a:srcRect/>
          <a:stretch/>
        </p:blipFill>
        <p:spPr>
          <a:xfrm>
            <a:off x="6369317" y="1782396"/>
            <a:ext cx="4923691"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80476" y="1782396"/>
            <a:ext cx="4882061"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207477"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22279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8" name="Picture 7" descr="A picture containing flying, blue, holding, air&#10;&#10;Description automatically generated">
            <a:extLst>
              <a:ext uri="{FF2B5EF4-FFF2-40B4-BE49-F238E27FC236}">
                <a16:creationId xmlns:a16="http://schemas.microsoft.com/office/drawing/2014/main" id="{3F9CF2FC-B2E9-7242-8489-E4868506A5D7}"/>
              </a:ext>
            </a:extLst>
          </p:cNvPr>
          <p:cNvPicPr>
            <a:picLocks noChangeAspect="1"/>
          </p:cNvPicPr>
          <p:nvPr userDrawn="1"/>
        </p:nvPicPr>
        <p:blipFill>
          <a:blip r:embed="rId3"/>
          <a:stretch>
            <a:fillRect/>
          </a:stretch>
        </p:blipFill>
        <p:spPr>
          <a:xfrm>
            <a:off x="1086021" y="1782396"/>
            <a:ext cx="3198698" cy="3949700"/>
          </a:xfrm>
          <a:prstGeom prst="rect">
            <a:avLst/>
          </a:prstGeom>
        </p:spPr>
      </p:pic>
      <p:pic>
        <p:nvPicPr>
          <p:cNvPr id="10" name="Picture 9" descr="A picture containing sky, star, flying&#10;&#10;Description automatically generated">
            <a:extLst>
              <a:ext uri="{FF2B5EF4-FFF2-40B4-BE49-F238E27FC236}">
                <a16:creationId xmlns:a16="http://schemas.microsoft.com/office/drawing/2014/main" id="{EB147EC9-4FFD-6C47-9AF1-9EAF40431C74}"/>
              </a:ext>
            </a:extLst>
          </p:cNvPr>
          <p:cNvPicPr>
            <a:picLocks noChangeAspect="1"/>
          </p:cNvPicPr>
          <p:nvPr userDrawn="1"/>
        </p:nvPicPr>
        <p:blipFill>
          <a:blip r:embed="rId4"/>
          <a:stretch>
            <a:fillRect/>
          </a:stretch>
        </p:blipFill>
        <p:spPr>
          <a:xfrm>
            <a:off x="4607656" y="1782396"/>
            <a:ext cx="3211807" cy="3949700"/>
          </a:xfrm>
          <a:prstGeom prst="rect">
            <a:avLst/>
          </a:prstGeom>
        </p:spPr>
      </p:pic>
      <p:pic>
        <p:nvPicPr>
          <p:cNvPr id="13" name="Picture 12" descr="A picture containing holding, flying, ball, green&#10;&#10;Description automatically generated">
            <a:extLst>
              <a:ext uri="{FF2B5EF4-FFF2-40B4-BE49-F238E27FC236}">
                <a16:creationId xmlns:a16="http://schemas.microsoft.com/office/drawing/2014/main" id="{8DE21091-D3B1-4A4F-BEA0-927AAB484B6E}"/>
              </a:ext>
            </a:extLst>
          </p:cNvPr>
          <p:cNvPicPr>
            <a:picLocks noChangeAspect="1"/>
          </p:cNvPicPr>
          <p:nvPr userDrawn="1"/>
        </p:nvPicPr>
        <p:blipFill>
          <a:blip r:embed="rId5"/>
          <a:stretch>
            <a:fillRect/>
          </a:stretch>
        </p:blipFill>
        <p:spPr>
          <a:xfrm>
            <a:off x="8141992" y="1782396"/>
            <a:ext cx="3211807" cy="3949700"/>
          </a:xfrm>
          <a:prstGeom prst="rect">
            <a:avLst/>
          </a:prstGeom>
        </p:spPr>
      </p:pic>
      <p:sp>
        <p:nvSpPr>
          <p:cNvPr id="14" name="Content Placeholder 2">
            <a:extLst>
              <a:ext uri="{FF2B5EF4-FFF2-40B4-BE49-F238E27FC236}">
                <a16:creationId xmlns:a16="http://schemas.microsoft.com/office/drawing/2014/main" id="{08D4837D-EE82-074A-AE1D-7DC05F989EB2}"/>
              </a:ext>
            </a:extLst>
          </p:cNvPr>
          <p:cNvSpPr>
            <a:spLocks noGrp="1"/>
          </p:cNvSpPr>
          <p:nvPr>
            <p:ph idx="1" hasCustomPrompt="1"/>
          </p:nvPr>
        </p:nvSpPr>
        <p:spPr>
          <a:xfrm>
            <a:off x="1172308" y="1922580"/>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5" name="Content Placeholder 2">
            <a:extLst>
              <a:ext uri="{FF2B5EF4-FFF2-40B4-BE49-F238E27FC236}">
                <a16:creationId xmlns:a16="http://schemas.microsoft.com/office/drawing/2014/main" id="{FDBBE3CB-C1BA-B44E-BBC1-10BBEB8F648A}"/>
              </a:ext>
            </a:extLst>
          </p:cNvPr>
          <p:cNvSpPr>
            <a:spLocks noGrp="1"/>
          </p:cNvSpPr>
          <p:nvPr>
            <p:ph idx="13" hasCustomPrompt="1"/>
          </p:nvPr>
        </p:nvSpPr>
        <p:spPr>
          <a:xfrm>
            <a:off x="4707052"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6" name="Content Placeholder 2">
            <a:extLst>
              <a:ext uri="{FF2B5EF4-FFF2-40B4-BE49-F238E27FC236}">
                <a16:creationId xmlns:a16="http://schemas.microsoft.com/office/drawing/2014/main" id="{A3D0E2B9-60C8-4A4D-B622-69E65A2658A0}"/>
              </a:ext>
            </a:extLst>
          </p:cNvPr>
          <p:cNvSpPr>
            <a:spLocks noGrp="1"/>
          </p:cNvSpPr>
          <p:nvPr>
            <p:ph idx="14" hasCustomPrompt="1"/>
          </p:nvPr>
        </p:nvSpPr>
        <p:spPr>
          <a:xfrm>
            <a:off x="8241388"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47036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11" name="Picture 10" descr="A picture containing flying, blue, holding, air&#10;&#10;Description automatically generated">
            <a:extLst>
              <a:ext uri="{FF2B5EF4-FFF2-40B4-BE49-F238E27FC236}">
                <a16:creationId xmlns:a16="http://schemas.microsoft.com/office/drawing/2014/main" id="{468553CD-E683-D54D-995A-403D31643761}"/>
              </a:ext>
            </a:extLst>
          </p:cNvPr>
          <p:cNvPicPr>
            <a:picLocks noChangeAspect="1"/>
          </p:cNvPicPr>
          <p:nvPr userDrawn="1"/>
        </p:nvPicPr>
        <p:blipFill rotWithShape="1">
          <a:blip r:embed="rId3"/>
          <a:srcRect t="10750" r="-3" b="10747"/>
          <a:stretch/>
        </p:blipFill>
        <p:spPr>
          <a:xfrm>
            <a:off x="895336"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2" name="Picture 11" descr="A picture containing sky, star, flying&#10;&#10;Description automatically generated">
            <a:extLst>
              <a:ext uri="{FF2B5EF4-FFF2-40B4-BE49-F238E27FC236}">
                <a16:creationId xmlns:a16="http://schemas.microsoft.com/office/drawing/2014/main" id="{77BB7699-6DFA-A64F-8136-C7C639FE306E}"/>
              </a:ext>
            </a:extLst>
          </p:cNvPr>
          <p:cNvPicPr>
            <a:picLocks noChangeAspect="1"/>
          </p:cNvPicPr>
          <p:nvPr userDrawn="1"/>
        </p:nvPicPr>
        <p:blipFill rotWithShape="1">
          <a:blip r:embed="rId4"/>
          <a:srcRect t="11724" r="-3" b="9524"/>
          <a:stretch/>
        </p:blipFill>
        <p:spPr>
          <a:xfrm>
            <a:off x="4610101"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7" name="Picture 16" descr="A picture containing holding, flying, ball, green&#10;&#10;Description automatically generated">
            <a:extLst>
              <a:ext uri="{FF2B5EF4-FFF2-40B4-BE49-F238E27FC236}">
                <a16:creationId xmlns:a16="http://schemas.microsoft.com/office/drawing/2014/main" id="{04EBFFBE-B649-914B-B751-BBA5856D2E21}"/>
              </a:ext>
            </a:extLst>
          </p:cNvPr>
          <p:cNvPicPr>
            <a:picLocks noChangeAspect="1"/>
          </p:cNvPicPr>
          <p:nvPr userDrawn="1"/>
        </p:nvPicPr>
        <p:blipFill rotWithShape="1">
          <a:blip r:embed="rId5"/>
          <a:srcRect t="12366" r="-3" b="8882"/>
          <a:stretch/>
        </p:blipFill>
        <p:spPr>
          <a:xfrm>
            <a:off x="8324865"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Content Placeholder 2">
            <a:extLst>
              <a:ext uri="{FF2B5EF4-FFF2-40B4-BE49-F238E27FC236}">
                <a16:creationId xmlns:a16="http://schemas.microsoft.com/office/drawing/2014/main" id="{2BC94951-D24B-CE42-B75F-FAE7259F7875}"/>
              </a:ext>
            </a:extLst>
          </p:cNvPr>
          <p:cNvSpPr>
            <a:spLocks noGrp="1"/>
          </p:cNvSpPr>
          <p:nvPr>
            <p:ph idx="1" hasCustomPrompt="1"/>
          </p:nvPr>
        </p:nvSpPr>
        <p:spPr>
          <a:xfrm>
            <a:off x="1066800" y="242667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9" name="Content Placeholder 2">
            <a:extLst>
              <a:ext uri="{FF2B5EF4-FFF2-40B4-BE49-F238E27FC236}">
                <a16:creationId xmlns:a16="http://schemas.microsoft.com/office/drawing/2014/main" id="{6D2BFA28-660A-F44D-BCB6-7587FBCC1008}"/>
              </a:ext>
            </a:extLst>
          </p:cNvPr>
          <p:cNvSpPr>
            <a:spLocks noGrp="1"/>
          </p:cNvSpPr>
          <p:nvPr>
            <p:ph idx="13" hasCustomPrompt="1"/>
          </p:nvPr>
        </p:nvSpPr>
        <p:spPr>
          <a:xfrm>
            <a:off x="4800599" y="2383739"/>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0" name="Content Placeholder 2">
            <a:extLst>
              <a:ext uri="{FF2B5EF4-FFF2-40B4-BE49-F238E27FC236}">
                <a16:creationId xmlns:a16="http://schemas.microsoft.com/office/drawing/2014/main" id="{2E78BE63-7E09-7B4B-871F-4EE0050337CB}"/>
              </a:ext>
            </a:extLst>
          </p:cNvPr>
          <p:cNvSpPr>
            <a:spLocks noGrp="1"/>
          </p:cNvSpPr>
          <p:nvPr>
            <p:ph idx="14" hasCustomPrompt="1"/>
          </p:nvPr>
        </p:nvSpPr>
        <p:spPr>
          <a:xfrm>
            <a:off x="8515364" y="235303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3200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dirty="0"/>
              <a:t>Enter Slide </a:t>
            </a:r>
            <a:br>
              <a:rPr lang="en-US" dirty="0"/>
            </a:br>
            <a:r>
              <a:rPr lang="en-US" dirty="0"/>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dirty="0"/>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tretch>
            <a:fill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tretch>
            <a:fill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tretch>
            <a:fill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125416" y="1852243"/>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125415" y="3191178"/>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125415" y="4485157"/>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dirty="0"/>
              <a:t>Click to edit text styles</a:t>
            </a:r>
          </a:p>
        </p:txBody>
      </p:sp>
    </p:spTree>
    <p:extLst>
      <p:ext uri="{BB962C8B-B14F-4D97-AF65-F5344CB8AC3E}">
        <p14:creationId xmlns:p14="http://schemas.microsoft.com/office/powerpoint/2010/main" val="1648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A3B7-ABA2-6D44-ACC8-33AA6516C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4630B-4C37-3248-ADC0-50650968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99F35-4EDF-3548-832A-3A95173B9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26889-90C5-1E43-ABDA-74BF48011C89}" type="datetime1">
              <a:rPr lang="en-CA" smtClean="0"/>
              <a:t>2021-10-14</a:t>
            </a:fld>
            <a:endParaRPr lang="en-US"/>
          </a:p>
        </p:txBody>
      </p:sp>
      <p:sp>
        <p:nvSpPr>
          <p:cNvPr id="5" name="Footer Placeholder 4">
            <a:extLst>
              <a:ext uri="{FF2B5EF4-FFF2-40B4-BE49-F238E27FC236}">
                <a16:creationId xmlns:a16="http://schemas.microsoft.com/office/drawing/2014/main" id="{5FE514B7-2A32-B94A-8DEE-F431B0132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0EC6C-CB3A-2348-B5F3-1CBCCC0C6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F12A-E773-6344-8602-31C2DEEE88BD}" type="slidenum">
              <a:rPr lang="en-US" smtClean="0"/>
              <a:t>‹#›</a:t>
            </a:fld>
            <a:endParaRPr lang="en-US"/>
          </a:p>
        </p:txBody>
      </p:sp>
    </p:spTree>
    <p:extLst>
      <p:ext uri="{BB962C8B-B14F-4D97-AF65-F5344CB8AC3E}">
        <p14:creationId xmlns:p14="http://schemas.microsoft.com/office/powerpoint/2010/main" val="82144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51" r:id="rId4"/>
    <p:sldLayoutId id="2147483660" r:id="rId5"/>
    <p:sldLayoutId id="2147483665" r:id="rId6"/>
    <p:sldLayoutId id="2147483661" r:id="rId7"/>
    <p:sldLayoutId id="2147483662" r:id="rId8"/>
    <p:sldLayoutId id="2147483663" r:id="rId9"/>
    <p:sldLayoutId id="2147483666" r:id="rId10"/>
    <p:sldLayoutId id="2147483664" r:id="rId11"/>
    <p:sldLayoutId id="2147483667" r:id="rId12"/>
    <p:sldLayoutId id="2147483668"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artnershipagainstcancer.ca/topics/colorectal-indicators-2017-201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1F3F74-244B-1044-A856-19B7B3C37F12}"/>
              </a:ext>
            </a:extLst>
          </p:cNvPr>
          <p:cNvSpPr txBox="1">
            <a:spLocks noGrp="1"/>
          </p:cNvSpPr>
          <p:nvPr>
            <p:ph type="title" idx="4294967295"/>
          </p:nvPr>
        </p:nvSpPr>
        <p:spPr>
          <a:xfrm>
            <a:off x="1524000" y="2420549"/>
            <a:ext cx="9952892" cy="1782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EFFFE"/>
                </a:solidFill>
                <a:effectLst/>
                <a:uLnTx/>
                <a:uFillTx/>
                <a:latin typeface="ITC New Baskerville" pitchFamily="50" charset="0"/>
                <a:ea typeface="+mj-ea"/>
                <a:cs typeface="+mj-cs"/>
              </a:rPr>
              <a:t>Monitoring and Evaluation of Colorectal Cancer Screening Quality Indicators</a:t>
            </a:r>
          </a:p>
        </p:txBody>
      </p:sp>
      <p:sp>
        <p:nvSpPr>
          <p:cNvPr id="2" name="TextBox 1">
            <a:extLst>
              <a:ext uri="{FF2B5EF4-FFF2-40B4-BE49-F238E27FC236}">
                <a16:creationId xmlns:a16="http://schemas.microsoft.com/office/drawing/2014/main" id="{19A3CE58-FC11-4FFA-BA85-8151FAFBB6BD}"/>
              </a:ext>
            </a:extLst>
          </p:cNvPr>
          <p:cNvSpPr txBox="1"/>
          <p:nvPr/>
        </p:nvSpPr>
        <p:spPr>
          <a:xfrm>
            <a:off x="1524000" y="4935147"/>
            <a:ext cx="8029575" cy="1754326"/>
          </a:xfrm>
          <a:prstGeom prst="rect">
            <a:avLst/>
          </a:prstGeom>
          <a:noFill/>
        </p:spPr>
        <p:txBody>
          <a:bodyPr wrap="square" rtlCol="0">
            <a:spAutoFit/>
          </a:bodyPr>
          <a:lstStyle/>
          <a:p>
            <a:r>
              <a:rPr lang="en-US" dirty="0"/>
              <a:t>Link to report: </a:t>
            </a:r>
          </a:p>
          <a:p>
            <a:r>
              <a:rPr lang="en-US" dirty="0">
                <a:hlinkClick r:id="rId2"/>
              </a:rPr>
              <a:t>https://www.partnershipagainstcancer.ca/topics/colorectal-indicators-2017-2018/</a:t>
            </a:r>
            <a:r>
              <a:rPr lang="en-US" dirty="0"/>
              <a:t> </a:t>
            </a:r>
          </a:p>
          <a:p>
            <a:br>
              <a:rPr lang="en-US" dirty="0"/>
            </a:br>
            <a:r>
              <a:rPr lang="en-US" dirty="0"/>
              <a:t>Suggested citation: Canadian Partnership Against Cancer. Monitoring and Evaluation of Colorectal Cancer Screening Quality Indicators. Toronto: Canadian Partnership Against Cancer; 2021.</a:t>
            </a:r>
          </a:p>
        </p:txBody>
      </p:sp>
      <p:sp>
        <p:nvSpPr>
          <p:cNvPr id="6" name="Subtitle 2">
            <a:extLst>
              <a:ext uri="{FF2B5EF4-FFF2-40B4-BE49-F238E27FC236}">
                <a16:creationId xmlns:a16="http://schemas.microsoft.com/office/drawing/2014/main" id="{94257ED5-BE74-AF4A-B52E-DDCCB7E199C0}"/>
              </a:ext>
            </a:extLst>
          </p:cNvPr>
          <p:cNvSpPr txBox="1">
            <a:spLocks/>
          </p:cNvSpPr>
          <p:nvPr/>
        </p:nvSpPr>
        <p:spPr>
          <a:xfrm>
            <a:off x="9249508" y="6238909"/>
            <a:ext cx="2227384" cy="323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cap="all" dirty="0">
                <a:solidFill>
                  <a:srgbClr val="0070C0"/>
                </a:solidFill>
                <a:latin typeface="Montserrat SemiBold" pitchFamily="2" charset="77"/>
              </a:rPr>
              <a:t>October 2021</a:t>
            </a:r>
          </a:p>
        </p:txBody>
      </p:sp>
    </p:spTree>
    <p:extLst>
      <p:ext uri="{BB962C8B-B14F-4D97-AF65-F5344CB8AC3E}">
        <p14:creationId xmlns:p14="http://schemas.microsoft.com/office/powerpoint/2010/main" val="144254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Percentage of overdue for colorectal cancer screening among individuals aged 50-74, by jurisdiction, 2018</a:t>
            </a:r>
          </a:p>
        </p:txBody>
      </p:sp>
      <p:pic>
        <p:nvPicPr>
          <p:cNvPr id="6" name="Picture 5" descr="This graph shows the percentage of people who are overdue for colorectal cancer screening by jurisdiction as follows:&#10;-Manitoba: 46%&#10;-Ontario: 37%&#10;-Prince Edward Island: 40%&#10;-Yukon: 77%&#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155938" y="1713156"/>
            <a:ext cx="9880124" cy="4505337"/>
          </a:xfrm>
          <a:prstGeom prst="rect">
            <a:avLst/>
          </a:prstGeom>
        </p:spPr>
      </p:pic>
    </p:spTree>
    <p:extLst>
      <p:ext uri="{BB962C8B-B14F-4D97-AF65-F5344CB8AC3E}">
        <p14:creationId xmlns:p14="http://schemas.microsoft.com/office/powerpoint/2010/main" val="79668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Follow-up colonoscopy rate</a:t>
            </a:r>
          </a:p>
        </p:txBody>
      </p:sp>
    </p:spTree>
    <p:extLst>
      <p:ext uri="{BB962C8B-B14F-4D97-AF65-F5344CB8AC3E}">
        <p14:creationId xmlns:p14="http://schemas.microsoft.com/office/powerpoint/2010/main" val="175184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Percentage of colonoscopy uptake within 180 days of abnormal fecal tests among individuals aged 50-74, by jurisdiction, screening year 2017 to 2018</a:t>
            </a:r>
          </a:p>
        </p:txBody>
      </p:sp>
      <p:pic>
        <p:nvPicPr>
          <p:cNvPr id="6" name="Picture 5" descr="This graph shows the percentage of colonoscopy uptake after an abnormal fecal test by jurisdiction as follows:&#10;-Alberta: 70%&#10;-Saskatchewan: 81%&#10;-Manitoba: 87%&#10;-Ontario: 82%&#10;-New Brunswick: 84%&#10;-Nova Scotia: 61%&#10;-Prince Edward Island: 81%&#10;-Newfoundland and Labrador: 96%&#10;-Yukon: 65%&#10;&#10;The target is shown at 85%.&#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381857" y="1370256"/>
            <a:ext cx="9428286" cy="5119560"/>
          </a:xfrm>
          <a:prstGeom prst="rect">
            <a:avLst/>
          </a:prstGeom>
        </p:spPr>
      </p:pic>
    </p:spTree>
    <p:extLst>
      <p:ext uri="{BB962C8B-B14F-4D97-AF65-F5344CB8AC3E}">
        <p14:creationId xmlns:p14="http://schemas.microsoft.com/office/powerpoint/2010/main" val="159576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Wait times</a:t>
            </a:r>
          </a:p>
        </p:txBody>
      </p:sp>
    </p:spTree>
    <p:extLst>
      <p:ext uri="{BB962C8B-B14F-4D97-AF65-F5344CB8AC3E}">
        <p14:creationId xmlns:p14="http://schemas.microsoft.com/office/powerpoint/2010/main" val="1577479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Percentage of people who have colonoscopies performed within 60 days of abnormal fecal tests among individuals aged 50-74, by jurisdiction, screening year 2017 – 2018 </a:t>
            </a:r>
          </a:p>
        </p:txBody>
      </p:sp>
      <p:pic>
        <p:nvPicPr>
          <p:cNvPr id="6" name="Picture 5" descr="This graph shows the percentage of colonoscopies performed within 60 days of an abnormal fecal test by jurisdiction as follows:&#10;-Alberta: 40%&#10;-Saskatchewan: 69%&#10;-Manitoba: 64%&#10;-Ontario: 66%&#10;-New Brunswick: 54%&#10;-Nova Scotia: 26%&#10;-Prince Edward Island: 33%&#10;-Newfoundland and Labrador: 77%&#10;-Yukon: 11%&#10;&#10;A target line is shown at 90%.&#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383570" y="1316496"/>
            <a:ext cx="9424859" cy="5127124"/>
          </a:xfrm>
          <a:prstGeom prst="rect">
            <a:avLst/>
          </a:prstGeom>
        </p:spPr>
      </p:pic>
    </p:spTree>
    <p:extLst>
      <p:ext uri="{BB962C8B-B14F-4D97-AF65-F5344CB8AC3E}">
        <p14:creationId xmlns:p14="http://schemas.microsoft.com/office/powerpoint/2010/main" val="134245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Wait time (days) from abnormal fecal test to colonoscopy among individuals aged 50-74, by jurisdiction, screening year 2017 – 2018 </a:t>
            </a:r>
          </a:p>
        </p:txBody>
      </p:sp>
      <p:pic>
        <p:nvPicPr>
          <p:cNvPr id="6" name="Picture 5" descr="This graph shows the number of days from an abnormal fecal test to a colonoscopy for the median and 90th percentile by jurisdiction as follows: &#10;-Alberta: &#10;Median: 69 days&#10;90th percentile: 133 days&#10;-Saskatchewan: &#10;Median: 42 days &#10;90th percentile: 106 days&#10;-Manitoba: &#10;Median: 47 days&#10;90th percentile: 104 days&#10;-Ontario: &#10;Median: 46 days&#10;90th percentile: 105 days&#10;-New Brunswick: &#10;Median: 56 days&#10;90th percentile: 106 days&#10;-Nova Scotia: &#10;Median: 86 days&#10;90th percentile: 160 days&#10;-Prince Edward Island:&#10;Median: 79 days&#10;90th percentile: 143 days&#10;-Newfoundland and Labrador: &#10;Median: 33 days&#10;90th percentile: 85 days&#10;-Yukon: &#10;Median: 98 days&#10;90th percentile: 154 days&#10;&#10;A target line is shown at 60 days.&#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3030624" y="1365109"/>
            <a:ext cx="6130752" cy="5278577"/>
          </a:xfrm>
          <a:prstGeom prst="rect">
            <a:avLst/>
          </a:prstGeom>
        </p:spPr>
      </p:pic>
    </p:spTree>
    <p:extLst>
      <p:ext uri="{BB962C8B-B14F-4D97-AF65-F5344CB8AC3E}">
        <p14:creationId xmlns:p14="http://schemas.microsoft.com/office/powerpoint/2010/main" val="477145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Invasive CRC rate</a:t>
            </a:r>
          </a:p>
        </p:txBody>
      </p:sp>
    </p:spTree>
    <p:extLst>
      <p:ext uri="{BB962C8B-B14F-4D97-AF65-F5344CB8AC3E}">
        <p14:creationId xmlns:p14="http://schemas.microsoft.com/office/powerpoint/2010/main" val="161492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Detection rate (per 1,000) of invasive colorectal cancers through programmatic screening among individuals aged 50-74, by jurisdiction, screening year 2016 – 2017 </a:t>
            </a:r>
          </a:p>
        </p:txBody>
      </p:sp>
      <p:pic>
        <p:nvPicPr>
          <p:cNvPr id="6" name="Picture 5" descr="This graph shows the number of invasive  colorectal cancers detected per 1000 screens by jurisdiction as follows:&#10;-Alberta: 2.3 per 1000&#10;-Saskatchewan: 2.0 per 1000&#10;-Manitoba: 1.1 per 1000&#10;-Ontario: 1.5 per 1000&#10;-New Brunswick: 2.3 per 1000&#10;-Nova Scotia: 1.5 per 1000&#10;-Prince Edward Island: 3.5 per 1000&#10;-Newfoundland and Labrador: 5.4 per 1000&#10;&#10;A target line is shown at 2.0 per 100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052768" y="1686675"/>
            <a:ext cx="10221278" cy="4323600"/>
          </a:xfrm>
          <a:prstGeom prst="rect">
            <a:avLst/>
          </a:prstGeom>
        </p:spPr>
      </p:pic>
    </p:spTree>
    <p:extLst>
      <p:ext uri="{BB962C8B-B14F-4D97-AF65-F5344CB8AC3E}">
        <p14:creationId xmlns:p14="http://schemas.microsoft.com/office/powerpoint/2010/main" val="2942454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Detection rate (per 1,000) of invasive colorectal cancers through programmatic screening among individuals aged 50-74, by jurisdiction and sex, screening year 2016 – 2017 </a:t>
            </a:r>
          </a:p>
        </p:txBody>
      </p:sp>
      <p:pic>
        <p:nvPicPr>
          <p:cNvPr id="6" name="Picture 5" descr="This graph shows the number of colorectal cancers detected per 1000 screens by jurisdiction and sex as follows: &#10;&#10;-Alberta: &#10;All sexes: 2.3 per 1000&#10;Male: 2.8 per 1000&#10;Female: 1.7 per 1000&#10;-Saskatchewan: &#10;All sexes: 2.0 per 1000&#10;Male:2.7 per 1000&#10;Female:1.4 per 1000&#10;-Manitoba: &#10;All sexes: 1.1 per 1000&#10;Male: 1.5 per 1000&#10;Female: 0.9 per 1000&#10;-Ontario: &#10;All sexes: 1.5 per 1000&#10;Male: 2.0 per 1000&#10;Female: 1.0 per 1000&#10;-New Brunswick: &#10;All sexes: 2.3 per 1000&#10;Male: 2.8 per 1000&#10;Female: 1.9 per 1000&#10;-Nova Scotia: &#10;All sexes: 1.5 per 1000&#10;Male: 1.7 per 1000&#10;Female: 1.3 per 1000&#10;-Prince Edward Island:&#10;All sexes: 3.5 per 1000&#10;Male: 4.1 per 1000&#10;Female: 2.9 per 1000&#10;-Newfoundland and Labrador: &#10;All sexes: 5.4 per 1000&#10;Male: 6.8 per 1000&#10;Female: 4.3 per 1000&#10;&#10;A target line is shown at 2.0 per 1000.&#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067532" y="1458074"/>
            <a:ext cx="10056936" cy="4847443"/>
          </a:xfrm>
          <a:prstGeom prst="rect">
            <a:avLst/>
          </a:prstGeom>
        </p:spPr>
      </p:pic>
    </p:spTree>
    <p:extLst>
      <p:ext uri="{BB962C8B-B14F-4D97-AF65-F5344CB8AC3E}">
        <p14:creationId xmlns:p14="http://schemas.microsoft.com/office/powerpoint/2010/main" val="311724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Detection rate (per 1,000) of invasive colorectal cancers through programmatic screening among individuals aged 50-74, by jurisdiction and age group, screening year 2016 – 2017 </a:t>
            </a:r>
          </a:p>
        </p:txBody>
      </p:sp>
      <p:pic>
        <p:nvPicPr>
          <p:cNvPr id="5" name="Picture 4" descr="This graph shows the number of colorectal cancers detected per 1000 screens by jurisdiction and age group as follows: &#10;&#10;-Alberta: &#10;50 to 54: 1.4 per 1000&#10;55 to 59: 1.9 per 1000&#10;60 to 64: 2.2 per 1000&#10;65 to 69: 3.0 per 1000&#10;70 to 74: 3.9 per 1000&#10;-Saskatchewan: &#10;50 to 54: 1.4 per 1000&#10;55 to 59: 1.4 per 1000&#10;60 to 64: 1.7 per 1000&#10;65 to 69: 3.0 per 1000&#10;70 to 74: 2.9 per 1000&#10;-Manitoba: &#10;50 to 54: 0.7 per 1000&#10;55 to 59: Data not available&#10;60 to 64: 0.7 per 1000&#10;65 to 69: 2.0 per 1000&#10;70 to 74: 1.8 per 1000&#10;-Ontario: &#10;50 to 54: 0.7 per 1000&#10;55 to 59: 0.9 per 1000&#10;60 to 64: 1.5 per 1000&#10;65 to 69: 2.0 per 1000 &#10;70 to 74: 2.7 per 1000&#10;-New Brunswick: &#10;50 to 54: Data not available&#10;55 to 59: 1.1 per 1000&#10;60 to 64:2.5 per 1000&#10;65 to 69: 1.5 per 1000&#10;70 to 74: 4.8 per 1000&#10;-Nova Scotia: &#10;50 to 54: 0.9 per 1000&#10;55 to 59: 1.0 per 1000&#10;60 to 64: 1.1 per 1000&#10;65 to 69: 1.4 per 1000&#10;70 to 74: 2.9 per 1000&#10;-Prince Edward Island:&#10;50 to 54: Data not available&#10;55 to 59: 2.6 per 1000&#10;60 to 64: 2.7 per 1000&#10;65 to 69: 5.0 per 1000&#10;70 to 74: 4.2 per 1000&#10;-Newfoundland and Labrador: &#10;50 to 54: 2.7 per 1000&#10;55 to 59: 6.2 per 1000&#10;60 to 64: 1.8 per 1000&#10;65 to 69: 9.5 per 1000&#10;70 to 74: 11.4 per 1000&#10;&#10;A target line is shown at 2.0 per 1000&#10;">
            <a:extLst>
              <a:ext uri="{FF2B5EF4-FFF2-40B4-BE49-F238E27FC236}">
                <a16:creationId xmlns:a16="http://schemas.microsoft.com/office/drawing/2014/main" id="{662AB625-397E-4AA6-8EA6-52745320422C}"/>
              </a:ext>
            </a:extLst>
          </p:cNvPr>
          <p:cNvPicPr>
            <a:picLocks noChangeAspect="1"/>
          </p:cNvPicPr>
          <p:nvPr/>
        </p:nvPicPr>
        <p:blipFill>
          <a:blip r:embed="rId3"/>
          <a:srcRect/>
          <a:stretch/>
        </p:blipFill>
        <p:spPr>
          <a:xfrm>
            <a:off x="1173740" y="1518365"/>
            <a:ext cx="9844520" cy="5203109"/>
          </a:xfrm>
          <a:prstGeom prst="rect">
            <a:avLst/>
          </a:prstGeom>
        </p:spPr>
      </p:pic>
    </p:spTree>
    <p:extLst>
      <p:ext uri="{BB962C8B-B14F-4D97-AF65-F5344CB8AC3E}">
        <p14:creationId xmlns:p14="http://schemas.microsoft.com/office/powerpoint/2010/main" val="233761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Key Statistics</a:t>
            </a:r>
          </a:p>
        </p:txBody>
      </p:sp>
    </p:spTree>
    <p:extLst>
      <p:ext uri="{BB962C8B-B14F-4D97-AF65-F5344CB8AC3E}">
        <p14:creationId xmlns:p14="http://schemas.microsoft.com/office/powerpoint/2010/main" val="262846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Detection rate (per 1,000) of invasive colorectal cancers through programmatic screening among individuals aged 50-74, by jurisdiction and first or subsequent fecal test, screening year 2016 – 2017 </a:t>
            </a:r>
          </a:p>
        </p:txBody>
      </p:sp>
      <p:pic>
        <p:nvPicPr>
          <p:cNvPr id="6" name="Picture 5" descr="This graph shows the number of colorectal cancers detected per 1000 screens by jurisdiction and first or subsequent fecal test as follows: &#10;-Alberta: &#10;All fecal tests: 2.3 per 1000&#10;First fecal tests: 3.4 per 1000&#10;Subsequent fecal tests: 1.7 per 1000&#10;-Saskatchewan: &#10;All fecal tests: 2.0 per 1000&#10;First fecal tests: 4.2 per 1000&#10;Subsequent fecal tests: 1.2 per 1000&#10;-Manitoba: &#10;All fecal tests: 1.1 per 1000&#10;First fecal tests: 1.4 per 1000&#10;Subsequent fecal tests: 0.9 per 1000&#10;-Ontario: &#10;All fecal tests: 1.5 per 1000&#10;First fecal tests: Data not available&#10;Subsequent fecal tests: Data not available&#10;-New Brunswick: &#10;All fecal tests: 2.3 per 1000&#10;First fecal tests: Data suppressed due to small numbers&#10;Subsequent fecal tests: Data suppressed due to small numbers&#10;-Nova Scotia: &#10;All fecal tests: 1.5 per 1000&#10;First fecal tests: 2.1 per 1000&#10;Subsequent fecal tests: 1.2 per 1000&#10;-Prince Edward Island: &#10;All fecal tests: 3.5 per 1000&#10;First fecal tests: 5.4 per 1000&#10;Subsequent fecal tests: 1.6 per 1000&#10;-Newfoundland and Labrador: &#10;All fecal tests: 5.4 per 1000&#10;First fecal tests: 7.4 per 1000&#10;Subsequent fecal tests: 1.3 per 1000&#10;&#10;The target is shown at 2.0 per 1000.&#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339639" y="1387902"/>
            <a:ext cx="9512722" cy="5251023"/>
          </a:xfrm>
          <a:prstGeom prst="rect">
            <a:avLst/>
          </a:prstGeom>
        </p:spPr>
      </p:pic>
    </p:spTree>
    <p:extLst>
      <p:ext uri="{BB962C8B-B14F-4D97-AF65-F5344CB8AC3E}">
        <p14:creationId xmlns:p14="http://schemas.microsoft.com/office/powerpoint/2010/main" val="150423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Stage distribution</a:t>
            </a:r>
          </a:p>
        </p:txBody>
      </p:sp>
    </p:spTree>
    <p:extLst>
      <p:ext uri="{BB962C8B-B14F-4D97-AF65-F5344CB8AC3E}">
        <p14:creationId xmlns:p14="http://schemas.microsoft.com/office/powerpoint/2010/main" val="270496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Distribution of stage for invasive colorectal cancers detected through programmatic screening among individuals aged 50-74, by jurisdiction, screening year 2016 – 2017</a:t>
            </a:r>
          </a:p>
        </p:txBody>
      </p:sp>
      <p:pic>
        <p:nvPicPr>
          <p:cNvPr id="6" name="Picture 5" descr="This graph shows the distribution of stage for invasive colorectal cancers detected through programmatic screening by jurisdiction as follows: &#10;-Alberta: &#10;Stage 1: 37%&#10;Stage 2: 20%&#10;Stage 3: 30%&#10;Stage 4: 13%&#10;-Saskatchewan: &#10;Stage 1: 37%&#10;Stage 2: 24%&#10;Stage 3: 27%&#10;Stage 4: 12%&#10;-Manitoba: &#10;Stage 1: 33%&#10;Stage 2: 32%&#10;Stage 3 and 4 combined: 35%&#10;-Ontario: &#10;Stage 1: 30%&#10;Stage 2: 26%&#10;Stage 3: 35%&#10;Stage 4: 9%&#10;-New Brunswick: &#10;Stage 1: 38%&#10;Stage 2: 22%&#10;Stage 3: 26%&#10;Stage 4: 14%&#10;-Nova Scotia: &#10;Stage 1: 48%&#10;Stage 2: 18%&#10;Stage 3: 30%&#10;Stage 4: 4%&#10;-Prince Edward Island: &#10;Stage 1 and 2 combined: 63%&#10;Stage 3: 19%&#10;Stage 4: 19%&#10;-Newfoundland and Labrador: &#10;Stage 1: 48%&#10;Stage 2: 23%&#10;Stage 3 and 4 combined: 29%&#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2793470" y="1387902"/>
            <a:ext cx="6605060" cy="5251023"/>
          </a:xfrm>
          <a:prstGeom prst="rect">
            <a:avLst/>
          </a:prstGeom>
        </p:spPr>
      </p:pic>
    </p:spTree>
    <p:extLst>
      <p:ext uri="{BB962C8B-B14F-4D97-AF65-F5344CB8AC3E}">
        <p14:creationId xmlns:p14="http://schemas.microsoft.com/office/powerpoint/2010/main" val="56097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Distribution of stage for invasive colorectal cancers detected through programmatic screening among individuals aged 50-74, jurisdictions combined, screening year 2016 – 2017</a:t>
            </a:r>
          </a:p>
        </p:txBody>
      </p:sp>
      <p:pic>
        <p:nvPicPr>
          <p:cNvPr id="6" name="Picture 5" descr="This graph shows the distribution of stage for invasive colorectal cancers detected through programmatic screening for all jurisdictions combined by first or subsequent fecal test as follows: &#10;-All fecal tests:&#10;Stage 1: 39%&#10;Stage 2: 21%&#10;Stage 3: 29%&#10;Stage 4: 11%&#10;-First fecal tests: &#10;Stage 1: 36%&#10;Stage 2: 20%&#10;Stage 3: 31%&#10;Stage 4: 13%&#10;-Subsequent fecal tests: &#10;Stage 1: 43%&#10;Stage 2: 22%&#10;Stage 3: 27%&#10;Stage 4: 8%&#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2050520" y="1532936"/>
            <a:ext cx="7607830" cy="5188539"/>
          </a:xfrm>
          <a:prstGeom prst="rect">
            <a:avLst/>
          </a:prstGeom>
        </p:spPr>
      </p:pic>
    </p:spTree>
    <p:extLst>
      <p:ext uri="{BB962C8B-B14F-4D97-AF65-F5344CB8AC3E}">
        <p14:creationId xmlns:p14="http://schemas.microsoft.com/office/powerpoint/2010/main" val="125169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Post-colonoscopy hospitalization</a:t>
            </a:r>
          </a:p>
        </p:txBody>
      </p:sp>
    </p:spTree>
    <p:extLst>
      <p:ext uri="{BB962C8B-B14F-4D97-AF65-F5344CB8AC3E}">
        <p14:creationId xmlns:p14="http://schemas.microsoft.com/office/powerpoint/2010/main" val="587784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Rate (per 1,000) of hospitalization for outpatient colonoscopies, Ontario, by reason for hospitalization, colonoscopies performed from 2017 – 2018 </a:t>
            </a:r>
          </a:p>
        </p:txBody>
      </p:sp>
      <p:pic>
        <p:nvPicPr>
          <p:cNvPr id="6" name="Picture 5" descr="This infographic shows that for every 1,000 people who receive a colonoscopy in Ontario, 0.3 people were admitted to the hospital due to perforation and 2.9 people were admitted to the hospital due to bleeding.">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582472" y="1710471"/>
            <a:ext cx="9027055" cy="3881633"/>
          </a:xfrm>
          <a:prstGeom prst="rect">
            <a:avLst/>
          </a:prstGeom>
        </p:spPr>
      </p:pic>
    </p:spTree>
    <p:extLst>
      <p:ext uri="{BB962C8B-B14F-4D97-AF65-F5344CB8AC3E}">
        <p14:creationId xmlns:p14="http://schemas.microsoft.com/office/powerpoint/2010/main" val="3962108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Interval Cancers</a:t>
            </a:r>
          </a:p>
        </p:txBody>
      </p:sp>
      <p:sp>
        <p:nvSpPr>
          <p:cNvPr id="4" name="Content Placeholder 3">
            <a:extLst>
              <a:ext uri="{FF2B5EF4-FFF2-40B4-BE49-F238E27FC236}">
                <a16:creationId xmlns:a16="http://schemas.microsoft.com/office/drawing/2014/main" id="{DF87F081-B1CB-4D5A-AE99-1B9B46DFAF1E}"/>
              </a:ext>
            </a:extLst>
          </p:cNvPr>
          <p:cNvSpPr>
            <a:spLocks noGrp="1"/>
          </p:cNvSpPr>
          <p:nvPr>
            <p:ph idx="1"/>
          </p:nvPr>
        </p:nvSpPr>
        <p:spPr/>
        <p:txBody>
          <a:bodyPr/>
          <a:lstStyle/>
          <a:p>
            <a:r>
              <a:rPr lang="en-US" dirty="0"/>
              <a:t>After a negative fecal test</a:t>
            </a:r>
          </a:p>
          <a:p>
            <a:r>
              <a:rPr lang="en-US" dirty="0"/>
              <a:t>After a negative colonoscopy as a follow-up to a positive fecal test</a:t>
            </a:r>
          </a:p>
        </p:txBody>
      </p:sp>
    </p:spTree>
    <p:extLst>
      <p:ext uri="{BB962C8B-B14F-4D97-AF65-F5344CB8AC3E}">
        <p14:creationId xmlns:p14="http://schemas.microsoft.com/office/powerpoint/2010/main" val="102816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Rate (per 1,000) of interval colorectal cancers within 24 months of fecal tests with normal result among individuals aged 50-74, by jurisdiction, fecal tests from 2014-2015</a:t>
            </a:r>
          </a:p>
        </p:txBody>
      </p:sp>
      <p:pic>
        <p:nvPicPr>
          <p:cNvPr id="6" name="Picture 5" descr="This graph shows the rate of interval colorectal cancers after a normal fecal test by jurisdiction as follows: &#10;-Alberta: 0.8 per 1000&#10;-Saskatchewan: 0.7 per 1000&#10;-Manitoba: 1.3 per 1000&#10;-Nova Scotia: 1.0 per 1000&#10;-Prince Edward Island: 3.2 per 100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973014" y="1707514"/>
            <a:ext cx="10380786" cy="4141933"/>
          </a:xfrm>
          <a:prstGeom prst="rect">
            <a:avLst/>
          </a:prstGeom>
        </p:spPr>
      </p:pic>
    </p:spTree>
    <p:extLst>
      <p:ext uri="{BB962C8B-B14F-4D97-AF65-F5344CB8AC3E}">
        <p14:creationId xmlns:p14="http://schemas.microsoft.com/office/powerpoint/2010/main" val="85934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Rate (per 1,000) of interval colorectal cancers within 6-36 months since normal colonoscopy, among individuals aged 50-74, Saskatchewan and Prince Edward Island combined, fecal tests from 2012 – 2013* </a:t>
            </a:r>
          </a:p>
        </p:txBody>
      </p:sp>
      <p:pic>
        <p:nvPicPr>
          <p:cNvPr id="6" name="Picture 5" descr="This infographic shows that there are 3.0 interval cancers per 1,000 normal colonoscopies within 6-36 months since normal colonoscopy.">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345198" y="1593214"/>
            <a:ext cx="9322801" cy="4661401"/>
          </a:xfrm>
          <a:prstGeom prst="rect">
            <a:avLst/>
          </a:prstGeom>
        </p:spPr>
      </p:pic>
    </p:spTree>
    <p:extLst>
      <p:ext uri="{BB962C8B-B14F-4D97-AF65-F5344CB8AC3E}">
        <p14:creationId xmlns:p14="http://schemas.microsoft.com/office/powerpoint/2010/main" val="346415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C976-E671-A347-BED3-E4CEA394445A}"/>
              </a:ext>
            </a:extLst>
          </p:cNvPr>
          <p:cNvSpPr>
            <a:spLocks noGrp="1"/>
          </p:cNvSpPr>
          <p:nvPr>
            <p:ph type="title"/>
          </p:nvPr>
        </p:nvSpPr>
        <p:spPr/>
        <p:txBody>
          <a:bodyPr>
            <a:normAutofit/>
          </a:bodyPr>
          <a:lstStyle/>
          <a:p>
            <a:r>
              <a:rPr lang="en-US" sz="2400" dirty="0"/>
              <a:t>The Burden of Colorectal Cancer in Canada</a:t>
            </a:r>
          </a:p>
        </p:txBody>
      </p:sp>
      <p:pic>
        <p:nvPicPr>
          <p:cNvPr id="6" name="Content Placeholder 5" descr="This infographic in the monitoring and evaluation of colorectal cancer screening quality indicators report shows key statistics about colorectal cancer from 2019.&#10;-Colorectal cancer is the third most diagnosed cancer in Canada and is the second leading cause of death from cancer.&#10;-The lifetime probability of developing colorectal cancer is 6.3%. The lifetime probability of dying from colorectal cancer is 2.9%.&#10;-It is estimated that in 2019, 26300 people were diagnosed with colorectal cancer (72 per day) and 9500 people died of colorectal cancer (26 per day).">
            <a:extLst>
              <a:ext uri="{FF2B5EF4-FFF2-40B4-BE49-F238E27FC236}">
                <a16:creationId xmlns:a16="http://schemas.microsoft.com/office/drawing/2014/main" id="{AEB506A0-259E-4B5A-8AF4-923D152AC9B7}"/>
              </a:ext>
            </a:extLst>
          </p:cNvPr>
          <p:cNvPicPr>
            <a:picLocks noGrp="1" noChangeAspect="1"/>
          </p:cNvPicPr>
          <p:nvPr>
            <p:ph idx="1"/>
          </p:nvPr>
        </p:nvPicPr>
        <p:blipFill>
          <a:blip r:embed="rId3"/>
          <a:srcRect/>
          <a:stretch/>
        </p:blipFill>
        <p:spPr>
          <a:xfrm>
            <a:off x="3780557" y="1245027"/>
            <a:ext cx="4337947" cy="5353026"/>
          </a:xfrm>
        </p:spPr>
      </p:pic>
    </p:spTree>
    <p:extLst>
      <p:ext uri="{BB962C8B-B14F-4D97-AF65-F5344CB8AC3E}">
        <p14:creationId xmlns:p14="http://schemas.microsoft.com/office/powerpoint/2010/main" val="207314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Canada age-standardized incidence rate by age (50-64 and 65+), 2009-2018</a:t>
            </a:r>
          </a:p>
        </p:txBody>
      </p:sp>
      <p:pic>
        <p:nvPicPr>
          <p:cNvPr id="6" name="Picture 5" descr="This graph shows the age-standardized incidence rate of colorectal cancer in Canada for people aged 50 to 64 years old between 2009 and 2018 as follows: &#10;-2009: 87 per 100,000 people&#10;-2010: 85 per 100,000 people&#10;-2011: 85 per 100,000 people&#10;-2012: 85 per 100,000 people&#10;-2013: 82 per 100,000 people&#10;-2014: 85 per 100,000 people&#10;-2015: 83 per 100,000 people&#10;-2016: 80 per 100,000 people&#10;-2017: 76 per 100,000 people&#10;-2018: 75 per 100,000 people&#10;&#10;For people older than 65 years old, the age-standardized incidence rate of colorectal cancer between 2009 and 2018 was as follows:&#10;-2009: 291 per 100,000 people&#10;-2010: 292 per 100,000 people&#10;-2011: 290 per 100,000 people&#10;-2012: 279 per 100,000 people&#10;-2013: 280 per 100,000 people&#10;-2014: 271 per 100,000 people&#10;-2015: 265 per 100,000 people&#10;-2016: 244 per 100,000 people&#10;-2017: 234 per 100,000 people&#10;-2018: 223 per 100,000 people">
            <a:extLst>
              <a:ext uri="{FF2B5EF4-FFF2-40B4-BE49-F238E27FC236}">
                <a16:creationId xmlns:a16="http://schemas.microsoft.com/office/drawing/2014/main" id="{B0502354-4692-428A-A50A-E2A98764990A}"/>
              </a:ext>
            </a:extLst>
          </p:cNvPr>
          <p:cNvPicPr>
            <a:picLocks noChangeAspect="1"/>
          </p:cNvPicPr>
          <p:nvPr/>
        </p:nvPicPr>
        <p:blipFill>
          <a:blip r:embed="rId3"/>
          <a:stretch>
            <a:fillRect/>
          </a:stretch>
        </p:blipFill>
        <p:spPr>
          <a:xfrm>
            <a:off x="356209" y="1245027"/>
            <a:ext cx="11479582" cy="4890302"/>
          </a:xfrm>
          <a:prstGeom prst="rect">
            <a:avLst/>
          </a:prstGeom>
        </p:spPr>
      </p:pic>
    </p:spTree>
    <p:extLst>
      <p:ext uri="{BB962C8B-B14F-4D97-AF65-F5344CB8AC3E}">
        <p14:creationId xmlns:p14="http://schemas.microsoft.com/office/powerpoint/2010/main" val="49508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Canada age-standardized incidence rate by age, both sexes, 2018</a:t>
            </a:r>
          </a:p>
        </p:txBody>
      </p:sp>
      <p:pic>
        <p:nvPicPr>
          <p:cNvPr id="6" name="Picture 5" descr="This graph shows the age-standardized incidence rate of colorectal cancer in Canada for different age groups in 2018 as follows: &#10;-Age 20 to 29: 3 per 100,000&#10;-Age 30 to 29: 9 per 100,000&#10;-Age 40 to 44: 19 per 100,000&#10;-Age 45 to 49: 33 per 100,000&#10;-Age 50-64: 75 per 100,000&#10;-Older than 65 years old: 223 per 100,000&#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356210" y="1709950"/>
            <a:ext cx="11479579" cy="3960455"/>
          </a:xfrm>
          <a:prstGeom prst="rect">
            <a:avLst/>
          </a:prstGeom>
        </p:spPr>
      </p:pic>
    </p:spTree>
    <p:extLst>
      <p:ext uri="{BB962C8B-B14F-4D97-AF65-F5344CB8AC3E}">
        <p14:creationId xmlns:p14="http://schemas.microsoft.com/office/powerpoint/2010/main" val="342657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06232-638B-415D-A9CE-CCC1CCCA8BA1}"/>
              </a:ext>
            </a:extLst>
          </p:cNvPr>
          <p:cNvSpPr>
            <a:spLocks noGrp="1"/>
          </p:cNvSpPr>
          <p:nvPr>
            <p:ph type="title"/>
          </p:nvPr>
        </p:nvSpPr>
        <p:spPr/>
        <p:txBody>
          <a:bodyPr/>
          <a:lstStyle/>
          <a:p>
            <a:r>
              <a:rPr lang="en-US" dirty="0"/>
              <a:t>Participation rate</a:t>
            </a:r>
          </a:p>
        </p:txBody>
      </p:sp>
      <p:sp>
        <p:nvSpPr>
          <p:cNvPr id="4" name="Content Placeholder 3">
            <a:extLst>
              <a:ext uri="{FF2B5EF4-FFF2-40B4-BE49-F238E27FC236}">
                <a16:creationId xmlns:a16="http://schemas.microsoft.com/office/drawing/2014/main" id="{C69F15D0-86D4-43E8-8C9C-4ACAD6D8A90D}"/>
              </a:ext>
            </a:extLst>
          </p:cNvPr>
          <p:cNvSpPr>
            <a:spLocks noGrp="1"/>
          </p:cNvSpPr>
          <p:nvPr>
            <p:ph idx="1"/>
          </p:nvPr>
        </p:nvSpPr>
        <p:spPr/>
        <p:txBody>
          <a:bodyPr/>
          <a:lstStyle/>
          <a:p>
            <a:r>
              <a:rPr lang="en-US" dirty="0"/>
              <a:t>Screen-eligible population-based program participation rate</a:t>
            </a:r>
          </a:p>
          <a:p>
            <a:r>
              <a:rPr lang="en-US" dirty="0"/>
              <a:t>Screening program participation rate (among those invited to screen)</a:t>
            </a:r>
          </a:p>
          <a:p>
            <a:r>
              <a:rPr lang="en-US" dirty="0"/>
              <a:t>Percentage overdue for colorectal cancer screening</a:t>
            </a:r>
          </a:p>
        </p:txBody>
      </p:sp>
    </p:spTree>
    <p:extLst>
      <p:ext uri="{BB962C8B-B14F-4D97-AF65-F5344CB8AC3E}">
        <p14:creationId xmlns:p14="http://schemas.microsoft.com/office/powerpoint/2010/main" val="294069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Population-based participation rates for fecal tests (in 30 months) among individuals, by jurisdiction, January 1, 2017 – June 30, 2019</a:t>
            </a:r>
          </a:p>
        </p:txBody>
      </p:sp>
      <p:pic>
        <p:nvPicPr>
          <p:cNvPr id="6" name="Picture 5" descr="This graph shows the participation rate for fecal tests by jurisdiction as follows: &#10;-Alberta: 45%&#10;-Saskatchewan: 55% &#10;-Manitoba: 38%&#10;-Ontario: 35%&#10;-Quebec: 42%&#10;-New Brunswick: 18%&#10;-Nova Scotia: 37%&#10;-Prince Edward Island: 27%&#10;-Newfoundland and Labrador: 26%&#10;-Yukon: 31%&#10;-Northwest Territories: 27%&#10;The target is shown at 60%.&#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105632" y="1652939"/>
            <a:ext cx="9980736" cy="4491331"/>
          </a:xfrm>
          <a:prstGeom prst="rect">
            <a:avLst/>
          </a:prstGeom>
        </p:spPr>
      </p:pic>
    </p:spTree>
    <p:extLst>
      <p:ext uri="{BB962C8B-B14F-4D97-AF65-F5344CB8AC3E}">
        <p14:creationId xmlns:p14="http://schemas.microsoft.com/office/powerpoint/2010/main" val="166848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Population-based participation rates for fecal tests (in 30 months) by age group and sex, jurisdictions combined, January 1, 2017 – June 30, 2019</a:t>
            </a:r>
          </a:p>
        </p:txBody>
      </p:sp>
      <p:pic>
        <p:nvPicPr>
          <p:cNvPr id="6" name="Picture 5" descr="This graph shows the participation rate for fecal tests in all jurisdictions combined by age group and sex. For all sexes, the participation rate is as follows:&#10;-Age 50 to 74: 39%&#10;-Age 50 to 54: 29%&#10;-Age 55 to 59: 36%&#10;-Age 60 to 64: 43%&#10;-Age 65 to 69: 46%&#10;-Age 70 to 74: 49%&#10;&#10;For males, the participation rate is as follows:&#10;-Age 50 to 74: 37%&#10;-Age 50 to 54: 27%&#10;-Age 55 to 59: 33%&#10;-Age 60 to 64: 41%&#10;-Age 65 to 69: 45%&#10;-Age 70 to 74: 49%&#10;&#10;For females, the participation rate is as follows:&#10;-Age 50 to 74: 41%&#10;-Age 50 to 54: 32%&#10;-Age 55 to 59: 38%&#10;-Age 60 to 64: 45%&#10;-Age 65 to 69:  47%&#10;-Age 70 to 74:  49% &#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1091344" y="1343997"/>
            <a:ext cx="10009311" cy="4884544"/>
          </a:xfrm>
          <a:prstGeom prst="rect">
            <a:avLst/>
          </a:prstGeom>
        </p:spPr>
      </p:pic>
    </p:spTree>
    <p:extLst>
      <p:ext uri="{BB962C8B-B14F-4D97-AF65-F5344CB8AC3E}">
        <p14:creationId xmlns:p14="http://schemas.microsoft.com/office/powerpoint/2010/main" val="807000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2B4D-D149-4955-BB8B-5267576CEEFA}"/>
              </a:ext>
            </a:extLst>
          </p:cNvPr>
          <p:cNvSpPr>
            <a:spLocks noGrp="1"/>
          </p:cNvSpPr>
          <p:nvPr>
            <p:ph type="title"/>
          </p:nvPr>
        </p:nvSpPr>
        <p:spPr/>
        <p:txBody>
          <a:bodyPr>
            <a:noAutofit/>
          </a:bodyPr>
          <a:lstStyle/>
          <a:p>
            <a:r>
              <a:rPr lang="en-US" sz="2400" dirty="0"/>
              <a:t>Invitation-based participation rates for fecal tests (in 30 months) among individuals, by jurisdiction, January 1, 2017 – December 31, 2018</a:t>
            </a:r>
          </a:p>
        </p:txBody>
      </p:sp>
      <p:pic>
        <p:nvPicPr>
          <p:cNvPr id="6" name="Picture 5" descr="This graph shows the invitation-based participation rate for fecal tests by jurisdiction as follows: &#10;-Saskatchewan: 49%&#10;-Manitoba: 49%&#10;-New Brunswick: 22%&#10;-Nova Scotia: 37%&#10;-Prince Edward Island: 14%&#10;-Yukon: 76%&#10;">
            <a:extLst>
              <a:ext uri="{FF2B5EF4-FFF2-40B4-BE49-F238E27FC236}">
                <a16:creationId xmlns:a16="http://schemas.microsoft.com/office/drawing/2014/main" id="{B0502354-4692-428A-A50A-E2A98764990A}"/>
              </a:ext>
            </a:extLst>
          </p:cNvPr>
          <p:cNvPicPr>
            <a:picLocks noChangeAspect="1"/>
          </p:cNvPicPr>
          <p:nvPr/>
        </p:nvPicPr>
        <p:blipFill>
          <a:blip r:embed="rId3"/>
          <a:srcRect/>
          <a:stretch/>
        </p:blipFill>
        <p:spPr>
          <a:xfrm>
            <a:off x="973014" y="1465506"/>
            <a:ext cx="10247436" cy="4631841"/>
          </a:xfrm>
          <a:prstGeom prst="rect">
            <a:avLst/>
          </a:prstGeom>
        </p:spPr>
      </p:pic>
    </p:spTree>
    <p:extLst>
      <p:ext uri="{BB962C8B-B14F-4D97-AF65-F5344CB8AC3E}">
        <p14:creationId xmlns:p14="http://schemas.microsoft.com/office/powerpoint/2010/main" val="1080006630"/>
      </p:ext>
    </p:extLst>
  </p:cSld>
  <p:clrMapOvr>
    <a:masterClrMapping/>
  </p:clrMapOvr>
</p:sld>
</file>

<file path=ppt/theme/theme1.xml><?xml version="1.0" encoding="utf-8"?>
<a:theme xmlns:a="http://schemas.openxmlformats.org/drawingml/2006/main" name="Office Theme">
  <a:themeElements>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C_External Deck" id="{BC7F182A-0D15-9442-A129-CE1539EA203E}" vid="{DAEAE6CB-614F-9A48-B90D-C32624752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BB30E729083A41AEC4C2F5B3A6B066" ma:contentTypeVersion="10" ma:contentTypeDescription="Create a new document." ma:contentTypeScope="" ma:versionID="83e753b0db38f498c82e063172f2682a">
  <xsd:schema xmlns:xsd="http://www.w3.org/2001/XMLSchema" xmlns:xs="http://www.w3.org/2001/XMLSchema" xmlns:p="http://schemas.microsoft.com/office/2006/metadata/properties" xmlns:ns2="c4bdbaa2-af1d-4bec-a20e-1a5e7fd64f1a" xmlns:ns3="a4ead59a-cfe1-4854-83b3-e47e5558d5f6" targetNamespace="http://schemas.microsoft.com/office/2006/metadata/properties" ma:root="true" ma:fieldsID="300c572ee13433319d29b241dc88d031" ns2:_="" ns3:_="">
    <xsd:import namespace="c4bdbaa2-af1d-4bec-a20e-1a5e7fd64f1a"/>
    <xsd:import namespace="a4ead59a-cfe1-4854-83b3-e47e5558d5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dbaa2-af1d-4bec-a20e-1a5e7fd64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ead59a-cfe1-4854-83b3-e47e5558d5f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270D22-A1C9-4350-9AF7-20199DE346D0}">
  <ds:schemaRefs>
    <ds:schemaRef ds:uri="a4ead59a-cfe1-4854-83b3-e47e5558d5f6"/>
    <ds:schemaRef ds:uri="http://schemas.openxmlformats.org/package/2006/metadata/core-properties"/>
    <ds:schemaRef ds:uri="http://schemas.microsoft.com/office/2006/metadata/propertie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c4bdbaa2-af1d-4bec-a20e-1a5e7fd64f1a"/>
  </ds:schemaRefs>
</ds:datastoreItem>
</file>

<file path=customXml/itemProps2.xml><?xml version="1.0" encoding="utf-8"?>
<ds:datastoreItem xmlns:ds="http://schemas.openxmlformats.org/officeDocument/2006/customXml" ds:itemID="{BFCE7D2B-763A-47EF-BE26-7F82C31CA132}">
  <ds:schemaRefs>
    <ds:schemaRef ds:uri="http://schemas.microsoft.com/sharepoint/v3/contenttype/forms"/>
  </ds:schemaRefs>
</ds:datastoreItem>
</file>

<file path=customXml/itemProps3.xml><?xml version="1.0" encoding="utf-8"?>
<ds:datastoreItem xmlns:ds="http://schemas.openxmlformats.org/officeDocument/2006/customXml" ds:itemID="{A00479D3-C0FF-45C4-81EE-49AB41F4F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dbaa2-af1d-4bec-a20e-1a5e7fd64f1a"/>
    <ds:schemaRef ds:uri="a4ead59a-cfe1-4854-83b3-e47e5558d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9171</TotalTime>
  <Words>2589</Words>
  <Application>Microsoft Office PowerPoint</Application>
  <PresentationFormat>Widescreen</PresentationFormat>
  <Paragraphs>165</Paragraphs>
  <Slides>28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Montserrat</vt:lpstr>
      <vt:lpstr>ITC New Baskerville</vt:lpstr>
      <vt:lpstr>Calibri</vt:lpstr>
      <vt:lpstr>Arial</vt:lpstr>
      <vt:lpstr>Montserrat SemiBold</vt:lpstr>
      <vt:lpstr>Calibri Light</vt:lpstr>
      <vt:lpstr>Office Theme</vt:lpstr>
      <vt:lpstr>Monitoring and Evaluation of Colorectal Cancer Screening Quality Indicators</vt:lpstr>
      <vt:lpstr>Key Statistics</vt:lpstr>
      <vt:lpstr>The Burden of Colorectal Cancer in Canada</vt:lpstr>
      <vt:lpstr>Canada age-standardized incidence rate by age (50-64 and 65+), 2009-2018</vt:lpstr>
      <vt:lpstr>Canada age-standardized incidence rate by age, both sexes, 2018</vt:lpstr>
      <vt:lpstr>Participation rate</vt:lpstr>
      <vt:lpstr>Population-based participation rates for fecal tests (in 30 months) among individuals, by jurisdiction, January 1, 2017 – June 30, 2019</vt:lpstr>
      <vt:lpstr>Population-based participation rates for fecal tests (in 30 months) by age group and sex, jurisdictions combined, January 1, 2017 – June 30, 2019</vt:lpstr>
      <vt:lpstr>Invitation-based participation rates for fecal tests (in 30 months) among individuals, by jurisdiction, January 1, 2017 – December 31, 2018</vt:lpstr>
      <vt:lpstr>Percentage of overdue for colorectal cancer screening among individuals aged 50-74, by jurisdiction, 2018</vt:lpstr>
      <vt:lpstr>Follow-up colonoscopy rate</vt:lpstr>
      <vt:lpstr>Percentage of colonoscopy uptake within 180 days of abnormal fecal tests among individuals aged 50-74, by jurisdiction, screening year 2017 to 2018</vt:lpstr>
      <vt:lpstr>Wait times</vt:lpstr>
      <vt:lpstr>Percentage of people who have colonoscopies performed within 60 days of abnormal fecal tests among individuals aged 50-74, by jurisdiction, screening year 2017 – 2018 </vt:lpstr>
      <vt:lpstr>Wait time (days) from abnormal fecal test to colonoscopy among individuals aged 50-74, by jurisdiction, screening year 2017 – 2018 </vt:lpstr>
      <vt:lpstr>Invasive CRC rate</vt:lpstr>
      <vt:lpstr>Detection rate (per 1,000) of invasive colorectal cancers through programmatic screening among individuals aged 50-74, by jurisdiction, screening year 2016 – 2017 </vt:lpstr>
      <vt:lpstr>Detection rate (per 1,000) of invasive colorectal cancers through programmatic screening among individuals aged 50-74, by jurisdiction and sex, screening year 2016 – 2017 </vt:lpstr>
      <vt:lpstr>Detection rate (per 1,000) of invasive colorectal cancers through programmatic screening among individuals aged 50-74, by jurisdiction and age group, screening year 2016 – 2017 </vt:lpstr>
      <vt:lpstr>Detection rate (per 1,000) of invasive colorectal cancers through programmatic screening among individuals aged 50-74, by jurisdiction and first or subsequent fecal test, screening year 2016 – 2017 </vt:lpstr>
      <vt:lpstr>Stage distribution</vt:lpstr>
      <vt:lpstr>Distribution of stage for invasive colorectal cancers detected through programmatic screening among individuals aged 50-74, by jurisdiction, screening year 2016 – 2017</vt:lpstr>
      <vt:lpstr>Distribution of stage for invasive colorectal cancers detected through programmatic screening among individuals aged 50-74, jurisdictions combined, screening year 2016 – 2017</vt:lpstr>
      <vt:lpstr>Post-colonoscopy hospitalization</vt:lpstr>
      <vt:lpstr>Rate (per 1,000) of hospitalization for outpatient colonoscopies, Ontario, by reason for hospitalization, colonoscopies performed from 2017 – 2018 </vt:lpstr>
      <vt:lpstr>Interval Cancers</vt:lpstr>
      <vt:lpstr>Rate (per 1,000) of interval colorectal cancers within 24 months of fecal tests with normal result among individuals aged 50-74, by jurisdiction, fecal tests from 2014-2015</vt:lpstr>
      <vt:lpstr>Rate (per 1,000) of interval colorectal cancers within 6-36 months since normal colonoscopy, among individuals aged 50-74, Saskatchewan and Prince Edward Island combined, fecal tests from 2012 – 2013*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Atterbury</dc:creator>
  <cp:lastModifiedBy>Catherine Jan</cp:lastModifiedBy>
  <cp:revision>27</cp:revision>
  <dcterms:created xsi:type="dcterms:W3CDTF">2020-09-24T23:36:57Z</dcterms:created>
  <dcterms:modified xsi:type="dcterms:W3CDTF">2021-10-14T18:24:39Z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0x01010014BB30E729083A41AEC4C2F5B3A6B066</vt:lpwstr>
  </property>
</Properties>
</file>