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bookmarkIdSeed="2">
  <p:sldMasterIdLst>
    <p:sldMasterId id="2147483648" r:id="rId4"/>
  </p:sldMasterIdLst>
  <p:notesMasterIdLst>
    <p:notesMasterId r:id="rId59"/>
  </p:notesMasterIdLst>
  <p:sldIdLst>
    <p:sldId id="256" r:id="rId5"/>
    <p:sldId id="258" r:id="rId6"/>
    <p:sldId id="272" r:id="rId7"/>
    <p:sldId id="271" r:id="rId8"/>
    <p:sldId id="257" r:id="rId9"/>
    <p:sldId id="259" r:id="rId10"/>
    <p:sldId id="300" r:id="rId11"/>
    <p:sldId id="260" r:id="rId12"/>
    <p:sldId id="301" r:id="rId13"/>
    <p:sldId id="261" r:id="rId14"/>
    <p:sldId id="262" r:id="rId15"/>
    <p:sldId id="263" r:id="rId16"/>
    <p:sldId id="302" r:id="rId17"/>
    <p:sldId id="264" r:id="rId18"/>
    <p:sldId id="265" r:id="rId19"/>
    <p:sldId id="266" r:id="rId20"/>
    <p:sldId id="267" r:id="rId21"/>
    <p:sldId id="268" r:id="rId22"/>
    <p:sldId id="269" r:id="rId23"/>
    <p:sldId id="270" r:id="rId24"/>
    <p:sldId id="273" r:id="rId25"/>
    <p:sldId id="274" r:id="rId26"/>
    <p:sldId id="275" r:id="rId27"/>
    <p:sldId id="276" r:id="rId28"/>
    <p:sldId id="277" r:id="rId29"/>
    <p:sldId id="303" r:id="rId30"/>
    <p:sldId id="278" r:id="rId31"/>
    <p:sldId id="279" r:id="rId32"/>
    <p:sldId id="280" r:id="rId33"/>
    <p:sldId id="281" r:id="rId34"/>
    <p:sldId id="304" r:id="rId35"/>
    <p:sldId id="282" r:id="rId36"/>
    <p:sldId id="283" r:id="rId37"/>
    <p:sldId id="305" r:id="rId38"/>
    <p:sldId id="284" r:id="rId39"/>
    <p:sldId id="306" r:id="rId40"/>
    <p:sldId id="285" r:id="rId41"/>
    <p:sldId id="286" r:id="rId42"/>
    <p:sldId id="307" r:id="rId43"/>
    <p:sldId id="287" r:id="rId44"/>
    <p:sldId id="288" r:id="rId45"/>
    <p:sldId id="308" r:id="rId46"/>
    <p:sldId id="289" r:id="rId47"/>
    <p:sldId id="291" r:id="rId48"/>
    <p:sldId id="309" r:id="rId49"/>
    <p:sldId id="310" r:id="rId50"/>
    <p:sldId id="311" r:id="rId51"/>
    <p:sldId id="295" r:id="rId52"/>
    <p:sldId id="312" r:id="rId53"/>
    <p:sldId id="313" r:id="rId54"/>
    <p:sldId id="314" r:id="rId55"/>
    <p:sldId id="298" r:id="rId56"/>
    <p:sldId id="299" r:id="rId57"/>
    <p:sldId id="315" r:id="rId58"/>
  </p:sldIdLst>
  <p:sldSz cx="12192000" cy="6858000"/>
  <p:notesSz cx="6858000" cy="9144000"/>
  <p:embeddedFontLst>
    <p:embeddedFont>
      <p:font typeface="Calibri" panose="020F0502020204030204" pitchFamily="34" charset="0"/>
      <p:regular r:id="rId60"/>
      <p:bold r:id="rId61"/>
      <p:italic r:id="rId62"/>
      <p:boldItalic r:id="rId63"/>
    </p:embeddedFont>
    <p:embeddedFont>
      <p:font typeface="ITC New Baskerville" charset="0"/>
      <p:regular r:id="rId64"/>
      <p:bold r:id="rId65"/>
    </p:embeddedFont>
    <p:embeddedFont>
      <p:font typeface="Montserrat" pitchFamily="2" charset="0"/>
      <p:regular r:id="rId66"/>
      <p:bold r:id="rId67"/>
      <p:italic r:id="rId68"/>
      <p:boldItalic r:id="rId69"/>
    </p:embeddedFont>
    <p:embeddedFont>
      <p:font typeface="Montserrat SemiBold" pitchFamily="2" charset="0"/>
      <p:regular r:id="rId70"/>
      <p:bold r:id="rId71"/>
      <p:italic r:id="rId72"/>
      <p:boldItalic r:id="rId73"/>
    </p:embeddedFont>
    <p:embeddedFont>
      <p:font typeface="Segoe UI Symbol" panose="020B0502040204020203" pitchFamily="34" charset="0"/>
      <p:regular r:id="rId7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00BF3C-6AF7-FF6D-1E7F-E5B71BFFA5CC}" name="Selina Costa" initials="SC" userId="S::selina.costa@partnershipagainstcancer.ca::be178ea0-13cc-4d25-8415-35bd1712d8da" providerId="AD"/>
  <p188:author id="{5E5DF09A-A529-4B02-7486-2D05BD6F26E0}" name="Erica Dias" initials="ED" userId="S::erica.dias@partnershipagainstcancer.ca::1ab0f39c-a44d-44e5-a5f5-3ae634544859" providerId="AD"/>
  <p188:author id="{975EBEAD-8378-7873-569B-A0E2CBC6BFCC}" name="Susete Pacheco" initials="SP" userId="S::susete.pacheco@partnershipagainstcancer.ca::556b60e1-1683-4bdf-8ed7-fbb145390716" providerId="AD"/>
  <p188:author id="{37A777B4-C66C-4177-1447-EAFAABFCDE26}" name="Susete Pacheco" initials="SP" userId="S::Susete.Pacheco@partnershipagainstcancer.ca::556b60e1-1683-4bdf-8ed7-fbb14539071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F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B5A4C2-57D2-4341-970F-5B5B85B44789}" v="1" dt="2022-10-31T17:34:48.5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4.fntdata"/><Relationship Id="rId68" Type="http://schemas.openxmlformats.org/officeDocument/2006/relationships/font" Target="fonts/font9.fntdata"/><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7.fntdata"/><Relationship Id="rId74" Type="http://schemas.openxmlformats.org/officeDocument/2006/relationships/font" Target="fonts/font15.fntdata"/><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font" Target="fonts/font2.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3.fntdata"/><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font" Target="fonts/font12.fntdata"/><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67334D-B2E4-0540-B007-89F59DCC9174}"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3F1E39-3A41-0A4A-BFEA-38E4F95F2B1B}" type="slidenum">
              <a:rPr lang="en-US" smtClean="0"/>
              <a:t>‹#›</a:t>
            </a:fld>
            <a:endParaRPr lang="en-US"/>
          </a:p>
        </p:txBody>
      </p:sp>
    </p:spTree>
    <p:extLst>
      <p:ext uri="{BB962C8B-B14F-4D97-AF65-F5344CB8AC3E}">
        <p14:creationId xmlns:p14="http://schemas.microsoft.com/office/powerpoint/2010/main" val="4101700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12</a:t>
            </a:fld>
            <a:endParaRPr lang="en-US"/>
          </a:p>
        </p:txBody>
      </p:sp>
    </p:spTree>
    <p:extLst>
      <p:ext uri="{BB962C8B-B14F-4D97-AF65-F5344CB8AC3E}">
        <p14:creationId xmlns:p14="http://schemas.microsoft.com/office/powerpoint/2010/main" val="653835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51</a:t>
            </a:fld>
            <a:endParaRPr lang="en-US"/>
          </a:p>
        </p:txBody>
      </p:sp>
    </p:spTree>
    <p:extLst>
      <p:ext uri="{BB962C8B-B14F-4D97-AF65-F5344CB8AC3E}">
        <p14:creationId xmlns:p14="http://schemas.microsoft.com/office/powerpoint/2010/main" val="2459303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52</a:t>
            </a:fld>
            <a:endParaRPr lang="en-US"/>
          </a:p>
        </p:txBody>
      </p:sp>
    </p:spTree>
    <p:extLst>
      <p:ext uri="{BB962C8B-B14F-4D97-AF65-F5344CB8AC3E}">
        <p14:creationId xmlns:p14="http://schemas.microsoft.com/office/powerpoint/2010/main" val="3086776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53</a:t>
            </a:fld>
            <a:endParaRPr lang="en-US"/>
          </a:p>
        </p:txBody>
      </p:sp>
    </p:spTree>
    <p:extLst>
      <p:ext uri="{BB962C8B-B14F-4D97-AF65-F5344CB8AC3E}">
        <p14:creationId xmlns:p14="http://schemas.microsoft.com/office/powerpoint/2010/main" val="2949558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54</a:t>
            </a:fld>
            <a:endParaRPr lang="en-US"/>
          </a:p>
        </p:txBody>
      </p:sp>
    </p:spTree>
    <p:extLst>
      <p:ext uri="{BB962C8B-B14F-4D97-AF65-F5344CB8AC3E}">
        <p14:creationId xmlns:p14="http://schemas.microsoft.com/office/powerpoint/2010/main" val="1630863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13</a:t>
            </a:fld>
            <a:endParaRPr lang="en-US"/>
          </a:p>
        </p:txBody>
      </p:sp>
    </p:spTree>
    <p:extLst>
      <p:ext uri="{BB962C8B-B14F-4D97-AF65-F5344CB8AC3E}">
        <p14:creationId xmlns:p14="http://schemas.microsoft.com/office/powerpoint/2010/main" val="2021471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44</a:t>
            </a:fld>
            <a:endParaRPr lang="en-US"/>
          </a:p>
        </p:txBody>
      </p:sp>
    </p:spTree>
    <p:extLst>
      <p:ext uri="{BB962C8B-B14F-4D97-AF65-F5344CB8AC3E}">
        <p14:creationId xmlns:p14="http://schemas.microsoft.com/office/powerpoint/2010/main" val="1915384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45</a:t>
            </a:fld>
            <a:endParaRPr lang="en-US"/>
          </a:p>
        </p:txBody>
      </p:sp>
    </p:spTree>
    <p:extLst>
      <p:ext uri="{BB962C8B-B14F-4D97-AF65-F5344CB8AC3E}">
        <p14:creationId xmlns:p14="http://schemas.microsoft.com/office/powerpoint/2010/main" val="4073763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46</a:t>
            </a:fld>
            <a:endParaRPr lang="en-US"/>
          </a:p>
        </p:txBody>
      </p:sp>
    </p:spTree>
    <p:extLst>
      <p:ext uri="{BB962C8B-B14F-4D97-AF65-F5344CB8AC3E}">
        <p14:creationId xmlns:p14="http://schemas.microsoft.com/office/powerpoint/2010/main" val="1528427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47</a:t>
            </a:fld>
            <a:endParaRPr lang="en-US"/>
          </a:p>
        </p:txBody>
      </p:sp>
    </p:spTree>
    <p:extLst>
      <p:ext uri="{BB962C8B-B14F-4D97-AF65-F5344CB8AC3E}">
        <p14:creationId xmlns:p14="http://schemas.microsoft.com/office/powerpoint/2010/main" val="20742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48</a:t>
            </a:fld>
            <a:endParaRPr lang="en-US"/>
          </a:p>
        </p:txBody>
      </p:sp>
    </p:spTree>
    <p:extLst>
      <p:ext uri="{BB962C8B-B14F-4D97-AF65-F5344CB8AC3E}">
        <p14:creationId xmlns:p14="http://schemas.microsoft.com/office/powerpoint/2010/main" val="3485154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49</a:t>
            </a:fld>
            <a:endParaRPr lang="en-US"/>
          </a:p>
        </p:txBody>
      </p:sp>
    </p:spTree>
    <p:extLst>
      <p:ext uri="{BB962C8B-B14F-4D97-AF65-F5344CB8AC3E}">
        <p14:creationId xmlns:p14="http://schemas.microsoft.com/office/powerpoint/2010/main" val="4257752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50</a:t>
            </a:fld>
            <a:endParaRPr lang="en-US"/>
          </a:p>
        </p:txBody>
      </p:sp>
    </p:spTree>
    <p:extLst>
      <p:ext uri="{BB962C8B-B14F-4D97-AF65-F5344CB8AC3E}">
        <p14:creationId xmlns:p14="http://schemas.microsoft.com/office/powerpoint/2010/main" val="2023109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6012D0-C2D9-5A4B-B947-3CB288B9A933}"/>
              </a:ext>
            </a:extLst>
          </p:cNvPr>
          <p:cNvSpPr>
            <a:spLocks noGrp="1"/>
          </p:cNvSpPr>
          <p:nvPr>
            <p:ph type="dt" sz="half" idx="10"/>
          </p:nvPr>
        </p:nvSpPr>
        <p:spPr/>
        <p:txBody>
          <a:bodyPr/>
          <a:lstStyle/>
          <a:p>
            <a:fld id="{D338BDDC-179A-A14B-B69C-0811029A5C52}" type="datetime1">
              <a:rPr lang="en-CA" smtClean="0"/>
              <a:t>2022-11-01</a:t>
            </a:fld>
            <a:endParaRPr lang="en-US"/>
          </a:p>
        </p:txBody>
      </p:sp>
      <p:sp>
        <p:nvSpPr>
          <p:cNvPr id="5" name="Footer Placeholder 4">
            <a:extLst>
              <a:ext uri="{FF2B5EF4-FFF2-40B4-BE49-F238E27FC236}">
                <a16:creationId xmlns:a16="http://schemas.microsoft.com/office/drawing/2014/main" id="{9C4DBFAD-4A1E-D048-B1AD-C0BD14879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CDB7FD-77B0-B042-9650-1ACB1D3C05C5}"/>
              </a:ext>
            </a:extLst>
          </p:cNvPr>
          <p:cNvSpPr>
            <a:spLocks noGrp="1"/>
          </p:cNvSpPr>
          <p:nvPr>
            <p:ph type="sldNum" sz="quarter" idx="12"/>
          </p:nvPr>
        </p:nvSpPr>
        <p:spPr/>
        <p:txBody>
          <a:bodyPr/>
          <a:lstStyle/>
          <a:p>
            <a:fld id="{D9F2F12A-E773-6344-8602-31C2DEEE88BD}" type="slidenum">
              <a:rPr lang="en-US" smtClean="0"/>
              <a:t>‹#›</a:t>
            </a:fld>
            <a:endParaRPr lang="en-US"/>
          </a:p>
        </p:txBody>
      </p:sp>
    </p:spTree>
    <p:extLst>
      <p:ext uri="{BB962C8B-B14F-4D97-AF65-F5344CB8AC3E}">
        <p14:creationId xmlns:p14="http://schemas.microsoft.com/office/powerpoint/2010/main" val="1108781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10" name="Picture 9">
            <a:extLst>
              <a:ext uri="{FF2B5EF4-FFF2-40B4-BE49-F238E27FC236}">
                <a16:creationId xmlns:a16="http://schemas.microsoft.com/office/drawing/2014/main" id="{99F6E31C-992E-0E48-867F-594FA6370429}"/>
              </a:ext>
            </a:extLst>
          </p:cNvPr>
          <p:cNvPicPr>
            <a:picLocks noChangeAspect="1"/>
          </p:cNvPicPr>
          <p:nvPr userDrawn="1"/>
        </p:nvPicPr>
        <p:blipFill>
          <a:blip r:embed="rId3"/>
          <a:srcRect/>
          <a:stretch/>
        </p:blipFill>
        <p:spPr>
          <a:xfrm>
            <a:off x="1084385" y="1787728"/>
            <a:ext cx="10363200" cy="1193800"/>
          </a:xfrm>
          <a:prstGeom prst="rect">
            <a:avLst/>
          </a:prstGeom>
        </p:spPr>
      </p:pic>
      <p:pic>
        <p:nvPicPr>
          <p:cNvPr id="13" name="Picture 12">
            <a:extLst>
              <a:ext uri="{FF2B5EF4-FFF2-40B4-BE49-F238E27FC236}">
                <a16:creationId xmlns:a16="http://schemas.microsoft.com/office/drawing/2014/main" id="{FA8B83B3-077F-1349-805F-69F4D10C7A6A}"/>
              </a:ext>
            </a:extLst>
          </p:cNvPr>
          <p:cNvPicPr>
            <a:picLocks noChangeAspect="1"/>
          </p:cNvPicPr>
          <p:nvPr userDrawn="1"/>
        </p:nvPicPr>
        <p:blipFill>
          <a:blip r:embed="rId4"/>
          <a:srcRect/>
          <a:stretch/>
        </p:blipFill>
        <p:spPr>
          <a:xfrm>
            <a:off x="1084385" y="3126664"/>
            <a:ext cx="10363200" cy="1193800"/>
          </a:xfrm>
          <a:prstGeom prst="rect">
            <a:avLst/>
          </a:prstGeom>
        </p:spPr>
      </p:pic>
      <p:pic>
        <p:nvPicPr>
          <p:cNvPr id="14" name="Picture 13">
            <a:extLst>
              <a:ext uri="{FF2B5EF4-FFF2-40B4-BE49-F238E27FC236}">
                <a16:creationId xmlns:a16="http://schemas.microsoft.com/office/drawing/2014/main" id="{BA6009BF-B0D6-084F-A4EA-DE90C24EDAD8}"/>
              </a:ext>
            </a:extLst>
          </p:cNvPr>
          <p:cNvPicPr>
            <a:picLocks noChangeAspect="1"/>
          </p:cNvPicPr>
          <p:nvPr userDrawn="1"/>
        </p:nvPicPr>
        <p:blipFill>
          <a:blip r:embed="rId5"/>
          <a:srcRect/>
          <a:stretch/>
        </p:blipFill>
        <p:spPr>
          <a:xfrm>
            <a:off x="1084385" y="4465600"/>
            <a:ext cx="10363200" cy="1168400"/>
          </a:xfrm>
          <a:prstGeom prst="rect">
            <a:avLst/>
          </a:prstGeom>
        </p:spPr>
      </p:pic>
      <p:sp>
        <p:nvSpPr>
          <p:cNvPr id="15" name="Content Placeholder 2">
            <a:extLst>
              <a:ext uri="{FF2B5EF4-FFF2-40B4-BE49-F238E27FC236}">
                <a16:creationId xmlns:a16="http://schemas.microsoft.com/office/drawing/2014/main" id="{81B3A22F-3A80-7649-BB39-119210C56ED8}"/>
              </a:ext>
            </a:extLst>
          </p:cNvPr>
          <p:cNvSpPr>
            <a:spLocks noGrp="1"/>
          </p:cNvSpPr>
          <p:nvPr>
            <p:ph idx="1" hasCustomPrompt="1"/>
          </p:nvPr>
        </p:nvSpPr>
        <p:spPr>
          <a:xfrm>
            <a:off x="1084386" y="1852243"/>
            <a:ext cx="1031630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6" name="Content Placeholder 2">
            <a:extLst>
              <a:ext uri="{FF2B5EF4-FFF2-40B4-BE49-F238E27FC236}">
                <a16:creationId xmlns:a16="http://schemas.microsoft.com/office/drawing/2014/main" id="{2E156331-2075-C04B-84C0-D9F072D7F291}"/>
              </a:ext>
            </a:extLst>
          </p:cNvPr>
          <p:cNvSpPr>
            <a:spLocks noGrp="1"/>
          </p:cNvSpPr>
          <p:nvPr>
            <p:ph idx="13" hasCustomPrompt="1"/>
          </p:nvPr>
        </p:nvSpPr>
        <p:spPr>
          <a:xfrm>
            <a:off x="1084385" y="3191178"/>
            <a:ext cx="1031630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1" name="Content Placeholder 2">
            <a:extLst>
              <a:ext uri="{FF2B5EF4-FFF2-40B4-BE49-F238E27FC236}">
                <a16:creationId xmlns:a16="http://schemas.microsoft.com/office/drawing/2014/main" id="{3136DBAC-4045-5448-8F0D-2C7971126E8A}"/>
              </a:ext>
            </a:extLst>
          </p:cNvPr>
          <p:cNvSpPr>
            <a:spLocks noGrp="1"/>
          </p:cNvSpPr>
          <p:nvPr>
            <p:ph idx="14" hasCustomPrompt="1"/>
          </p:nvPr>
        </p:nvSpPr>
        <p:spPr>
          <a:xfrm>
            <a:off x="1084385" y="4485157"/>
            <a:ext cx="1031630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224688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11" name="Picture 10" descr="A picture containing racket, holding, player, person&#10;&#10;Description automatically generated">
            <a:extLst>
              <a:ext uri="{FF2B5EF4-FFF2-40B4-BE49-F238E27FC236}">
                <a16:creationId xmlns:a16="http://schemas.microsoft.com/office/drawing/2014/main" id="{19C5AA39-86F7-3140-BFDA-09603ABF972F}"/>
              </a:ext>
            </a:extLst>
          </p:cNvPr>
          <p:cNvPicPr>
            <a:picLocks noChangeAspect="1"/>
          </p:cNvPicPr>
          <p:nvPr userDrawn="1"/>
        </p:nvPicPr>
        <p:blipFill>
          <a:blip r:embed="rId3"/>
          <a:stretch>
            <a:fillRect/>
          </a:stretch>
        </p:blipFill>
        <p:spPr>
          <a:xfrm>
            <a:off x="1078314" y="1754150"/>
            <a:ext cx="2450020" cy="3949700"/>
          </a:xfrm>
          <a:prstGeom prst="rect">
            <a:avLst/>
          </a:prstGeom>
        </p:spPr>
      </p:pic>
      <p:pic>
        <p:nvPicPr>
          <p:cNvPr id="12" name="Picture 11" descr="A picture containing holding, racket, ball, light&#10;&#10;Description automatically generated">
            <a:extLst>
              <a:ext uri="{FF2B5EF4-FFF2-40B4-BE49-F238E27FC236}">
                <a16:creationId xmlns:a16="http://schemas.microsoft.com/office/drawing/2014/main" id="{A1E504B0-9E8A-1B45-99BD-61BFC4418DED}"/>
              </a:ext>
            </a:extLst>
          </p:cNvPr>
          <p:cNvPicPr>
            <a:picLocks noChangeAspect="1"/>
          </p:cNvPicPr>
          <p:nvPr userDrawn="1"/>
        </p:nvPicPr>
        <p:blipFill>
          <a:blip r:embed="rId4"/>
          <a:stretch>
            <a:fillRect/>
          </a:stretch>
        </p:blipFill>
        <p:spPr>
          <a:xfrm>
            <a:off x="6295291" y="1754150"/>
            <a:ext cx="2450020" cy="3949700"/>
          </a:xfrm>
          <a:prstGeom prst="rect">
            <a:avLst/>
          </a:prstGeom>
        </p:spPr>
      </p:pic>
      <p:pic>
        <p:nvPicPr>
          <p:cNvPr id="17" name="Picture 16" descr="A close up of a logo&#10;&#10;Description automatically generated">
            <a:extLst>
              <a:ext uri="{FF2B5EF4-FFF2-40B4-BE49-F238E27FC236}">
                <a16:creationId xmlns:a16="http://schemas.microsoft.com/office/drawing/2014/main" id="{10072F46-52B1-144D-8EDF-C3CA745A82E9}"/>
              </a:ext>
            </a:extLst>
          </p:cNvPr>
          <p:cNvPicPr>
            <a:picLocks noChangeAspect="1"/>
          </p:cNvPicPr>
          <p:nvPr userDrawn="1"/>
        </p:nvPicPr>
        <p:blipFill>
          <a:blip r:embed="rId5"/>
          <a:stretch>
            <a:fillRect/>
          </a:stretch>
        </p:blipFill>
        <p:spPr>
          <a:xfrm>
            <a:off x="3686802" y="1754150"/>
            <a:ext cx="2450020" cy="3949700"/>
          </a:xfrm>
          <a:prstGeom prst="rect">
            <a:avLst/>
          </a:prstGeom>
        </p:spPr>
      </p:pic>
      <p:pic>
        <p:nvPicPr>
          <p:cNvPr id="18" name="Picture 17" descr="A picture containing bird&#10;&#10;Description automatically generated">
            <a:extLst>
              <a:ext uri="{FF2B5EF4-FFF2-40B4-BE49-F238E27FC236}">
                <a16:creationId xmlns:a16="http://schemas.microsoft.com/office/drawing/2014/main" id="{45F5578A-8AA7-1A4E-9868-69E87A2BD33C}"/>
              </a:ext>
            </a:extLst>
          </p:cNvPr>
          <p:cNvPicPr>
            <a:picLocks noChangeAspect="1"/>
          </p:cNvPicPr>
          <p:nvPr userDrawn="1"/>
        </p:nvPicPr>
        <p:blipFill>
          <a:blip r:embed="rId6"/>
          <a:stretch>
            <a:fillRect/>
          </a:stretch>
        </p:blipFill>
        <p:spPr>
          <a:xfrm>
            <a:off x="8903780" y="1754150"/>
            <a:ext cx="2450020" cy="3949700"/>
          </a:xfrm>
          <a:prstGeom prst="rect">
            <a:avLst/>
          </a:prstGeom>
        </p:spPr>
      </p:pic>
      <p:sp>
        <p:nvSpPr>
          <p:cNvPr id="19" name="Content Placeholder 2">
            <a:extLst>
              <a:ext uri="{FF2B5EF4-FFF2-40B4-BE49-F238E27FC236}">
                <a16:creationId xmlns:a16="http://schemas.microsoft.com/office/drawing/2014/main" id="{53F312D6-D757-B042-9687-332BE4F7C091}"/>
              </a:ext>
            </a:extLst>
          </p:cNvPr>
          <p:cNvSpPr>
            <a:spLocks noGrp="1"/>
          </p:cNvSpPr>
          <p:nvPr>
            <p:ph idx="1" hasCustomPrompt="1"/>
          </p:nvPr>
        </p:nvSpPr>
        <p:spPr>
          <a:xfrm>
            <a:off x="1101970" y="1840523"/>
            <a:ext cx="2438086" cy="3856403"/>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0" name="Content Placeholder 2">
            <a:extLst>
              <a:ext uri="{FF2B5EF4-FFF2-40B4-BE49-F238E27FC236}">
                <a16:creationId xmlns:a16="http://schemas.microsoft.com/office/drawing/2014/main" id="{0CD716DF-B4C7-6045-AA91-7F2516C5E832}"/>
              </a:ext>
            </a:extLst>
          </p:cNvPr>
          <p:cNvSpPr>
            <a:spLocks noGrp="1"/>
          </p:cNvSpPr>
          <p:nvPr>
            <p:ph idx="13" hasCustomPrompt="1"/>
          </p:nvPr>
        </p:nvSpPr>
        <p:spPr>
          <a:xfrm>
            <a:off x="3698525" y="1840522"/>
            <a:ext cx="2356025" cy="3856403"/>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2" name="Content Placeholder 2">
            <a:extLst>
              <a:ext uri="{FF2B5EF4-FFF2-40B4-BE49-F238E27FC236}">
                <a16:creationId xmlns:a16="http://schemas.microsoft.com/office/drawing/2014/main" id="{BFAC904F-2B27-E544-B930-63852A213345}"/>
              </a:ext>
            </a:extLst>
          </p:cNvPr>
          <p:cNvSpPr>
            <a:spLocks noGrp="1"/>
          </p:cNvSpPr>
          <p:nvPr>
            <p:ph idx="14" hasCustomPrompt="1"/>
          </p:nvPr>
        </p:nvSpPr>
        <p:spPr>
          <a:xfrm>
            <a:off x="6307013" y="1847447"/>
            <a:ext cx="2438298" cy="3856403"/>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3" name="Content Placeholder 2">
            <a:extLst>
              <a:ext uri="{FF2B5EF4-FFF2-40B4-BE49-F238E27FC236}">
                <a16:creationId xmlns:a16="http://schemas.microsoft.com/office/drawing/2014/main" id="{52BBC3A1-AA3D-6C4A-B1EA-43308C589882}"/>
              </a:ext>
            </a:extLst>
          </p:cNvPr>
          <p:cNvSpPr>
            <a:spLocks noGrp="1"/>
          </p:cNvSpPr>
          <p:nvPr>
            <p:ph idx="15" hasCustomPrompt="1"/>
          </p:nvPr>
        </p:nvSpPr>
        <p:spPr>
          <a:xfrm>
            <a:off x="8915503" y="1847447"/>
            <a:ext cx="2450020" cy="3856403"/>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2663166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11" name="Picture 10">
            <a:extLst>
              <a:ext uri="{FF2B5EF4-FFF2-40B4-BE49-F238E27FC236}">
                <a16:creationId xmlns:a16="http://schemas.microsoft.com/office/drawing/2014/main" id="{19C5AA39-86F7-3140-BFDA-09603ABF972F}"/>
              </a:ext>
            </a:extLst>
          </p:cNvPr>
          <p:cNvPicPr>
            <a:picLocks noChangeAspect="1"/>
          </p:cNvPicPr>
          <p:nvPr userDrawn="1"/>
        </p:nvPicPr>
        <p:blipFill>
          <a:blip r:embed="rId3"/>
          <a:srcRect/>
          <a:stretch/>
        </p:blipFill>
        <p:spPr>
          <a:xfrm>
            <a:off x="1096649" y="1754150"/>
            <a:ext cx="2450020" cy="3949700"/>
          </a:xfrm>
          <a:prstGeom prst="rect">
            <a:avLst/>
          </a:prstGeom>
        </p:spPr>
      </p:pic>
      <p:pic>
        <p:nvPicPr>
          <p:cNvPr id="12" name="Picture 11">
            <a:extLst>
              <a:ext uri="{FF2B5EF4-FFF2-40B4-BE49-F238E27FC236}">
                <a16:creationId xmlns:a16="http://schemas.microsoft.com/office/drawing/2014/main" id="{A1E504B0-9E8A-1B45-99BD-61BFC4418DED}"/>
              </a:ext>
            </a:extLst>
          </p:cNvPr>
          <p:cNvPicPr>
            <a:picLocks noChangeAspect="1"/>
          </p:cNvPicPr>
          <p:nvPr userDrawn="1"/>
        </p:nvPicPr>
        <p:blipFill>
          <a:blip r:embed="rId4"/>
          <a:srcRect/>
          <a:stretch/>
        </p:blipFill>
        <p:spPr>
          <a:xfrm>
            <a:off x="6320293" y="1754150"/>
            <a:ext cx="2436484" cy="3949700"/>
          </a:xfrm>
          <a:prstGeom prst="rect">
            <a:avLst/>
          </a:prstGeom>
        </p:spPr>
      </p:pic>
      <p:pic>
        <p:nvPicPr>
          <p:cNvPr id="17" name="Picture 16">
            <a:extLst>
              <a:ext uri="{FF2B5EF4-FFF2-40B4-BE49-F238E27FC236}">
                <a16:creationId xmlns:a16="http://schemas.microsoft.com/office/drawing/2014/main" id="{10072F46-52B1-144D-8EDF-C3CA745A82E9}"/>
              </a:ext>
            </a:extLst>
          </p:cNvPr>
          <p:cNvPicPr>
            <a:picLocks noChangeAspect="1"/>
          </p:cNvPicPr>
          <p:nvPr userDrawn="1"/>
        </p:nvPicPr>
        <p:blipFill>
          <a:blip r:embed="rId5"/>
          <a:srcRect/>
          <a:stretch/>
        </p:blipFill>
        <p:spPr>
          <a:xfrm>
            <a:off x="3705137" y="1754150"/>
            <a:ext cx="2450020" cy="3949700"/>
          </a:xfrm>
          <a:prstGeom prst="rect">
            <a:avLst/>
          </a:prstGeom>
        </p:spPr>
      </p:pic>
      <p:pic>
        <p:nvPicPr>
          <p:cNvPr id="18" name="Picture 17">
            <a:extLst>
              <a:ext uri="{FF2B5EF4-FFF2-40B4-BE49-F238E27FC236}">
                <a16:creationId xmlns:a16="http://schemas.microsoft.com/office/drawing/2014/main" id="{45F5578A-8AA7-1A4E-9868-69E87A2BD33C}"/>
              </a:ext>
            </a:extLst>
          </p:cNvPr>
          <p:cNvPicPr>
            <a:picLocks noChangeAspect="1"/>
          </p:cNvPicPr>
          <p:nvPr userDrawn="1"/>
        </p:nvPicPr>
        <p:blipFill>
          <a:blip r:embed="rId6"/>
          <a:srcRect/>
          <a:stretch/>
        </p:blipFill>
        <p:spPr>
          <a:xfrm>
            <a:off x="8922115" y="1754150"/>
            <a:ext cx="2450020" cy="3949700"/>
          </a:xfrm>
          <a:prstGeom prst="rect">
            <a:avLst/>
          </a:prstGeom>
        </p:spPr>
      </p:pic>
      <p:sp>
        <p:nvSpPr>
          <p:cNvPr id="19" name="Content Placeholder 2">
            <a:extLst>
              <a:ext uri="{FF2B5EF4-FFF2-40B4-BE49-F238E27FC236}">
                <a16:creationId xmlns:a16="http://schemas.microsoft.com/office/drawing/2014/main" id="{53F312D6-D757-B042-9687-332BE4F7C091}"/>
              </a:ext>
            </a:extLst>
          </p:cNvPr>
          <p:cNvSpPr>
            <a:spLocks noGrp="1"/>
          </p:cNvSpPr>
          <p:nvPr>
            <p:ph idx="1" hasCustomPrompt="1"/>
          </p:nvPr>
        </p:nvSpPr>
        <p:spPr>
          <a:xfrm>
            <a:off x="1101970" y="1833599"/>
            <a:ext cx="2438086" cy="3863327"/>
          </a:xfrm>
        </p:spPr>
        <p:txBody>
          <a:bodyPr>
            <a:normAutofit/>
          </a:bodyPr>
          <a:lstStyle>
            <a:lvl1pPr marL="0" indent="0">
              <a:buFontTx/>
              <a:buNone/>
              <a:defRPr sz="2000" b="1">
                <a:solidFill>
                  <a:schemeClr val="accent4"/>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0" name="Content Placeholder 2">
            <a:extLst>
              <a:ext uri="{FF2B5EF4-FFF2-40B4-BE49-F238E27FC236}">
                <a16:creationId xmlns:a16="http://schemas.microsoft.com/office/drawing/2014/main" id="{0CD716DF-B4C7-6045-AA91-7F2516C5E832}"/>
              </a:ext>
            </a:extLst>
          </p:cNvPr>
          <p:cNvSpPr>
            <a:spLocks noGrp="1"/>
          </p:cNvSpPr>
          <p:nvPr>
            <p:ph idx="13" hasCustomPrompt="1"/>
          </p:nvPr>
        </p:nvSpPr>
        <p:spPr>
          <a:xfrm>
            <a:off x="3698525" y="1833598"/>
            <a:ext cx="2356025" cy="3863327"/>
          </a:xfrm>
        </p:spPr>
        <p:txBody>
          <a:bodyPr>
            <a:normAutofit/>
          </a:bodyPr>
          <a:lstStyle>
            <a:lvl1pPr marL="0" indent="0">
              <a:buFontTx/>
              <a:buNone/>
              <a:defRPr sz="2000" b="1">
                <a:solidFill>
                  <a:schemeClr val="accent4"/>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2" name="Content Placeholder 2">
            <a:extLst>
              <a:ext uri="{FF2B5EF4-FFF2-40B4-BE49-F238E27FC236}">
                <a16:creationId xmlns:a16="http://schemas.microsoft.com/office/drawing/2014/main" id="{BFAC904F-2B27-E544-B930-63852A213345}"/>
              </a:ext>
            </a:extLst>
          </p:cNvPr>
          <p:cNvSpPr>
            <a:spLocks noGrp="1"/>
          </p:cNvSpPr>
          <p:nvPr>
            <p:ph idx="14" hasCustomPrompt="1"/>
          </p:nvPr>
        </p:nvSpPr>
        <p:spPr>
          <a:xfrm>
            <a:off x="6307013" y="1840523"/>
            <a:ext cx="2438298" cy="3863327"/>
          </a:xfrm>
        </p:spPr>
        <p:txBody>
          <a:bodyPr>
            <a:normAutofit/>
          </a:bodyPr>
          <a:lstStyle>
            <a:lvl1pPr marL="0" indent="0">
              <a:buFontTx/>
              <a:buNone/>
              <a:defRPr sz="2000" b="1">
                <a:solidFill>
                  <a:schemeClr val="accent4"/>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3" name="Content Placeholder 2">
            <a:extLst>
              <a:ext uri="{FF2B5EF4-FFF2-40B4-BE49-F238E27FC236}">
                <a16:creationId xmlns:a16="http://schemas.microsoft.com/office/drawing/2014/main" id="{52BBC3A1-AA3D-6C4A-B1EA-43308C589882}"/>
              </a:ext>
            </a:extLst>
          </p:cNvPr>
          <p:cNvSpPr>
            <a:spLocks noGrp="1"/>
          </p:cNvSpPr>
          <p:nvPr>
            <p:ph idx="15" hasCustomPrompt="1"/>
          </p:nvPr>
        </p:nvSpPr>
        <p:spPr>
          <a:xfrm>
            <a:off x="8915503" y="1840523"/>
            <a:ext cx="2450020" cy="3863327"/>
          </a:xfrm>
        </p:spPr>
        <p:txBody>
          <a:bodyPr>
            <a:normAutofit/>
          </a:bodyPr>
          <a:lstStyle>
            <a:lvl1pPr marL="0" indent="0">
              <a:buFontTx/>
              <a:buNone/>
              <a:defRPr sz="2000" b="1">
                <a:solidFill>
                  <a:schemeClr val="accent4"/>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4078790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outdoor, racket, blue, flying&#10;&#10;Description automatically generated">
            <a:extLst>
              <a:ext uri="{FF2B5EF4-FFF2-40B4-BE49-F238E27FC236}">
                <a16:creationId xmlns:a16="http://schemas.microsoft.com/office/drawing/2014/main" id="{119380A0-FAE0-174F-8DFA-C4371E2666F9}"/>
              </a:ext>
            </a:extLst>
          </p:cNvPr>
          <p:cNvPicPr>
            <a:picLocks noChangeAspect="1"/>
          </p:cNvPicPr>
          <p:nvPr userDrawn="1"/>
        </p:nvPicPr>
        <p:blipFill>
          <a:blip r:embed="rId3"/>
          <a:stretch>
            <a:fillRect/>
          </a:stretch>
        </p:blipFill>
        <p:spPr>
          <a:xfrm>
            <a:off x="1101970" y="1694890"/>
            <a:ext cx="4775200" cy="1828800"/>
          </a:xfrm>
          <a:prstGeom prst="rect">
            <a:avLst/>
          </a:prstGeom>
        </p:spPr>
      </p:pic>
      <p:pic>
        <p:nvPicPr>
          <p:cNvPr id="6" name="Picture 5" descr="A clear blue sky&#10;&#10;Description automatically generated">
            <a:extLst>
              <a:ext uri="{FF2B5EF4-FFF2-40B4-BE49-F238E27FC236}">
                <a16:creationId xmlns:a16="http://schemas.microsoft.com/office/drawing/2014/main" id="{06CF8548-DD21-7644-9AE5-8FEF8DA6135F}"/>
              </a:ext>
            </a:extLst>
          </p:cNvPr>
          <p:cNvPicPr>
            <a:picLocks noChangeAspect="1"/>
          </p:cNvPicPr>
          <p:nvPr userDrawn="1"/>
        </p:nvPicPr>
        <p:blipFill>
          <a:blip r:embed="rId4"/>
          <a:stretch>
            <a:fillRect/>
          </a:stretch>
        </p:blipFill>
        <p:spPr>
          <a:xfrm>
            <a:off x="6590323" y="1696365"/>
            <a:ext cx="4775200" cy="1828800"/>
          </a:xfrm>
          <a:prstGeom prst="rect">
            <a:avLst/>
          </a:prstGeom>
        </p:spPr>
      </p:pic>
      <p:pic>
        <p:nvPicPr>
          <p:cNvPr id="8" name="Picture 7" descr="Background pattern&#10;&#10;Description automatically generated">
            <a:extLst>
              <a:ext uri="{FF2B5EF4-FFF2-40B4-BE49-F238E27FC236}">
                <a16:creationId xmlns:a16="http://schemas.microsoft.com/office/drawing/2014/main" id="{07D27816-637B-9243-8553-17BF012B1055}"/>
              </a:ext>
            </a:extLst>
          </p:cNvPr>
          <p:cNvPicPr>
            <a:picLocks noChangeAspect="1"/>
          </p:cNvPicPr>
          <p:nvPr userDrawn="1"/>
        </p:nvPicPr>
        <p:blipFill>
          <a:blip r:embed="rId5"/>
          <a:stretch>
            <a:fillRect/>
          </a:stretch>
        </p:blipFill>
        <p:spPr>
          <a:xfrm>
            <a:off x="1101970" y="3880338"/>
            <a:ext cx="4775200" cy="1828800"/>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EFB43406-0219-9341-9ADB-FA8F8E6F348D}"/>
              </a:ext>
            </a:extLst>
          </p:cNvPr>
          <p:cNvPicPr>
            <a:picLocks noChangeAspect="1"/>
          </p:cNvPicPr>
          <p:nvPr userDrawn="1"/>
        </p:nvPicPr>
        <p:blipFill>
          <a:blip r:embed="rId6"/>
          <a:stretch>
            <a:fillRect/>
          </a:stretch>
        </p:blipFill>
        <p:spPr>
          <a:xfrm>
            <a:off x="6590323" y="3908868"/>
            <a:ext cx="4775200" cy="1828800"/>
          </a:xfrm>
          <a:prstGeom prst="rect">
            <a:avLst/>
          </a:prstGeom>
        </p:spPr>
      </p:pic>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sp>
        <p:nvSpPr>
          <p:cNvPr id="19" name="Content Placeholder 2">
            <a:extLst>
              <a:ext uri="{FF2B5EF4-FFF2-40B4-BE49-F238E27FC236}">
                <a16:creationId xmlns:a16="http://schemas.microsoft.com/office/drawing/2014/main" id="{53F312D6-D757-B042-9687-332BE4F7C091}"/>
              </a:ext>
            </a:extLst>
          </p:cNvPr>
          <p:cNvSpPr>
            <a:spLocks noGrp="1"/>
          </p:cNvSpPr>
          <p:nvPr>
            <p:ph idx="1" hasCustomPrompt="1"/>
          </p:nvPr>
        </p:nvSpPr>
        <p:spPr>
          <a:xfrm>
            <a:off x="1137138" y="1777441"/>
            <a:ext cx="4740031" cy="1753174"/>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1" name="Content Placeholder 2">
            <a:extLst>
              <a:ext uri="{FF2B5EF4-FFF2-40B4-BE49-F238E27FC236}">
                <a16:creationId xmlns:a16="http://schemas.microsoft.com/office/drawing/2014/main" id="{C87DB2FB-B8C3-794C-8312-E006764B04F8}"/>
              </a:ext>
            </a:extLst>
          </p:cNvPr>
          <p:cNvSpPr>
            <a:spLocks noGrp="1"/>
          </p:cNvSpPr>
          <p:nvPr>
            <p:ph idx="13" hasCustomPrompt="1"/>
          </p:nvPr>
        </p:nvSpPr>
        <p:spPr>
          <a:xfrm>
            <a:off x="6625492" y="1777441"/>
            <a:ext cx="4740031" cy="1753174"/>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4" name="Content Placeholder 2">
            <a:extLst>
              <a:ext uri="{FF2B5EF4-FFF2-40B4-BE49-F238E27FC236}">
                <a16:creationId xmlns:a16="http://schemas.microsoft.com/office/drawing/2014/main" id="{B2206BEE-DCCC-184C-946F-119EF29C5A21}"/>
              </a:ext>
            </a:extLst>
          </p:cNvPr>
          <p:cNvSpPr>
            <a:spLocks noGrp="1"/>
          </p:cNvSpPr>
          <p:nvPr>
            <p:ph idx="14" hasCustomPrompt="1"/>
          </p:nvPr>
        </p:nvSpPr>
        <p:spPr>
          <a:xfrm>
            <a:off x="1119554" y="3955964"/>
            <a:ext cx="4740031" cy="1753174"/>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5" name="Content Placeholder 2">
            <a:extLst>
              <a:ext uri="{FF2B5EF4-FFF2-40B4-BE49-F238E27FC236}">
                <a16:creationId xmlns:a16="http://schemas.microsoft.com/office/drawing/2014/main" id="{58277245-FA37-914F-8EEA-35A71E7AAF30}"/>
              </a:ext>
            </a:extLst>
          </p:cNvPr>
          <p:cNvSpPr>
            <a:spLocks noGrp="1"/>
          </p:cNvSpPr>
          <p:nvPr>
            <p:ph idx="15" hasCustomPrompt="1"/>
          </p:nvPr>
        </p:nvSpPr>
        <p:spPr>
          <a:xfrm>
            <a:off x="6613769" y="3955964"/>
            <a:ext cx="4740031" cy="1753174"/>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226268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5" name="Picture 4" descr="A picture containing background pattern&#10;&#10;Description automatically generated">
            <a:extLst>
              <a:ext uri="{FF2B5EF4-FFF2-40B4-BE49-F238E27FC236}">
                <a16:creationId xmlns:a16="http://schemas.microsoft.com/office/drawing/2014/main" id="{1F3A383B-E71F-3348-81C1-2F9D99BF496D}"/>
              </a:ext>
            </a:extLst>
          </p:cNvPr>
          <p:cNvPicPr>
            <a:picLocks noChangeAspect="1"/>
          </p:cNvPicPr>
          <p:nvPr userDrawn="1"/>
        </p:nvPicPr>
        <p:blipFill>
          <a:blip r:embed="rId3"/>
          <a:stretch>
            <a:fillRect/>
          </a:stretch>
        </p:blipFill>
        <p:spPr>
          <a:xfrm>
            <a:off x="1080838" y="1676400"/>
            <a:ext cx="3098800" cy="1752600"/>
          </a:xfrm>
          <a:prstGeom prst="rect">
            <a:avLst/>
          </a:prstGeom>
        </p:spPr>
      </p:pic>
      <p:pic>
        <p:nvPicPr>
          <p:cNvPr id="10" name="Picture 9" descr="A picture containing nature, holding, rainbow, person&#10;&#10;Description automatically generated">
            <a:extLst>
              <a:ext uri="{FF2B5EF4-FFF2-40B4-BE49-F238E27FC236}">
                <a16:creationId xmlns:a16="http://schemas.microsoft.com/office/drawing/2014/main" id="{B346911C-C2C2-EE45-9497-2585600F1C9E}"/>
              </a:ext>
            </a:extLst>
          </p:cNvPr>
          <p:cNvPicPr>
            <a:picLocks noChangeAspect="1"/>
          </p:cNvPicPr>
          <p:nvPr userDrawn="1"/>
        </p:nvPicPr>
        <p:blipFill>
          <a:blip r:embed="rId4"/>
          <a:stretch>
            <a:fillRect/>
          </a:stretch>
        </p:blipFill>
        <p:spPr>
          <a:xfrm>
            <a:off x="4827552" y="1676400"/>
            <a:ext cx="3111500" cy="1752600"/>
          </a:xfrm>
          <a:prstGeom prst="rect">
            <a:avLst/>
          </a:prstGeom>
        </p:spPr>
      </p:pic>
      <p:pic>
        <p:nvPicPr>
          <p:cNvPr id="12" name="Picture 11" descr="Background pattern&#10;&#10;Description automatically generated">
            <a:extLst>
              <a:ext uri="{FF2B5EF4-FFF2-40B4-BE49-F238E27FC236}">
                <a16:creationId xmlns:a16="http://schemas.microsoft.com/office/drawing/2014/main" id="{DBD22F6A-54D1-554F-AFC4-48505A1CA69A}"/>
              </a:ext>
            </a:extLst>
          </p:cNvPr>
          <p:cNvPicPr>
            <a:picLocks noChangeAspect="1"/>
          </p:cNvPicPr>
          <p:nvPr userDrawn="1"/>
        </p:nvPicPr>
        <p:blipFill>
          <a:blip r:embed="rId5"/>
          <a:stretch>
            <a:fillRect/>
          </a:stretch>
        </p:blipFill>
        <p:spPr>
          <a:xfrm>
            <a:off x="8280400" y="1676400"/>
            <a:ext cx="3111500" cy="1752600"/>
          </a:xfrm>
          <a:prstGeom prst="rect">
            <a:avLst/>
          </a:prstGeom>
        </p:spPr>
      </p:pic>
      <p:pic>
        <p:nvPicPr>
          <p:cNvPr id="15" name="Picture 14" descr="Background pattern&#10;&#10;Description automatically generated">
            <a:extLst>
              <a:ext uri="{FF2B5EF4-FFF2-40B4-BE49-F238E27FC236}">
                <a16:creationId xmlns:a16="http://schemas.microsoft.com/office/drawing/2014/main" id="{5F11ECA6-ADD4-BD40-8E50-8C8DDD9103F9}"/>
              </a:ext>
            </a:extLst>
          </p:cNvPr>
          <p:cNvPicPr>
            <a:picLocks noChangeAspect="1"/>
          </p:cNvPicPr>
          <p:nvPr userDrawn="1"/>
        </p:nvPicPr>
        <p:blipFill>
          <a:blip r:embed="rId6"/>
          <a:stretch>
            <a:fillRect/>
          </a:stretch>
        </p:blipFill>
        <p:spPr>
          <a:xfrm>
            <a:off x="1080838" y="3798807"/>
            <a:ext cx="3098800" cy="1752600"/>
          </a:xfrm>
          <a:prstGeom prst="rect">
            <a:avLst/>
          </a:prstGeom>
        </p:spPr>
      </p:pic>
      <p:pic>
        <p:nvPicPr>
          <p:cNvPr id="17" name="Picture 16" descr="A picture containing icon&#10;&#10;Description automatically generated">
            <a:extLst>
              <a:ext uri="{FF2B5EF4-FFF2-40B4-BE49-F238E27FC236}">
                <a16:creationId xmlns:a16="http://schemas.microsoft.com/office/drawing/2014/main" id="{1CCF529B-C544-F242-93C1-971F45505885}"/>
              </a:ext>
            </a:extLst>
          </p:cNvPr>
          <p:cNvPicPr>
            <a:picLocks noChangeAspect="1"/>
          </p:cNvPicPr>
          <p:nvPr userDrawn="1"/>
        </p:nvPicPr>
        <p:blipFill>
          <a:blip r:embed="rId7"/>
          <a:stretch>
            <a:fillRect/>
          </a:stretch>
        </p:blipFill>
        <p:spPr>
          <a:xfrm>
            <a:off x="4827552" y="3798807"/>
            <a:ext cx="3111500" cy="1752600"/>
          </a:xfrm>
          <a:prstGeom prst="rect">
            <a:avLst/>
          </a:prstGeom>
        </p:spPr>
      </p:pic>
      <p:pic>
        <p:nvPicPr>
          <p:cNvPr id="20" name="Picture 19" descr="A picture containing sunburst chart&#10;&#10;Description automatically generated">
            <a:extLst>
              <a:ext uri="{FF2B5EF4-FFF2-40B4-BE49-F238E27FC236}">
                <a16:creationId xmlns:a16="http://schemas.microsoft.com/office/drawing/2014/main" id="{2F9F51D7-459A-E44E-A6B5-AB6BAEFE62ED}"/>
              </a:ext>
            </a:extLst>
          </p:cNvPr>
          <p:cNvPicPr>
            <a:picLocks noChangeAspect="1"/>
          </p:cNvPicPr>
          <p:nvPr userDrawn="1"/>
        </p:nvPicPr>
        <p:blipFill>
          <a:blip r:embed="rId8"/>
          <a:stretch>
            <a:fillRect/>
          </a:stretch>
        </p:blipFill>
        <p:spPr>
          <a:xfrm>
            <a:off x="8280400" y="3798807"/>
            <a:ext cx="3073400" cy="1752600"/>
          </a:xfrm>
          <a:prstGeom prst="rect">
            <a:avLst/>
          </a:prstGeom>
        </p:spPr>
      </p:pic>
      <p:sp>
        <p:nvSpPr>
          <p:cNvPr id="27" name="Content Placeholder 2">
            <a:extLst>
              <a:ext uri="{FF2B5EF4-FFF2-40B4-BE49-F238E27FC236}">
                <a16:creationId xmlns:a16="http://schemas.microsoft.com/office/drawing/2014/main" id="{3CB05956-E44E-EA4C-806C-8BEE62CCDE3F}"/>
              </a:ext>
            </a:extLst>
          </p:cNvPr>
          <p:cNvSpPr>
            <a:spLocks noGrp="1"/>
          </p:cNvSpPr>
          <p:nvPr>
            <p:ph idx="1" hasCustomPrompt="1"/>
          </p:nvPr>
        </p:nvSpPr>
        <p:spPr>
          <a:xfrm>
            <a:off x="1101970" y="1742272"/>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8" name="Content Placeholder 2">
            <a:extLst>
              <a:ext uri="{FF2B5EF4-FFF2-40B4-BE49-F238E27FC236}">
                <a16:creationId xmlns:a16="http://schemas.microsoft.com/office/drawing/2014/main" id="{CA1CBDD7-D7FF-B846-B346-479130E018E6}"/>
              </a:ext>
            </a:extLst>
          </p:cNvPr>
          <p:cNvSpPr>
            <a:spLocks noGrp="1"/>
          </p:cNvSpPr>
          <p:nvPr>
            <p:ph idx="13" hasCustomPrompt="1"/>
          </p:nvPr>
        </p:nvSpPr>
        <p:spPr>
          <a:xfrm>
            <a:off x="4827552" y="1742272"/>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9" name="Content Placeholder 2">
            <a:extLst>
              <a:ext uri="{FF2B5EF4-FFF2-40B4-BE49-F238E27FC236}">
                <a16:creationId xmlns:a16="http://schemas.microsoft.com/office/drawing/2014/main" id="{D0FBB023-4E8E-0949-8DD1-610B921AB010}"/>
              </a:ext>
            </a:extLst>
          </p:cNvPr>
          <p:cNvSpPr>
            <a:spLocks noGrp="1"/>
          </p:cNvSpPr>
          <p:nvPr>
            <p:ph idx="14" hasCustomPrompt="1"/>
          </p:nvPr>
        </p:nvSpPr>
        <p:spPr>
          <a:xfrm>
            <a:off x="8295850" y="1742272"/>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0" name="Content Placeholder 2">
            <a:extLst>
              <a:ext uri="{FF2B5EF4-FFF2-40B4-BE49-F238E27FC236}">
                <a16:creationId xmlns:a16="http://schemas.microsoft.com/office/drawing/2014/main" id="{6CD8211D-F40A-354C-9DA7-51856FDF35C2}"/>
              </a:ext>
            </a:extLst>
          </p:cNvPr>
          <p:cNvSpPr>
            <a:spLocks noGrp="1"/>
          </p:cNvSpPr>
          <p:nvPr>
            <p:ph idx="15" hasCustomPrompt="1"/>
          </p:nvPr>
        </p:nvSpPr>
        <p:spPr>
          <a:xfrm>
            <a:off x="1080838" y="3864679"/>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1" name="Content Placeholder 2">
            <a:extLst>
              <a:ext uri="{FF2B5EF4-FFF2-40B4-BE49-F238E27FC236}">
                <a16:creationId xmlns:a16="http://schemas.microsoft.com/office/drawing/2014/main" id="{B0F35B03-CCFF-F843-90AB-BA10B6882622}"/>
              </a:ext>
            </a:extLst>
          </p:cNvPr>
          <p:cNvSpPr>
            <a:spLocks noGrp="1"/>
          </p:cNvSpPr>
          <p:nvPr>
            <p:ph idx="16" hasCustomPrompt="1"/>
          </p:nvPr>
        </p:nvSpPr>
        <p:spPr>
          <a:xfrm>
            <a:off x="4827552" y="3860373"/>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2" name="Content Placeholder 2">
            <a:extLst>
              <a:ext uri="{FF2B5EF4-FFF2-40B4-BE49-F238E27FC236}">
                <a16:creationId xmlns:a16="http://schemas.microsoft.com/office/drawing/2014/main" id="{2300953E-09ED-C54E-B653-3B3F378B92CE}"/>
              </a:ext>
            </a:extLst>
          </p:cNvPr>
          <p:cNvSpPr>
            <a:spLocks noGrp="1"/>
          </p:cNvSpPr>
          <p:nvPr>
            <p:ph idx="17" hasCustomPrompt="1"/>
          </p:nvPr>
        </p:nvSpPr>
        <p:spPr>
          <a:xfrm>
            <a:off x="8280400" y="3831743"/>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4268993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4" name="Picture 3" descr="A picture containing background pattern&#10;&#10;Description automatically generated">
            <a:extLst>
              <a:ext uri="{FF2B5EF4-FFF2-40B4-BE49-F238E27FC236}">
                <a16:creationId xmlns:a16="http://schemas.microsoft.com/office/drawing/2014/main" id="{E5395314-B0E9-A94A-BC94-D2F0A05622BC}"/>
              </a:ext>
            </a:extLst>
          </p:cNvPr>
          <p:cNvPicPr>
            <a:picLocks noChangeAspect="1"/>
          </p:cNvPicPr>
          <p:nvPr userDrawn="1"/>
        </p:nvPicPr>
        <p:blipFill>
          <a:blip r:embed="rId3"/>
          <a:stretch>
            <a:fillRect/>
          </a:stretch>
        </p:blipFill>
        <p:spPr>
          <a:xfrm>
            <a:off x="1067947" y="1819138"/>
            <a:ext cx="2298700" cy="1727200"/>
          </a:xfrm>
          <a:prstGeom prst="rect">
            <a:avLst/>
          </a:prstGeom>
        </p:spPr>
      </p:pic>
      <p:pic>
        <p:nvPicPr>
          <p:cNvPr id="7" name="Picture 6" descr="Background pattern&#10;&#10;Description automatically generated">
            <a:extLst>
              <a:ext uri="{FF2B5EF4-FFF2-40B4-BE49-F238E27FC236}">
                <a16:creationId xmlns:a16="http://schemas.microsoft.com/office/drawing/2014/main" id="{CDB28126-CD18-E44D-B81F-23AA73DF53C8}"/>
              </a:ext>
            </a:extLst>
          </p:cNvPr>
          <p:cNvPicPr>
            <a:picLocks noChangeAspect="1"/>
          </p:cNvPicPr>
          <p:nvPr userDrawn="1"/>
        </p:nvPicPr>
        <p:blipFill>
          <a:blip r:embed="rId4"/>
          <a:stretch>
            <a:fillRect/>
          </a:stretch>
        </p:blipFill>
        <p:spPr>
          <a:xfrm>
            <a:off x="3726123" y="1819138"/>
            <a:ext cx="2298700" cy="1727200"/>
          </a:xfrm>
          <a:prstGeom prst="rect">
            <a:avLst/>
          </a:prstGeom>
        </p:spPr>
      </p:pic>
      <p:pic>
        <p:nvPicPr>
          <p:cNvPr id="11" name="Picture 10" descr="Background pattern&#10;&#10;Description automatically generated">
            <a:extLst>
              <a:ext uri="{FF2B5EF4-FFF2-40B4-BE49-F238E27FC236}">
                <a16:creationId xmlns:a16="http://schemas.microsoft.com/office/drawing/2014/main" id="{44F0CB35-DC56-9649-924C-1DFB3A5A3E1A}"/>
              </a:ext>
            </a:extLst>
          </p:cNvPr>
          <p:cNvPicPr>
            <a:picLocks noChangeAspect="1"/>
          </p:cNvPicPr>
          <p:nvPr userDrawn="1"/>
        </p:nvPicPr>
        <p:blipFill>
          <a:blip r:embed="rId5"/>
          <a:stretch>
            <a:fillRect/>
          </a:stretch>
        </p:blipFill>
        <p:spPr>
          <a:xfrm>
            <a:off x="6403848" y="1819138"/>
            <a:ext cx="2298700" cy="1727200"/>
          </a:xfrm>
          <a:prstGeom prst="rect">
            <a:avLst/>
          </a:prstGeom>
        </p:spPr>
      </p:pic>
      <p:pic>
        <p:nvPicPr>
          <p:cNvPr id="14" name="Picture 13" descr="Shape, rectangle&#10;&#10;Description automatically generated">
            <a:extLst>
              <a:ext uri="{FF2B5EF4-FFF2-40B4-BE49-F238E27FC236}">
                <a16:creationId xmlns:a16="http://schemas.microsoft.com/office/drawing/2014/main" id="{C5D3EF8B-7EB3-3E42-8AAF-3E72838A3D08}"/>
              </a:ext>
            </a:extLst>
          </p:cNvPr>
          <p:cNvPicPr>
            <a:picLocks noChangeAspect="1"/>
          </p:cNvPicPr>
          <p:nvPr userDrawn="1"/>
        </p:nvPicPr>
        <p:blipFill>
          <a:blip r:embed="rId6"/>
          <a:stretch>
            <a:fillRect/>
          </a:stretch>
        </p:blipFill>
        <p:spPr>
          <a:xfrm>
            <a:off x="9100177" y="1819138"/>
            <a:ext cx="2298700" cy="1727200"/>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AA3FA912-DFE3-F14C-A38A-4DC422FD2E30}"/>
              </a:ext>
            </a:extLst>
          </p:cNvPr>
          <p:cNvPicPr>
            <a:picLocks noChangeAspect="1"/>
          </p:cNvPicPr>
          <p:nvPr userDrawn="1"/>
        </p:nvPicPr>
        <p:blipFill>
          <a:blip r:embed="rId7"/>
          <a:stretch>
            <a:fillRect/>
          </a:stretch>
        </p:blipFill>
        <p:spPr>
          <a:xfrm>
            <a:off x="1067947" y="3855300"/>
            <a:ext cx="2298700" cy="1752600"/>
          </a:xfrm>
          <a:prstGeom prst="rect">
            <a:avLst/>
          </a:prstGeom>
        </p:spPr>
      </p:pic>
      <p:pic>
        <p:nvPicPr>
          <p:cNvPr id="21" name="Picture 20" descr="Shape, circle&#10;&#10;Description automatically generated">
            <a:extLst>
              <a:ext uri="{FF2B5EF4-FFF2-40B4-BE49-F238E27FC236}">
                <a16:creationId xmlns:a16="http://schemas.microsoft.com/office/drawing/2014/main" id="{B8A0ACB6-A92B-1F47-BFFC-213598EE8B27}"/>
              </a:ext>
            </a:extLst>
          </p:cNvPr>
          <p:cNvPicPr>
            <a:picLocks noChangeAspect="1"/>
          </p:cNvPicPr>
          <p:nvPr userDrawn="1"/>
        </p:nvPicPr>
        <p:blipFill>
          <a:blip r:embed="rId8"/>
          <a:stretch>
            <a:fillRect/>
          </a:stretch>
        </p:blipFill>
        <p:spPr>
          <a:xfrm>
            <a:off x="3726123" y="3855300"/>
            <a:ext cx="2298700" cy="1752600"/>
          </a:xfrm>
          <a:prstGeom prst="rect">
            <a:avLst/>
          </a:prstGeom>
        </p:spPr>
      </p:pic>
      <p:pic>
        <p:nvPicPr>
          <p:cNvPr id="23" name="Picture 22" descr="Background pattern&#10;&#10;Description automatically generated">
            <a:extLst>
              <a:ext uri="{FF2B5EF4-FFF2-40B4-BE49-F238E27FC236}">
                <a16:creationId xmlns:a16="http://schemas.microsoft.com/office/drawing/2014/main" id="{74132AEF-6CF1-AC42-B499-EB73BC7FCD70}"/>
              </a:ext>
            </a:extLst>
          </p:cNvPr>
          <p:cNvPicPr>
            <a:picLocks noChangeAspect="1"/>
          </p:cNvPicPr>
          <p:nvPr userDrawn="1"/>
        </p:nvPicPr>
        <p:blipFill>
          <a:blip r:embed="rId9"/>
          <a:stretch>
            <a:fillRect/>
          </a:stretch>
        </p:blipFill>
        <p:spPr>
          <a:xfrm>
            <a:off x="6396924" y="3855300"/>
            <a:ext cx="2298700" cy="1752600"/>
          </a:xfrm>
          <a:prstGeom prst="rect">
            <a:avLst/>
          </a:prstGeom>
        </p:spPr>
      </p:pic>
      <p:pic>
        <p:nvPicPr>
          <p:cNvPr id="25" name="Picture 24" descr="Venn diagram&#10;&#10;Description automatically generated">
            <a:extLst>
              <a:ext uri="{FF2B5EF4-FFF2-40B4-BE49-F238E27FC236}">
                <a16:creationId xmlns:a16="http://schemas.microsoft.com/office/drawing/2014/main" id="{16EC92A1-8258-DE4C-AE2A-CB28F1166639}"/>
              </a:ext>
            </a:extLst>
          </p:cNvPr>
          <p:cNvPicPr>
            <a:picLocks noChangeAspect="1"/>
          </p:cNvPicPr>
          <p:nvPr userDrawn="1"/>
        </p:nvPicPr>
        <p:blipFill>
          <a:blip r:embed="rId10"/>
          <a:stretch>
            <a:fillRect/>
          </a:stretch>
        </p:blipFill>
        <p:spPr>
          <a:xfrm>
            <a:off x="9055100" y="3855300"/>
            <a:ext cx="2298700" cy="1752600"/>
          </a:xfrm>
          <a:prstGeom prst="rect">
            <a:avLst/>
          </a:prstGeom>
        </p:spPr>
      </p:pic>
      <p:sp>
        <p:nvSpPr>
          <p:cNvPr id="33" name="Content Placeholder 2">
            <a:extLst>
              <a:ext uri="{FF2B5EF4-FFF2-40B4-BE49-F238E27FC236}">
                <a16:creationId xmlns:a16="http://schemas.microsoft.com/office/drawing/2014/main" id="{580D5E9B-6E5A-CB46-A11E-00C01BD6E31C}"/>
              </a:ext>
            </a:extLst>
          </p:cNvPr>
          <p:cNvSpPr>
            <a:spLocks noGrp="1"/>
          </p:cNvSpPr>
          <p:nvPr>
            <p:ph idx="1" hasCustomPrompt="1"/>
          </p:nvPr>
        </p:nvSpPr>
        <p:spPr>
          <a:xfrm>
            <a:off x="1067947" y="1865472"/>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4" name="Content Placeholder 2">
            <a:extLst>
              <a:ext uri="{FF2B5EF4-FFF2-40B4-BE49-F238E27FC236}">
                <a16:creationId xmlns:a16="http://schemas.microsoft.com/office/drawing/2014/main" id="{F44F95D6-318C-E248-B2CB-65473256BF07}"/>
              </a:ext>
            </a:extLst>
          </p:cNvPr>
          <p:cNvSpPr>
            <a:spLocks noGrp="1"/>
          </p:cNvSpPr>
          <p:nvPr>
            <p:ph idx="13" hasCustomPrompt="1"/>
          </p:nvPr>
        </p:nvSpPr>
        <p:spPr>
          <a:xfrm>
            <a:off x="3726123" y="1859610"/>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5" name="Content Placeholder 2">
            <a:extLst>
              <a:ext uri="{FF2B5EF4-FFF2-40B4-BE49-F238E27FC236}">
                <a16:creationId xmlns:a16="http://schemas.microsoft.com/office/drawing/2014/main" id="{E837B3CB-A425-B24E-9834-5001F6E91580}"/>
              </a:ext>
            </a:extLst>
          </p:cNvPr>
          <p:cNvSpPr>
            <a:spLocks noGrp="1"/>
          </p:cNvSpPr>
          <p:nvPr>
            <p:ph idx="14" hasCustomPrompt="1"/>
          </p:nvPr>
        </p:nvSpPr>
        <p:spPr>
          <a:xfrm>
            <a:off x="6422452" y="1859610"/>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6" name="Content Placeholder 2">
            <a:extLst>
              <a:ext uri="{FF2B5EF4-FFF2-40B4-BE49-F238E27FC236}">
                <a16:creationId xmlns:a16="http://schemas.microsoft.com/office/drawing/2014/main" id="{131604F7-B8C8-EB4C-9D5C-9B69B0412679}"/>
              </a:ext>
            </a:extLst>
          </p:cNvPr>
          <p:cNvSpPr>
            <a:spLocks noGrp="1"/>
          </p:cNvSpPr>
          <p:nvPr>
            <p:ph idx="15" hasCustomPrompt="1"/>
          </p:nvPr>
        </p:nvSpPr>
        <p:spPr>
          <a:xfrm>
            <a:off x="9081573" y="1842584"/>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7" name="Content Placeholder 2">
            <a:extLst>
              <a:ext uri="{FF2B5EF4-FFF2-40B4-BE49-F238E27FC236}">
                <a16:creationId xmlns:a16="http://schemas.microsoft.com/office/drawing/2014/main" id="{FAF82D21-8CF5-6847-80E2-8A2892B22B5B}"/>
              </a:ext>
            </a:extLst>
          </p:cNvPr>
          <p:cNvSpPr>
            <a:spLocks noGrp="1"/>
          </p:cNvSpPr>
          <p:nvPr>
            <p:ph idx="16" hasCustomPrompt="1"/>
          </p:nvPr>
        </p:nvSpPr>
        <p:spPr>
          <a:xfrm>
            <a:off x="1067947" y="3895214"/>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8" name="Content Placeholder 2">
            <a:extLst>
              <a:ext uri="{FF2B5EF4-FFF2-40B4-BE49-F238E27FC236}">
                <a16:creationId xmlns:a16="http://schemas.microsoft.com/office/drawing/2014/main" id="{B7FDD800-4CD5-1445-AC1D-CF85D8A25665}"/>
              </a:ext>
            </a:extLst>
          </p:cNvPr>
          <p:cNvSpPr>
            <a:spLocks noGrp="1"/>
          </p:cNvSpPr>
          <p:nvPr>
            <p:ph idx="17" hasCustomPrompt="1"/>
          </p:nvPr>
        </p:nvSpPr>
        <p:spPr>
          <a:xfrm>
            <a:off x="3726123" y="3889352"/>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9" name="Content Placeholder 2">
            <a:extLst>
              <a:ext uri="{FF2B5EF4-FFF2-40B4-BE49-F238E27FC236}">
                <a16:creationId xmlns:a16="http://schemas.microsoft.com/office/drawing/2014/main" id="{8FDA839C-DDBD-0446-A709-4E20AA5894BC}"/>
              </a:ext>
            </a:extLst>
          </p:cNvPr>
          <p:cNvSpPr>
            <a:spLocks noGrp="1"/>
          </p:cNvSpPr>
          <p:nvPr>
            <p:ph idx="18" hasCustomPrompt="1"/>
          </p:nvPr>
        </p:nvSpPr>
        <p:spPr>
          <a:xfrm>
            <a:off x="6422452" y="3889352"/>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40" name="Content Placeholder 2">
            <a:extLst>
              <a:ext uri="{FF2B5EF4-FFF2-40B4-BE49-F238E27FC236}">
                <a16:creationId xmlns:a16="http://schemas.microsoft.com/office/drawing/2014/main" id="{EE15FC20-D0C6-8045-BCBA-174A769FA9DE}"/>
              </a:ext>
            </a:extLst>
          </p:cNvPr>
          <p:cNvSpPr>
            <a:spLocks noGrp="1"/>
          </p:cNvSpPr>
          <p:nvPr>
            <p:ph idx="19" hasCustomPrompt="1"/>
          </p:nvPr>
        </p:nvSpPr>
        <p:spPr>
          <a:xfrm>
            <a:off x="9081573" y="3872326"/>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26673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3" name="Content Placeholder 2">
            <a:extLst>
              <a:ext uri="{FF2B5EF4-FFF2-40B4-BE49-F238E27FC236}">
                <a16:creationId xmlns:a16="http://schemas.microsoft.com/office/drawing/2014/main" id="{01DE45AB-3F1A-304A-8DAC-71C68016C733}"/>
              </a:ext>
            </a:extLst>
          </p:cNvPr>
          <p:cNvSpPr>
            <a:spLocks noGrp="1"/>
          </p:cNvSpPr>
          <p:nvPr>
            <p:ph idx="1" hasCustomPrompt="1"/>
          </p:nvPr>
        </p:nvSpPr>
        <p:spPr>
          <a:xfrm>
            <a:off x="973014" y="1825625"/>
            <a:ext cx="10380785" cy="4094529"/>
          </a:xfrm>
        </p:spPr>
        <p:txBody>
          <a:bodyPr/>
          <a:lstStyle>
            <a:lvl1pPr>
              <a:defRPr sz="2400">
                <a:solidFill>
                  <a:schemeClr val="accent4"/>
                </a:solidFill>
                <a:latin typeface="Montserrat" pitchFamily="2" charset="77"/>
              </a:defRPr>
            </a:lvl1pPr>
            <a:lvl2pPr>
              <a:defRPr sz="2000">
                <a:solidFill>
                  <a:schemeClr val="accent4"/>
                </a:solidFill>
                <a:latin typeface="Montserrat" pitchFamily="2" charset="77"/>
              </a:defRPr>
            </a:lvl2pPr>
            <a:lvl3pPr>
              <a:defRPr sz="1800">
                <a:solidFill>
                  <a:schemeClr val="accent4"/>
                </a:solidFill>
                <a:latin typeface="Montserrat" pitchFamily="2" charset="77"/>
              </a:defRPr>
            </a:lvl3pPr>
            <a:lvl4pPr>
              <a:defRPr sz="1600">
                <a:solidFill>
                  <a:schemeClr val="accent4"/>
                </a:solidFill>
                <a:latin typeface="Montserrat" pitchFamily="2" charset="77"/>
              </a:defRPr>
            </a:lvl4pPr>
            <a:lvl5pPr>
              <a:defRPr sz="1400">
                <a:solidFill>
                  <a:schemeClr val="accent4"/>
                </a:solidFill>
                <a:latin typeface="Montserrat" pitchFamily="2" charset="77"/>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spTree>
    <p:extLst>
      <p:ext uri="{BB962C8B-B14F-4D97-AF65-F5344CB8AC3E}">
        <p14:creationId xmlns:p14="http://schemas.microsoft.com/office/powerpoint/2010/main" val="377135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3" name="Content Placeholder 2">
            <a:extLst>
              <a:ext uri="{FF2B5EF4-FFF2-40B4-BE49-F238E27FC236}">
                <a16:creationId xmlns:a16="http://schemas.microsoft.com/office/drawing/2014/main" id="{01DE45AB-3F1A-304A-8DAC-71C68016C733}"/>
              </a:ext>
            </a:extLst>
          </p:cNvPr>
          <p:cNvSpPr>
            <a:spLocks noGrp="1"/>
          </p:cNvSpPr>
          <p:nvPr>
            <p:ph idx="1" hasCustomPrompt="1"/>
          </p:nvPr>
        </p:nvSpPr>
        <p:spPr>
          <a:xfrm>
            <a:off x="973014" y="1825625"/>
            <a:ext cx="10380785" cy="4094529"/>
          </a:xfrm>
        </p:spPr>
        <p:txBody>
          <a:bodyPr/>
          <a:lstStyle>
            <a:lvl1pPr>
              <a:defRPr sz="2400">
                <a:solidFill>
                  <a:schemeClr val="accent4"/>
                </a:solidFill>
                <a:latin typeface="Montserrat" pitchFamily="2" charset="77"/>
              </a:defRPr>
            </a:lvl1pPr>
            <a:lvl2pPr>
              <a:defRPr sz="2000">
                <a:solidFill>
                  <a:schemeClr val="accent4"/>
                </a:solidFill>
                <a:latin typeface="Montserrat" pitchFamily="2" charset="77"/>
              </a:defRPr>
            </a:lvl2pPr>
            <a:lvl3pPr>
              <a:defRPr sz="1800">
                <a:solidFill>
                  <a:schemeClr val="accent4"/>
                </a:solidFill>
                <a:latin typeface="Montserrat" pitchFamily="2" charset="77"/>
              </a:defRPr>
            </a:lvl3pPr>
            <a:lvl4pPr>
              <a:defRPr sz="1600">
                <a:solidFill>
                  <a:schemeClr val="accent4"/>
                </a:solidFill>
                <a:latin typeface="Montserrat" pitchFamily="2" charset="77"/>
              </a:defRPr>
            </a:lvl4pPr>
            <a:lvl5pPr>
              <a:defRPr sz="1400">
                <a:solidFill>
                  <a:schemeClr val="accent4"/>
                </a:solidFill>
                <a:latin typeface="Montserrat" pitchFamily="2" charset="77"/>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sp>
        <p:nvSpPr>
          <p:cNvPr id="4" name="Rectangle 3">
            <a:extLst>
              <a:ext uri="{FF2B5EF4-FFF2-40B4-BE49-F238E27FC236}">
                <a16:creationId xmlns:a16="http://schemas.microsoft.com/office/drawing/2014/main" id="{20BB48DC-ACBC-2542-B7C7-9C07F85C67C9}"/>
              </a:ext>
            </a:extLst>
          </p:cNvPr>
          <p:cNvSpPr/>
          <p:nvPr userDrawn="1"/>
        </p:nvSpPr>
        <p:spPr>
          <a:xfrm>
            <a:off x="973014" y="5993296"/>
            <a:ext cx="11218986" cy="864704"/>
          </a:xfrm>
          <a:prstGeom prst="rect">
            <a:avLst/>
          </a:prstGeom>
          <a:solidFill>
            <a:srgbClr val="FE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126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805963B-C242-C346-AA42-AD8F8E533E39}"/>
              </a:ext>
            </a:extLst>
          </p:cNvPr>
          <p:cNvSpPr>
            <a:spLocks noGrp="1"/>
          </p:cNvSpPr>
          <p:nvPr>
            <p:ph type="sldNum" sz="quarter" idx="12"/>
          </p:nvPr>
        </p:nvSpPr>
        <p:spPr>
          <a:xfrm>
            <a:off x="298939" y="6356350"/>
            <a:ext cx="545123" cy="365125"/>
          </a:xfrm>
        </p:spPr>
        <p:txBody>
          <a:bodyPr/>
          <a:lstStyle>
            <a:lvl1pPr algn="l">
              <a:defRPr>
                <a:solidFill>
                  <a:schemeClr val="bg1"/>
                </a:solidFill>
              </a:defRPr>
            </a:lvl1pPr>
          </a:lstStyle>
          <a:p>
            <a:fld id="{D9F2F12A-E773-6344-8602-31C2DEEE88BD}" type="slidenum">
              <a:rPr lang="en-US" smtClean="0"/>
              <a:pPr/>
              <a:t>‹#›</a:t>
            </a:fld>
            <a:endParaRPr lang="en-US"/>
          </a:p>
        </p:txBody>
      </p:sp>
      <p:sp>
        <p:nvSpPr>
          <p:cNvPr id="7" name="Title 1">
            <a:extLst>
              <a:ext uri="{FF2B5EF4-FFF2-40B4-BE49-F238E27FC236}">
                <a16:creationId xmlns:a16="http://schemas.microsoft.com/office/drawing/2014/main" id="{177716A1-83AB-564F-8416-C2E9E54DA07F}"/>
              </a:ext>
            </a:extLst>
          </p:cNvPr>
          <p:cNvSpPr>
            <a:spLocks noGrp="1"/>
          </p:cNvSpPr>
          <p:nvPr>
            <p:ph type="title" hasCustomPrompt="1"/>
          </p:nvPr>
        </p:nvSpPr>
        <p:spPr>
          <a:xfrm>
            <a:off x="4349262" y="492185"/>
            <a:ext cx="7004538"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Click to edit Slide title</a:t>
            </a:r>
          </a:p>
        </p:txBody>
      </p:sp>
      <p:sp>
        <p:nvSpPr>
          <p:cNvPr id="8" name="Content Placeholder 2">
            <a:extLst>
              <a:ext uri="{FF2B5EF4-FFF2-40B4-BE49-F238E27FC236}">
                <a16:creationId xmlns:a16="http://schemas.microsoft.com/office/drawing/2014/main" id="{C9BF6698-8F39-9B40-B8CE-2B132C168DA8}"/>
              </a:ext>
            </a:extLst>
          </p:cNvPr>
          <p:cNvSpPr>
            <a:spLocks noGrp="1"/>
          </p:cNvSpPr>
          <p:nvPr>
            <p:ph idx="1" hasCustomPrompt="1"/>
          </p:nvPr>
        </p:nvSpPr>
        <p:spPr>
          <a:xfrm>
            <a:off x="4349262" y="1825625"/>
            <a:ext cx="7004538" cy="4351338"/>
          </a:xfrm>
        </p:spPr>
        <p:txBody>
          <a:bodyPr/>
          <a:lstStyle>
            <a:lvl1pPr>
              <a:defRPr sz="2400">
                <a:solidFill>
                  <a:schemeClr val="accent4"/>
                </a:solidFill>
                <a:latin typeface="Montserrat" pitchFamily="2" charset="77"/>
              </a:defRPr>
            </a:lvl1pPr>
            <a:lvl2pPr>
              <a:defRPr sz="2000">
                <a:solidFill>
                  <a:schemeClr val="accent4"/>
                </a:solidFill>
                <a:latin typeface="Montserrat" pitchFamily="2" charset="77"/>
              </a:defRPr>
            </a:lvl2pPr>
            <a:lvl3pPr>
              <a:defRPr sz="1800">
                <a:solidFill>
                  <a:schemeClr val="accent4"/>
                </a:solidFill>
                <a:latin typeface="Montserrat" pitchFamily="2" charset="77"/>
              </a:defRPr>
            </a:lvl3pPr>
            <a:lvl4pPr>
              <a:defRPr sz="1600">
                <a:solidFill>
                  <a:schemeClr val="accent4"/>
                </a:solidFill>
                <a:latin typeface="Montserrat" pitchFamily="2" charset="77"/>
              </a:defRPr>
            </a:lvl4pPr>
            <a:lvl5pPr>
              <a:defRPr sz="1400">
                <a:solidFill>
                  <a:schemeClr val="accent4"/>
                </a:solidFill>
                <a:latin typeface="Montserrat" pitchFamily="2" charset="77"/>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496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5" name="Picture 4" descr="A picture containing outdoor, flying, holding, person&#10;&#10;Description automatically generated">
            <a:extLst>
              <a:ext uri="{FF2B5EF4-FFF2-40B4-BE49-F238E27FC236}">
                <a16:creationId xmlns:a16="http://schemas.microsoft.com/office/drawing/2014/main" id="{8C80636C-9562-3746-A596-01E913863FB8}"/>
              </a:ext>
            </a:extLst>
          </p:cNvPr>
          <p:cNvPicPr>
            <a:picLocks noChangeAspect="1"/>
          </p:cNvPicPr>
          <p:nvPr userDrawn="1"/>
        </p:nvPicPr>
        <p:blipFill>
          <a:blip r:embed="rId3"/>
          <a:stretch>
            <a:fillRect/>
          </a:stretch>
        </p:blipFill>
        <p:spPr>
          <a:xfrm>
            <a:off x="6369093" y="1782396"/>
            <a:ext cx="5072630" cy="3949700"/>
          </a:xfrm>
          <a:prstGeom prst="rect">
            <a:avLst/>
          </a:prstGeom>
          <a:noFill/>
          <a:ln>
            <a:noFill/>
          </a:ln>
        </p:spPr>
      </p:pic>
      <p:pic>
        <p:nvPicPr>
          <p:cNvPr id="7" name="Picture 6">
            <a:extLst>
              <a:ext uri="{FF2B5EF4-FFF2-40B4-BE49-F238E27FC236}">
                <a16:creationId xmlns:a16="http://schemas.microsoft.com/office/drawing/2014/main" id="{9B16B3A7-3B73-C54C-A8ED-12055BA17B52}"/>
              </a:ext>
            </a:extLst>
          </p:cNvPr>
          <p:cNvPicPr>
            <a:picLocks noChangeAspect="1"/>
          </p:cNvPicPr>
          <p:nvPr/>
        </p:nvPicPr>
        <p:blipFill>
          <a:blip r:embed="rId4"/>
          <a:srcRect/>
          <a:stretch/>
        </p:blipFill>
        <p:spPr>
          <a:xfrm>
            <a:off x="1066798" y="1782396"/>
            <a:ext cx="5041678" cy="3949700"/>
          </a:xfrm>
          <a:prstGeom prst="rect">
            <a:avLst/>
          </a:prstGeom>
          <a:noFill/>
          <a:ln>
            <a:noFill/>
          </a:ln>
        </p:spPr>
      </p:pic>
      <p:sp>
        <p:nvSpPr>
          <p:cNvPr id="11" name="Content Placeholder 2">
            <a:extLst>
              <a:ext uri="{FF2B5EF4-FFF2-40B4-BE49-F238E27FC236}">
                <a16:creationId xmlns:a16="http://schemas.microsoft.com/office/drawing/2014/main" id="{CF71E8A5-BC27-6F40-87F0-964121468E85}"/>
              </a:ext>
            </a:extLst>
          </p:cNvPr>
          <p:cNvSpPr>
            <a:spLocks noGrp="1"/>
          </p:cNvSpPr>
          <p:nvPr>
            <p:ph idx="1" hasCustomPrompt="1"/>
          </p:nvPr>
        </p:nvSpPr>
        <p:spPr>
          <a:xfrm>
            <a:off x="1172308" y="1922580"/>
            <a:ext cx="4923692" cy="3809515"/>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2" name="Content Placeholder 2">
            <a:extLst>
              <a:ext uri="{FF2B5EF4-FFF2-40B4-BE49-F238E27FC236}">
                <a16:creationId xmlns:a16="http://schemas.microsoft.com/office/drawing/2014/main" id="{0B4330D2-90DC-9849-AE6F-51DC128AD68D}"/>
              </a:ext>
            </a:extLst>
          </p:cNvPr>
          <p:cNvSpPr>
            <a:spLocks noGrp="1"/>
          </p:cNvSpPr>
          <p:nvPr>
            <p:ph idx="13" hasCustomPrompt="1"/>
          </p:nvPr>
        </p:nvSpPr>
        <p:spPr>
          <a:xfrm>
            <a:off x="6496317" y="1934298"/>
            <a:ext cx="4923692" cy="3809515"/>
          </a:xfrm>
        </p:spPr>
        <p:txBody>
          <a:bodyPr>
            <a:normAutofit/>
          </a:bodyPr>
          <a:lstStyle>
            <a:lvl1pPr marL="0" indent="0">
              <a:buFontTx/>
              <a:buNone/>
              <a:defRPr sz="2000" b="1">
                <a:solidFill>
                  <a:srgbClr val="FEFFFE"/>
                </a:solidFill>
                <a:latin typeface="Montserrat" pitchFamily="2" charset="77"/>
              </a:defRPr>
            </a:lvl1pPr>
            <a:lvl2pPr>
              <a:defRPr sz="2000">
                <a:solidFill>
                  <a:schemeClr val="bg1"/>
                </a:solidFill>
                <a:latin typeface="Montserrat" pitchFamily="2" charset="77"/>
              </a:defRPr>
            </a:lvl2pPr>
            <a:lvl3pPr>
              <a:defRPr sz="1800">
                <a:solidFill>
                  <a:schemeClr val="bg1"/>
                </a:solidFill>
                <a:latin typeface="Montserrat" pitchFamily="2" charset="77"/>
              </a:defRPr>
            </a:lvl3pPr>
            <a:lvl4pPr>
              <a:defRPr sz="1600">
                <a:solidFill>
                  <a:schemeClr val="bg1"/>
                </a:solidFill>
                <a:latin typeface="Montserrat" pitchFamily="2" charset="77"/>
              </a:defRPr>
            </a:lvl4pPr>
            <a:lvl5pPr>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477785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5" name="Picture 4">
            <a:extLst>
              <a:ext uri="{FF2B5EF4-FFF2-40B4-BE49-F238E27FC236}">
                <a16:creationId xmlns:a16="http://schemas.microsoft.com/office/drawing/2014/main" id="{8C80636C-9562-3746-A596-01E913863FB8}"/>
              </a:ext>
            </a:extLst>
          </p:cNvPr>
          <p:cNvPicPr>
            <a:picLocks noChangeAspect="1"/>
          </p:cNvPicPr>
          <p:nvPr userDrawn="1"/>
        </p:nvPicPr>
        <p:blipFill>
          <a:blip r:embed="rId3"/>
          <a:srcRect/>
          <a:stretch/>
        </p:blipFill>
        <p:spPr>
          <a:xfrm>
            <a:off x="6369317" y="1782396"/>
            <a:ext cx="4923691" cy="3949700"/>
          </a:xfrm>
          <a:prstGeom prst="rect">
            <a:avLst/>
          </a:prstGeom>
          <a:noFill/>
          <a:ln>
            <a:noFill/>
          </a:ln>
        </p:spPr>
      </p:pic>
      <p:pic>
        <p:nvPicPr>
          <p:cNvPr id="7" name="Picture 6">
            <a:extLst>
              <a:ext uri="{FF2B5EF4-FFF2-40B4-BE49-F238E27FC236}">
                <a16:creationId xmlns:a16="http://schemas.microsoft.com/office/drawing/2014/main" id="{9B16B3A7-3B73-C54C-A8ED-12055BA17B52}"/>
              </a:ext>
            </a:extLst>
          </p:cNvPr>
          <p:cNvPicPr>
            <a:picLocks noChangeAspect="1"/>
          </p:cNvPicPr>
          <p:nvPr/>
        </p:nvPicPr>
        <p:blipFill>
          <a:blip r:embed="rId4"/>
          <a:srcRect/>
          <a:stretch/>
        </p:blipFill>
        <p:spPr>
          <a:xfrm>
            <a:off x="1080476" y="1782396"/>
            <a:ext cx="4882061" cy="3949700"/>
          </a:xfrm>
          <a:prstGeom prst="rect">
            <a:avLst/>
          </a:prstGeom>
          <a:noFill/>
          <a:ln>
            <a:noFill/>
          </a:ln>
        </p:spPr>
      </p:pic>
      <p:sp>
        <p:nvSpPr>
          <p:cNvPr id="11" name="Content Placeholder 2">
            <a:extLst>
              <a:ext uri="{FF2B5EF4-FFF2-40B4-BE49-F238E27FC236}">
                <a16:creationId xmlns:a16="http://schemas.microsoft.com/office/drawing/2014/main" id="{CF71E8A5-BC27-6F40-87F0-964121468E85}"/>
              </a:ext>
            </a:extLst>
          </p:cNvPr>
          <p:cNvSpPr>
            <a:spLocks noGrp="1"/>
          </p:cNvSpPr>
          <p:nvPr>
            <p:ph idx="1" hasCustomPrompt="1"/>
          </p:nvPr>
        </p:nvSpPr>
        <p:spPr>
          <a:xfrm>
            <a:off x="1207477" y="1922580"/>
            <a:ext cx="4923692" cy="3809515"/>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2" name="Content Placeholder 2">
            <a:extLst>
              <a:ext uri="{FF2B5EF4-FFF2-40B4-BE49-F238E27FC236}">
                <a16:creationId xmlns:a16="http://schemas.microsoft.com/office/drawing/2014/main" id="{0B4330D2-90DC-9849-AE6F-51DC128AD68D}"/>
              </a:ext>
            </a:extLst>
          </p:cNvPr>
          <p:cNvSpPr>
            <a:spLocks noGrp="1"/>
          </p:cNvSpPr>
          <p:nvPr>
            <p:ph idx="13" hasCustomPrompt="1"/>
          </p:nvPr>
        </p:nvSpPr>
        <p:spPr>
          <a:xfrm>
            <a:off x="6496317" y="1934298"/>
            <a:ext cx="4923692" cy="3809515"/>
          </a:xfrm>
        </p:spPr>
        <p:txBody>
          <a:bodyPr>
            <a:normAutofit/>
          </a:bodyPr>
          <a:lstStyle>
            <a:lvl1pPr marL="0" indent="0">
              <a:buFontTx/>
              <a:buNone/>
              <a:defRPr sz="2000" b="1">
                <a:solidFill>
                  <a:srgbClr val="FEFFFE"/>
                </a:solidFill>
                <a:latin typeface="Montserrat" pitchFamily="2" charset="77"/>
              </a:defRPr>
            </a:lvl1pPr>
            <a:lvl2pPr>
              <a:defRPr sz="2000">
                <a:solidFill>
                  <a:schemeClr val="bg1"/>
                </a:solidFill>
                <a:latin typeface="Montserrat" pitchFamily="2" charset="77"/>
              </a:defRPr>
            </a:lvl2pPr>
            <a:lvl3pPr>
              <a:defRPr sz="1800">
                <a:solidFill>
                  <a:schemeClr val="bg1"/>
                </a:solidFill>
                <a:latin typeface="Montserrat" pitchFamily="2" charset="77"/>
              </a:defRPr>
            </a:lvl3pPr>
            <a:lvl4pPr>
              <a:defRPr sz="1600">
                <a:solidFill>
                  <a:schemeClr val="bg1"/>
                </a:solidFill>
                <a:latin typeface="Montserrat" pitchFamily="2" charset="77"/>
              </a:defRPr>
            </a:lvl4pPr>
            <a:lvl5pPr>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222795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8" name="Picture 7" descr="A picture containing flying, blue, holding, air&#10;&#10;Description automatically generated">
            <a:extLst>
              <a:ext uri="{FF2B5EF4-FFF2-40B4-BE49-F238E27FC236}">
                <a16:creationId xmlns:a16="http://schemas.microsoft.com/office/drawing/2014/main" id="{3F9CF2FC-B2E9-7242-8489-E4868506A5D7}"/>
              </a:ext>
            </a:extLst>
          </p:cNvPr>
          <p:cNvPicPr>
            <a:picLocks noChangeAspect="1"/>
          </p:cNvPicPr>
          <p:nvPr userDrawn="1"/>
        </p:nvPicPr>
        <p:blipFill>
          <a:blip r:embed="rId3"/>
          <a:stretch>
            <a:fillRect/>
          </a:stretch>
        </p:blipFill>
        <p:spPr>
          <a:xfrm>
            <a:off x="1086021" y="1782396"/>
            <a:ext cx="3198698" cy="3949700"/>
          </a:xfrm>
          <a:prstGeom prst="rect">
            <a:avLst/>
          </a:prstGeom>
        </p:spPr>
      </p:pic>
      <p:pic>
        <p:nvPicPr>
          <p:cNvPr id="10" name="Picture 9" descr="A picture containing sky, star, flying&#10;&#10;Description automatically generated">
            <a:extLst>
              <a:ext uri="{FF2B5EF4-FFF2-40B4-BE49-F238E27FC236}">
                <a16:creationId xmlns:a16="http://schemas.microsoft.com/office/drawing/2014/main" id="{EB147EC9-4FFD-6C47-9AF1-9EAF40431C74}"/>
              </a:ext>
            </a:extLst>
          </p:cNvPr>
          <p:cNvPicPr>
            <a:picLocks noChangeAspect="1"/>
          </p:cNvPicPr>
          <p:nvPr userDrawn="1"/>
        </p:nvPicPr>
        <p:blipFill>
          <a:blip r:embed="rId4"/>
          <a:stretch>
            <a:fillRect/>
          </a:stretch>
        </p:blipFill>
        <p:spPr>
          <a:xfrm>
            <a:off x="4607656" y="1782396"/>
            <a:ext cx="3211807" cy="3949700"/>
          </a:xfrm>
          <a:prstGeom prst="rect">
            <a:avLst/>
          </a:prstGeom>
        </p:spPr>
      </p:pic>
      <p:pic>
        <p:nvPicPr>
          <p:cNvPr id="13" name="Picture 12" descr="A picture containing holding, flying, ball, green&#10;&#10;Description automatically generated">
            <a:extLst>
              <a:ext uri="{FF2B5EF4-FFF2-40B4-BE49-F238E27FC236}">
                <a16:creationId xmlns:a16="http://schemas.microsoft.com/office/drawing/2014/main" id="{8DE21091-D3B1-4A4F-BEA0-927AAB484B6E}"/>
              </a:ext>
            </a:extLst>
          </p:cNvPr>
          <p:cNvPicPr>
            <a:picLocks noChangeAspect="1"/>
          </p:cNvPicPr>
          <p:nvPr userDrawn="1"/>
        </p:nvPicPr>
        <p:blipFill>
          <a:blip r:embed="rId5"/>
          <a:stretch>
            <a:fillRect/>
          </a:stretch>
        </p:blipFill>
        <p:spPr>
          <a:xfrm>
            <a:off x="8141992" y="1782396"/>
            <a:ext cx="3211807" cy="3949700"/>
          </a:xfrm>
          <a:prstGeom prst="rect">
            <a:avLst/>
          </a:prstGeom>
        </p:spPr>
      </p:pic>
      <p:sp>
        <p:nvSpPr>
          <p:cNvPr id="14" name="Content Placeholder 2">
            <a:extLst>
              <a:ext uri="{FF2B5EF4-FFF2-40B4-BE49-F238E27FC236}">
                <a16:creationId xmlns:a16="http://schemas.microsoft.com/office/drawing/2014/main" id="{08D4837D-EE82-074A-AE1D-7DC05F989EB2}"/>
              </a:ext>
            </a:extLst>
          </p:cNvPr>
          <p:cNvSpPr>
            <a:spLocks noGrp="1"/>
          </p:cNvSpPr>
          <p:nvPr>
            <p:ph idx="1" hasCustomPrompt="1"/>
          </p:nvPr>
        </p:nvSpPr>
        <p:spPr>
          <a:xfrm>
            <a:off x="1172308" y="1922580"/>
            <a:ext cx="3112411" cy="3809515"/>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5" name="Content Placeholder 2">
            <a:extLst>
              <a:ext uri="{FF2B5EF4-FFF2-40B4-BE49-F238E27FC236}">
                <a16:creationId xmlns:a16="http://schemas.microsoft.com/office/drawing/2014/main" id="{FDBBE3CB-C1BA-B44E-BBC1-10BBEB8F648A}"/>
              </a:ext>
            </a:extLst>
          </p:cNvPr>
          <p:cNvSpPr>
            <a:spLocks noGrp="1"/>
          </p:cNvSpPr>
          <p:nvPr>
            <p:ph idx="13" hasCustomPrompt="1"/>
          </p:nvPr>
        </p:nvSpPr>
        <p:spPr>
          <a:xfrm>
            <a:off x="4707052" y="1922579"/>
            <a:ext cx="3112411" cy="3809515"/>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6" name="Content Placeholder 2">
            <a:extLst>
              <a:ext uri="{FF2B5EF4-FFF2-40B4-BE49-F238E27FC236}">
                <a16:creationId xmlns:a16="http://schemas.microsoft.com/office/drawing/2014/main" id="{A3D0E2B9-60C8-4A4D-B622-69E65A2658A0}"/>
              </a:ext>
            </a:extLst>
          </p:cNvPr>
          <p:cNvSpPr>
            <a:spLocks noGrp="1"/>
          </p:cNvSpPr>
          <p:nvPr>
            <p:ph idx="14" hasCustomPrompt="1"/>
          </p:nvPr>
        </p:nvSpPr>
        <p:spPr>
          <a:xfrm>
            <a:off x="8241388" y="1922579"/>
            <a:ext cx="3112411" cy="3809515"/>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47036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11" name="Picture 10" descr="A picture containing flying, blue, holding, air&#10;&#10;Description automatically generated">
            <a:extLst>
              <a:ext uri="{FF2B5EF4-FFF2-40B4-BE49-F238E27FC236}">
                <a16:creationId xmlns:a16="http://schemas.microsoft.com/office/drawing/2014/main" id="{468553CD-E683-D54D-995A-403D31643761}"/>
              </a:ext>
            </a:extLst>
          </p:cNvPr>
          <p:cNvPicPr>
            <a:picLocks noChangeAspect="1"/>
          </p:cNvPicPr>
          <p:nvPr userDrawn="1"/>
        </p:nvPicPr>
        <p:blipFill rotWithShape="1">
          <a:blip r:embed="rId3"/>
          <a:srcRect t="10750" r="-3" b="10747"/>
          <a:stretch/>
        </p:blipFill>
        <p:spPr>
          <a:xfrm>
            <a:off x="895336" y="1818101"/>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pic>
        <p:nvPicPr>
          <p:cNvPr id="12" name="Picture 11" descr="A picture containing sky, star, flying&#10;&#10;Description automatically generated">
            <a:extLst>
              <a:ext uri="{FF2B5EF4-FFF2-40B4-BE49-F238E27FC236}">
                <a16:creationId xmlns:a16="http://schemas.microsoft.com/office/drawing/2014/main" id="{77BB7699-6DFA-A64F-8136-C7C639FE306E}"/>
              </a:ext>
            </a:extLst>
          </p:cNvPr>
          <p:cNvPicPr>
            <a:picLocks noChangeAspect="1"/>
          </p:cNvPicPr>
          <p:nvPr userDrawn="1"/>
        </p:nvPicPr>
        <p:blipFill rotWithShape="1">
          <a:blip r:embed="rId4"/>
          <a:srcRect t="11724" r="-3" b="9524"/>
          <a:stretch/>
        </p:blipFill>
        <p:spPr>
          <a:xfrm>
            <a:off x="4610101" y="1818101"/>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pic>
        <p:nvPicPr>
          <p:cNvPr id="17" name="Picture 16" descr="A picture containing holding, flying, ball, green&#10;&#10;Description automatically generated">
            <a:extLst>
              <a:ext uri="{FF2B5EF4-FFF2-40B4-BE49-F238E27FC236}">
                <a16:creationId xmlns:a16="http://schemas.microsoft.com/office/drawing/2014/main" id="{04EBFFBE-B649-914B-B751-BBA5856D2E21}"/>
              </a:ext>
            </a:extLst>
          </p:cNvPr>
          <p:cNvPicPr>
            <a:picLocks noChangeAspect="1"/>
          </p:cNvPicPr>
          <p:nvPr userDrawn="1"/>
        </p:nvPicPr>
        <p:blipFill rotWithShape="1">
          <a:blip r:embed="rId5"/>
          <a:srcRect t="12366" r="-3" b="8882"/>
          <a:stretch/>
        </p:blipFill>
        <p:spPr>
          <a:xfrm>
            <a:off x="8324865" y="1818101"/>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
        <p:nvSpPr>
          <p:cNvPr id="18" name="Content Placeholder 2">
            <a:extLst>
              <a:ext uri="{FF2B5EF4-FFF2-40B4-BE49-F238E27FC236}">
                <a16:creationId xmlns:a16="http://schemas.microsoft.com/office/drawing/2014/main" id="{2BC94951-D24B-CE42-B75F-FAE7259F7875}"/>
              </a:ext>
            </a:extLst>
          </p:cNvPr>
          <p:cNvSpPr>
            <a:spLocks noGrp="1"/>
          </p:cNvSpPr>
          <p:nvPr>
            <p:ph idx="1" hasCustomPrompt="1"/>
          </p:nvPr>
        </p:nvSpPr>
        <p:spPr>
          <a:xfrm>
            <a:off x="1066800" y="2426677"/>
            <a:ext cx="2590801" cy="1840523"/>
          </a:xfrm>
        </p:spPr>
        <p:txBody>
          <a:bodyPr>
            <a:normAutofit/>
          </a:bodyPr>
          <a:lstStyle>
            <a:lvl1pPr marL="0" indent="0" algn="ctr">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9" name="Content Placeholder 2">
            <a:extLst>
              <a:ext uri="{FF2B5EF4-FFF2-40B4-BE49-F238E27FC236}">
                <a16:creationId xmlns:a16="http://schemas.microsoft.com/office/drawing/2014/main" id="{6D2BFA28-660A-F44D-BCB6-7587FBCC1008}"/>
              </a:ext>
            </a:extLst>
          </p:cNvPr>
          <p:cNvSpPr>
            <a:spLocks noGrp="1"/>
          </p:cNvSpPr>
          <p:nvPr>
            <p:ph idx="13" hasCustomPrompt="1"/>
          </p:nvPr>
        </p:nvSpPr>
        <p:spPr>
          <a:xfrm>
            <a:off x="4800599" y="2383739"/>
            <a:ext cx="2590801" cy="1840523"/>
          </a:xfrm>
        </p:spPr>
        <p:txBody>
          <a:bodyPr>
            <a:normAutofit/>
          </a:bodyPr>
          <a:lstStyle>
            <a:lvl1pPr marL="0" indent="0" algn="ctr">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0" name="Content Placeholder 2">
            <a:extLst>
              <a:ext uri="{FF2B5EF4-FFF2-40B4-BE49-F238E27FC236}">
                <a16:creationId xmlns:a16="http://schemas.microsoft.com/office/drawing/2014/main" id="{2E78BE63-7E09-7B4B-871F-4EE0050337CB}"/>
              </a:ext>
            </a:extLst>
          </p:cNvPr>
          <p:cNvSpPr>
            <a:spLocks noGrp="1"/>
          </p:cNvSpPr>
          <p:nvPr>
            <p:ph idx="14" hasCustomPrompt="1"/>
          </p:nvPr>
        </p:nvSpPr>
        <p:spPr>
          <a:xfrm>
            <a:off x="8515364" y="2353037"/>
            <a:ext cx="2590801" cy="1840523"/>
          </a:xfrm>
        </p:spPr>
        <p:txBody>
          <a:bodyPr>
            <a:normAutofit/>
          </a:bodyPr>
          <a:lstStyle>
            <a:lvl1pPr marL="0" indent="0" algn="ctr">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3200837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10" name="Picture 9">
            <a:extLst>
              <a:ext uri="{FF2B5EF4-FFF2-40B4-BE49-F238E27FC236}">
                <a16:creationId xmlns:a16="http://schemas.microsoft.com/office/drawing/2014/main" id="{99F6E31C-992E-0E48-867F-594FA6370429}"/>
              </a:ext>
            </a:extLst>
          </p:cNvPr>
          <p:cNvPicPr>
            <a:picLocks noChangeAspect="1"/>
          </p:cNvPicPr>
          <p:nvPr userDrawn="1"/>
        </p:nvPicPr>
        <p:blipFill>
          <a:blip r:embed="rId3"/>
          <a:stretch>
            <a:fillRect/>
          </a:stretch>
        </p:blipFill>
        <p:spPr>
          <a:xfrm>
            <a:off x="1084385" y="1787728"/>
            <a:ext cx="10363200" cy="1193800"/>
          </a:xfrm>
          <a:prstGeom prst="rect">
            <a:avLst/>
          </a:prstGeom>
        </p:spPr>
      </p:pic>
      <p:pic>
        <p:nvPicPr>
          <p:cNvPr id="13" name="Picture 12">
            <a:extLst>
              <a:ext uri="{FF2B5EF4-FFF2-40B4-BE49-F238E27FC236}">
                <a16:creationId xmlns:a16="http://schemas.microsoft.com/office/drawing/2014/main" id="{FA8B83B3-077F-1349-805F-69F4D10C7A6A}"/>
              </a:ext>
            </a:extLst>
          </p:cNvPr>
          <p:cNvPicPr>
            <a:picLocks noChangeAspect="1"/>
          </p:cNvPicPr>
          <p:nvPr userDrawn="1"/>
        </p:nvPicPr>
        <p:blipFill>
          <a:blip r:embed="rId4"/>
          <a:stretch>
            <a:fillRect/>
          </a:stretch>
        </p:blipFill>
        <p:spPr>
          <a:xfrm>
            <a:off x="1084385" y="3126664"/>
            <a:ext cx="10363200" cy="1193800"/>
          </a:xfrm>
          <a:prstGeom prst="rect">
            <a:avLst/>
          </a:prstGeom>
        </p:spPr>
      </p:pic>
      <p:pic>
        <p:nvPicPr>
          <p:cNvPr id="14" name="Picture 13">
            <a:extLst>
              <a:ext uri="{FF2B5EF4-FFF2-40B4-BE49-F238E27FC236}">
                <a16:creationId xmlns:a16="http://schemas.microsoft.com/office/drawing/2014/main" id="{BA6009BF-B0D6-084F-A4EA-DE90C24EDAD8}"/>
              </a:ext>
            </a:extLst>
          </p:cNvPr>
          <p:cNvPicPr>
            <a:picLocks noChangeAspect="1"/>
          </p:cNvPicPr>
          <p:nvPr userDrawn="1"/>
        </p:nvPicPr>
        <p:blipFill>
          <a:blip r:embed="rId5"/>
          <a:stretch>
            <a:fillRect/>
          </a:stretch>
        </p:blipFill>
        <p:spPr>
          <a:xfrm>
            <a:off x="1084385" y="4465600"/>
            <a:ext cx="10363200" cy="1168400"/>
          </a:xfrm>
          <a:prstGeom prst="rect">
            <a:avLst/>
          </a:prstGeom>
        </p:spPr>
      </p:pic>
      <p:sp>
        <p:nvSpPr>
          <p:cNvPr id="15" name="Content Placeholder 2">
            <a:extLst>
              <a:ext uri="{FF2B5EF4-FFF2-40B4-BE49-F238E27FC236}">
                <a16:creationId xmlns:a16="http://schemas.microsoft.com/office/drawing/2014/main" id="{81B3A22F-3A80-7649-BB39-119210C56ED8}"/>
              </a:ext>
            </a:extLst>
          </p:cNvPr>
          <p:cNvSpPr>
            <a:spLocks noGrp="1"/>
          </p:cNvSpPr>
          <p:nvPr>
            <p:ph idx="1" hasCustomPrompt="1"/>
          </p:nvPr>
        </p:nvSpPr>
        <p:spPr>
          <a:xfrm>
            <a:off x="1125416" y="1852243"/>
            <a:ext cx="1027527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6" name="Content Placeholder 2">
            <a:extLst>
              <a:ext uri="{FF2B5EF4-FFF2-40B4-BE49-F238E27FC236}">
                <a16:creationId xmlns:a16="http://schemas.microsoft.com/office/drawing/2014/main" id="{2E156331-2075-C04B-84C0-D9F072D7F291}"/>
              </a:ext>
            </a:extLst>
          </p:cNvPr>
          <p:cNvSpPr>
            <a:spLocks noGrp="1"/>
          </p:cNvSpPr>
          <p:nvPr>
            <p:ph idx="13" hasCustomPrompt="1"/>
          </p:nvPr>
        </p:nvSpPr>
        <p:spPr>
          <a:xfrm>
            <a:off x="1125415" y="3191178"/>
            <a:ext cx="1027527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1" name="Content Placeholder 2">
            <a:extLst>
              <a:ext uri="{FF2B5EF4-FFF2-40B4-BE49-F238E27FC236}">
                <a16:creationId xmlns:a16="http://schemas.microsoft.com/office/drawing/2014/main" id="{3136DBAC-4045-5448-8F0D-2C7971126E8A}"/>
              </a:ext>
            </a:extLst>
          </p:cNvPr>
          <p:cNvSpPr>
            <a:spLocks noGrp="1"/>
          </p:cNvSpPr>
          <p:nvPr>
            <p:ph idx="14" hasCustomPrompt="1"/>
          </p:nvPr>
        </p:nvSpPr>
        <p:spPr>
          <a:xfrm>
            <a:off x="1125415" y="4485157"/>
            <a:ext cx="1027527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1648766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C9A3B7-ABA2-6D44-ACC8-33AA6516C1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94630B-4C37-3248-ADC0-506509684F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399F35-4EDF-3548-832A-3A95173B94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26889-90C5-1E43-ABDA-74BF48011C89}" type="datetime1">
              <a:rPr lang="en-CA" smtClean="0"/>
              <a:t>2022-11-01</a:t>
            </a:fld>
            <a:endParaRPr lang="en-US"/>
          </a:p>
        </p:txBody>
      </p:sp>
      <p:sp>
        <p:nvSpPr>
          <p:cNvPr id="5" name="Footer Placeholder 4">
            <a:extLst>
              <a:ext uri="{FF2B5EF4-FFF2-40B4-BE49-F238E27FC236}">
                <a16:creationId xmlns:a16="http://schemas.microsoft.com/office/drawing/2014/main" id="{5FE514B7-2A32-B94A-8DEE-F431B01321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A0EC6C-CB3A-2348-B5F3-1CBCCC0C6C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2F12A-E773-6344-8602-31C2DEEE88BD}" type="slidenum">
              <a:rPr lang="en-US" smtClean="0"/>
              <a:t>‹#›</a:t>
            </a:fld>
            <a:endParaRPr lang="en-US"/>
          </a:p>
        </p:txBody>
      </p:sp>
    </p:spTree>
    <p:extLst>
      <p:ext uri="{BB962C8B-B14F-4D97-AF65-F5344CB8AC3E}">
        <p14:creationId xmlns:p14="http://schemas.microsoft.com/office/powerpoint/2010/main" val="821443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51" r:id="rId4"/>
    <p:sldLayoutId id="2147483660" r:id="rId5"/>
    <p:sldLayoutId id="2147483665" r:id="rId6"/>
    <p:sldLayoutId id="2147483661" r:id="rId7"/>
    <p:sldLayoutId id="2147483662" r:id="rId8"/>
    <p:sldLayoutId id="2147483663" r:id="rId9"/>
    <p:sldLayoutId id="2147483666" r:id="rId10"/>
    <p:sldLayoutId id="2147483664" r:id="rId11"/>
    <p:sldLayoutId id="2147483667" r:id="rId12"/>
    <p:sldLayoutId id="2147483668" r:id="rId13"/>
    <p:sldLayoutId id="2147483669" r:id="rId14"/>
    <p:sldLayoutId id="2147483670"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cancercareontario.ca/fr/trouver-services-cancerologie/depistage-mobile"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cancer.org/cancer/breast-cancer/non-cancerous-breast-conditions/lobular-carcinoma-in-situ.html" TargetMode="External"/><Relationship Id="rId2" Type="http://schemas.openxmlformats.org/officeDocument/2006/relationships/hyperlink" Target="https://www.cancer.org/cancer/breast-cancer/non-cancerous-breast-conditions/hyperplasia-of-the-breast-ductal-or-lobular.html"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hyperlink" Target="https://www.cancercare.mb.ca/screening/breast-fr"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3.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hemeOverride" Target="../theme/themeOverride4.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E1F3F74-244B-1044-A856-19B7B3C37F12}"/>
              </a:ext>
            </a:extLst>
          </p:cNvPr>
          <p:cNvSpPr txBox="1">
            <a:spLocks/>
          </p:cNvSpPr>
          <p:nvPr/>
        </p:nvSpPr>
        <p:spPr>
          <a:xfrm>
            <a:off x="1524000" y="2420549"/>
            <a:ext cx="9952892" cy="178244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4800"/>
              </a:lnSpc>
            </a:pPr>
            <a:r>
              <a:rPr lang="fr-FR" sz="4400">
                <a:solidFill>
                  <a:srgbClr val="FEFFFE"/>
                </a:solidFill>
                <a:latin typeface="ITC New Baskerville" pitchFamily="50" charset="0"/>
              </a:rPr>
              <a:t>Dépistage du cancer du sein au Canada</a:t>
            </a:r>
          </a:p>
          <a:p>
            <a:pPr algn="l">
              <a:lnSpc>
                <a:spcPts val="4800"/>
              </a:lnSpc>
            </a:pPr>
            <a:r>
              <a:rPr lang="en-US" sz="4400">
                <a:solidFill>
                  <a:srgbClr val="FEFFFE"/>
                </a:solidFill>
                <a:latin typeface="ITC New Baskerville" pitchFamily="50" charset="0"/>
              </a:rPr>
              <a:t>2021/2022</a:t>
            </a:r>
          </a:p>
        </p:txBody>
      </p:sp>
      <p:sp>
        <p:nvSpPr>
          <p:cNvPr id="5" name="Subtitle 2">
            <a:extLst>
              <a:ext uri="{FF2B5EF4-FFF2-40B4-BE49-F238E27FC236}">
                <a16:creationId xmlns:a16="http://schemas.microsoft.com/office/drawing/2014/main" id="{C8C5F1B8-9E0C-5D40-ABBE-DC7807E35077}"/>
              </a:ext>
            </a:extLst>
          </p:cNvPr>
          <p:cNvSpPr txBox="1">
            <a:spLocks/>
          </p:cNvSpPr>
          <p:nvPr/>
        </p:nvSpPr>
        <p:spPr>
          <a:xfrm>
            <a:off x="1524000" y="4252669"/>
            <a:ext cx="9144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cap="all" err="1">
                <a:solidFill>
                  <a:srgbClr val="FEFFFE"/>
                </a:solidFill>
                <a:latin typeface="Montserrat" pitchFamily="2" charset="77"/>
              </a:rPr>
              <a:t>Partenariat</a:t>
            </a:r>
            <a:r>
              <a:rPr lang="en-US" sz="2000" b="1" cap="all">
                <a:solidFill>
                  <a:srgbClr val="FEFFFE"/>
                </a:solidFill>
                <a:latin typeface="Montserrat" pitchFamily="2" charset="77"/>
              </a:rPr>
              <a:t> </a:t>
            </a:r>
            <a:r>
              <a:rPr lang="en-US" sz="2000" b="1" cap="all" err="1">
                <a:solidFill>
                  <a:srgbClr val="FEFFFE"/>
                </a:solidFill>
                <a:latin typeface="Montserrat" pitchFamily="2" charset="77"/>
              </a:rPr>
              <a:t>canadien</a:t>
            </a:r>
            <a:r>
              <a:rPr lang="en-US" sz="2000" b="1" cap="all">
                <a:solidFill>
                  <a:srgbClr val="FEFFFE"/>
                </a:solidFill>
                <a:latin typeface="Montserrat" pitchFamily="2" charset="77"/>
              </a:rPr>
              <a:t> </a:t>
            </a:r>
            <a:r>
              <a:rPr lang="en-US" sz="2000" b="1" cap="all" err="1">
                <a:solidFill>
                  <a:srgbClr val="FEFFFE"/>
                </a:solidFill>
                <a:latin typeface="Montserrat" pitchFamily="2" charset="77"/>
              </a:rPr>
              <a:t>contre</a:t>
            </a:r>
            <a:r>
              <a:rPr lang="en-US" sz="2000" b="1" cap="all">
                <a:solidFill>
                  <a:srgbClr val="FEFFFE"/>
                </a:solidFill>
                <a:latin typeface="Montserrat" pitchFamily="2" charset="77"/>
              </a:rPr>
              <a:t> le cancer</a:t>
            </a:r>
          </a:p>
        </p:txBody>
      </p:sp>
      <p:sp>
        <p:nvSpPr>
          <p:cNvPr id="6" name="Subtitle 2">
            <a:extLst>
              <a:ext uri="{FF2B5EF4-FFF2-40B4-BE49-F238E27FC236}">
                <a16:creationId xmlns:a16="http://schemas.microsoft.com/office/drawing/2014/main" id="{94257ED5-BE74-AF4A-B52E-DDCCB7E199C0}"/>
              </a:ext>
            </a:extLst>
          </p:cNvPr>
          <p:cNvSpPr txBox="1">
            <a:spLocks/>
          </p:cNvSpPr>
          <p:nvPr/>
        </p:nvSpPr>
        <p:spPr>
          <a:xfrm>
            <a:off x="9249508" y="6238909"/>
            <a:ext cx="2227384" cy="3237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US" sz="1400" b="1" cap="all">
              <a:solidFill>
                <a:srgbClr val="0070C0"/>
              </a:solidFill>
              <a:latin typeface="Montserrat SemiBold" pitchFamily="2" charset="77"/>
            </a:endParaRPr>
          </a:p>
        </p:txBody>
      </p:sp>
      <p:sp>
        <p:nvSpPr>
          <p:cNvPr id="2" name="TextBox 1">
            <a:extLst>
              <a:ext uri="{FF2B5EF4-FFF2-40B4-BE49-F238E27FC236}">
                <a16:creationId xmlns:a16="http://schemas.microsoft.com/office/drawing/2014/main" id="{53A47C59-879A-4417-E539-BDE49BEF87C3}"/>
              </a:ext>
            </a:extLst>
          </p:cNvPr>
          <p:cNvSpPr txBox="1"/>
          <p:nvPr/>
        </p:nvSpPr>
        <p:spPr>
          <a:xfrm>
            <a:off x="1524001" y="5197151"/>
            <a:ext cx="9952892" cy="1200329"/>
          </a:xfrm>
          <a:prstGeom prst="rect">
            <a:avLst/>
          </a:prstGeom>
          <a:noFill/>
        </p:spPr>
        <p:txBody>
          <a:bodyPr wrap="square" rtlCol="0">
            <a:spAutoFit/>
          </a:bodyPr>
          <a:lstStyle/>
          <a:p>
            <a:r>
              <a:rPr lang="fr-FR" dirty="0"/>
              <a:t>Citation suggérée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Dépistage du cancer du sein au Canada</a:t>
            </a:r>
            <a:r>
              <a:rPr lang="en-US" sz="1800" dirty="0">
                <a:effectLst/>
                <a:latin typeface="Calibri" panose="020F0502020204030204" pitchFamily="34" charset="0"/>
                <a:ea typeface="Calibri" panose="020F0502020204030204" pitchFamily="34" charset="0"/>
                <a:cs typeface="Times New Roman" panose="02020603050405020304" pitchFamily="18" charset="0"/>
              </a:rPr>
              <a:t>: 2021/2022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Cette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analyse</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l’environnement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Partenariat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canadien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contre</a:t>
            </a:r>
            <a:r>
              <a:rPr lang="en-US" sz="1800" dirty="0">
                <a:effectLst/>
                <a:latin typeface="Calibri" panose="020F0502020204030204" pitchFamily="34" charset="0"/>
                <a:ea typeface="Calibri" panose="020F0502020204030204" pitchFamily="34" charset="0"/>
                <a:cs typeface="Times New Roman" panose="02020603050405020304" pitchFamily="18" charset="0"/>
              </a:rPr>
              <a:t> le cancer; 2022.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https://www.partnershipagainstcancer.ca/fr/topics/breast-cancer-screening-in-canada-2021-2022/summary/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p>
        </p:txBody>
      </p:sp>
    </p:spTree>
    <p:extLst>
      <p:ext uri="{BB962C8B-B14F-4D97-AF65-F5344CB8AC3E}">
        <p14:creationId xmlns:p14="http://schemas.microsoft.com/office/powerpoint/2010/main" val="1442541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973014" y="-17613"/>
            <a:ext cx="10380786" cy="752842"/>
          </a:xfrm>
        </p:spPr>
        <p:txBody>
          <a:bodyPr>
            <a:normAutofit/>
          </a:bodyPr>
          <a:lstStyle/>
          <a:p>
            <a:r>
              <a:rPr lang="fr-FR" sz="1600"/>
              <a:t>Lignes directrices provinciales et territoriales sur le dépistage (2/2)</a:t>
            </a:r>
            <a:endParaRPr lang="en-US" sz="1600"/>
          </a:p>
        </p:txBody>
      </p:sp>
      <p:sp>
        <p:nvSpPr>
          <p:cNvPr id="5" name="Slide Number Placeholder 4">
            <a:extLst>
              <a:ext uri="{FF2B5EF4-FFF2-40B4-BE49-F238E27FC236}">
                <a16:creationId xmlns:a16="http://schemas.microsoft.com/office/drawing/2014/main" id="{71DB3E14-2F29-334D-80D7-9A6489D57168}"/>
              </a:ext>
            </a:extLst>
          </p:cNvPr>
          <p:cNvSpPr>
            <a:spLocks noGrp="1"/>
          </p:cNvSpPr>
          <p:nvPr>
            <p:ph type="sldNum" sz="quarter" idx="12"/>
          </p:nvPr>
        </p:nvSpPr>
        <p:spPr/>
        <p:txBody>
          <a:bodyPr/>
          <a:lstStyle/>
          <a:p>
            <a:fld id="{D9F2F12A-E773-6344-8602-31C2DEEE88BD}" type="slidenum">
              <a:rPr lang="en-US" smtClean="0"/>
              <a:pPr/>
              <a:t>10</a:t>
            </a:fld>
            <a:endParaRPr lang="en-US"/>
          </a:p>
        </p:txBody>
      </p:sp>
      <p:graphicFrame>
        <p:nvGraphicFramePr>
          <p:cNvPr id="4" name="Table 3">
            <a:extLst>
              <a:ext uri="{FF2B5EF4-FFF2-40B4-BE49-F238E27FC236}">
                <a16:creationId xmlns:a16="http://schemas.microsoft.com/office/drawing/2014/main" id="{AFF097E7-9C95-D30D-B4EF-B3E2EE3D405B}"/>
              </a:ext>
            </a:extLst>
          </p:cNvPr>
          <p:cNvGraphicFramePr>
            <a:graphicFrameLocks noGrp="1"/>
          </p:cNvGraphicFramePr>
          <p:nvPr>
            <p:extLst>
              <p:ext uri="{D42A27DB-BD31-4B8C-83A1-F6EECF244321}">
                <p14:modId xmlns:p14="http://schemas.microsoft.com/office/powerpoint/2010/main" val="3515947349"/>
              </p:ext>
            </p:extLst>
          </p:nvPr>
        </p:nvGraphicFramePr>
        <p:xfrm>
          <a:off x="298939" y="735229"/>
          <a:ext cx="11646875" cy="4440555"/>
        </p:xfrm>
        <a:graphic>
          <a:graphicData uri="http://schemas.openxmlformats.org/drawingml/2006/table">
            <a:tbl>
              <a:tblPr firstRow="1" firstCol="1" bandRow="1"/>
              <a:tblGrid>
                <a:gridCol w="515509">
                  <a:extLst>
                    <a:ext uri="{9D8B030D-6E8A-4147-A177-3AD203B41FA5}">
                      <a16:colId xmlns:a16="http://schemas.microsoft.com/office/drawing/2014/main" val="1375781478"/>
                    </a:ext>
                  </a:extLst>
                </a:gridCol>
                <a:gridCol w="2555620">
                  <a:extLst>
                    <a:ext uri="{9D8B030D-6E8A-4147-A177-3AD203B41FA5}">
                      <a16:colId xmlns:a16="http://schemas.microsoft.com/office/drawing/2014/main" val="2178458417"/>
                    </a:ext>
                  </a:extLst>
                </a:gridCol>
                <a:gridCol w="817715">
                  <a:extLst>
                    <a:ext uri="{9D8B030D-6E8A-4147-A177-3AD203B41FA5}">
                      <a16:colId xmlns:a16="http://schemas.microsoft.com/office/drawing/2014/main" val="2672838577"/>
                    </a:ext>
                  </a:extLst>
                </a:gridCol>
                <a:gridCol w="3116750">
                  <a:extLst>
                    <a:ext uri="{9D8B030D-6E8A-4147-A177-3AD203B41FA5}">
                      <a16:colId xmlns:a16="http://schemas.microsoft.com/office/drawing/2014/main" val="3645647950"/>
                    </a:ext>
                  </a:extLst>
                </a:gridCol>
                <a:gridCol w="4641281">
                  <a:extLst>
                    <a:ext uri="{9D8B030D-6E8A-4147-A177-3AD203B41FA5}">
                      <a16:colId xmlns:a16="http://schemas.microsoft.com/office/drawing/2014/main" val="2404003703"/>
                    </a:ext>
                  </a:extLst>
                </a:gridCol>
              </a:tblGrid>
              <a:tr h="118559">
                <a:tc>
                  <a:txBody>
                    <a:bodyPr/>
                    <a:lstStyle/>
                    <a:p>
                      <a:pPr marL="0" marR="0" algn="ctr">
                        <a:lnSpc>
                          <a:spcPct val="100000"/>
                        </a:lnSpc>
                        <a:spcBef>
                          <a:spcPts val="0"/>
                        </a:spcBef>
                        <a:spcAft>
                          <a:spcPts val="0"/>
                        </a:spcAft>
                        <a:tabLst>
                          <a:tab pos="5280025" algn="l"/>
                        </a:tabLst>
                      </a:pPr>
                      <a:r>
                        <a:rPr lang="en-US" sz="1000" b="1">
                          <a:solidFill>
                            <a:schemeClr val="accent4"/>
                          </a:solidFill>
                        </a:rPr>
                        <a:t>P/T</a:t>
                      </a:r>
                    </a:p>
                  </a:txBody>
                  <a:tcPr marL="27934" marR="27934" marT="0" marB="0" anchor="ctr">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fr-CA" sz="1000" b="1" kern="1200">
                          <a:solidFill>
                            <a:schemeClr val="accent4"/>
                          </a:solidFill>
                          <a:latin typeface="+mn-lt"/>
                          <a:ea typeface="+mn-ea"/>
                          <a:cs typeface="+mn-cs"/>
                        </a:rPr>
                        <a:t>Âge de début</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fr-CA" sz="1000" b="1" kern="1200">
                          <a:solidFill>
                            <a:schemeClr val="accent4"/>
                          </a:solidFill>
                          <a:latin typeface="+mn-lt"/>
                          <a:ea typeface="+mn-ea"/>
                          <a:cs typeface="+mn-cs"/>
                        </a:rPr>
                        <a:t>Intervalle</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fr-CA" sz="1000" b="1" kern="1200">
                          <a:solidFill>
                            <a:schemeClr val="accent4"/>
                          </a:solidFill>
                          <a:latin typeface="+mn-lt"/>
                          <a:ea typeface="+mn-ea"/>
                          <a:cs typeface="+mn-cs"/>
                        </a:rPr>
                        <a:t>Âge de fin</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720"/>
                        </a:spcBef>
                        <a:spcAft>
                          <a:spcPts val="720"/>
                        </a:spcAft>
                        <a:tabLst>
                          <a:tab pos="5280025" algn="l"/>
                        </a:tabLst>
                      </a:pPr>
                      <a:r>
                        <a:rPr lang="fr-CA" sz="1000" b="1" kern="1200">
                          <a:solidFill>
                            <a:schemeClr val="accent4"/>
                          </a:solidFill>
                          <a:latin typeface="+mn-lt"/>
                          <a:ea typeface="+mn-ea"/>
                          <a:cs typeface="+mn-cs"/>
                        </a:rPr>
                        <a:t>Critères d’exclusion</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extLst>
                  <a:ext uri="{0D108BD9-81ED-4DB2-BD59-A6C34878D82A}">
                    <a16:rowId xmlns:a16="http://schemas.microsoft.com/office/drawing/2014/main" val="683479578"/>
                  </a:ext>
                </a:extLst>
              </a:tr>
              <a:tr h="727083">
                <a:tc>
                  <a:txBody>
                    <a:bodyPr/>
                    <a:lstStyle/>
                    <a:p>
                      <a:pPr marL="0" marR="0" algn="ctr">
                        <a:lnSpc>
                          <a:spcPct val="107000"/>
                        </a:lnSpc>
                        <a:spcBef>
                          <a:spcPts val="720"/>
                        </a:spcBef>
                        <a:spcAft>
                          <a:spcPts val="720"/>
                        </a:spcAft>
                        <a:tabLst>
                          <a:tab pos="5280025" algn="l"/>
                        </a:tabLst>
                      </a:pPr>
                      <a:r>
                        <a:rPr lang="fr-CA" sz="1000" b="1" kern="1200">
                          <a:solidFill>
                            <a:schemeClr val="accent4"/>
                          </a:solidFill>
                          <a:latin typeface="+mn-lt"/>
                          <a:ea typeface="+mn-ea"/>
                          <a:cs typeface="+mn-cs"/>
                        </a:rPr>
                        <a:t>Ont.</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b="0" kern="1200">
                          <a:solidFill>
                            <a:schemeClr val="accent4"/>
                          </a:solidFill>
                          <a:latin typeface="+mn-lt"/>
                          <a:ea typeface="+mn-ea"/>
                          <a:cs typeface="+mn-cs"/>
                        </a:rPr>
                        <a:t>50 ans</a:t>
                      </a:r>
                      <a:endParaRPr lang="en-US" sz="1000" b="0" kern="1200">
                        <a:solidFill>
                          <a:schemeClr val="accent4"/>
                        </a:solidFill>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b="0" kern="1200">
                          <a:solidFill>
                            <a:schemeClr val="accent4"/>
                          </a:solidFill>
                          <a:latin typeface="+mn-lt"/>
                          <a:ea typeface="+mn-ea"/>
                          <a:cs typeface="+mn-cs"/>
                        </a:rPr>
                        <a:t>2 ans</a:t>
                      </a:r>
                      <a:endParaRPr lang="en-US" sz="1000" b="0" kern="1200">
                        <a:solidFill>
                          <a:schemeClr val="accent4"/>
                        </a:solidFill>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b="0" kern="1200">
                          <a:solidFill>
                            <a:schemeClr val="accent4"/>
                          </a:solidFill>
                          <a:latin typeface="+mn-lt"/>
                          <a:ea typeface="+mn-ea"/>
                          <a:cs typeface="+mn-cs"/>
                        </a:rPr>
                        <a:t>74 ans</a:t>
                      </a:r>
                      <a:endParaRPr lang="en-US" sz="1000" b="0" kern="1200">
                        <a:solidFill>
                          <a:schemeClr val="accent4"/>
                        </a:solidFill>
                        <a:latin typeface="+mn-lt"/>
                        <a:ea typeface="+mn-ea"/>
                        <a:cs typeface="+mn-cs"/>
                      </a:endParaRPr>
                    </a:p>
                    <a:p>
                      <a:pPr marL="0" marR="0" algn="ctr">
                        <a:lnSpc>
                          <a:spcPct val="107000"/>
                        </a:lnSpc>
                        <a:spcBef>
                          <a:spcPts val="0"/>
                        </a:spcBef>
                        <a:spcAft>
                          <a:spcPts val="0"/>
                        </a:spcAft>
                        <a:tabLst>
                          <a:tab pos="5280025" algn="l"/>
                        </a:tabLst>
                      </a:pPr>
                      <a:r>
                        <a:rPr lang="fr-CA" sz="1000" b="0" kern="1200">
                          <a:solidFill>
                            <a:schemeClr val="accent4"/>
                          </a:solidFill>
                          <a:latin typeface="+mn-lt"/>
                          <a:ea typeface="+mn-ea"/>
                          <a:cs typeface="+mn-cs"/>
                        </a:rPr>
                        <a:t>(75 ans et plus : sur recommandation du FSP)</a:t>
                      </a:r>
                      <a:endParaRPr lang="en-US" sz="1000" b="0" kern="1200">
                        <a:solidFill>
                          <a:schemeClr val="accent4"/>
                        </a:solidFill>
                        <a:latin typeface="+mn-lt"/>
                        <a:ea typeface="+mn-ea"/>
                        <a:cs typeface="+mn-cs"/>
                      </a:endParaRPr>
                    </a:p>
                    <a:p>
                      <a:pPr marL="0" marR="0" algn="ctr">
                        <a:lnSpc>
                          <a:spcPct val="107000"/>
                        </a:lnSpc>
                        <a:spcBef>
                          <a:spcPts val="720"/>
                        </a:spcBef>
                        <a:spcAft>
                          <a:spcPts val="0"/>
                        </a:spcAft>
                        <a:tabLst>
                          <a:tab pos="5280025" algn="l"/>
                        </a:tabLst>
                      </a:pPr>
                      <a:r>
                        <a:rPr lang="fr-CA" sz="1000" b="0" kern="1200">
                          <a:solidFill>
                            <a:schemeClr val="accent4"/>
                          </a:solidFill>
                          <a:latin typeface="+mn-lt"/>
                          <a:ea typeface="+mn-ea"/>
                          <a:cs typeface="+mn-cs"/>
                        </a:rPr>
                        <a:t> </a:t>
                      </a:r>
                      <a:endParaRPr lang="en-US" sz="1000" b="0" kern="1200">
                        <a:solidFill>
                          <a:schemeClr val="accent4"/>
                        </a:solidFill>
                        <a:latin typeface="+mn-lt"/>
                        <a:ea typeface="+mn-ea"/>
                        <a:cs typeface="+mn-cs"/>
                      </a:endParaRPr>
                    </a:p>
                  </a:txBody>
                  <a:tcPr marL="68580" marR="68580" marT="0" marB="0"/>
                </a:tc>
                <a:tc>
                  <a:txBody>
                    <a:bodyPr/>
                    <a:lstStyle/>
                    <a:p>
                      <a:pPr marL="171450" marR="0" lvl="0" indent="-171450">
                        <a:lnSpc>
                          <a:spcPct val="107000"/>
                        </a:lnSpc>
                        <a:spcBef>
                          <a:spcPts val="600"/>
                        </a:spcBef>
                        <a:spcAft>
                          <a:spcPts val="0"/>
                        </a:spcAft>
                        <a:buFont typeface="Arial" panose="020B0604020202020204" pitchFamily="34" charset="0"/>
                        <a:buChar char="•"/>
                        <a:tabLst>
                          <a:tab pos="5280025" algn="l"/>
                        </a:tabLst>
                      </a:pPr>
                      <a:r>
                        <a:rPr lang="fr-CA" sz="1000" b="0" kern="1200">
                          <a:solidFill>
                            <a:schemeClr val="accent4"/>
                          </a:solidFill>
                          <a:latin typeface="+mn-lt"/>
                          <a:ea typeface="+mn-ea"/>
                          <a:cs typeface="+mn-cs"/>
                        </a:rPr>
                        <a:t>Antécédents personnels de cancer du sein</a:t>
                      </a:r>
                      <a:endParaRPr lang="en-US" sz="1000" b="0" kern="1200">
                        <a:solidFill>
                          <a:schemeClr val="accent4"/>
                        </a:solidFill>
                        <a:latin typeface="+mn-lt"/>
                        <a:ea typeface="+mn-ea"/>
                        <a:cs typeface="+mn-cs"/>
                      </a:endParaRPr>
                    </a:p>
                    <a:p>
                      <a:pPr marL="171450" marR="0" lvl="0" indent="-171450">
                        <a:lnSpc>
                          <a:spcPct val="107000"/>
                        </a:lnSpc>
                        <a:spcBef>
                          <a:spcPts val="600"/>
                        </a:spcBef>
                        <a:spcAft>
                          <a:spcPts val="0"/>
                        </a:spcAft>
                        <a:buFont typeface="Arial" panose="020B0604020202020204" pitchFamily="34" charset="0"/>
                        <a:buChar char="•"/>
                        <a:tabLst>
                          <a:tab pos="5280025" algn="l"/>
                        </a:tabLst>
                      </a:pPr>
                      <a:r>
                        <a:rPr lang="fr-CA" sz="1000" b="0" kern="1200">
                          <a:solidFill>
                            <a:schemeClr val="accent4"/>
                          </a:solidFill>
                          <a:latin typeface="+mn-lt"/>
                          <a:ea typeface="+mn-ea"/>
                          <a:cs typeface="+mn-cs"/>
                        </a:rPr>
                        <a:t>Mastectomie</a:t>
                      </a:r>
                      <a:endParaRPr lang="en-US" sz="1000" b="0" kern="1200">
                        <a:solidFill>
                          <a:schemeClr val="accent4"/>
                        </a:solidFill>
                        <a:latin typeface="+mn-lt"/>
                        <a:ea typeface="+mn-ea"/>
                        <a:cs typeface="+mn-cs"/>
                      </a:endParaRPr>
                    </a:p>
                    <a:p>
                      <a:pPr marL="171450" marR="0" lvl="0" indent="-171450">
                        <a:lnSpc>
                          <a:spcPct val="107000"/>
                        </a:lnSpc>
                        <a:spcBef>
                          <a:spcPts val="600"/>
                        </a:spcBef>
                        <a:spcAft>
                          <a:spcPts val="0"/>
                        </a:spcAft>
                        <a:buFont typeface="Arial" panose="020B0604020202020204" pitchFamily="34" charset="0"/>
                        <a:buChar char="•"/>
                        <a:tabLst>
                          <a:tab pos="5280025" algn="l"/>
                        </a:tabLst>
                      </a:pPr>
                      <a:r>
                        <a:rPr lang="fr-CA" sz="1000" b="0" kern="1200">
                          <a:solidFill>
                            <a:schemeClr val="accent4"/>
                          </a:solidFill>
                          <a:latin typeface="+mn-lt"/>
                          <a:ea typeface="+mn-ea"/>
                          <a:cs typeface="+mn-cs"/>
                        </a:rPr>
                        <a:t>Symptômes de cancer du sein</a:t>
                      </a:r>
                      <a:endParaRPr lang="en-US" sz="1000" b="0" kern="1200">
                        <a:solidFill>
                          <a:schemeClr val="accent4"/>
                        </a:solidFill>
                        <a:latin typeface="+mn-lt"/>
                        <a:ea typeface="+mn-ea"/>
                        <a:cs typeface="+mn-cs"/>
                      </a:endParaRPr>
                    </a:p>
                    <a:p>
                      <a:pPr marL="171450" marR="0" lvl="0" indent="-171450">
                        <a:lnSpc>
                          <a:spcPct val="107000"/>
                        </a:lnSpc>
                        <a:spcBef>
                          <a:spcPts val="600"/>
                        </a:spcBef>
                        <a:spcAft>
                          <a:spcPts val="0"/>
                        </a:spcAft>
                        <a:buFont typeface="Arial" panose="020B0604020202020204" pitchFamily="34" charset="0"/>
                        <a:buChar char="•"/>
                        <a:tabLst>
                          <a:tab pos="5280025" algn="l"/>
                        </a:tabLst>
                      </a:pPr>
                      <a:r>
                        <a:rPr lang="fr-CA" sz="1000" b="0" kern="1200">
                          <a:solidFill>
                            <a:schemeClr val="accent4"/>
                          </a:solidFill>
                          <a:latin typeface="+mn-lt"/>
                          <a:ea typeface="+mn-ea"/>
                          <a:cs typeface="+mn-cs"/>
                        </a:rPr>
                        <a:t>Mammographie de dépistage au cours des 11 derniers mois</a:t>
                      </a:r>
                      <a:endParaRPr lang="en-US" sz="1000" b="0" kern="1200">
                        <a:solidFill>
                          <a:schemeClr val="accent4"/>
                        </a:solidFill>
                        <a:latin typeface="+mn-lt"/>
                        <a:ea typeface="+mn-ea"/>
                        <a:cs typeface="+mn-cs"/>
                      </a:endParaRPr>
                    </a:p>
                    <a:p>
                      <a:pPr marL="171450" marR="0" lvl="0" indent="-171450">
                        <a:lnSpc>
                          <a:spcPct val="107000"/>
                        </a:lnSpc>
                        <a:spcBef>
                          <a:spcPts val="600"/>
                        </a:spcBef>
                        <a:spcAft>
                          <a:spcPts val="0"/>
                        </a:spcAft>
                        <a:buFont typeface="Arial" panose="020B0604020202020204" pitchFamily="34" charset="0"/>
                        <a:buChar char="•"/>
                        <a:tabLst>
                          <a:tab pos="5280025" algn="l"/>
                        </a:tabLst>
                      </a:pPr>
                      <a:r>
                        <a:rPr lang="fr-CA" sz="1000" b="0" kern="1200">
                          <a:solidFill>
                            <a:schemeClr val="accent4"/>
                          </a:solidFill>
                          <a:latin typeface="+mn-lt"/>
                          <a:ea typeface="+mn-ea"/>
                          <a:cs typeface="+mn-cs"/>
                        </a:rPr>
                        <a:t>Implants mammaires</a:t>
                      </a:r>
                      <a:endParaRPr lang="en-US" sz="1000" b="0" kern="1200">
                        <a:solidFill>
                          <a:schemeClr val="accent4"/>
                        </a:solidFill>
                        <a:latin typeface="+mn-lt"/>
                        <a:ea typeface="+mn-ea"/>
                        <a:cs typeface="+mn-cs"/>
                      </a:endParaRPr>
                    </a:p>
                  </a:txBody>
                  <a:tcPr marL="68580" marR="68580" marT="0" marB="0"/>
                </a:tc>
                <a:extLst>
                  <a:ext uri="{0D108BD9-81ED-4DB2-BD59-A6C34878D82A}">
                    <a16:rowId xmlns:a16="http://schemas.microsoft.com/office/drawing/2014/main" val="3034086132"/>
                  </a:ext>
                </a:extLst>
              </a:tr>
              <a:tr h="225343">
                <a:tc>
                  <a:txBody>
                    <a:bodyPr/>
                    <a:lstStyle/>
                    <a:p>
                      <a:pPr marL="0" marR="0" algn="ctr">
                        <a:lnSpc>
                          <a:spcPct val="107000"/>
                        </a:lnSpc>
                        <a:spcBef>
                          <a:spcPts val="720"/>
                        </a:spcBef>
                        <a:spcAft>
                          <a:spcPts val="720"/>
                        </a:spcAft>
                        <a:tabLst>
                          <a:tab pos="5280025" algn="l"/>
                        </a:tabLst>
                      </a:pPr>
                      <a:r>
                        <a:rPr lang="fr-CA" sz="1000" b="1" kern="1200">
                          <a:solidFill>
                            <a:schemeClr val="accent4"/>
                          </a:solidFill>
                          <a:latin typeface="+mn-lt"/>
                          <a:ea typeface="+mn-ea"/>
                          <a:cs typeface="+mn-cs"/>
                        </a:rPr>
                        <a:t>Qc</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b="0" kern="1200">
                          <a:solidFill>
                            <a:schemeClr val="accent4"/>
                          </a:solidFill>
                          <a:latin typeface="+mn-lt"/>
                          <a:ea typeface="+mn-ea"/>
                          <a:cs typeface="+mn-cs"/>
                        </a:rPr>
                        <a:t>50 ans</a:t>
                      </a:r>
                      <a:endParaRPr lang="en-US" sz="1000" b="0" kern="1200">
                        <a:solidFill>
                          <a:schemeClr val="accent4"/>
                        </a:solidFill>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b="0" kern="1200">
                          <a:solidFill>
                            <a:schemeClr val="accent4"/>
                          </a:solidFill>
                          <a:latin typeface="+mn-lt"/>
                          <a:ea typeface="+mn-ea"/>
                          <a:cs typeface="+mn-cs"/>
                        </a:rPr>
                        <a:t>2 ans</a:t>
                      </a:r>
                      <a:endParaRPr lang="en-US" sz="1000" b="0" kern="1200">
                        <a:solidFill>
                          <a:schemeClr val="accent4"/>
                        </a:solidFill>
                        <a:latin typeface="+mn-lt"/>
                        <a:ea typeface="+mn-ea"/>
                        <a:cs typeface="+mn-cs"/>
                      </a:endParaRPr>
                    </a:p>
                  </a:txBody>
                  <a:tcPr marL="68580" marR="68580" marT="0" marB="0"/>
                </a:tc>
                <a:tc>
                  <a:txBody>
                    <a:bodyPr/>
                    <a:lstStyle/>
                    <a:p>
                      <a:pPr marL="0" marR="0" algn="ctr">
                        <a:lnSpc>
                          <a:spcPct val="107000"/>
                        </a:lnSpc>
                        <a:spcBef>
                          <a:spcPts val="720"/>
                        </a:spcBef>
                        <a:spcAft>
                          <a:spcPts val="0"/>
                        </a:spcAft>
                        <a:tabLst>
                          <a:tab pos="5280025" algn="l"/>
                        </a:tabLst>
                      </a:pPr>
                      <a:r>
                        <a:rPr lang="fr-CA" sz="1000" b="0" kern="1200">
                          <a:solidFill>
                            <a:schemeClr val="accent4"/>
                          </a:solidFill>
                          <a:latin typeface="+mn-lt"/>
                          <a:ea typeface="+mn-ea"/>
                          <a:cs typeface="+mn-cs"/>
                        </a:rPr>
                        <a:t>69 ans</a:t>
                      </a:r>
                      <a:endParaRPr lang="en-US" sz="1000" b="0" kern="1200">
                        <a:solidFill>
                          <a:schemeClr val="accent4"/>
                        </a:solidFill>
                        <a:latin typeface="+mn-lt"/>
                        <a:ea typeface="+mn-ea"/>
                        <a:cs typeface="+mn-cs"/>
                      </a:endParaRPr>
                    </a:p>
                  </a:txBody>
                  <a:tcPr marL="68580" marR="68580" marT="0" marB="0"/>
                </a:tc>
                <a:tc>
                  <a:txBody>
                    <a:bodyPr/>
                    <a:lstStyle/>
                    <a:p>
                      <a:pPr marL="171450" marR="0" lvl="0" indent="-171450">
                        <a:lnSpc>
                          <a:spcPct val="107000"/>
                        </a:lnSpc>
                        <a:spcBef>
                          <a:spcPts val="600"/>
                        </a:spcBef>
                        <a:spcAft>
                          <a:spcPts val="0"/>
                        </a:spcAft>
                        <a:buFont typeface="Arial" panose="020B0604020202020204" pitchFamily="34" charset="0"/>
                        <a:buChar char="•"/>
                        <a:tabLst>
                          <a:tab pos="5280025" algn="l"/>
                        </a:tabLst>
                      </a:pPr>
                      <a:r>
                        <a:rPr lang="fr-CA" sz="1000" b="0" kern="1200">
                          <a:solidFill>
                            <a:schemeClr val="accent4"/>
                          </a:solidFill>
                          <a:latin typeface="+mn-lt"/>
                          <a:ea typeface="+mn-ea"/>
                          <a:cs typeface="+mn-cs"/>
                        </a:rPr>
                        <a:t>Antécédents personnels de cancer du sein</a:t>
                      </a:r>
                      <a:endParaRPr lang="en-US" sz="1000" b="0" kern="1200">
                        <a:solidFill>
                          <a:schemeClr val="accent4"/>
                        </a:solidFill>
                        <a:latin typeface="+mn-lt"/>
                        <a:ea typeface="+mn-ea"/>
                        <a:cs typeface="+mn-cs"/>
                      </a:endParaRPr>
                    </a:p>
                    <a:p>
                      <a:pPr marL="171450" marR="0" lvl="0" indent="-171450">
                        <a:lnSpc>
                          <a:spcPct val="107000"/>
                        </a:lnSpc>
                        <a:spcBef>
                          <a:spcPts val="600"/>
                        </a:spcBef>
                        <a:spcAft>
                          <a:spcPts val="0"/>
                        </a:spcAft>
                        <a:buFont typeface="Arial" panose="020B0604020202020204" pitchFamily="34" charset="0"/>
                        <a:buChar char="•"/>
                        <a:tabLst>
                          <a:tab pos="5280025" algn="l"/>
                        </a:tabLst>
                      </a:pPr>
                      <a:r>
                        <a:rPr lang="fr-CA" sz="1000" b="0" kern="1200">
                          <a:solidFill>
                            <a:schemeClr val="accent4"/>
                          </a:solidFill>
                          <a:latin typeface="+mn-lt"/>
                          <a:ea typeface="+mn-ea"/>
                          <a:cs typeface="+mn-cs"/>
                        </a:rPr>
                        <a:t>Mammographie de dépistage au cours des 11 derniers mois</a:t>
                      </a:r>
                      <a:endParaRPr lang="en-US" sz="1000" b="0" kern="1200">
                        <a:solidFill>
                          <a:schemeClr val="accent4"/>
                        </a:solidFill>
                        <a:latin typeface="+mn-lt"/>
                        <a:ea typeface="+mn-ea"/>
                        <a:cs typeface="+mn-cs"/>
                      </a:endParaRPr>
                    </a:p>
                  </a:txBody>
                  <a:tcPr marL="68580" marR="68580" marT="0" marB="0"/>
                </a:tc>
                <a:extLst>
                  <a:ext uri="{0D108BD9-81ED-4DB2-BD59-A6C34878D82A}">
                    <a16:rowId xmlns:a16="http://schemas.microsoft.com/office/drawing/2014/main" val="1723307865"/>
                  </a:ext>
                </a:extLst>
              </a:tr>
              <a:tr h="392589">
                <a:tc>
                  <a:txBody>
                    <a:bodyPr/>
                    <a:lstStyle/>
                    <a:p>
                      <a:pPr marL="0" marR="0" algn="ctr">
                        <a:lnSpc>
                          <a:spcPct val="107000"/>
                        </a:lnSpc>
                        <a:spcBef>
                          <a:spcPts val="720"/>
                        </a:spcBef>
                        <a:spcAft>
                          <a:spcPts val="720"/>
                        </a:spcAft>
                        <a:tabLst>
                          <a:tab pos="5280025" algn="l"/>
                        </a:tabLst>
                      </a:pPr>
                      <a:r>
                        <a:rPr lang="fr-CA" sz="1000" b="1" kern="1200">
                          <a:solidFill>
                            <a:schemeClr val="accent4"/>
                          </a:solidFill>
                          <a:latin typeface="+mn-lt"/>
                          <a:ea typeface="+mn-ea"/>
                          <a:cs typeface="+mn-cs"/>
                        </a:rPr>
                        <a:t>N.‑B.</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b="0" kern="1200">
                          <a:solidFill>
                            <a:schemeClr val="accent4"/>
                          </a:solidFill>
                          <a:latin typeface="+mn-lt"/>
                          <a:ea typeface="+mn-ea"/>
                          <a:cs typeface="+mn-cs"/>
                        </a:rPr>
                        <a:t>50 ans</a:t>
                      </a:r>
                      <a:endParaRPr lang="en-US" sz="1000" b="0" kern="1200">
                        <a:solidFill>
                          <a:schemeClr val="accent4"/>
                        </a:solidFill>
                        <a:latin typeface="+mn-lt"/>
                        <a:ea typeface="+mn-ea"/>
                        <a:cs typeface="+mn-cs"/>
                      </a:endParaRPr>
                    </a:p>
                    <a:p>
                      <a:pPr marL="0" marR="0" algn="ctr">
                        <a:lnSpc>
                          <a:spcPct val="107000"/>
                        </a:lnSpc>
                        <a:spcBef>
                          <a:spcPts val="0"/>
                        </a:spcBef>
                        <a:spcAft>
                          <a:spcPts val="0"/>
                        </a:spcAft>
                        <a:tabLst>
                          <a:tab pos="5280025" algn="l"/>
                        </a:tabLst>
                      </a:pPr>
                      <a:r>
                        <a:rPr lang="fr-CA" sz="1000" b="0" kern="1200">
                          <a:solidFill>
                            <a:schemeClr val="accent4"/>
                          </a:solidFill>
                          <a:latin typeface="+mn-lt"/>
                          <a:ea typeface="+mn-ea"/>
                          <a:cs typeface="+mn-cs"/>
                        </a:rPr>
                        <a:t>(40 ans : sur recommandation du FSP)</a:t>
                      </a:r>
                      <a:endParaRPr lang="en-US" sz="1000" b="0" kern="1200">
                        <a:solidFill>
                          <a:schemeClr val="accent4"/>
                        </a:solidFill>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b="0" kern="1200">
                          <a:solidFill>
                            <a:schemeClr val="accent4"/>
                          </a:solidFill>
                          <a:latin typeface="+mn-lt"/>
                          <a:ea typeface="+mn-ea"/>
                          <a:cs typeface="+mn-cs"/>
                        </a:rPr>
                        <a:t>2 ans</a:t>
                      </a:r>
                      <a:endParaRPr lang="en-US" sz="1000" b="0" kern="1200">
                        <a:solidFill>
                          <a:schemeClr val="accent4"/>
                        </a:solidFill>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b="0" kern="1200">
                          <a:solidFill>
                            <a:schemeClr val="accent4"/>
                          </a:solidFill>
                          <a:latin typeface="+mn-lt"/>
                          <a:ea typeface="+mn-ea"/>
                          <a:cs typeface="+mn-cs"/>
                        </a:rPr>
                        <a:t>74 ans</a:t>
                      </a:r>
                      <a:endParaRPr lang="en-US" sz="1000" b="0" kern="1200">
                        <a:solidFill>
                          <a:schemeClr val="accent4"/>
                        </a:solidFill>
                        <a:latin typeface="+mn-lt"/>
                        <a:ea typeface="+mn-ea"/>
                        <a:cs typeface="+mn-cs"/>
                      </a:endParaRPr>
                    </a:p>
                    <a:p>
                      <a:pPr marL="0" marR="0" algn="ctr">
                        <a:lnSpc>
                          <a:spcPct val="107000"/>
                        </a:lnSpc>
                        <a:spcBef>
                          <a:spcPts val="720"/>
                        </a:spcBef>
                        <a:spcAft>
                          <a:spcPts val="0"/>
                        </a:spcAft>
                        <a:tabLst>
                          <a:tab pos="5280025" algn="l"/>
                        </a:tabLst>
                      </a:pPr>
                      <a:r>
                        <a:rPr lang="fr-CA" sz="1000" b="0" kern="1200">
                          <a:solidFill>
                            <a:schemeClr val="accent4"/>
                          </a:solidFill>
                          <a:latin typeface="+mn-lt"/>
                          <a:ea typeface="+mn-ea"/>
                          <a:cs typeface="+mn-cs"/>
                        </a:rPr>
                        <a:t>(75 ans et plus : sur recommandation du FSP)</a:t>
                      </a:r>
                      <a:endParaRPr lang="en-US" sz="1000" b="0" kern="1200">
                        <a:solidFill>
                          <a:schemeClr val="accent4"/>
                        </a:solidFill>
                        <a:latin typeface="+mn-lt"/>
                        <a:ea typeface="+mn-ea"/>
                        <a:cs typeface="+mn-cs"/>
                      </a:endParaRPr>
                    </a:p>
                  </a:txBody>
                  <a:tcPr marL="68580" marR="68580" marT="0" marB="0"/>
                </a:tc>
                <a:tc>
                  <a:txBody>
                    <a:bodyPr/>
                    <a:lstStyle/>
                    <a:p>
                      <a:pPr marL="171450" marR="0" lvl="0" indent="-171450">
                        <a:lnSpc>
                          <a:spcPct val="107000"/>
                        </a:lnSpc>
                        <a:spcBef>
                          <a:spcPts val="600"/>
                        </a:spcBef>
                        <a:spcAft>
                          <a:spcPts val="0"/>
                        </a:spcAft>
                        <a:buFont typeface="Arial" panose="020B0604020202020204" pitchFamily="34" charset="0"/>
                        <a:buChar char="•"/>
                        <a:tabLst>
                          <a:tab pos="5280025" algn="l"/>
                        </a:tabLst>
                      </a:pPr>
                      <a:r>
                        <a:rPr lang="fr-CA" sz="1000" b="0" kern="1200">
                          <a:solidFill>
                            <a:schemeClr val="accent4"/>
                          </a:solidFill>
                          <a:latin typeface="+mn-lt"/>
                          <a:ea typeface="+mn-ea"/>
                          <a:cs typeface="+mn-cs"/>
                        </a:rPr>
                        <a:t>Antécédents personnels de cancer du sein</a:t>
                      </a:r>
                      <a:endParaRPr lang="en-US" sz="1000" b="0" kern="1200">
                        <a:solidFill>
                          <a:schemeClr val="accent4"/>
                        </a:solidFill>
                        <a:latin typeface="+mn-lt"/>
                        <a:ea typeface="+mn-ea"/>
                        <a:cs typeface="+mn-cs"/>
                      </a:endParaRPr>
                    </a:p>
                    <a:p>
                      <a:pPr marL="171450" marR="0" lvl="0" indent="-171450">
                        <a:lnSpc>
                          <a:spcPct val="107000"/>
                        </a:lnSpc>
                        <a:spcBef>
                          <a:spcPts val="600"/>
                        </a:spcBef>
                        <a:spcAft>
                          <a:spcPts val="0"/>
                        </a:spcAft>
                        <a:buFont typeface="Arial" panose="020B0604020202020204" pitchFamily="34" charset="0"/>
                        <a:buChar char="•"/>
                        <a:tabLst>
                          <a:tab pos="5280025" algn="l"/>
                        </a:tabLst>
                      </a:pPr>
                      <a:r>
                        <a:rPr lang="fr-CA" sz="1000" b="0" kern="1200">
                          <a:solidFill>
                            <a:schemeClr val="accent4"/>
                          </a:solidFill>
                          <a:latin typeface="+mn-lt"/>
                          <a:ea typeface="+mn-ea"/>
                          <a:cs typeface="+mn-cs"/>
                        </a:rPr>
                        <a:t>Symptômes de cancer du sein</a:t>
                      </a:r>
                      <a:endParaRPr lang="en-US" sz="1000" b="0" kern="1200">
                        <a:solidFill>
                          <a:schemeClr val="accent4"/>
                        </a:solidFill>
                        <a:latin typeface="+mn-lt"/>
                        <a:ea typeface="+mn-ea"/>
                        <a:cs typeface="+mn-cs"/>
                      </a:endParaRPr>
                    </a:p>
                    <a:p>
                      <a:pPr marL="171450" marR="0" lvl="0" indent="-171450">
                        <a:lnSpc>
                          <a:spcPct val="107000"/>
                        </a:lnSpc>
                        <a:spcBef>
                          <a:spcPts val="600"/>
                        </a:spcBef>
                        <a:spcAft>
                          <a:spcPts val="0"/>
                        </a:spcAft>
                        <a:buFont typeface="Arial" panose="020B0604020202020204" pitchFamily="34" charset="0"/>
                        <a:buChar char="•"/>
                        <a:tabLst>
                          <a:tab pos="5280025" algn="l"/>
                        </a:tabLst>
                      </a:pPr>
                      <a:r>
                        <a:rPr lang="fr-CA" sz="1000" b="0" kern="1200">
                          <a:solidFill>
                            <a:schemeClr val="accent4"/>
                          </a:solidFill>
                          <a:latin typeface="+mn-lt"/>
                          <a:ea typeface="+mn-ea"/>
                          <a:cs typeface="+mn-cs"/>
                        </a:rPr>
                        <a:t>Implants mammaires</a:t>
                      </a:r>
                      <a:endParaRPr lang="en-US" sz="1000" b="0" kern="1200">
                        <a:solidFill>
                          <a:schemeClr val="accent4"/>
                        </a:solidFill>
                        <a:latin typeface="+mn-lt"/>
                        <a:ea typeface="+mn-ea"/>
                        <a:cs typeface="+mn-cs"/>
                      </a:endParaRPr>
                    </a:p>
                  </a:txBody>
                  <a:tcPr marL="68580" marR="68580" marT="0" marB="0"/>
                </a:tc>
                <a:extLst>
                  <a:ext uri="{0D108BD9-81ED-4DB2-BD59-A6C34878D82A}">
                    <a16:rowId xmlns:a16="http://schemas.microsoft.com/office/drawing/2014/main" val="2724942937"/>
                  </a:ext>
                </a:extLst>
              </a:tr>
              <a:tr h="392589">
                <a:tc>
                  <a:txBody>
                    <a:bodyPr/>
                    <a:lstStyle/>
                    <a:p>
                      <a:pPr marL="0" marR="0" algn="ctr">
                        <a:lnSpc>
                          <a:spcPct val="107000"/>
                        </a:lnSpc>
                        <a:spcBef>
                          <a:spcPts val="720"/>
                        </a:spcBef>
                        <a:spcAft>
                          <a:spcPts val="720"/>
                        </a:spcAft>
                        <a:tabLst>
                          <a:tab pos="5280025" algn="l"/>
                        </a:tabLst>
                      </a:pPr>
                      <a:r>
                        <a:rPr lang="fr-CA" sz="1000" b="1" kern="1200">
                          <a:solidFill>
                            <a:schemeClr val="accent4"/>
                          </a:solidFill>
                          <a:latin typeface="+mn-lt"/>
                          <a:ea typeface="+mn-ea"/>
                          <a:cs typeface="+mn-cs"/>
                        </a:rPr>
                        <a:t>N.‑É.</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defTabSz="914400" rtl="0" eaLnBrk="1" latinLnBrk="0" hangingPunct="1">
                        <a:lnSpc>
                          <a:spcPct val="107000"/>
                        </a:lnSpc>
                        <a:spcBef>
                          <a:spcPts val="0"/>
                        </a:spcBef>
                        <a:spcAft>
                          <a:spcPts val="0"/>
                        </a:spcAft>
                        <a:tabLst>
                          <a:tab pos="5280025" algn="l"/>
                        </a:tabLst>
                      </a:pPr>
                      <a:r>
                        <a:rPr lang="fr-CA" sz="1000" b="0" kern="1200">
                          <a:solidFill>
                            <a:schemeClr val="accent4"/>
                          </a:solidFill>
                          <a:latin typeface="+mn-lt"/>
                          <a:ea typeface="+mn-ea"/>
                          <a:cs typeface="+mn-cs"/>
                        </a:rPr>
                        <a:t>50 ans</a:t>
                      </a:r>
                      <a:endParaRPr lang="en-US" sz="1000" b="0" kern="1200">
                        <a:solidFill>
                          <a:schemeClr val="accent4"/>
                        </a:solidFill>
                        <a:latin typeface="+mn-lt"/>
                        <a:ea typeface="+mn-ea"/>
                        <a:cs typeface="+mn-cs"/>
                      </a:endParaRPr>
                    </a:p>
                    <a:p>
                      <a:pPr marL="0" marR="0" algn="ctr" defTabSz="914400" rtl="0" eaLnBrk="1" latinLnBrk="0" hangingPunct="1">
                        <a:lnSpc>
                          <a:spcPct val="107000"/>
                        </a:lnSpc>
                        <a:spcBef>
                          <a:spcPts val="0"/>
                        </a:spcBef>
                        <a:spcAft>
                          <a:spcPts val="0"/>
                        </a:spcAft>
                        <a:tabLst>
                          <a:tab pos="5280025" algn="l"/>
                        </a:tabLst>
                      </a:pPr>
                      <a:r>
                        <a:rPr lang="fr-CA" sz="1000" b="0" kern="1200">
                          <a:solidFill>
                            <a:schemeClr val="accent4"/>
                          </a:solidFill>
                          <a:latin typeface="+mn-lt"/>
                          <a:ea typeface="+mn-ea"/>
                          <a:cs typeface="+mn-cs"/>
                        </a:rPr>
                        <a:t>(40 à 49 ans : accès direct autorisé, mais aucun recrutement actif)</a:t>
                      </a:r>
                      <a:endParaRPr lang="en-US" sz="1000" b="0" kern="1200">
                        <a:solidFill>
                          <a:schemeClr val="accent4"/>
                        </a:solidFill>
                        <a:latin typeface="+mn-lt"/>
                        <a:ea typeface="+mn-ea"/>
                        <a:cs typeface="+mn-cs"/>
                      </a:endParaRPr>
                    </a:p>
                  </a:txBody>
                  <a:tcPr marL="68580" marR="68580" marT="0" marB="0"/>
                </a:tc>
                <a:tc>
                  <a:txBody>
                    <a:bodyPr/>
                    <a:lstStyle/>
                    <a:p>
                      <a:pPr marL="0" marR="0" algn="ctr" defTabSz="914400" rtl="0" eaLnBrk="1" latinLnBrk="0" hangingPunct="1">
                        <a:lnSpc>
                          <a:spcPct val="107000"/>
                        </a:lnSpc>
                        <a:spcBef>
                          <a:spcPts val="0"/>
                        </a:spcBef>
                        <a:spcAft>
                          <a:spcPts val="0"/>
                        </a:spcAft>
                        <a:tabLst>
                          <a:tab pos="5280025" algn="l"/>
                        </a:tabLst>
                      </a:pPr>
                      <a:r>
                        <a:rPr lang="fr-CA" sz="1000" b="0" kern="1200">
                          <a:solidFill>
                            <a:schemeClr val="accent4"/>
                          </a:solidFill>
                          <a:latin typeface="+mn-lt"/>
                          <a:ea typeface="+mn-ea"/>
                          <a:cs typeface="+mn-cs"/>
                        </a:rPr>
                        <a:t>2 ans</a:t>
                      </a:r>
                      <a:endParaRPr lang="en-US" sz="1000" b="0" kern="1200">
                        <a:solidFill>
                          <a:schemeClr val="accent4"/>
                        </a:solidFill>
                        <a:latin typeface="+mn-lt"/>
                        <a:ea typeface="+mn-ea"/>
                        <a:cs typeface="+mn-cs"/>
                      </a:endParaRPr>
                    </a:p>
                  </a:txBody>
                  <a:tcPr marL="68580" marR="68580" marT="0" marB="0"/>
                </a:tc>
                <a:tc>
                  <a:txBody>
                    <a:bodyPr/>
                    <a:lstStyle/>
                    <a:p>
                      <a:pPr marL="0" marR="0" algn="ctr" defTabSz="914400" rtl="0" eaLnBrk="1" latinLnBrk="0" hangingPunct="1">
                        <a:lnSpc>
                          <a:spcPct val="107000"/>
                        </a:lnSpc>
                        <a:spcBef>
                          <a:spcPts val="0"/>
                        </a:spcBef>
                        <a:spcAft>
                          <a:spcPts val="0"/>
                        </a:spcAft>
                        <a:tabLst>
                          <a:tab pos="5280025" algn="l"/>
                        </a:tabLst>
                      </a:pPr>
                      <a:r>
                        <a:rPr lang="fr-CA" sz="1000" b="0" kern="1200">
                          <a:solidFill>
                            <a:schemeClr val="accent4"/>
                          </a:solidFill>
                          <a:latin typeface="+mn-lt"/>
                          <a:ea typeface="+mn-ea"/>
                          <a:cs typeface="+mn-cs"/>
                        </a:rPr>
                        <a:t>74 ans</a:t>
                      </a:r>
                      <a:endParaRPr lang="en-US" sz="1000" b="0" kern="1200">
                        <a:solidFill>
                          <a:schemeClr val="accent4"/>
                        </a:solidFill>
                        <a:latin typeface="+mn-lt"/>
                        <a:ea typeface="+mn-ea"/>
                        <a:cs typeface="+mn-cs"/>
                      </a:endParaRPr>
                    </a:p>
                    <a:p>
                      <a:pPr marL="0" marR="0" algn="ctr" defTabSz="914400" rtl="0" eaLnBrk="1" latinLnBrk="0" hangingPunct="1">
                        <a:lnSpc>
                          <a:spcPct val="107000"/>
                        </a:lnSpc>
                        <a:spcBef>
                          <a:spcPts val="0"/>
                        </a:spcBef>
                        <a:spcAft>
                          <a:spcPts val="0"/>
                        </a:spcAft>
                        <a:tabLst>
                          <a:tab pos="5280025" algn="l"/>
                        </a:tabLst>
                      </a:pPr>
                      <a:r>
                        <a:rPr lang="fr-CA" sz="1000" b="0" kern="1200">
                          <a:solidFill>
                            <a:schemeClr val="accent4"/>
                          </a:solidFill>
                          <a:latin typeface="+mn-lt"/>
                          <a:ea typeface="+mn-ea"/>
                          <a:cs typeface="+mn-cs"/>
                        </a:rPr>
                        <a:t>(75 ans et plus : accès direct autorisé, mais aucun recrutement actif)</a:t>
                      </a:r>
                      <a:endParaRPr lang="en-US" sz="1000" b="0" kern="1200">
                        <a:solidFill>
                          <a:schemeClr val="accent4"/>
                        </a:solidFill>
                        <a:latin typeface="+mn-lt"/>
                        <a:ea typeface="+mn-ea"/>
                        <a:cs typeface="+mn-cs"/>
                      </a:endParaRPr>
                    </a:p>
                  </a:txBody>
                  <a:tcPr marL="68580" marR="68580" marT="0" marB="0"/>
                </a:tc>
                <a:tc>
                  <a:txBody>
                    <a:bodyPr/>
                    <a:lstStyle/>
                    <a:p>
                      <a:pPr marL="171450" marR="0" lvl="0" indent="-171450" algn="l" defTabSz="914400" rtl="0" eaLnBrk="1" latinLnBrk="0" hangingPunct="1">
                        <a:lnSpc>
                          <a:spcPct val="107000"/>
                        </a:lnSpc>
                        <a:spcBef>
                          <a:spcPts val="600"/>
                        </a:spcBef>
                        <a:spcAft>
                          <a:spcPts val="0"/>
                        </a:spcAft>
                        <a:buFont typeface="Arial" panose="020B0604020202020204" pitchFamily="34" charset="0"/>
                        <a:buChar char="•"/>
                        <a:tabLst>
                          <a:tab pos="5280025" algn="l"/>
                        </a:tabLst>
                      </a:pPr>
                      <a:r>
                        <a:rPr lang="fr-CA" sz="1000" b="0" kern="1200">
                          <a:solidFill>
                            <a:schemeClr val="accent4"/>
                          </a:solidFill>
                          <a:latin typeface="+mn-lt"/>
                          <a:ea typeface="+mn-ea"/>
                          <a:cs typeface="+mn-cs"/>
                        </a:rPr>
                        <a:t>Antécédents personnels de cancer du sein</a:t>
                      </a:r>
                      <a:endParaRPr lang="en-US" sz="1000" b="0" kern="1200">
                        <a:solidFill>
                          <a:schemeClr val="accent4"/>
                        </a:solidFill>
                        <a:latin typeface="+mn-lt"/>
                        <a:ea typeface="+mn-ea"/>
                        <a:cs typeface="+mn-cs"/>
                      </a:endParaRPr>
                    </a:p>
                    <a:p>
                      <a:pPr marL="171450" marR="0" lvl="0" indent="-171450" algn="l" defTabSz="914400" rtl="0" eaLnBrk="1" latinLnBrk="0" hangingPunct="1">
                        <a:lnSpc>
                          <a:spcPct val="107000"/>
                        </a:lnSpc>
                        <a:spcBef>
                          <a:spcPts val="600"/>
                        </a:spcBef>
                        <a:spcAft>
                          <a:spcPts val="0"/>
                        </a:spcAft>
                        <a:buFont typeface="Arial" panose="020B0604020202020204" pitchFamily="34" charset="0"/>
                        <a:buChar char="•"/>
                        <a:tabLst>
                          <a:tab pos="5280025" algn="l"/>
                        </a:tabLst>
                      </a:pPr>
                      <a:r>
                        <a:rPr lang="fr-CA" sz="1000" b="0" kern="1200">
                          <a:solidFill>
                            <a:schemeClr val="accent4"/>
                          </a:solidFill>
                          <a:latin typeface="+mn-lt"/>
                          <a:ea typeface="+mn-ea"/>
                          <a:cs typeface="+mn-cs"/>
                        </a:rPr>
                        <a:t>Symptômes mammaires</a:t>
                      </a:r>
                      <a:endParaRPr lang="en-US" sz="1000" b="0" kern="1200">
                        <a:solidFill>
                          <a:schemeClr val="accent4"/>
                        </a:solidFill>
                        <a:latin typeface="+mn-lt"/>
                        <a:ea typeface="+mn-ea"/>
                        <a:cs typeface="+mn-cs"/>
                      </a:endParaRPr>
                    </a:p>
                    <a:p>
                      <a:pPr marL="171450" marR="0" lvl="0" indent="-171450" algn="l" defTabSz="914400" rtl="0" eaLnBrk="1" latinLnBrk="0" hangingPunct="1">
                        <a:lnSpc>
                          <a:spcPct val="107000"/>
                        </a:lnSpc>
                        <a:spcBef>
                          <a:spcPts val="600"/>
                        </a:spcBef>
                        <a:spcAft>
                          <a:spcPts val="0"/>
                        </a:spcAft>
                        <a:buFont typeface="Arial" panose="020B0604020202020204" pitchFamily="34" charset="0"/>
                        <a:buChar char="•"/>
                        <a:tabLst>
                          <a:tab pos="5280025" algn="l"/>
                        </a:tabLst>
                      </a:pPr>
                      <a:r>
                        <a:rPr lang="fr-CA" sz="1000" b="0" kern="1200">
                          <a:solidFill>
                            <a:schemeClr val="accent4"/>
                          </a:solidFill>
                          <a:latin typeface="+mn-lt"/>
                          <a:ea typeface="+mn-ea"/>
                          <a:cs typeface="+mn-cs"/>
                        </a:rPr>
                        <a:t>Implants mammaires</a:t>
                      </a:r>
                      <a:endParaRPr lang="en-US" sz="1000" b="0" kern="1200">
                        <a:solidFill>
                          <a:schemeClr val="accent4"/>
                        </a:solidFill>
                        <a:latin typeface="+mn-lt"/>
                        <a:ea typeface="+mn-ea"/>
                        <a:cs typeface="+mn-cs"/>
                      </a:endParaRPr>
                    </a:p>
                  </a:txBody>
                  <a:tcPr marL="68580" marR="68580" marT="0" marB="0"/>
                </a:tc>
                <a:extLst>
                  <a:ext uri="{0D108BD9-81ED-4DB2-BD59-A6C34878D82A}">
                    <a16:rowId xmlns:a16="http://schemas.microsoft.com/office/drawing/2014/main" val="856473866"/>
                  </a:ext>
                </a:extLst>
              </a:tr>
              <a:tr h="559836">
                <a:tc>
                  <a:txBody>
                    <a:bodyPr/>
                    <a:lstStyle/>
                    <a:p>
                      <a:pPr marL="0" marR="0" algn="ctr">
                        <a:lnSpc>
                          <a:spcPct val="107000"/>
                        </a:lnSpc>
                        <a:spcBef>
                          <a:spcPts val="720"/>
                        </a:spcBef>
                        <a:spcAft>
                          <a:spcPts val="720"/>
                        </a:spcAft>
                        <a:tabLst>
                          <a:tab pos="5280025" algn="l"/>
                        </a:tabLst>
                      </a:pPr>
                      <a:r>
                        <a:rPr lang="fr-CA" sz="1000" b="1" kern="1200">
                          <a:solidFill>
                            <a:schemeClr val="accent4"/>
                          </a:solidFill>
                          <a:latin typeface="+mn-lt"/>
                          <a:ea typeface="+mn-ea"/>
                          <a:cs typeface="+mn-cs"/>
                        </a:rPr>
                        <a:t>Î.‑P.‑É.</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defTabSz="914400" rtl="0" eaLnBrk="1" latinLnBrk="0" hangingPunct="1">
                        <a:lnSpc>
                          <a:spcPct val="107000"/>
                        </a:lnSpc>
                        <a:spcBef>
                          <a:spcPts val="0"/>
                        </a:spcBef>
                        <a:spcAft>
                          <a:spcPts val="0"/>
                        </a:spcAft>
                        <a:tabLst>
                          <a:tab pos="5280025" algn="l"/>
                        </a:tabLst>
                      </a:pPr>
                      <a:r>
                        <a:rPr lang="fr-CA" sz="1000" b="0" kern="1200">
                          <a:solidFill>
                            <a:schemeClr val="accent4"/>
                          </a:solidFill>
                          <a:latin typeface="+mn-lt"/>
                          <a:ea typeface="+mn-ea"/>
                          <a:cs typeface="+mn-cs"/>
                        </a:rPr>
                        <a:t>50 ans</a:t>
                      </a:r>
                      <a:endParaRPr lang="en-US" sz="1000" b="0" kern="1200">
                        <a:solidFill>
                          <a:schemeClr val="accent4"/>
                        </a:solidFill>
                        <a:latin typeface="+mn-lt"/>
                        <a:ea typeface="+mn-ea"/>
                        <a:cs typeface="+mn-cs"/>
                      </a:endParaRPr>
                    </a:p>
                    <a:p>
                      <a:pPr marL="0" marR="0" algn="ctr" defTabSz="914400" rtl="0" eaLnBrk="1" latinLnBrk="0" hangingPunct="1">
                        <a:lnSpc>
                          <a:spcPct val="107000"/>
                        </a:lnSpc>
                        <a:spcBef>
                          <a:spcPts val="0"/>
                        </a:spcBef>
                        <a:spcAft>
                          <a:spcPts val="0"/>
                        </a:spcAft>
                        <a:tabLst>
                          <a:tab pos="5280025" algn="l"/>
                        </a:tabLst>
                      </a:pPr>
                      <a:r>
                        <a:rPr lang="fr-CA" sz="1000" b="0" kern="1200">
                          <a:solidFill>
                            <a:schemeClr val="accent4"/>
                          </a:solidFill>
                          <a:latin typeface="+mn-lt"/>
                          <a:ea typeface="+mn-ea"/>
                          <a:cs typeface="+mn-cs"/>
                        </a:rPr>
                        <a:t>(programme accessible aux personnes de 40 à 49 ans)</a:t>
                      </a:r>
                      <a:endParaRPr lang="en-US" sz="1000" b="0" kern="1200">
                        <a:solidFill>
                          <a:schemeClr val="accent4"/>
                        </a:solidFill>
                        <a:latin typeface="+mn-lt"/>
                        <a:ea typeface="+mn-ea"/>
                        <a:cs typeface="+mn-cs"/>
                      </a:endParaRPr>
                    </a:p>
                  </a:txBody>
                  <a:tcPr marL="68580" marR="68580" marT="0" marB="0"/>
                </a:tc>
                <a:tc>
                  <a:txBody>
                    <a:bodyPr/>
                    <a:lstStyle/>
                    <a:p>
                      <a:pPr marL="0" marR="0" algn="ctr" defTabSz="914400" rtl="0" eaLnBrk="1" latinLnBrk="0" hangingPunct="1">
                        <a:lnSpc>
                          <a:spcPct val="107000"/>
                        </a:lnSpc>
                        <a:spcBef>
                          <a:spcPts val="0"/>
                        </a:spcBef>
                        <a:spcAft>
                          <a:spcPts val="0"/>
                        </a:spcAft>
                        <a:tabLst>
                          <a:tab pos="5280025" algn="l"/>
                        </a:tabLst>
                      </a:pPr>
                      <a:r>
                        <a:rPr lang="fr-CA" sz="1000" b="0" kern="1200">
                          <a:solidFill>
                            <a:schemeClr val="accent4"/>
                          </a:solidFill>
                          <a:latin typeface="+mn-lt"/>
                          <a:ea typeface="+mn-ea"/>
                          <a:cs typeface="+mn-cs"/>
                        </a:rPr>
                        <a:t>2 ans</a:t>
                      </a:r>
                      <a:endParaRPr lang="en-US" sz="1000" b="0" kern="1200">
                        <a:solidFill>
                          <a:schemeClr val="accent4"/>
                        </a:solidFill>
                        <a:latin typeface="+mn-lt"/>
                        <a:ea typeface="+mn-ea"/>
                        <a:cs typeface="+mn-cs"/>
                      </a:endParaRPr>
                    </a:p>
                  </a:txBody>
                  <a:tcPr marL="68580" marR="68580" marT="0" marB="0"/>
                </a:tc>
                <a:tc>
                  <a:txBody>
                    <a:bodyPr/>
                    <a:lstStyle/>
                    <a:p>
                      <a:pPr marL="0" marR="0" algn="ctr" defTabSz="914400" rtl="0" eaLnBrk="1" latinLnBrk="0" hangingPunct="1">
                        <a:lnSpc>
                          <a:spcPct val="107000"/>
                        </a:lnSpc>
                        <a:spcBef>
                          <a:spcPts val="0"/>
                        </a:spcBef>
                        <a:spcAft>
                          <a:spcPts val="0"/>
                        </a:spcAft>
                        <a:tabLst>
                          <a:tab pos="5280025" algn="l"/>
                        </a:tabLst>
                      </a:pPr>
                      <a:r>
                        <a:rPr lang="fr-CA" sz="1000" b="0" kern="1200">
                          <a:solidFill>
                            <a:schemeClr val="accent4"/>
                          </a:solidFill>
                          <a:latin typeface="+mn-lt"/>
                          <a:ea typeface="+mn-ea"/>
                          <a:cs typeface="+mn-cs"/>
                        </a:rPr>
                        <a:t>74 ans</a:t>
                      </a:r>
                      <a:endParaRPr lang="en-US" sz="1000" b="0" kern="1200">
                        <a:solidFill>
                          <a:schemeClr val="accent4"/>
                        </a:solidFill>
                        <a:latin typeface="+mn-lt"/>
                        <a:ea typeface="+mn-ea"/>
                        <a:cs typeface="+mn-cs"/>
                      </a:endParaRPr>
                    </a:p>
                  </a:txBody>
                  <a:tcPr marL="68580" marR="68580" marT="0" marB="0"/>
                </a:tc>
                <a:tc>
                  <a:txBody>
                    <a:bodyPr/>
                    <a:lstStyle/>
                    <a:p>
                      <a:pPr marL="171450" marR="0" lvl="0" indent="-171450" algn="l" defTabSz="914400" rtl="0" eaLnBrk="1" latinLnBrk="0" hangingPunct="1">
                        <a:lnSpc>
                          <a:spcPct val="107000"/>
                        </a:lnSpc>
                        <a:spcBef>
                          <a:spcPts val="600"/>
                        </a:spcBef>
                        <a:spcAft>
                          <a:spcPts val="0"/>
                        </a:spcAft>
                        <a:buFont typeface="Arial" panose="020B0604020202020204" pitchFamily="34" charset="0"/>
                        <a:buChar char="•"/>
                        <a:tabLst>
                          <a:tab pos="5280025" algn="l"/>
                        </a:tabLst>
                      </a:pPr>
                      <a:r>
                        <a:rPr lang="fr-CA" sz="1000" b="0" kern="1200">
                          <a:solidFill>
                            <a:schemeClr val="accent4"/>
                          </a:solidFill>
                          <a:latin typeface="+mn-lt"/>
                          <a:ea typeface="+mn-ea"/>
                          <a:cs typeface="+mn-cs"/>
                        </a:rPr>
                        <a:t>Antécédents personnels de cancer du sein</a:t>
                      </a:r>
                      <a:endParaRPr lang="en-US" sz="1000" b="0" kern="1200">
                        <a:solidFill>
                          <a:schemeClr val="accent4"/>
                        </a:solidFill>
                        <a:latin typeface="+mn-lt"/>
                        <a:ea typeface="+mn-ea"/>
                        <a:cs typeface="+mn-cs"/>
                      </a:endParaRPr>
                    </a:p>
                    <a:p>
                      <a:pPr marL="171450" marR="0" lvl="0" indent="-171450" algn="l" defTabSz="914400" rtl="0" eaLnBrk="1" latinLnBrk="0" hangingPunct="1">
                        <a:lnSpc>
                          <a:spcPct val="107000"/>
                        </a:lnSpc>
                        <a:spcBef>
                          <a:spcPts val="600"/>
                        </a:spcBef>
                        <a:spcAft>
                          <a:spcPts val="0"/>
                        </a:spcAft>
                        <a:buFont typeface="Arial" panose="020B0604020202020204" pitchFamily="34" charset="0"/>
                        <a:buChar char="•"/>
                        <a:tabLst>
                          <a:tab pos="5280025" algn="l"/>
                        </a:tabLst>
                      </a:pPr>
                      <a:r>
                        <a:rPr lang="fr-CA" sz="1000" b="0" kern="1200">
                          <a:solidFill>
                            <a:schemeClr val="accent4"/>
                          </a:solidFill>
                          <a:latin typeface="+mn-lt"/>
                          <a:ea typeface="+mn-ea"/>
                          <a:cs typeface="+mn-cs"/>
                        </a:rPr>
                        <a:t>Symptômes mammaires</a:t>
                      </a:r>
                      <a:endParaRPr lang="en-US" sz="1000" b="0" kern="1200">
                        <a:solidFill>
                          <a:schemeClr val="accent4"/>
                        </a:solidFill>
                        <a:latin typeface="+mn-lt"/>
                        <a:ea typeface="+mn-ea"/>
                        <a:cs typeface="+mn-cs"/>
                      </a:endParaRPr>
                    </a:p>
                    <a:p>
                      <a:pPr marL="171450" marR="0" lvl="0" indent="-171450" algn="l" defTabSz="914400" rtl="0" eaLnBrk="1" latinLnBrk="0" hangingPunct="1">
                        <a:lnSpc>
                          <a:spcPct val="107000"/>
                        </a:lnSpc>
                        <a:spcBef>
                          <a:spcPts val="600"/>
                        </a:spcBef>
                        <a:spcAft>
                          <a:spcPts val="0"/>
                        </a:spcAft>
                        <a:buFont typeface="Arial" panose="020B0604020202020204" pitchFamily="34" charset="0"/>
                        <a:buChar char="•"/>
                        <a:tabLst>
                          <a:tab pos="5280025" algn="l"/>
                        </a:tabLst>
                      </a:pPr>
                      <a:r>
                        <a:rPr lang="fr-CA" sz="1000" b="0" kern="1200">
                          <a:solidFill>
                            <a:schemeClr val="accent4"/>
                          </a:solidFill>
                          <a:latin typeface="+mn-lt"/>
                          <a:ea typeface="+mn-ea"/>
                          <a:cs typeface="+mn-cs"/>
                        </a:rPr>
                        <a:t>Mammographie de dépistage au cours des 11 derniers mois</a:t>
                      </a:r>
                      <a:endParaRPr lang="en-US" sz="1000" b="0" kern="1200">
                        <a:solidFill>
                          <a:schemeClr val="accent4"/>
                        </a:solidFill>
                        <a:latin typeface="+mn-lt"/>
                        <a:ea typeface="+mn-ea"/>
                        <a:cs typeface="+mn-cs"/>
                      </a:endParaRPr>
                    </a:p>
                    <a:p>
                      <a:pPr marL="171450" marR="0" lvl="0" indent="-171450" algn="l" defTabSz="914400" rtl="0" eaLnBrk="1" latinLnBrk="0" hangingPunct="1">
                        <a:lnSpc>
                          <a:spcPct val="107000"/>
                        </a:lnSpc>
                        <a:spcBef>
                          <a:spcPts val="600"/>
                        </a:spcBef>
                        <a:spcAft>
                          <a:spcPts val="0"/>
                        </a:spcAft>
                        <a:buFont typeface="Arial" panose="020B0604020202020204" pitchFamily="34" charset="0"/>
                        <a:buChar char="•"/>
                        <a:tabLst>
                          <a:tab pos="5280025" algn="l"/>
                        </a:tabLst>
                      </a:pPr>
                      <a:r>
                        <a:rPr lang="fr-CA" sz="1000" b="0" kern="1200">
                          <a:solidFill>
                            <a:schemeClr val="accent4"/>
                          </a:solidFill>
                          <a:latin typeface="+mn-lt"/>
                          <a:ea typeface="+mn-ea"/>
                          <a:cs typeface="+mn-cs"/>
                        </a:rPr>
                        <a:t>Implants mammaires</a:t>
                      </a:r>
                      <a:endParaRPr lang="en-US" sz="1000" b="0" kern="1200">
                        <a:solidFill>
                          <a:schemeClr val="accent4"/>
                        </a:solidFill>
                        <a:latin typeface="+mn-lt"/>
                        <a:ea typeface="+mn-ea"/>
                        <a:cs typeface="+mn-cs"/>
                      </a:endParaRPr>
                    </a:p>
                  </a:txBody>
                  <a:tcPr marL="68580" marR="68580" marT="0" marB="0"/>
                </a:tc>
                <a:extLst>
                  <a:ext uri="{0D108BD9-81ED-4DB2-BD59-A6C34878D82A}">
                    <a16:rowId xmlns:a16="http://schemas.microsoft.com/office/drawing/2014/main" val="355222361"/>
                  </a:ext>
                </a:extLst>
              </a:tr>
              <a:tr h="392589">
                <a:tc>
                  <a:txBody>
                    <a:bodyPr/>
                    <a:lstStyle/>
                    <a:p>
                      <a:pPr marL="0" marR="0" algn="ctr">
                        <a:lnSpc>
                          <a:spcPct val="107000"/>
                        </a:lnSpc>
                        <a:spcBef>
                          <a:spcPts val="720"/>
                        </a:spcBef>
                        <a:spcAft>
                          <a:spcPts val="720"/>
                        </a:spcAft>
                        <a:tabLst>
                          <a:tab pos="5280025" algn="l"/>
                        </a:tabLst>
                      </a:pPr>
                      <a:r>
                        <a:rPr lang="fr-CA" sz="1000" b="1" kern="1200">
                          <a:solidFill>
                            <a:schemeClr val="accent4"/>
                          </a:solidFill>
                          <a:latin typeface="+mn-lt"/>
                          <a:ea typeface="+mn-ea"/>
                          <a:cs typeface="+mn-cs"/>
                        </a:rPr>
                        <a:t>T.‑N.‑L.</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defTabSz="914400" rtl="0" eaLnBrk="1" latinLnBrk="0" hangingPunct="1">
                        <a:lnSpc>
                          <a:spcPct val="107000"/>
                        </a:lnSpc>
                        <a:spcBef>
                          <a:spcPts val="0"/>
                        </a:spcBef>
                        <a:spcAft>
                          <a:spcPts val="0"/>
                        </a:spcAft>
                        <a:tabLst>
                          <a:tab pos="5280025" algn="l"/>
                        </a:tabLst>
                      </a:pPr>
                      <a:r>
                        <a:rPr lang="fr-CA" sz="1000" b="0" kern="1200">
                          <a:solidFill>
                            <a:schemeClr val="accent4"/>
                          </a:solidFill>
                          <a:latin typeface="+mn-lt"/>
                          <a:ea typeface="+mn-ea"/>
                          <a:cs typeface="+mn-cs"/>
                        </a:rPr>
                        <a:t>50 ans</a:t>
                      </a:r>
                      <a:endParaRPr lang="en-US" sz="1000" b="0" kern="1200">
                        <a:solidFill>
                          <a:schemeClr val="accent4"/>
                        </a:solidFill>
                        <a:latin typeface="+mn-lt"/>
                        <a:ea typeface="+mn-ea"/>
                        <a:cs typeface="+mn-cs"/>
                      </a:endParaRPr>
                    </a:p>
                  </a:txBody>
                  <a:tcPr marL="68580" marR="68580" marT="0" marB="0"/>
                </a:tc>
                <a:tc>
                  <a:txBody>
                    <a:bodyPr/>
                    <a:lstStyle/>
                    <a:p>
                      <a:pPr marL="0" marR="0" algn="ctr" defTabSz="914400" rtl="0" eaLnBrk="1" latinLnBrk="0" hangingPunct="1">
                        <a:lnSpc>
                          <a:spcPct val="107000"/>
                        </a:lnSpc>
                        <a:spcBef>
                          <a:spcPts val="0"/>
                        </a:spcBef>
                        <a:spcAft>
                          <a:spcPts val="0"/>
                        </a:spcAft>
                        <a:tabLst>
                          <a:tab pos="5280025" algn="l"/>
                        </a:tabLst>
                      </a:pPr>
                      <a:r>
                        <a:rPr lang="fr-CA" sz="1000" b="0" kern="1200">
                          <a:solidFill>
                            <a:schemeClr val="accent4"/>
                          </a:solidFill>
                          <a:latin typeface="+mn-lt"/>
                          <a:ea typeface="+mn-ea"/>
                          <a:cs typeface="+mn-cs"/>
                        </a:rPr>
                        <a:t>2 ans</a:t>
                      </a:r>
                      <a:endParaRPr lang="en-US" sz="1000" b="0" kern="1200">
                        <a:solidFill>
                          <a:schemeClr val="accent4"/>
                        </a:solidFill>
                        <a:latin typeface="+mn-lt"/>
                        <a:ea typeface="+mn-ea"/>
                        <a:cs typeface="+mn-cs"/>
                      </a:endParaRPr>
                    </a:p>
                  </a:txBody>
                  <a:tcPr marL="68580" marR="68580" marT="0" marB="0"/>
                </a:tc>
                <a:tc>
                  <a:txBody>
                    <a:bodyPr/>
                    <a:lstStyle/>
                    <a:p>
                      <a:pPr marL="0" marR="0" algn="ctr" defTabSz="914400" rtl="0" eaLnBrk="1" latinLnBrk="0" hangingPunct="1">
                        <a:lnSpc>
                          <a:spcPct val="107000"/>
                        </a:lnSpc>
                        <a:spcBef>
                          <a:spcPts val="0"/>
                        </a:spcBef>
                        <a:spcAft>
                          <a:spcPts val="0"/>
                        </a:spcAft>
                        <a:tabLst>
                          <a:tab pos="5280025" algn="l"/>
                        </a:tabLst>
                      </a:pPr>
                      <a:r>
                        <a:rPr lang="fr-CA" sz="1000" b="0" kern="1200">
                          <a:solidFill>
                            <a:schemeClr val="accent4"/>
                          </a:solidFill>
                          <a:latin typeface="+mn-lt"/>
                          <a:ea typeface="+mn-ea"/>
                          <a:cs typeface="+mn-cs"/>
                        </a:rPr>
                        <a:t>74 ans</a:t>
                      </a:r>
                      <a:endParaRPr lang="en-US" sz="1000" b="0" kern="1200">
                        <a:solidFill>
                          <a:schemeClr val="accent4"/>
                        </a:solidFill>
                        <a:latin typeface="+mn-lt"/>
                        <a:ea typeface="+mn-ea"/>
                        <a:cs typeface="+mn-cs"/>
                      </a:endParaRPr>
                    </a:p>
                    <a:p>
                      <a:pPr marL="0" marR="0" algn="ctr" defTabSz="914400" rtl="0" eaLnBrk="1" latinLnBrk="0" hangingPunct="1">
                        <a:lnSpc>
                          <a:spcPct val="107000"/>
                        </a:lnSpc>
                        <a:spcBef>
                          <a:spcPts val="0"/>
                        </a:spcBef>
                        <a:spcAft>
                          <a:spcPts val="0"/>
                        </a:spcAft>
                        <a:tabLst>
                          <a:tab pos="5280025" algn="l"/>
                        </a:tabLst>
                      </a:pPr>
                      <a:r>
                        <a:rPr lang="fr-CA" sz="1000" b="0" kern="1200">
                          <a:solidFill>
                            <a:schemeClr val="accent4"/>
                          </a:solidFill>
                          <a:latin typeface="+mn-lt"/>
                          <a:ea typeface="+mn-ea"/>
                          <a:cs typeface="+mn-cs"/>
                        </a:rPr>
                        <a:t>(75 ans et plus : possibilité de participer au programme uniquement si la personne y a déjà participé)</a:t>
                      </a:r>
                      <a:endParaRPr lang="en-US" sz="1000" b="0" kern="1200">
                        <a:solidFill>
                          <a:schemeClr val="accent4"/>
                        </a:solidFill>
                        <a:latin typeface="+mn-lt"/>
                        <a:ea typeface="+mn-ea"/>
                        <a:cs typeface="+mn-cs"/>
                      </a:endParaRPr>
                    </a:p>
                  </a:txBody>
                  <a:tcPr marL="68580" marR="68580" marT="0" marB="0"/>
                </a:tc>
                <a:tc>
                  <a:txBody>
                    <a:bodyPr/>
                    <a:lstStyle/>
                    <a:p>
                      <a:pPr marL="171450" marR="0" lvl="0" indent="-171450" algn="l" defTabSz="914400" rtl="0" eaLnBrk="1" latinLnBrk="0" hangingPunct="1">
                        <a:lnSpc>
                          <a:spcPct val="107000"/>
                        </a:lnSpc>
                        <a:spcBef>
                          <a:spcPts val="600"/>
                        </a:spcBef>
                        <a:spcAft>
                          <a:spcPts val="0"/>
                        </a:spcAft>
                        <a:buFont typeface="Arial" panose="020B0604020202020204" pitchFamily="34" charset="0"/>
                        <a:buChar char="•"/>
                        <a:tabLst>
                          <a:tab pos="5280025" algn="l"/>
                        </a:tabLst>
                      </a:pPr>
                      <a:r>
                        <a:rPr lang="fr-CA" sz="1000" b="0" kern="1200">
                          <a:solidFill>
                            <a:schemeClr val="accent4"/>
                          </a:solidFill>
                          <a:latin typeface="+mn-lt"/>
                          <a:ea typeface="+mn-ea"/>
                          <a:cs typeface="+mn-cs"/>
                        </a:rPr>
                        <a:t>Antécédents personnels de cancer du sein</a:t>
                      </a:r>
                      <a:endParaRPr lang="en-US" sz="1000" b="0" kern="1200">
                        <a:solidFill>
                          <a:schemeClr val="accent4"/>
                        </a:solidFill>
                        <a:latin typeface="+mn-lt"/>
                        <a:ea typeface="+mn-ea"/>
                        <a:cs typeface="+mn-cs"/>
                      </a:endParaRPr>
                    </a:p>
                    <a:p>
                      <a:pPr marL="171450" marR="0" lvl="0" indent="-171450" algn="l" defTabSz="914400" rtl="0" eaLnBrk="1" latinLnBrk="0" hangingPunct="1">
                        <a:lnSpc>
                          <a:spcPct val="107000"/>
                        </a:lnSpc>
                        <a:spcBef>
                          <a:spcPts val="600"/>
                        </a:spcBef>
                        <a:spcAft>
                          <a:spcPts val="0"/>
                        </a:spcAft>
                        <a:buFont typeface="Arial" panose="020B0604020202020204" pitchFamily="34" charset="0"/>
                        <a:buChar char="•"/>
                        <a:tabLst>
                          <a:tab pos="5280025" algn="l"/>
                        </a:tabLst>
                      </a:pPr>
                      <a:r>
                        <a:rPr lang="fr-CA" sz="1000" b="0" kern="1200">
                          <a:solidFill>
                            <a:schemeClr val="accent4"/>
                          </a:solidFill>
                          <a:latin typeface="+mn-lt"/>
                          <a:ea typeface="+mn-ea"/>
                          <a:cs typeface="+mn-cs"/>
                        </a:rPr>
                        <a:t>Symptômes mammaires</a:t>
                      </a:r>
                      <a:endParaRPr lang="en-US" sz="1000" b="0" kern="1200">
                        <a:solidFill>
                          <a:schemeClr val="accent4"/>
                        </a:solidFill>
                        <a:latin typeface="+mn-lt"/>
                        <a:ea typeface="+mn-ea"/>
                        <a:cs typeface="+mn-cs"/>
                      </a:endParaRPr>
                    </a:p>
                    <a:p>
                      <a:pPr marL="171450" marR="0" lvl="0" indent="-171450" algn="l" defTabSz="914400" rtl="0" eaLnBrk="1" latinLnBrk="0" hangingPunct="1">
                        <a:lnSpc>
                          <a:spcPct val="107000"/>
                        </a:lnSpc>
                        <a:spcBef>
                          <a:spcPts val="600"/>
                        </a:spcBef>
                        <a:spcAft>
                          <a:spcPts val="0"/>
                        </a:spcAft>
                        <a:buFont typeface="Arial" panose="020B0604020202020204" pitchFamily="34" charset="0"/>
                        <a:buChar char="•"/>
                        <a:tabLst>
                          <a:tab pos="5280025" algn="l"/>
                        </a:tabLst>
                      </a:pPr>
                      <a:r>
                        <a:rPr lang="fr-CA" sz="1000" b="0" kern="1200">
                          <a:solidFill>
                            <a:schemeClr val="accent4"/>
                          </a:solidFill>
                          <a:latin typeface="+mn-lt"/>
                          <a:ea typeface="+mn-ea"/>
                          <a:cs typeface="+mn-cs"/>
                        </a:rPr>
                        <a:t>Implants mammaires</a:t>
                      </a:r>
                      <a:endParaRPr lang="en-US" sz="1000" b="0" kern="1200">
                        <a:solidFill>
                          <a:schemeClr val="accent4"/>
                        </a:solidFill>
                        <a:latin typeface="+mn-lt"/>
                        <a:ea typeface="+mn-ea"/>
                        <a:cs typeface="+mn-cs"/>
                      </a:endParaRPr>
                    </a:p>
                  </a:txBody>
                  <a:tcPr marL="68580" marR="68580" marT="0" marB="0"/>
                </a:tc>
                <a:extLst>
                  <a:ext uri="{0D108BD9-81ED-4DB2-BD59-A6C34878D82A}">
                    <a16:rowId xmlns:a16="http://schemas.microsoft.com/office/drawing/2014/main" val="1605994661"/>
                  </a:ext>
                </a:extLst>
              </a:tr>
            </a:tbl>
          </a:graphicData>
        </a:graphic>
      </p:graphicFrame>
    </p:spTree>
    <p:extLst>
      <p:ext uri="{BB962C8B-B14F-4D97-AF65-F5344CB8AC3E}">
        <p14:creationId xmlns:p14="http://schemas.microsoft.com/office/powerpoint/2010/main" val="1632485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p:txBody>
          <a:bodyPr>
            <a:normAutofit/>
          </a:bodyPr>
          <a:lstStyle/>
          <a:p>
            <a:r>
              <a:rPr lang="fr-FR" sz="1600"/>
              <a:t>Méthodes de recrutement pour le dépistage du cancer du sein au Canada</a:t>
            </a:r>
            <a:endParaRPr lang="en-US" sz="1600"/>
          </a:p>
        </p:txBody>
      </p:sp>
      <p:sp>
        <p:nvSpPr>
          <p:cNvPr id="12" name="TextBox 11">
            <a:extLst>
              <a:ext uri="{FF2B5EF4-FFF2-40B4-BE49-F238E27FC236}">
                <a16:creationId xmlns:a16="http://schemas.microsoft.com/office/drawing/2014/main" id="{E2664A72-D48A-6F88-B084-9CCF9C07DCDC}"/>
              </a:ext>
            </a:extLst>
          </p:cNvPr>
          <p:cNvSpPr txBox="1"/>
          <p:nvPr/>
        </p:nvSpPr>
        <p:spPr>
          <a:xfrm>
            <a:off x="1191844" y="4978405"/>
            <a:ext cx="9476155" cy="1010918"/>
          </a:xfrm>
          <a:prstGeom prst="rect">
            <a:avLst/>
          </a:prstGeom>
          <a:noFill/>
        </p:spPr>
        <p:txBody>
          <a:bodyPr wrap="square">
            <a:spAutoFit/>
          </a:bodyPr>
          <a:lstStyle/>
          <a:p>
            <a:pPr marL="0" marR="0">
              <a:lnSpc>
                <a:spcPct val="107000"/>
              </a:lnSpc>
              <a:spcBef>
                <a:spcPts val="0"/>
              </a:spcBef>
              <a:spcAft>
                <a:spcPts val="800"/>
              </a:spcAft>
            </a:pPr>
            <a:r>
              <a:rPr lang="fr-FR" sz="1000">
                <a:effectLst/>
                <a:latin typeface="Calibri" panose="020F0502020204030204" pitchFamily="34" charset="0"/>
                <a:ea typeface="Yu Mincho" panose="02020400000000000000" pitchFamily="18" charset="-128"/>
                <a:cs typeface="Calibri" panose="020F0502020204030204" pitchFamily="34" charset="0"/>
              </a:rPr>
              <a:t>T.N.-O. : * Le programme de dépistage du cancer du sein de Yellowknife autorise l’accès direct des personnes de 50 à 74 ans vivant dans la zone de recrutement de Yellowknife et ayant un FSP désigné; pour toutes les autres régions desservies, une recommandation d’un FSP est requise pour pouvoir participer au programme. Le programme de dépistage du cancer du sein de Hay River autorise l’accès direct des personnes âgées de 50 à 74 ans vivant dans la zone de recrutement de Hay River et ayant un FSP désigné. Pour toutes les autres régions desservies, une recommandation d’un FSP est requise pour pouvoir participer au programme.</a:t>
            </a:r>
          </a:p>
          <a:p>
            <a:pPr marL="0" marR="0">
              <a:lnSpc>
                <a:spcPct val="107000"/>
              </a:lnSpc>
              <a:spcBef>
                <a:spcPts val="0"/>
              </a:spcBef>
              <a:spcAft>
                <a:spcPts val="800"/>
              </a:spcAft>
            </a:pPr>
            <a:r>
              <a:rPr lang="fr-FR" sz="1000">
                <a:effectLst/>
                <a:latin typeface="Calibri" panose="020F0502020204030204" pitchFamily="34" charset="0"/>
                <a:ea typeface="Yu Mincho" panose="02020400000000000000" pitchFamily="18" charset="-128"/>
                <a:cs typeface="Calibri" panose="020F0502020204030204" pitchFamily="34" charset="0"/>
              </a:rPr>
              <a:t>N. É. : ^ Recommandation du FSS</a:t>
            </a:r>
            <a:endParaRPr lang="en-US" sz="1000">
              <a:effectLst/>
              <a:latin typeface="Calibri" panose="020F0502020204030204" pitchFamily="34" charset="0"/>
              <a:ea typeface="Yu Mincho" panose="02020400000000000000" pitchFamily="18" charset="-128"/>
              <a:cs typeface="Arial" panose="020B0604020202020204" pitchFamily="34" charset="0"/>
            </a:endParaRPr>
          </a:p>
        </p:txBody>
      </p:sp>
      <p:graphicFrame>
        <p:nvGraphicFramePr>
          <p:cNvPr id="4" name="Table 3">
            <a:extLst>
              <a:ext uri="{FF2B5EF4-FFF2-40B4-BE49-F238E27FC236}">
                <a16:creationId xmlns:a16="http://schemas.microsoft.com/office/drawing/2014/main" id="{C709C041-D7AA-C3E7-8890-A9A69E657654}"/>
              </a:ext>
            </a:extLst>
          </p:cNvPr>
          <p:cNvGraphicFramePr>
            <a:graphicFrameLocks noGrp="1"/>
          </p:cNvGraphicFramePr>
          <p:nvPr>
            <p:extLst>
              <p:ext uri="{D42A27DB-BD31-4B8C-83A1-F6EECF244321}">
                <p14:modId xmlns:p14="http://schemas.microsoft.com/office/powerpoint/2010/main" val="1189879388"/>
              </p:ext>
            </p:extLst>
          </p:nvPr>
        </p:nvGraphicFramePr>
        <p:xfrm>
          <a:off x="1273907" y="1245027"/>
          <a:ext cx="9175261" cy="3733378"/>
        </p:xfrm>
        <a:graphic>
          <a:graphicData uri="http://schemas.openxmlformats.org/drawingml/2006/table">
            <a:tbl>
              <a:tblPr firstRow="1" firstCol="1" bandRow="1"/>
              <a:tblGrid>
                <a:gridCol w="1072984">
                  <a:extLst>
                    <a:ext uri="{9D8B030D-6E8A-4147-A177-3AD203B41FA5}">
                      <a16:colId xmlns:a16="http://schemas.microsoft.com/office/drawing/2014/main" val="3004503264"/>
                    </a:ext>
                  </a:extLst>
                </a:gridCol>
                <a:gridCol w="1213220">
                  <a:extLst>
                    <a:ext uri="{9D8B030D-6E8A-4147-A177-3AD203B41FA5}">
                      <a16:colId xmlns:a16="http://schemas.microsoft.com/office/drawing/2014/main" val="455783344"/>
                    </a:ext>
                  </a:extLst>
                </a:gridCol>
                <a:gridCol w="1025009">
                  <a:extLst>
                    <a:ext uri="{9D8B030D-6E8A-4147-A177-3AD203B41FA5}">
                      <a16:colId xmlns:a16="http://schemas.microsoft.com/office/drawing/2014/main" val="4058417494"/>
                    </a:ext>
                  </a:extLst>
                </a:gridCol>
                <a:gridCol w="1488154">
                  <a:extLst>
                    <a:ext uri="{9D8B030D-6E8A-4147-A177-3AD203B41FA5}">
                      <a16:colId xmlns:a16="http://schemas.microsoft.com/office/drawing/2014/main" val="1672252667"/>
                    </a:ext>
                  </a:extLst>
                </a:gridCol>
                <a:gridCol w="2061089">
                  <a:extLst>
                    <a:ext uri="{9D8B030D-6E8A-4147-A177-3AD203B41FA5}">
                      <a16:colId xmlns:a16="http://schemas.microsoft.com/office/drawing/2014/main" val="1784220970"/>
                    </a:ext>
                  </a:extLst>
                </a:gridCol>
                <a:gridCol w="2314805">
                  <a:extLst>
                    <a:ext uri="{9D8B030D-6E8A-4147-A177-3AD203B41FA5}">
                      <a16:colId xmlns:a16="http://schemas.microsoft.com/office/drawing/2014/main" val="3829453072"/>
                    </a:ext>
                  </a:extLst>
                </a:gridCol>
              </a:tblGrid>
              <a:tr h="693518">
                <a:tc>
                  <a:txBody>
                    <a:bodyPr/>
                    <a:lstStyle/>
                    <a:p>
                      <a:pPr marL="0" marR="0" algn="ctr">
                        <a:lnSpc>
                          <a:spcPct val="107000"/>
                        </a:lnSpc>
                        <a:spcBef>
                          <a:spcPts val="0"/>
                        </a:spcBef>
                        <a:spcAft>
                          <a:spcPts val="240"/>
                        </a:spcAft>
                        <a:tabLst>
                          <a:tab pos="5280025" algn="l"/>
                        </a:tabLst>
                      </a:pPr>
                      <a:r>
                        <a:rPr lang="en-US" sz="1100" b="1">
                          <a:solidFill>
                            <a:schemeClr val="accent4"/>
                          </a:solidFill>
                          <a:effectLst/>
                        </a:rPr>
                        <a:t>P/T </a:t>
                      </a:r>
                      <a:endParaRPr lang="en-US" sz="11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solidFill>
                      <a:schemeClr val="accent2">
                        <a:lumMod val="20000"/>
                        <a:lumOff val="80000"/>
                      </a:schemeClr>
                    </a:solidFill>
                  </a:tcPr>
                </a:tc>
                <a:tc>
                  <a:txBody>
                    <a:bodyPr/>
                    <a:lstStyle/>
                    <a:p>
                      <a:pPr algn="l" fontAlgn="t"/>
                      <a:r>
                        <a:rPr lang="en-US" sz="1100" b="1" kern="1200" err="1">
                          <a:solidFill>
                            <a:schemeClr val="accent4"/>
                          </a:solidFill>
                          <a:effectLst/>
                          <a:latin typeface="+mn-lt"/>
                          <a:ea typeface="+mn-ea"/>
                          <a:cs typeface="+mn-cs"/>
                        </a:rPr>
                        <a:t>Recommandation</a:t>
                      </a:r>
                      <a:r>
                        <a:rPr lang="en-US" sz="1100" b="1" kern="1200">
                          <a:solidFill>
                            <a:schemeClr val="accent4"/>
                          </a:solidFill>
                          <a:effectLst/>
                          <a:latin typeface="+mn-lt"/>
                          <a:ea typeface="+mn-ea"/>
                          <a:cs typeface="+mn-cs"/>
                        </a:rPr>
                        <a:t> d’un </a:t>
                      </a:r>
                      <a:r>
                        <a:rPr lang="en-US" sz="1100" b="1" kern="1200" err="1">
                          <a:solidFill>
                            <a:schemeClr val="accent4"/>
                          </a:solidFill>
                          <a:effectLst/>
                          <a:latin typeface="+mn-lt"/>
                          <a:ea typeface="+mn-ea"/>
                          <a:cs typeface="+mn-cs"/>
                        </a:rPr>
                        <a:t>médecin</a:t>
                      </a:r>
                      <a:endParaRPr lang="en-US" sz="1100" b="1" kern="1200">
                        <a:solidFill>
                          <a:schemeClr val="accent4"/>
                        </a:solidFill>
                        <a:effectLst/>
                        <a:latin typeface="+mn-lt"/>
                        <a:ea typeface="+mn-ea"/>
                        <a:cs typeface="+mn-cs"/>
                      </a:endParaRPr>
                    </a:p>
                  </a:txBody>
                  <a:tcPr marL="76200" marR="76200" marT="76200" marB="76200">
                    <a:solidFill>
                      <a:schemeClr val="accent2">
                        <a:lumMod val="20000"/>
                        <a:lumOff val="80000"/>
                      </a:schemeClr>
                    </a:solidFill>
                  </a:tcPr>
                </a:tc>
                <a:tc>
                  <a:txBody>
                    <a:bodyPr/>
                    <a:lstStyle/>
                    <a:p>
                      <a:pPr algn="l" fontAlgn="t"/>
                      <a:r>
                        <a:rPr lang="en-US" sz="1100" b="1" kern="1200">
                          <a:solidFill>
                            <a:schemeClr val="accent4"/>
                          </a:solidFill>
                          <a:effectLst/>
                          <a:latin typeface="+mn-lt"/>
                          <a:ea typeface="+mn-ea"/>
                          <a:cs typeface="+mn-cs"/>
                        </a:rPr>
                        <a:t>Accès direct</a:t>
                      </a:r>
                    </a:p>
                  </a:txBody>
                  <a:tcPr marL="76200" marR="76200" marT="76200" marB="76200">
                    <a:solidFill>
                      <a:schemeClr val="accent2">
                        <a:lumMod val="20000"/>
                        <a:lumOff val="80000"/>
                      </a:schemeClr>
                    </a:solidFill>
                  </a:tcPr>
                </a:tc>
                <a:tc>
                  <a:txBody>
                    <a:bodyPr/>
                    <a:lstStyle/>
                    <a:p>
                      <a:pPr algn="l" fontAlgn="t"/>
                      <a:r>
                        <a:rPr lang="en-US" sz="1100" b="1" kern="1200">
                          <a:solidFill>
                            <a:schemeClr val="accent4"/>
                          </a:solidFill>
                          <a:effectLst/>
                          <a:latin typeface="+mn-lt"/>
                          <a:ea typeface="+mn-ea"/>
                          <a:cs typeface="+mn-cs"/>
                        </a:rPr>
                        <a:t>Lettre d’invitation initiale</a:t>
                      </a:r>
                    </a:p>
                  </a:txBody>
                  <a:tcPr marL="76200" marR="76200" marT="76200" marB="76200">
                    <a:solidFill>
                      <a:schemeClr val="accent2">
                        <a:lumMod val="20000"/>
                        <a:lumOff val="80000"/>
                      </a:schemeClr>
                    </a:solidFill>
                  </a:tcPr>
                </a:tc>
                <a:tc>
                  <a:txBody>
                    <a:bodyPr/>
                    <a:lstStyle/>
                    <a:p>
                      <a:pPr algn="l" fontAlgn="t"/>
                      <a:r>
                        <a:rPr lang="fr-FR" sz="1100" b="1" kern="1200">
                          <a:solidFill>
                            <a:schemeClr val="accent4"/>
                          </a:solidFill>
                          <a:effectLst/>
                          <a:latin typeface="+mn-lt"/>
                          <a:ea typeface="+mn-ea"/>
                          <a:cs typeface="+mn-cs"/>
                        </a:rPr>
                        <a:t>Contenu promotionnel (p. ex. médias sociaux, publicité)</a:t>
                      </a:r>
                    </a:p>
                  </a:txBody>
                  <a:tcPr marL="76200" marR="76200" marT="76200" marB="76200">
                    <a:solidFill>
                      <a:schemeClr val="accent2">
                        <a:lumMod val="20000"/>
                        <a:lumOff val="80000"/>
                      </a:schemeClr>
                    </a:solidFill>
                  </a:tcPr>
                </a:tc>
                <a:tc>
                  <a:txBody>
                    <a:bodyPr/>
                    <a:lstStyle/>
                    <a:p>
                      <a:pPr algn="l" fontAlgn="t"/>
                      <a:r>
                        <a:rPr lang="en-US" sz="1100" b="1" kern="1200">
                          <a:solidFill>
                            <a:schemeClr val="accent4"/>
                          </a:solidFill>
                          <a:effectLst/>
                          <a:latin typeface="+mn-lt"/>
                          <a:ea typeface="+mn-ea"/>
                          <a:cs typeface="+mn-cs"/>
                        </a:rPr>
                        <a:t>Orientation par </a:t>
                      </a:r>
                      <a:r>
                        <a:rPr lang="en-US" sz="1100" b="1" kern="1200" err="1">
                          <a:solidFill>
                            <a:schemeClr val="accent4"/>
                          </a:solidFill>
                          <a:effectLst/>
                          <a:latin typeface="+mn-lt"/>
                          <a:ea typeface="+mn-ea"/>
                          <a:cs typeface="+mn-cs"/>
                        </a:rPr>
                        <a:t>l’infirmière</a:t>
                      </a:r>
                      <a:r>
                        <a:rPr lang="en-US" sz="1100" b="1" kern="1200">
                          <a:solidFill>
                            <a:schemeClr val="accent4"/>
                          </a:solidFill>
                          <a:effectLst/>
                          <a:latin typeface="+mn-lt"/>
                          <a:ea typeface="+mn-ea"/>
                          <a:cs typeface="+mn-cs"/>
                        </a:rPr>
                        <a:t> </a:t>
                      </a:r>
                      <a:r>
                        <a:rPr lang="en-US" sz="1100" b="1" kern="1200" err="1">
                          <a:solidFill>
                            <a:schemeClr val="accent4"/>
                          </a:solidFill>
                          <a:effectLst/>
                          <a:latin typeface="+mn-lt"/>
                          <a:ea typeface="+mn-ea"/>
                          <a:cs typeface="+mn-cs"/>
                        </a:rPr>
                        <a:t>praticienne</a:t>
                      </a:r>
                      <a:endParaRPr lang="en-US" sz="1100" b="1" kern="1200">
                        <a:solidFill>
                          <a:schemeClr val="accent4"/>
                        </a:solidFill>
                        <a:effectLst/>
                        <a:latin typeface="+mn-lt"/>
                        <a:ea typeface="+mn-ea"/>
                        <a:cs typeface="+mn-cs"/>
                      </a:endParaRPr>
                    </a:p>
                  </a:txBody>
                  <a:tcPr marL="76200" marR="76200" marT="76200" marB="76200">
                    <a:solidFill>
                      <a:schemeClr val="accent2">
                        <a:lumMod val="20000"/>
                        <a:lumOff val="80000"/>
                      </a:schemeClr>
                    </a:solidFill>
                  </a:tcPr>
                </a:tc>
                <a:extLst>
                  <a:ext uri="{0D108BD9-81ED-4DB2-BD59-A6C34878D82A}">
                    <a16:rowId xmlns:a16="http://schemas.microsoft.com/office/drawing/2014/main" val="3280615545"/>
                  </a:ext>
                </a:extLst>
              </a:tr>
              <a:tr h="224252">
                <a:tc>
                  <a:txBody>
                    <a:bodyPr/>
                    <a:lstStyle/>
                    <a:p>
                      <a:pPr marL="0" marR="0" algn="ctr">
                        <a:lnSpc>
                          <a:spcPct val="107000"/>
                        </a:lnSpc>
                        <a:spcBef>
                          <a:spcPts val="0"/>
                        </a:spcBef>
                        <a:spcAft>
                          <a:spcPts val="240"/>
                        </a:spcAft>
                        <a:tabLst>
                          <a:tab pos="5280025" algn="l"/>
                        </a:tabLst>
                      </a:pPr>
                      <a:r>
                        <a:rPr lang="en-US" sz="1100" b="1" kern="1200" err="1">
                          <a:solidFill>
                            <a:schemeClr val="accent4"/>
                          </a:solidFill>
                          <a:effectLst/>
                          <a:latin typeface="+mn-lt"/>
                          <a:ea typeface="+mn-ea"/>
                          <a:cs typeface="+mn-cs"/>
                        </a:rPr>
                        <a:t>Yn</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791967960"/>
                  </a:ext>
                </a:extLst>
              </a:tr>
              <a:tr h="224252">
                <a:tc>
                  <a:txBody>
                    <a:bodyPr/>
                    <a:lstStyle/>
                    <a:p>
                      <a:pPr marL="0" marR="0" algn="ctr">
                        <a:lnSpc>
                          <a:spcPct val="107000"/>
                        </a:lnSpc>
                        <a:spcBef>
                          <a:spcPts val="0"/>
                        </a:spcBef>
                        <a:spcAft>
                          <a:spcPts val="0"/>
                        </a:spcAft>
                        <a:tabLst>
                          <a:tab pos="5280025" algn="l"/>
                        </a:tabLst>
                      </a:pPr>
                      <a:r>
                        <a:rPr lang="en-US" sz="1100" b="1" kern="1200">
                          <a:solidFill>
                            <a:schemeClr val="accent4"/>
                          </a:solidFill>
                          <a:effectLst/>
                          <a:latin typeface="+mn-lt"/>
                          <a:ea typeface="+mn-ea"/>
                          <a:cs typeface="+mn-cs"/>
                        </a:rPr>
                        <a:t>T.N. O.</a:t>
                      </a: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852014563"/>
                  </a:ext>
                </a:extLst>
              </a:tr>
              <a:tr h="224252">
                <a:tc>
                  <a:txBody>
                    <a:bodyPr/>
                    <a:lstStyle/>
                    <a:p>
                      <a:pPr marL="0" marR="0" algn="ctr">
                        <a:lnSpc>
                          <a:spcPct val="107000"/>
                        </a:lnSpc>
                        <a:spcBef>
                          <a:spcPts val="0"/>
                        </a:spcBef>
                        <a:spcAft>
                          <a:spcPts val="0"/>
                        </a:spcAft>
                        <a:tabLst>
                          <a:tab pos="5280025" algn="l"/>
                        </a:tabLst>
                      </a:pPr>
                      <a:r>
                        <a:rPr lang="en-US" sz="1100" b="1" kern="1200" err="1">
                          <a:solidFill>
                            <a:schemeClr val="accent4"/>
                          </a:solidFill>
                          <a:effectLst/>
                          <a:latin typeface="+mn-lt"/>
                          <a:ea typeface="+mn-ea"/>
                          <a:cs typeface="+mn-cs"/>
                        </a:rPr>
                        <a:t>Nt</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065891950"/>
                  </a:ext>
                </a:extLst>
              </a:tr>
              <a:tr h="224252">
                <a:tc>
                  <a:txBody>
                    <a:bodyPr/>
                    <a:lstStyle/>
                    <a:p>
                      <a:pPr marL="0" marR="0" algn="ctr">
                        <a:lnSpc>
                          <a:spcPct val="107000"/>
                        </a:lnSpc>
                        <a:spcBef>
                          <a:spcPts val="0"/>
                        </a:spcBef>
                        <a:spcAft>
                          <a:spcPts val="0"/>
                        </a:spcAft>
                        <a:tabLst>
                          <a:tab pos="5280025" algn="l"/>
                        </a:tabLst>
                      </a:pPr>
                      <a:r>
                        <a:rPr lang="en-US" sz="1100" b="1" kern="1200">
                          <a:solidFill>
                            <a:schemeClr val="accent4"/>
                          </a:solidFill>
                          <a:effectLst/>
                          <a:latin typeface="+mn-lt"/>
                          <a:ea typeface="+mn-ea"/>
                          <a:cs typeface="+mn-cs"/>
                        </a:rPr>
                        <a:t>C. B.</a:t>
                      </a: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885640215"/>
                  </a:ext>
                </a:extLst>
              </a:tr>
              <a:tr h="224252">
                <a:tc>
                  <a:txBody>
                    <a:bodyPr/>
                    <a:lstStyle/>
                    <a:p>
                      <a:pPr marL="0" marR="0" algn="ctr">
                        <a:lnSpc>
                          <a:spcPct val="107000"/>
                        </a:lnSpc>
                        <a:spcBef>
                          <a:spcPts val="0"/>
                        </a:spcBef>
                        <a:spcAft>
                          <a:spcPts val="0"/>
                        </a:spcAft>
                        <a:tabLst>
                          <a:tab pos="5280025" algn="l"/>
                        </a:tabLst>
                      </a:pPr>
                      <a:r>
                        <a:rPr lang="en-US" sz="1100" b="1" kern="1200">
                          <a:solidFill>
                            <a:schemeClr val="accent4"/>
                          </a:solidFill>
                          <a:effectLst/>
                          <a:latin typeface="+mn-lt"/>
                          <a:ea typeface="+mn-ea"/>
                          <a:cs typeface="+mn-cs"/>
                        </a:rPr>
                        <a:t>Alb.</a:t>
                      </a: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290300021"/>
                  </a:ext>
                </a:extLst>
              </a:tr>
              <a:tr h="224252">
                <a:tc>
                  <a:txBody>
                    <a:bodyPr/>
                    <a:lstStyle/>
                    <a:p>
                      <a:pPr marL="0" marR="0" algn="ctr">
                        <a:lnSpc>
                          <a:spcPct val="107000"/>
                        </a:lnSpc>
                        <a:spcBef>
                          <a:spcPts val="0"/>
                        </a:spcBef>
                        <a:spcAft>
                          <a:spcPts val="0"/>
                        </a:spcAft>
                        <a:tabLst>
                          <a:tab pos="5280025" algn="l"/>
                        </a:tabLst>
                      </a:pPr>
                      <a:r>
                        <a:rPr lang="en-US" sz="1100" b="1" kern="1200">
                          <a:solidFill>
                            <a:schemeClr val="accent4"/>
                          </a:solidFill>
                          <a:effectLst/>
                          <a:latin typeface="+mn-lt"/>
                          <a:ea typeface="+mn-ea"/>
                          <a:cs typeface="+mn-cs"/>
                        </a:rPr>
                        <a:t>Sask.</a:t>
                      </a: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2211424087"/>
                  </a:ext>
                </a:extLst>
              </a:tr>
              <a:tr h="224252">
                <a:tc>
                  <a:txBody>
                    <a:bodyPr/>
                    <a:lstStyle/>
                    <a:p>
                      <a:pPr marL="0" marR="0" algn="ctr">
                        <a:lnSpc>
                          <a:spcPct val="107000"/>
                        </a:lnSpc>
                        <a:spcBef>
                          <a:spcPts val="0"/>
                        </a:spcBef>
                        <a:spcAft>
                          <a:spcPts val="0"/>
                        </a:spcAft>
                        <a:tabLst>
                          <a:tab pos="5280025" algn="l"/>
                        </a:tabLst>
                      </a:pPr>
                      <a:r>
                        <a:rPr lang="en-US" sz="1100" b="1" kern="1200">
                          <a:solidFill>
                            <a:schemeClr val="accent4"/>
                          </a:solidFill>
                          <a:effectLst/>
                          <a:latin typeface="+mn-lt"/>
                          <a:ea typeface="+mn-ea"/>
                          <a:cs typeface="+mn-cs"/>
                        </a:rPr>
                        <a:t>Man.</a:t>
                      </a: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3539874079"/>
                  </a:ext>
                </a:extLst>
              </a:tr>
              <a:tr h="224252">
                <a:tc>
                  <a:txBody>
                    <a:bodyPr/>
                    <a:lstStyle/>
                    <a:p>
                      <a:pPr marL="0" marR="0" algn="ctr">
                        <a:lnSpc>
                          <a:spcPct val="107000"/>
                        </a:lnSpc>
                        <a:spcBef>
                          <a:spcPts val="0"/>
                        </a:spcBef>
                        <a:spcAft>
                          <a:spcPts val="0"/>
                        </a:spcAft>
                        <a:tabLst>
                          <a:tab pos="5280025" algn="l"/>
                        </a:tabLst>
                      </a:pPr>
                      <a:r>
                        <a:rPr lang="en-US" sz="1100" b="1" kern="1200">
                          <a:solidFill>
                            <a:schemeClr val="accent4"/>
                          </a:solidFill>
                          <a:effectLst/>
                          <a:latin typeface="+mn-lt"/>
                          <a:ea typeface="+mn-ea"/>
                          <a:cs typeface="+mn-cs"/>
                        </a:rPr>
                        <a:t>Ont.</a:t>
                      </a: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326324536"/>
                  </a:ext>
                </a:extLst>
              </a:tr>
              <a:tr h="224252">
                <a:tc>
                  <a:txBody>
                    <a:bodyPr/>
                    <a:lstStyle/>
                    <a:p>
                      <a:pPr marL="0" marR="0" algn="ctr">
                        <a:lnSpc>
                          <a:spcPct val="107000"/>
                        </a:lnSpc>
                        <a:spcBef>
                          <a:spcPts val="0"/>
                        </a:spcBef>
                        <a:spcAft>
                          <a:spcPts val="0"/>
                        </a:spcAft>
                        <a:tabLst>
                          <a:tab pos="5280025" algn="l"/>
                        </a:tabLst>
                      </a:pPr>
                      <a:r>
                        <a:rPr lang="en-US" sz="1100" b="1" kern="1200">
                          <a:solidFill>
                            <a:schemeClr val="accent4"/>
                          </a:solidFill>
                          <a:effectLst/>
                          <a:latin typeface="+mn-lt"/>
                          <a:ea typeface="+mn-ea"/>
                          <a:cs typeface="+mn-cs"/>
                        </a:rPr>
                        <a:t>Qc</a:t>
                      </a: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2737067230"/>
                  </a:ext>
                </a:extLst>
              </a:tr>
              <a:tr h="224252">
                <a:tc>
                  <a:txBody>
                    <a:bodyPr/>
                    <a:lstStyle/>
                    <a:p>
                      <a:pPr marL="0" marR="0" algn="ctr">
                        <a:lnSpc>
                          <a:spcPct val="107000"/>
                        </a:lnSpc>
                        <a:spcBef>
                          <a:spcPts val="0"/>
                        </a:spcBef>
                        <a:spcAft>
                          <a:spcPts val="0"/>
                        </a:spcAft>
                        <a:tabLst>
                          <a:tab pos="5280025" algn="l"/>
                        </a:tabLst>
                      </a:pPr>
                      <a:r>
                        <a:rPr lang="en-US" sz="1100" b="1" kern="1200">
                          <a:solidFill>
                            <a:schemeClr val="accent4"/>
                          </a:solidFill>
                          <a:effectLst/>
                          <a:latin typeface="+mn-lt"/>
                          <a:ea typeface="+mn-ea"/>
                          <a:cs typeface="+mn-cs"/>
                        </a:rPr>
                        <a:t>N. B.</a:t>
                      </a: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266852268"/>
                  </a:ext>
                </a:extLst>
              </a:tr>
              <a:tr h="224252">
                <a:tc>
                  <a:txBody>
                    <a:bodyPr/>
                    <a:lstStyle/>
                    <a:p>
                      <a:pPr marL="0" marR="0" algn="ctr">
                        <a:lnSpc>
                          <a:spcPct val="107000"/>
                        </a:lnSpc>
                        <a:spcBef>
                          <a:spcPts val="0"/>
                        </a:spcBef>
                        <a:spcAft>
                          <a:spcPts val="0"/>
                        </a:spcAft>
                        <a:tabLst>
                          <a:tab pos="5280025" algn="l"/>
                        </a:tabLst>
                      </a:pPr>
                      <a:r>
                        <a:rPr lang="en-US" sz="1100" b="1" kern="1200">
                          <a:solidFill>
                            <a:schemeClr val="accent4"/>
                          </a:solidFill>
                          <a:effectLst/>
                          <a:latin typeface="+mn-lt"/>
                          <a:ea typeface="+mn-ea"/>
                          <a:cs typeface="+mn-cs"/>
                        </a:rPr>
                        <a:t>N. É.</a:t>
                      </a: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781508277"/>
                  </a:ext>
                </a:extLst>
              </a:tr>
              <a:tr h="224252">
                <a:tc>
                  <a:txBody>
                    <a:bodyPr/>
                    <a:lstStyle/>
                    <a:p>
                      <a:pPr marL="0" marR="0" algn="ctr">
                        <a:lnSpc>
                          <a:spcPct val="107000"/>
                        </a:lnSpc>
                        <a:spcBef>
                          <a:spcPts val="0"/>
                        </a:spcBef>
                        <a:spcAft>
                          <a:spcPts val="0"/>
                        </a:spcAft>
                        <a:tabLst>
                          <a:tab pos="5280025" algn="l"/>
                        </a:tabLst>
                      </a:pPr>
                      <a:r>
                        <a:rPr lang="en-US" sz="1100" b="1" kern="1200">
                          <a:solidFill>
                            <a:schemeClr val="accent4"/>
                          </a:solidFill>
                          <a:effectLst/>
                          <a:latin typeface="+mn-lt"/>
                          <a:ea typeface="+mn-ea"/>
                          <a:cs typeface="+mn-cs"/>
                        </a:rPr>
                        <a:t>Î. P. É.</a:t>
                      </a: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025183369"/>
                  </a:ext>
                </a:extLst>
              </a:tr>
              <a:tr h="348836">
                <a:tc>
                  <a:txBody>
                    <a:bodyPr/>
                    <a:lstStyle/>
                    <a:p>
                      <a:pPr marL="0" marR="0" algn="ctr">
                        <a:lnSpc>
                          <a:spcPct val="107000"/>
                        </a:lnSpc>
                        <a:spcBef>
                          <a:spcPts val="0"/>
                        </a:spcBef>
                        <a:spcAft>
                          <a:spcPts val="0"/>
                        </a:spcAft>
                        <a:tabLst>
                          <a:tab pos="5280025" algn="l"/>
                        </a:tabLst>
                      </a:pPr>
                      <a:r>
                        <a:rPr lang="en-US" sz="1100" b="1" kern="1200">
                          <a:solidFill>
                            <a:schemeClr val="accent4"/>
                          </a:solidFill>
                          <a:effectLst/>
                          <a:latin typeface="+mn-lt"/>
                          <a:ea typeface="+mn-ea"/>
                          <a:cs typeface="+mn-cs"/>
                        </a:rPr>
                        <a:t>T.‑N.‑L.</a:t>
                      </a: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3672091583"/>
                  </a:ext>
                </a:extLst>
              </a:tr>
            </a:tbl>
          </a:graphicData>
        </a:graphic>
      </p:graphicFrame>
    </p:spTree>
    <p:extLst>
      <p:ext uri="{BB962C8B-B14F-4D97-AF65-F5344CB8AC3E}">
        <p14:creationId xmlns:p14="http://schemas.microsoft.com/office/powerpoint/2010/main" val="4061726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467046" y="0"/>
            <a:ext cx="10380786" cy="455912"/>
          </a:xfrm>
        </p:spPr>
        <p:txBody>
          <a:bodyPr>
            <a:normAutofit/>
          </a:bodyPr>
          <a:lstStyle/>
          <a:p>
            <a:r>
              <a:rPr lang="fr-FR" sz="1600"/>
              <a:t>Prise de rendez vous pour un examen de dépistage du cancer du sein (mammographie) (1/2)</a:t>
            </a:r>
            <a:endParaRPr lang="en-US" sz="1600"/>
          </a:p>
        </p:txBody>
      </p:sp>
      <p:graphicFrame>
        <p:nvGraphicFramePr>
          <p:cNvPr id="3" name="Table 2">
            <a:extLst>
              <a:ext uri="{FF2B5EF4-FFF2-40B4-BE49-F238E27FC236}">
                <a16:creationId xmlns:a16="http://schemas.microsoft.com/office/drawing/2014/main" id="{D708F5C0-A3E3-3E26-1C5E-8E629E8590F5}"/>
              </a:ext>
            </a:extLst>
          </p:cNvPr>
          <p:cNvGraphicFramePr>
            <a:graphicFrameLocks noGrp="1"/>
          </p:cNvGraphicFramePr>
          <p:nvPr>
            <p:extLst>
              <p:ext uri="{D42A27DB-BD31-4B8C-83A1-F6EECF244321}">
                <p14:modId xmlns:p14="http://schemas.microsoft.com/office/powerpoint/2010/main" val="2738204433"/>
              </p:ext>
            </p:extLst>
          </p:nvPr>
        </p:nvGraphicFramePr>
        <p:xfrm>
          <a:off x="99802" y="455912"/>
          <a:ext cx="11992396" cy="6391013"/>
        </p:xfrm>
        <a:graphic>
          <a:graphicData uri="http://schemas.openxmlformats.org/drawingml/2006/table">
            <a:tbl>
              <a:tblPr/>
              <a:tblGrid>
                <a:gridCol w="483522">
                  <a:extLst>
                    <a:ext uri="{9D8B030D-6E8A-4147-A177-3AD203B41FA5}">
                      <a16:colId xmlns:a16="http://schemas.microsoft.com/office/drawing/2014/main" val="1177936984"/>
                    </a:ext>
                  </a:extLst>
                </a:gridCol>
                <a:gridCol w="3246214">
                  <a:extLst>
                    <a:ext uri="{9D8B030D-6E8A-4147-A177-3AD203B41FA5}">
                      <a16:colId xmlns:a16="http://schemas.microsoft.com/office/drawing/2014/main" val="1969147618"/>
                    </a:ext>
                  </a:extLst>
                </a:gridCol>
                <a:gridCol w="3094893">
                  <a:extLst>
                    <a:ext uri="{9D8B030D-6E8A-4147-A177-3AD203B41FA5}">
                      <a16:colId xmlns:a16="http://schemas.microsoft.com/office/drawing/2014/main" val="1485895848"/>
                    </a:ext>
                  </a:extLst>
                </a:gridCol>
                <a:gridCol w="5167767">
                  <a:extLst>
                    <a:ext uri="{9D8B030D-6E8A-4147-A177-3AD203B41FA5}">
                      <a16:colId xmlns:a16="http://schemas.microsoft.com/office/drawing/2014/main" val="2605524197"/>
                    </a:ext>
                  </a:extLst>
                </a:gridCol>
              </a:tblGrid>
              <a:tr h="133108">
                <a:tc>
                  <a:txBody>
                    <a:bodyPr/>
                    <a:lstStyle/>
                    <a:p>
                      <a:pPr algn="ctr" fontAlgn="b"/>
                      <a:r>
                        <a:rPr lang="en-US" sz="800" b="1">
                          <a:solidFill>
                            <a:schemeClr val="accent4"/>
                          </a:solidFill>
                          <a:effectLst/>
                        </a:rPr>
                        <a:t>P/T</a:t>
                      </a:r>
                    </a:p>
                  </a:txBody>
                  <a:tcPr marL="7964" marR="7964" marT="7964" marB="7964" anchor="ctr">
                    <a:solidFill>
                      <a:schemeClr val="accent2">
                        <a:lumMod val="20000"/>
                        <a:lumOff val="80000"/>
                      </a:schemeClr>
                    </a:solidFill>
                  </a:tcPr>
                </a:tc>
                <a:tc>
                  <a:txBody>
                    <a:bodyPr/>
                    <a:lstStyle/>
                    <a:p>
                      <a:pPr marL="0" marR="0">
                        <a:lnSpc>
                          <a:spcPct val="107000"/>
                        </a:lnSpc>
                        <a:spcBef>
                          <a:spcPts val="720"/>
                        </a:spcBef>
                        <a:spcAft>
                          <a:spcPts val="720"/>
                        </a:spcAft>
                      </a:pPr>
                      <a:r>
                        <a:rPr lang="fr-CA" sz="800" b="1" kern="1200">
                          <a:solidFill>
                            <a:schemeClr val="accent4"/>
                          </a:solidFill>
                          <a:effectLst/>
                          <a:latin typeface="+mn-lt"/>
                          <a:ea typeface="+mn-ea"/>
                          <a:cs typeface="+mn-cs"/>
                        </a:rPr>
                        <a:t>Rôle du FSP dans l’accès à l’examen</a:t>
                      </a:r>
                      <a:endParaRPr lang="en-US" sz="8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720"/>
                        </a:spcBef>
                        <a:spcAft>
                          <a:spcPts val="720"/>
                        </a:spcAft>
                      </a:pPr>
                      <a:r>
                        <a:rPr lang="fr-CA" sz="800" b="1" kern="1200">
                          <a:solidFill>
                            <a:schemeClr val="accent4"/>
                          </a:solidFill>
                          <a:effectLst/>
                          <a:latin typeface="+mn-lt"/>
                          <a:ea typeface="+mn-ea"/>
                          <a:cs typeface="+mn-cs"/>
                        </a:rPr>
                        <a:t>Prise de rendez‑vous pour l’examen de dépistage</a:t>
                      </a:r>
                      <a:endParaRPr lang="en-US" sz="8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720"/>
                        </a:spcBef>
                        <a:spcAft>
                          <a:spcPts val="720"/>
                        </a:spcAft>
                      </a:pPr>
                      <a:r>
                        <a:rPr lang="fr-CA" sz="800" b="1" kern="1200">
                          <a:solidFill>
                            <a:schemeClr val="accent4"/>
                          </a:solidFill>
                          <a:effectLst/>
                          <a:latin typeface="+mn-lt"/>
                          <a:ea typeface="+mn-ea"/>
                          <a:cs typeface="+mn-cs"/>
                        </a:rPr>
                        <a:t>Lieux du dépistage</a:t>
                      </a:r>
                      <a:endParaRPr lang="en-US" sz="8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extLst>
                  <a:ext uri="{0D108BD9-81ED-4DB2-BD59-A6C34878D82A}">
                    <a16:rowId xmlns:a16="http://schemas.microsoft.com/office/drawing/2014/main" val="231718761"/>
                  </a:ext>
                </a:extLst>
              </a:tr>
              <a:tr h="368564">
                <a:tc>
                  <a:txBody>
                    <a:bodyPr/>
                    <a:lstStyle/>
                    <a:p>
                      <a:pPr marL="0" marR="0" algn="ctr">
                        <a:lnSpc>
                          <a:spcPct val="107000"/>
                        </a:lnSpc>
                        <a:spcBef>
                          <a:spcPts val="720"/>
                        </a:spcBef>
                        <a:spcAft>
                          <a:spcPts val="720"/>
                        </a:spcAft>
                        <a:tabLst>
                          <a:tab pos="5280025" algn="l"/>
                        </a:tabLst>
                      </a:pPr>
                      <a:r>
                        <a:rPr lang="fr-CA" sz="800" b="1" kern="1200" err="1">
                          <a:solidFill>
                            <a:schemeClr val="accent4"/>
                          </a:solidFill>
                          <a:effectLst/>
                          <a:latin typeface="+mn-lt"/>
                          <a:ea typeface="+mn-ea"/>
                          <a:cs typeface="+mn-cs"/>
                        </a:rPr>
                        <a:t>Yn</a:t>
                      </a:r>
                      <a:endParaRPr lang="en-US" sz="8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dirty="0">
                          <a:solidFill>
                            <a:schemeClr val="accent4"/>
                          </a:solidFill>
                          <a:effectLst/>
                          <a:latin typeface="+mn-lt"/>
                          <a:ea typeface="+mn-ea"/>
                          <a:cs typeface="+mn-cs"/>
                        </a:rPr>
                        <a:t>Recommandation non requise</a:t>
                      </a:r>
                      <a:endParaRPr lang="en-US" sz="800" b="0" kern="1200" dirty="0">
                        <a:solidFill>
                          <a:schemeClr val="accent4"/>
                        </a:solidFill>
                        <a:effectLst/>
                        <a:latin typeface="+mn-lt"/>
                        <a:ea typeface="+mn-ea"/>
                        <a:cs typeface="+mn-cs"/>
                      </a:endParaRPr>
                    </a:p>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dirty="0">
                          <a:solidFill>
                            <a:schemeClr val="accent4"/>
                          </a:solidFill>
                          <a:effectLst/>
                          <a:latin typeface="+mn-lt"/>
                          <a:ea typeface="+mn-ea"/>
                          <a:cs typeface="+mn-cs"/>
                        </a:rPr>
                        <a:t>Les participantes doivent désigner un FSP.</a:t>
                      </a:r>
                      <a:endParaRPr lang="en-US" sz="800" b="0" kern="1200" dirty="0">
                        <a:solidFill>
                          <a:schemeClr val="accent4"/>
                        </a:solidFill>
                        <a:effectLst/>
                        <a:latin typeface="+mn-lt"/>
                        <a:ea typeface="+mn-ea"/>
                        <a:cs typeface="+mn-cs"/>
                      </a:endParaRPr>
                    </a:p>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dirty="0">
                          <a:solidFill>
                            <a:schemeClr val="accent4"/>
                          </a:solidFill>
                          <a:effectLst/>
                          <a:latin typeface="+mn-lt"/>
                          <a:ea typeface="+mn-ea"/>
                          <a:cs typeface="+mn-cs"/>
                        </a:rPr>
                        <a:t>Les FSP peuvent recommander des patientes et le programme leur enverra leur date et heure de rendez‑vous.</a:t>
                      </a:r>
                      <a:endParaRPr lang="en-US" sz="800" b="0" kern="1200" dirty="0">
                        <a:solidFill>
                          <a:schemeClr val="accent4"/>
                        </a:solidFill>
                        <a:effectLst/>
                        <a:latin typeface="+mn-lt"/>
                        <a:ea typeface="+mn-ea"/>
                        <a:cs typeface="+mn-cs"/>
                      </a:endParaRPr>
                    </a:p>
                  </a:txBody>
                  <a:tcPr marL="68580" marR="68580" marT="0" marB="0"/>
                </a:tc>
                <a:tc>
                  <a:txBody>
                    <a:bodyPr/>
                    <a:lstStyle/>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dirty="0">
                          <a:solidFill>
                            <a:schemeClr val="accent4"/>
                          </a:solidFill>
                          <a:effectLst/>
                          <a:latin typeface="+mn-lt"/>
                          <a:ea typeface="+mn-ea"/>
                          <a:cs typeface="+mn-cs"/>
                        </a:rPr>
                        <a:t>Les participantes prennent rendez‑vous en appelant le numéro du programme.</a:t>
                      </a:r>
                      <a:endParaRPr lang="en-US" sz="800" b="0" kern="1200" dirty="0">
                        <a:solidFill>
                          <a:schemeClr val="accent4"/>
                        </a:solidFill>
                        <a:effectLst/>
                        <a:latin typeface="+mn-lt"/>
                        <a:ea typeface="+mn-ea"/>
                        <a:cs typeface="+mn-cs"/>
                      </a:endParaRPr>
                    </a:p>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dirty="0">
                          <a:solidFill>
                            <a:schemeClr val="accent4"/>
                          </a:solidFill>
                          <a:effectLst/>
                          <a:latin typeface="+mn-lt"/>
                          <a:ea typeface="+mn-ea"/>
                          <a:cs typeface="+mn-cs"/>
                        </a:rPr>
                        <a:t>Pour une invitation à un nouveau rendez‑vous de dépistage, les participantes peuvent envoyer, par télécopie, un formulaire qui leur a été adressé par courrier, et le programme leur enverra leur date et heure de rendez‑vous.</a:t>
                      </a:r>
                      <a:endParaRPr lang="en-US" sz="800" b="0" kern="1200" dirty="0">
                        <a:solidFill>
                          <a:schemeClr val="accent4"/>
                        </a:solidFill>
                        <a:effectLst/>
                        <a:latin typeface="+mn-lt"/>
                        <a:ea typeface="+mn-ea"/>
                        <a:cs typeface="+mn-cs"/>
                      </a:endParaRPr>
                    </a:p>
                  </a:txBody>
                  <a:tcPr marL="68580" marR="68580" marT="0" marB="0"/>
                </a:tc>
                <a:tc>
                  <a:txBody>
                    <a:bodyPr/>
                    <a:lstStyle/>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Mammographies offertes à Whitehorse</a:t>
                      </a:r>
                      <a:endParaRPr lang="en-US" sz="800" b="0" kern="1200">
                        <a:solidFill>
                          <a:schemeClr val="accent4"/>
                        </a:solidFill>
                        <a:effectLst/>
                        <a:latin typeface="+mn-lt"/>
                        <a:ea typeface="+mn-ea"/>
                        <a:cs typeface="+mn-cs"/>
                      </a:endParaRPr>
                    </a:p>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Pas d’unité mobile de dépistage</a:t>
                      </a:r>
                      <a:endParaRPr lang="en-US" sz="8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1055301606"/>
                  </a:ext>
                </a:extLst>
              </a:tr>
              <a:tr h="368564">
                <a:tc>
                  <a:txBody>
                    <a:bodyPr/>
                    <a:lstStyle/>
                    <a:p>
                      <a:pPr marL="0" marR="0" algn="ctr">
                        <a:lnSpc>
                          <a:spcPct val="107000"/>
                        </a:lnSpc>
                        <a:spcBef>
                          <a:spcPts val="0"/>
                        </a:spcBef>
                        <a:spcAft>
                          <a:spcPts val="720"/>
                        </a:spcAft>
                      </a:pPr>
                      <a:r>
                        <a:rPr lang="fr-CA" sz="800" b="1" kern="1200">
                          <a:solidFill>
                            <a:schemeClr val="accent4"/>
                          </a:solidFill>
                          <a:effectLst/>
                          <a:latin typeface="+mn-lt"/>
                          <a:ea typeface="+mn-ea"/>
                          <a:cs typeface="+mn-cs"/>
                        </a:rPr>
                        <a:t>T.N.‑O.</a:t>
                      </a:r>
                      <a:endParaRPr lang="en-US" sz="8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Une demande doit être effectuée auprès du centre de santé communautaire (CSC) pour le financement des déplacements à des fins médicales.</a:t>
                      </a:r>
                      <a:endParaRPr lang="en-US" sz="800" b="0" kern="1200">
                        <a:solidFill>
                          <a:schemeClr val="accent4"/>
                        </a:solidFill>
                        <a:effectLst/>
                        <a:latin typeface="+mn-lt"/>
                        <a:ea typeface="+mn-ea"/>
                        <a:cs typeface="+mn-cs"/>
                      </a:endParaRPr>
                    </a:p>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Les participantes doivent désigner un FSP lors de la prise de rendez‑vous (si elles n’ont pas de FSP, le programme les dirigera vers un CSC).</a:t>
                      </a:r>
                      <a:endParaRPr lang="en-US" sz="800" b="0" kern="1200">
                        <a:solidFill>
                          <a:schemeClr val="accent4"/>
                        </a:solidFill>
                        <a:effectLst/>
                        <a:latin typeface="+mn-lt"/>
                        <a:ea typeface="+mn-ea"/>
                        <a:cs typeface="+mn-cs"/>
                      </a:endParaRPr>
                    </a:p>
                  </a:txBody>
                  <a:tcPr marL="68580" marR="68580" marT="0" marB="0"/>
                </a:tc>
                <a:tc>
                  <a:txBody>
                    <a:bodyPr/>
                    <a:lstStyle/>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dirty="0">
                          <a:solidFill>
                            <a:schemeClr val="accent4"/>
                          </a:solidFill>
                          <a:effectLst/>
                          <a:latin typeface="+mn-lt"/>
                          <a:ea typeface="+mn-ea"/>
                          <a:cs typeface="+mn-cs"/>
                        </a:rPr>
                        <a:t>Les participantes prennent rendez‑vous en appelant le numéro sans frais du programme.</a:t>
                      </a:r>
                      <a:endParaRPr lang="en-US" sz="800" b="0" kern="1200" dirty="0">
                        <a:solidFill>
                          <a:schemeClr val="accent4"/>
                        </a:solidFill>
                        <a:effectLst/>
                        <a:latin typeface="+mn-lt"/>
                        <a:ea typeface="+mn-ea"/>
                        <a:cs typeface="+mn-cs"/>
                      </a:endParaRPr>
                    </a:p>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dirty="0">
                          <a:solidFill>
                            <a:schemeClr val="accent4"/>
                          </a:solidFill>
                          <a:effectLst/>
                          <a:latin typeface="+mn-lt"/>
                          <a:ea typeface="+mn-ea"/>
                          <a:cs typeface="+mn-cs"/>
                        </a:rPr>
                        <a:t>Les participantes ayant besoin d’un financement pour leur déplacement doivent organiser le rendez‑vous par l’entremise de leur CSC.</a:t>
                      </a:r>
                      <a:endParaRPr lang="en-US" sz="800" b="0" kern="1200" dirty="0">
                        <a:solidFill>
                          <a:schemeClr val="accent4"/>
                        </a:solidFill>
                        <a:effectLst/>
                        <a:latin typeface="+mn-lt"/>
                        <a:ea typeface="+mn-ea"/>
                        <a:cs typeface="+mn-cs"/>
                      </a:endParaRPr>
                    </a:p>
                  </a:txBody>
                  <a:tcPr marL="68580" marR="68580" marT="0" marB="0"/>
                </a:tc>
                <a:tc>
                  <a:txBody>
                    <a:bodyPr/>
                    <a:lstStyle/>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Dépistage offert à Yellowknife pour ce programme (Hay River et </a:t>
                      </a:r>
                      <a:r>
                        <a:rPr lang="fr-CA" sz="800" b="0" kern="1200" err="1">
                          <a:solidFill>
                            <a:schemeClr val="accent4"/>
                          </a:solidFill>
                          <a:effectLst/>
                          <a:latin typeface="+mn-lt"/>
                          <a:ea typeface="+mn-ea"/>
                          <a:cs typeface="+mn-cs"/>
                        </a:rPr>
                        <a:t>Inuvik</a:t>
                      </a:r>
                      <a:r>
                        <a:rPr lang="fr-CA" sz="800" b="0" kern="1200">
                          <a:solidFill>
                            <a:schemeClr val="accent4"/>
                          </a:solidFill>
                          <a:effectLst/>
                          <a:latin typeface="+mn-lt"/>
                          <a:ea typeface="+mn-ea"/>
                          <a:cs typeface="+mn-cs"/>
                        </a:rPr>
                        <a:t> offrent également des examens de dépistage dans le cadre de programmes distincts.)</a:t>
                      </a:r>
                      <a:endParaRPr lang="en-US" sz="800" b="0" kern="1200">
                        <a:solidFill>
                          <a:schemeClr val="accent4"/>
                        </a:solidFill>
                        <a:effectLst/>
                        <a:latin typeface="+mn-lt"/>
                        <a:ea typeface="+mn-ea"/>
                        <a:cs typeface="+mn-cs"/>
                      </a:endParaRPr>
                    </a:p>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Pas d’unité mobile de dépistage</a:t>
                      </a:r>
                      <a:endParaRPr lang="en-US" sz="8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2391037511"/>
                  </a:ext>
                </a:extLst>
              </a:tr>
              <a:tr h="957203">
                <a:tc>
                  <a:txBody>
                    <a:bodyPr/>
                    <a:lstStyle/>
                    <a:p>
                      <a:pPr marL="0" marR="0" algn="ctr" defTabSz="914400" rtl="0" eaLnBrk="1" fontAlgn="b" latinLnBrk="0" hangingPunct="1">
                        <a:lnSpc>
                          <a:spcPct val="107000"/>
                        </a:lnSpc>
                        <a:spcBef>
                          <a:spcPts val="720"/>
                        </a:spcBef>
                        <a:spcAft>
                          <a:spcPts val="720"/>
                        </a:spcAft>
                      </a:pPr>
                      <a:r>
                        <a:rPr lang="fr-CA" sz="800" b="1" kern="1200">
                          <a:solidFill>
                            <a:schemeClr val="accent4"/>
                          </a:solidFill>
                          <a:effectLst/>
                          <a:latin typeface="+mn-lt"/>
                          <a:ea typeface="+mn-ea"/>
                          <a:cs typeface="+mn-cs"/>
                        </a:rPr>
                        <a:t>Nt</a:t>
                      </a:r>
                      <a:endParaRPr lang="en-US" sz="8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171450" marR="0" lvl="0" indent="-171450" algn="l" defTabSz="914400" rtl="0" eaLnBrk="1" fontAlgn="b" latinLnBrk="0" hangingPunct="1">
                        <a:lnSpc>
                          <a:spcPct val="107000"/>
                        </a:lnSpc>
                        <a:spcBef>
                          <a:spcPts val="600"/>
                        </a:spcBef>
                        <a:spcAft>
                          <a:spcPts val="0"/>
                        </a:spcAft>
                        <a:buSzPts val="800"/>
                        <a:buFont typeface="Arial" panose="020B0604020202020204" pitchFamily="34" charset="0"/>
                        <a:buChar char="•"/>
                        <a:tabLst>
                          <a:tab pos="5280025" algn="l"/>
                        </a:tabLst>
                      </a:pPr>
                      <a:r>
                        <a:rPr lang="fr-CA" sz="800" b="0" kern="1200" dirty="0">
                          <a:solidFill>
                            <a:schemeClr val="accent4"/>
                          </a:solidFill>
                          <a:effectLst/>
                          <a:latin typeface="+mn-lt"/>
                          <a:ea typeface="+mn-ea"/>
                          <a:cs typeface="+mn-cs"/>
                        </a:rPr>
                        <a:t>Une recommandation d’un FSP est requise pour tout examen de dépistage en dehors du territoire.</a:t>
                      </a:r>
                      <a:endParaRPr lang="en-US" sz="800" b="0" kern="1200" dirty="0">
                        <a:solidFill>
                          <a:schemeClr val="accent4"/>
                        </a:solidFill>
                        <a:effectLst/>
                        <a:latin typeface="+mn-lt"/>
                        <a:ea typeface="+mn-ea"/>
                        <a:cs typeface="+mn-cs"/>
                      </a:endParaRPr>
                    </a:p>
                  </a:txBody>
                  <a:tcPr marL="68580" marR="68580" marT="0" marB="0"/>
                </a:tc>
                <a:tc>
                  <a:txBody>
                    <a:bodyPr/>
                    <a:lstStyle/>
                    <a:p>
                      <a:pPr marL="171450" marR="0" lvl="0" indent="-171450" algn="l" defTabSz="914400" rtl="0" eaLnBrk="1" fontAlgn="b" latinLnBrk="0" hangingPunct="1">
                        <a:lnSpc>
                          <a:spcPct val="107000"/>
                        </a:lnSpc>
                        <a:spcBef>
                          <a:spcPts val="600"/>
                        </a:spcBef>
                        <a:spcAft>
                          <a:spcPts val="0"/>
                        </a:spcAft>
                        <a:buSzPts val="800"/>
                        <a:buFont typeface="Arial" panose="020B0604020202020204" pitchFamily="34" charset="0"/>
                        <a:buChar char="•"/>
                        <a:tabLst>
                          <a:tab pos="5280025" algn="l"/>
                        </a:tabLst>
                      </a:pPr>
                      <a:r>
                        <a:rPr lang="fr-CA" sz="800" b="0" kern="1200" dirty="0">
                          <a:solidFill>
                            <a:schemeClr val="accent4"/>
                          </a:solidFill>
                          <a:effectLst/>
                          <a:latin typeface="+mn-lt"/>
                          <a:ea typeface="+mn-ea"/>
                          <a:cs typeface="+mn-cs"/>
                        </a:rPr>
                        <a:t>Les mammographies de dépistage doivent être coordonnées avec un autre déplacement effectué pour une autre raison.</a:t>
                      </a:r>
                      <a:endParaRPr lang="en-US" sz="800" b="0" kern="1200" dirty="0">
                        <a:solidFill>
                          <a:schemeClr val="accent4"/>
                        </a:solidFill>
                        <a:effectLst/>
                        <a:latin typeface="+mn-lt"/>
                        <a:ea typeface="+mn-ea"/>
                        <a:cs typeface="+mn-cs"/>
                      </a:endParaRPr>
                    </a:p>
                  </a:txBody>
                  <a:tcPr marL="68580" marR="68580" marT="0" marB="0"/>
                </a:tc>
                <a:tc>
                  <a:txBody>
                    <a:bodyPr/>
                    <a:lstStyle/>
                    <a:p>
                      <a:pPr marL="171450" marR="0" lvl="0" indent="-171450" algn="l" defTabSz="914400" rtl="0" eaLnBrk="1" fontAlgn="b" latinLnBrk="0" hangingPunct="1">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Aucun (dépistage diagnostique uniquement)</a:t>
                      </a:r>
                      <a:endParaRPr lang="en-US" sz="800" b="0" kern="1200">
                        <a:solidFill>
                          <a:schemeClr val="accent4"/>
                        </a:solidFill>
                        <a:effectLst/>
                        <a:latin typeface="+mn-lt"/>
                        <a:ea typeface="+mn-ea"/>
                        <a:cs typeface="+mn-cs"/>
                      </a:endParaRPr>
                    </a:p>
                    <a:p>
                      <a:pPr marL="171450" marR="0" lvl="0" indent="-171450" algn="l" defTabSz="914400" rtl="0" eaLnBrk="1" fontAlgn="b" latinLnBrk="0" hangingPunct="1">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Un dépistage limité peut être effectué au </a:t>
                      </a:r>
                      <a:r>
                        <a:rPr lang="fr-CA" sz="800" b="0" kern="1200" err="1">
                          <a:solidFill>
                            <a:schemeClr val="accent4"/>
                          </a:solidFill>
                          <a:effectLst/>
                          <a:latin typeface="+mn-lt"/>
                          <a:ea typeface="+mn-ea"/>
                          <a:cs typeface="+mn-cs"/>
                        </a:rPr>
                        <a:t>Qikiqtani</a:t>
                      </a:r>
                      <a:r>
                        <a:rPr lang="fr-CA" sz="800" b="0" kern="1200">
                          <a:solidFill>
                            <a:schemeClr val="accent4"/>
                          </a:solidFill>
                          <a:effectLst/>
                          <a:latin typeface="+mn-lt"/>
                          <a:ea typeface="+mn-ea"/>
                          <a:cs typeface="+mn-cs"/>
                        </a:rPr>
                        <a:t> General Hospital (QGH) pour les personnes qui répondent aux critères suivants :</a:t>
                      </a:r>
                      <a:endParaRPr lang="en-US" sz="800" b="0" kern="1200">
                        <a:solidFill>
                          <a:schemeClr val="accent4"/>
                        </a:solidFill>
                        <a:effectLst/>
                        <a:latin typeface="+mn-lt"/>
                        <a:ea typeface="+mn-ea"/>
                        <a:cs typeface="+mn-cs"/>
                      </a:endParaRPr>
                    </a:p>
                    <a:p>
                      <a:pPr marL="171450" marR="0" lvl="0" indent="-171450" algn="l" defTabSz="914400" rtl="0" eaLnBrk="1" fontAlgn="b" latinLnBrk="0" hangingPunct="1">
                        <a:lnSpc>
                          <a:spcPct val="107000"/>
                        </a:lnSpc>
                        <a:spcBef>
                          <a:spcPts val="600"/>
                        </a:spcBef>
                        <a:spcAft>
                          <a:spcPts val="0"/>
                        </a:spcAft>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Déplacement à Iqaluit pour un autre rendez-vous</a:t>
                      </a:r>
                      <a:endParaRPr lang="en-US" sz="800" b="0" kern="1200">
                        <a:solidFill>
                          <a:schemeClr val="accent4"/>
                        </a:solidFill>
                        <a:effectLst/>
                        <a:latin typeface="+mn-lt"/>
                        <a:ea typeface="+mn-ea"/>
                        <a:cs typeface="+mn-cs"/>
                      </a:endParaRPr>
                    </a:p>
                    <a:p>
                      <a:pPr marL="171450" marR="0" lvl="0" indent="-171450" algn="l" defTabSz="914400" rtl="0" eaLnBrk="1" fontAlgn="b" latinLnBrk="0" hangingPunct="1">
                        <a:lnSpc>
                          <a:spcPct val="107000"/>
                        </a:lnSpc>
                        <a:spcBef>
                          <a:spcPts val="600"/>
                        </a:spcBef>
                        <a:spcAft>
                          <a:spcPts val="0"/>
                        </a:spcAft>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Déplacement à Iqaluit comme personne accompagnatrice d’un autre patient</a:t>
                      </a:r>
                      <a:endParaRPr lang="en-US" sz="800" b="0" kern="1200">
                        <a:solidFill>
                          <a:schemeClr val="accent4"/>
                        </a:solidFill>
                        <a:effectLst/>
                        <a:latin typeface="+mn-lt"/>
                        <a:ea typeface="+mn-ea"/>
                        <a:cs typeface="+mn-cs"/>
                      </a:endParaRPr>
                    </a:p>
                    <a:p>
                      <a:pPr marL="171450" marR="0" lvl="0" indent="-171450" algn="l" defTabSz="914400" rtl="0" eaLnBrk="1" fontAlgn="b" latinLnBrk="0" hangingPunct="1">
                        <a:lnSpc>
                          <a:spcPct val="107000"/>
                        </a:lnSpc>
                        <a:spcBef>
                          <a:spcPts val="600"/>
                        </a:spcBef>
                        <a:spcAft>
                          <a:spcPts val="0"/>
                        </a:spcAft>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Déplacement à Iqaluit pour les affaires ou les loisirs</a:t>
                      </a:r>
                      <a:endParaRPr lang="en-US" sz="800" b="0" kern="1200">
                        <a:solidFill>
                          <a:schemeClr val="accent4"/>
                        </a:solidFill>
                        <a:effectLst/>
                        <a:latin typeface="+mn-lt"/>
                        <a:ea typeface="+mn-ea"/>
                        <a:cs typeface="+mn-cs"/>
                      </a:endParaRPr>
                    </a:p>
                    <a:p>
                      <a:pPr marL="171450" marR="0" lvl="0" indent="-171450" algn="l" defTabSz="914400" rtl="0" eaLnBrk="1" fontAlgn="b" latinLnBrk="0" hangingPunct="1">
                        <a:lnSpc>
                          <a:spcPct val="107000"/>
                        </a:lnSpc>
                        <a:spcBef>
                          <a:spcPts val="600"/>
                        </a:spcBef>
                        <a:spcAft>
                          <a:spcPts val="0"/>
                        </a:spcAft>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Recommandation requise de la part d’un médecin ou d’une infirmière praticienne autorisée</a:t>
                      </a:r>
                      <a:endParaRPr lang="en-US" sz="800" b="0" kern="1200">
                        <a:solidFill>
                          <a:schemeClr val="accent4"/>
                        </a:solidFill>
                        <a:effectLst/>
                        <a:latin typeface="+mn-lt"/>
                        <a:ea typeface="+mn-ea"/>
                        <a:cs typeface="+mn-cs"/>
                      </a:endParaRPr>
                    </a:p>
                    <a:p>
                      <a:pPr marL="171450" marR="0" lvl="0" indent="-171450" algn="l" defTabSz="914400" rtl="0" eaLnBrk="1" fontAlgn="b" latinLnBrk="0" hangingPunct="1">
                        <a:lnSpc>
                          <a:spcPct val="107000"/>
                        </a:lnSpc>
                        <a:spcBef>
                          <a:spcPts val="600"/>
                        </a:spcBef>
                        <a:spcAft>
                          <a:spcPts val="0"/>
                        </a:spcAft>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Clientes des services du QGH de la région de Baffin</a:t>
                      </a:r>
                      <a:endParaRPr lang="en-US" sz="800" b="0" kern="1200">
                        <a:solidFill>
                          <a:schemeClr val="accent4"/>
                        </a:solidFill>
                        <a:effectLst/>
                        <a:latin typeface="+mn-lt"/>
                        <a:ea typeface="+mn-ea"/>
                        <a:cs typeface="+mn-cs"/>
                      </a:endParaRPr>
                    </a:p>
                    <a:p>
                      <a:pPr marL="171450" marR="0" lvl="0" indent="-171450" algn="l" defTabSz="914400" rtl="0" eaLnBrk="1" fontAlgn="b" latinLnBrk="0" hangingPunct="1">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Pas d’unité mobile de dépistage</a:t>
                      </a:r>
                      <a:endParaRPr lang="en-US" sz="8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1742394797"/>
                  </a:ext>
                </a:extLst>
              </a:tr>
              <a:tr h="368564">
                <a:tc>
                  <a:txBody>
                    <a:bodyPr/>
                    <a:lstStyle/>
                    <a:p>
                      <a:pPr marL="0" marR="0" algn="ctr" defTabSz="914400" rtl="0" eaLnBrk="1" fontAlgn="b" latinLnBrk="0" hangingPunct="1">
                        <a:lnSpc>
                          <a:spcPct val="107000"/>
                        </a:lnSpc>
                        <a:spcBef>
                          <a:spcPts val="720"/>
                        </a:spcBef>
                        <a:spcAft>
                          <a:spcPts val="720"/>
                        </a:spcAft>
                      </a:pPr>
                      <a:r>
                        <a:rPr lang="fr-CA" sz="800" b="1" kern="1200">
                          <a:solidFill>
                            <a:schemeClr val="accent4"/>
                          </a:solidFill>
                          <a:effectLst/>
                          <a:latin typeface="+mn-lt"/>
                          <a:ea typeface="+mn-ea"/>
                          <a:cs typeface="+mn-cs"/>
                        </a:rPr>
                        <a:t>C.‑B.</a:t>
                      </a:r>
                      <a:endParaRPr lang="en-US" sz="8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171450" marR="0" lvl="0" indent="-171450" algn="l" defTabSz="914400" rtl="0" eaLnBrk="1" fontAlgn="b" latinLnBrk="0" hangingPunct="1">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Recommandation non requise</a:t>
                      </a:r>
                      <a:endParaRPr lang="en-US" sz="800" b="0" kern="1200">
                        <a:solidFill>
                          <a:schemeClr val="accent4"/>
                        </a:solidFill>
                        <a:effectLst/>
                        <a:latin typeface="+mn-lt"/>
                        <a:ea typeface="+mn-ea"/>
                        <a:cs typeface="+mn-cs"/>
                      </a:endParaRPr>
                    </a:p>
                    <a:p>
                      <a:pPr marL="171450" marR="0" lvl="0" indent="-171450" algn="l" defTabSz="914400" rtl="0" eaLnBrk="1" fontAlgn="b" latinLnBrk="0" hangingPunct="1">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La personne doit désigner un FSP lors de la prise de rendez‑vous pour un examen de dépistage. Il peut s’agir d’une clinique sans rendez‑vous, d’une infirmière praticienne ou d’un naturopathe.</a:t>
                      </a:r>
                      <a:endParaRPr lang="en-US" sz="800" b="0" kern="1200">
                        <a:solidFill>
                          <a:schemeClr val="accent4"/>
                        </a:solidFill>
                        <a:effectLst/>
                        <a:latin typeface="+mn-lt"/>
                        <a:ea typeface="+mn-ea"/>
                        <a:cs typeface="+mn-cs"/>
                      </a:endParaRPr>
                    </a:p>
                  </a:txBody>
                  <a:tcPr marL="68580" marR="68580" marT="0" marB="0"/>
                </a:tc>
                <a:tc>
                  <a:txBody>
                    <a:bodyPr/>
                    <a:lstStyle/>
                    <a:p>
                      <a:pPr marL="171450" marR="0" lvl="0" indent="-171450" algn="l" defTabSz="914400" rtl="0" eaLnBrk="1" fontAlgn="b" latinLnBrk="0" hangingPunct="1">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Appel sans frais au centre de prise de rendez‑vous ou communication directe avec le centre local de dépistage</a:t>
                      </a:r>
                      <a:endParaRPr lang="en-US" sz="800" b="0" kern="1200">
                        <a:solidFill>
                          <a:schemeClr val="accent4"/>
                        </a:solidFill>
                        <a:effectLst/>
                        <a:latin typeface="+mn-lt"/>
                        <a:ea typeface="+mn-ea"/>
                        <a:cs typeface="+mn-cs"/>
                      </a:endParaRPr>
                    </a:p>
                  </a:txBody>
                  <a:tcPr marL="68580" marR="68580" marT="0" marB="0"/>
                </a:tc>
                <a:tc>
                  <a:txBody>
                    <a:bodyPr/>
                    <a:lstStyle/>
                    <a:p>
                      <a:pPr marL="171450" marR="0" lvl="0" indent="-171450" algn="l" defTabSz="914400" rtl="0" eaLnBrk="1" fontAlgn="b" latinLnBrk="0" hangingPunct="1">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La liste des centres de dépistage avec leurs coordonnées est accessible en ligne ou en appelant le programme.</a:t>
                      </a:r>
                      <a:endParaRPr lang="en-US" sz="800" b="0" kern="1200">
                        <a:solidFill>
                          <a:schemeClr val="accent4"/>
                        </a:solidFill>
                        <a:effectLst/>
                        <a:latin typeface="+mn-lt"/>
                        <a:ea typeface="+mn-ea"/>
                        <a:cs typeface="+mn-cs"/>
                      </a:endParaRPr>
                    </a:p>
                    <a:p>
                      <a:pPr marL="171450" marR="0" lvl="0" indent="-171450" algn="l" defTabSz="914400" rtl="0" eaLnBrk="1" fontAlgn="b" latinLnBrk="0" hangingPunct="1">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Unité mobile de dépistage</a:t>
                      </a:r>
                      <a:endParaRPr lang="en-US" sz="8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1795857133"/>
                  </a:ext>
                </a:extLst>
              </a:tr>
              <a:tr h="486292">
                <a:tc>
                  <a:txBody>
                    <a:bodyPr/>
                    <a:lstStyle/>
                    <a:p>
                      <a:pPr marL="0" marR="0" algn="ctr" defTabSz="914400" rtl="0" eaLnBrk="1" fontAlgn="b" latinLnBrk="0" hangingPunct="1">
                        <a:lnSpc>
                          <a:spcPct val="107000"/>
                        </a:lnSpc>
                        <a:spcBef>
                          <a:spcPts val="720"/>
                        </a:spcBef>
                        <a:spcAft>
                          <a:spcPts val="720"/>
                        </a:spcAft>
                      </a:pPr>
                      <a:r>
                        <a:rPr lang="fr-CA" sz="800" b="1" kern="1200">
                          <a:solidFill>
                            <a:schemeClr val="accent4"/>
                          </a:solidFill>
                          <a:effectLst/>
                          <a:latin typeface="+mn-lt"/>
                          <a:ea typeface="+mn-ea"/>
                          <a:cs typeface="+mn-cs"/>
                        </a:rPr>
                        <a:t>Alb.</a:t>
                      </a:r>
                      <a:endParaRPr lang="en-US" sz="8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171450" marR="0" lvl="0" indent="-171450" algn="l" defTabSz="914400" rtl="0" eaLnBrk="1" fontAlgn="b" latinLnBrk="0" hangingPunct="1">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Recommandation non requise</a:t>
                      </a:r>
                      <a:endParaRPr lang="en-US" sz="800" b="0" kern="1200">
                        <a:solidFill>
                          <a:schemeClr val="accent4"/>
                        </a:solidFill>
                        <a:effectLst/>
                        <a:latin typeface="+mn-lt"/>
                        <a:ea typeface="+mn-ea"/>
                        <a:cs typeface="+mn-cs"/>
                      </a:endParaRPr>
                    </a:p>
                    <a:p>
                      <a:pPr marL="171450" marR="0" lvl="0" indent="-171450" algn="l" defTabSz="914400" rtl="0" eaLnBrk="1" fontAlgn="b" latinLnBrk="0" hangingPunct="1">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La plupart des centres de dépistage peuvent demander le nom du FSP, lors de la prise de rendez‑vous pour une mammographie, afin de pouvoir bien préparer l’examen.</a:t>
                      </a:r>
                      <a:endParaRPr lang="en-US" sz="800" b="0" kern="1200">
                        <a:solidFill>
                          <a:schemeClr val="accent4"/>
                        </a:solidFill>
                        <a:effectLst/>
                        <a:latin typeface="+mn-lt"/>
                        <a:ea typeface="+mn-ea"/>
                        <a:cs typeface="+mn-cs"/>
                      </a:endParaRPr>
                    </a:p>
                    <a:p>
                      <a:pPr marL="171450" marR="0" lvl="0" indent="-171450" algn="l" defTabSz="914400" rtl="0" eaLnBrk="1" fontAlgn="b" latinLnBrk="0" hangingPunct="1">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Le centre aide la participante à trouver un FSP si elle n’en a pas.</a:t>
                      </a:r>
                      <a:endParaRPr lang="en-US" sz="800" b="0" kern="1200">
                        <a:solidFill>
                          <a:schemeClr val="accent4"/>
                        </a:solidFill>
                        <a:effectLst/>
                        <a:latin typeface="+mn-lt"/>
                        <a:ea typeface="+mn-ea"/>
                        <a:cs typeface="+mn-cs"/>
                      </a:endParaRPr>
                    </a:p>
                  </a:txBody>
                  <a:tcPr marL="68580" marR="68580" marT="0" marB="0"/>
                </a:tc>
                <a:tc>
                  <a:txBody>
                    <a:bodyPr/>
                    <a:lstStyle/>
                    <a:p>
                      <a:pPr marL="171450" marR="0" lvl="0" indent="-171450" algn="l" defTabSz="914400" rtl="0" eaLnBrk="1" fontAlgn="b" latinLnBrk="0" hangingPunct="1">
                        <a:lnSpc>
                          <a:spcPct val="107000"/>
                        </a:lnSpc>
                        <a:spcBef>
                          <a:spcPts val="600"/>
                        </a:spcBef>
                        <a:spcAft>
                          <a:spcPts val="0"/>
                        </a:spcAft>
                        <a:buSzPts val="800"/>
                        <a:buFont typeface="Arial" panose="020B0604020202020204" pitchFamily="34" charset="0"/>
                        <a:buChar char="•"/>
                        <a:tabLst>
                          <a:tab pos="5280025" algn="l"/>
                        </a:tabLst>
                      </a:pPr>
                      <a:r>
                        <a:rPr lang="fr-CA" sz="800" b="0" kern="1200" dirty="0">
                          <a:solidFill>
                            <a:schemeClr val="accent4"/>
                          </a:solidFill>
                          <a:effectLst/>
                          <a:latin typeface="+mn-lt"/>
                          <a:ea typeface="+mn-ea"/>
                          <a:cs typeface="+mn-cs"/>
                        </a:rPr>
                        <a:t>Appel au centre de dépistage (numéro local) ou à une unité mobile directement pour prendre rendez‑vous (au choix de la participante)</a:t>
                      </a:r>
                      <a:endParaRPr lang="en-US" sz="800" b="0" kern="1200" dirty="0">
                        <a:solidFill>
                          <a:schemeClr val="accent4"/>
                        </a:solidFill>
                        <a:effectLst/>
                        <a:latin typeface="+mn-lt"/>
                        <a:ea typeface="+mn-ea"/>
                        <a:cs typeface="+mn-cs"/>
                      </a:endParaRPr>
                    </a:p>
                    <a:p>
                      <a:pPr marL="171450" marR="0" lvl="0" indent="-171450" algn="l" defTabSz="914400" rtl="0" eaLnBrk="1" fontAlgn="b" latinLnBrk="0" hangingPunct="1">
                        <a:lnSpc>
                          <a:spcPct val="107000"/>
                        </a:lnSpc>
                        <a:spcBef>
                          <a:spcPts val="600"/>
                        </a:spcBef>
                        <a:spcAft>
                          <a:spcPts val="0"/>
                        </a:spcAft>
                        <a:buSzPts val="800"/>
                        <a:buFont typeface="Arial" panose="020B0604020202020204" pitchFamily="34" charset="0"/>
                        <a:buChar char="•"/>
                        <a:tabLst>
                          <a:tab pos="5280025" algn="l"/>
                        </a:tabLst>
                      </a:pPr>
                      <a:r>
                        <a:rPr lang="fr-CA" sz="800" b="0" kern="1200" dirty="0">
                          <a:solidFill>
                            <a:schemeClr val="accent4"/>
                          </a:solidFill>
                          <a:effectLst/>
                          <a:latin typeface="+mn-lt"/>
                          <a:ea typeface="+mn-ea"/>
                          <a:cs typeface="+mn-cs"/>
                        </a:rPr>
                        <a:t>Le programme ne prend pas de rendez‑vous de manière centralisée.</a:t>
                      </a:r>
                      <a:endParaRPr lang="en-US" sz="800" b="0" kern="1200" dirty="0">
                        <a:solidFill>
                          <a:schemeClr val="accent4"/>
                        </a:solidFill>
                        <a:effectLst/>
                        <a:latin typeface="+mn-lt"/>
                        <a:ea typeface="+mn-ea"/>
                        <a:cs typeface="+mn-cs"/>
                      </a:endParaRPr>
                    </a:p>
                  </a:txBody>
                  <a:tcPr marL="68580" marR="68580" marT="0" marB="0"/>
                </a:tc>
                <a:tc>
                  <a:txBody>
                    <a:bodyPr/>
                    <a:lstStyle/>
                    <a:p>
                      <a:pPr marL="171450" marR="0" lvl="0" indent="-171450" algn="l" defTabSz="914400" rtl="0" eaLnBrk="1" fontAlgn="b" latinLnBrk="0" hangingPunct="1">
                        <a:lnSpc>
                          <a:spcPct val="107000"/>
                        </a:lnSpc>
                        <a:spcBef>
                          <a:spcPts val="600"/>
                        </a:spcBef>
                        <a:spcAft>
                          <a:spcPts val="0"/>
                        </a:spcAft>
                        <a:buSzPts val="800"/>
                        <a:buFont typeface="Arial" panose="020B0604020202020204" pitchFamily="34" charset="0"/>
                        <a:buChar char="•"/>
                        <a:tabLst>
                          <a:tab pos="5280025" algn="l"/>
                        </a:tabLst>
                      </a:pPr>
                      <a:r>
                        <a:rPr lang="fr-CA" sz="800" b="0" kern="1200" dirty="0">
                          <a:solidFill>
                            <a:schemeClr val="accent4"/>
                          </a:solidFill>
                          <a:effectLst/>
                          <a:latin typeface="+mn-lt"/>
                          <a:ea typeface="+mn-ea"/>
                          <a:cs typeface="+mn-cs"/>
                        </a:rPr>
                        <a:t>La liste des centres de dépistage avec leurs coordonnées est accessible en ligne ou en appelant la ligne de service à la clientèle du programme.</a:t>
                      </a:r>
                      <a:endParaRPr lang="en-US" sz="800" b="0" kern="1200" dirty="0">
                        <a:solidFill>
                          <a:schemeClr val="accent4"/>
                        </a:solidFill>
                        <a:effectLst/>
                        <a:latin typeface="+mn-lt"/>
                        <a:ea typeface="+mn-ea"/>
                        <a:cs typeface="+mn-cs"/>
                      </a:endParaRPr>
                    </a:p>
                    <a:p>
                      <a:pPr marL="171450" marR="0" lvl="0" indent="-171450" algn="l" defTabSz="914400" rtl="0" eaLnBrk="1" fontAlgn="b" latinLnBrk="0" hangingPunct="1">
                        <a:lnSpc>
                          <a:spcPct val="107000"/>
                        </a:lnSpc>
                        <a:spcBef>
                          <a:spcPts val="600"/>
                        </a:spcBef>
                        <a:spcAft>
                          <a:spcPts val="0"/>
                        </a:spcAft>
                        <a:buSzPts val="800"/>
                        <a:buFont typeface="Arial" panose="020B0604020202020204" pitchFamily="34" charset="0"/>
                        <a:buChar char="•"/>
                        <a:tabLst>
                          <a:tab pos="5280025" algn="l"/>
                        </a:tabLst>
                      </a:pPr>
                      <a:r>
                        <a:rPr lang="fr-CA" sz="800" b="0" kern="1200" dirty="0">
                          <a:solidFill>
                            <a:schemeClr val="accent4"/>
                          </a:solidFill>
                          <a:effectLst/>
                          <a:latin typeface="+mn-lt"/>
                          <a:ea typeface="+mn-ea"/>
                          <a:cs typeface="+mn-cs"/>
                        </a:rPr>
                        <a:t>Liste des centres envoyée avec chaque invitation et chaque lettre de rappel</a:t>
                      </a:r>
                      <a:endParaRPr lang="en-US" sz="800" b="0" kern="1200" dirty="0">
                        <a:solidFill>
                          <a:schemeClr val="accent4"/>
                        </a:solidFill>
                        <a:effectLst/>
                        <a:latin typeface="+mn-lt"/>
                        <a:ea typeface="+mn-ea"/>
                        <a:cs typeface="+mn-cs"/>
                      </a:endParaRPr>
                    </a:p>
                    <a:p>
                      <a:pPr marL="171450" marR="0" lvl="0" indent="-171450" algn="l" defTabSz="914400" rtl="0" eaLnBrk="1" fontAlgn="b" latinLnBrk="0" hangingPunct="1">
                        <a:lnSpc>
                          <a:spcPct val="107000"/>
                        </a:lnSpc>
                        <a:spcBef>
                          <a:spcPts val="600"/>
                        </a:spcBef>
                        <a:spcAft>
                          <a:spcPts val="0"/>
                        </a:spcAft>
                        <a:buSzPts val="800"/>
                        <a:buFont typeface="Arial" panose="020B0604020202020204" pitchFamily="34" charset="0"/>
                        <a:buChar char="•"/>
                        <a:tabLst>
                          <a:tab pos="5280025" algn="l"/>
                        </a:tabLst>
                      </a:pPr>
                      <a:r>
                        <a:rPr lang="fr-CA" sz="800" b="0" kern="1200" dirty="0">
                          <a:solidFill>
                            <a:schemeClr val="accent4"/>
                          </a:solidFill>
                          <a:effectLst/>
                          <a:latin typeface="+mn-lt"/>
                          <a:ea typeface="+mn-ea"/>
                          <a:cs typeface="+mn-cs"/>
                        </a:rPr>
                        <a:t>Unité mobile de dépistage</a:t>
                      </a:r>
                      <a:endParaRPr lang="en-US" sz="800" b="0" kern="1200" dirty="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2242496331"/>
                  </a:ext>
                </a:extLst>
              </a:tr>
              <a:tr h="368564">
                <a:tc>
                  <a:txBody>
                    <a:bodyPr/>
                    <a:lstStyle/>
                    <a:p>
                      <a:pPr marL="0" marR="0" algn="ctr" defTabSz="914400" rtl="0" eaLnBrk="1" fontAlgn="b" latinLnBrk="0" hangingPunct="1">
                        <a:lnSpc>
                          <a:spcPct val="107000"/>
                        </a:lnSpc>
                        <a:spcBef>
                          <a:spcPts val="720"/>
                        </a:spcBef>
                        <a:spcAft>
                          <a:spcPts val="720"/>
                        </a:spcAft>
                      </a:pPr>
                      <a:r>
                        <a:rPr lang="fr-CA" sz="800" b="1" kern="1200">
                          <a:solidFill>
                            <a:schemeClr val="accent4"/>
                          </a:solidFill>
                          <a:effectLst/>
                          <a:latin typeface="+mn-lt"/>
                          <a:ea typeface="+mn-ea"/>
                          <a:cs typeface="+mn-cs"/>
                        </a:rPr>
                        <a:t>Sask.</a:t>
                      </a:r>
                      <a:endParaRPr lang="en-US" sz="8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171450" marR="0" lvl="0" indent="-171450" algn="l" defTabSz="914400" rtl="0" eaLnBrk="1" fontAlgn="b" latinLnBrk="0" hangingPunct="1">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Recommandation non requise</a:t>
                      </a:r>
                      <a:endParaRPr lang="en-US" sz="800" b="0" kern="1200">
                        <a:solidFill>
                          <a:schemeClr val="accent4"/>
                        </a:solidFill>
                        <a:effectLst/>
                        <a:latin typeface="+mn-lt"/>
                        <a:ea typeface="+mn-ea"/>
                        <a:cs typeface="+mn-cs"/>
                      </a:endParaRPr>
                    </a:p>
                    <a:p>
                      <a:pPr marL="171450" marR="0" lvl="0" indent="-171450" algn="l" defTabSz="914400" rtl="0" eaLnBrk="1" fontAlgn="b" latinLnBrk="0" hangingPunct="1">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Les participantes sont encouragées à désigner un FSP, sans que cela ne soit toutefois nécessaire pour le rendez-vous.</a:t>
                      </a:r>
                      <a:endParaRPr lang="en-US" sz="800" b="0" kern="1200">
                        <a:solidFill>
                          <a:schemeClr val="accent4"/>
                        </a:solidFill>
                        <a:effectLst/>
                        <a:latin typeface="+mn-lt"/>
                        <a:ea typeface="+mn-ea"/>
                        <a:cs typeface="+mn-cs"/>
                      </a:endParaRPr>
                    </a:p>
                  </a:txBody>
                  <a:tcPr marL="68580" marR="68580" marT="0" marB="0"/>
                </a:tc>
                <a:tc>
                  <a:txBody>
                    <a:bodyPr/>
                    <a:lstStyle/>
                    <a:p>
                      <a:pPr marL="171450" marR="0" lvl="0" indent="-171450" algn="l" defTabSz="914400" rtl="0" eaLnBrk="1" fontAlgn="b" latinLnBrk="0" hangingPunct="1">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Les participantes prennent rendez‑vous en appelant le numéro sans frais du programme.</a:t>
                      </a:r>
                      <a:endParaRPr lang="en-US" sz="800" b="0" kern="1200">
                        <a:solidFill>
                          <a:schemeClr val="accent4"/>
                        </a:solidFill>
                        <a:effectLst/>
                        <a:latin typeface="+mn-lt"/>
                        <a:ea typeface="+mn-ea"/>
                        <a:cs typeface="+mn-cs"/>
                      </a:endParaRPr>
                    </a:p>
                  </a:txBody>
                  <a:tcPr marL="68580" marR="68580" marT="0" marB="0"/>
                </a:tc>
                <a:tc>
                  <a:txBody>
                    <a:bodyPr/>
                    <a:lstStyle/>
                    <a:p>
                      <a:pPr marL="171450" marR="0" lvl="0" indent="-171450" algn="l" defTabSz="914400" rtl="0" eaLnBrk="1" fontAlgn="b" latinLnBrk="0" hangingPunct="1">
                        <a:lnSpc>
                          <a:spcPct val="107000"/>
                        </a:lnSpc>
                        <a:spcBef>
                          <a:spcPts val="600"/>
                        </a:spcBef>
                        <a:spcAft>
                          <a:spcPts val="0"/>
                        </a:spcAft>
                        <a:buSzPts val="800"/>
                        <a:buFont typeface="Arial" panose="020B0604020202020204" pitchFamily="34" charset="0"/>
                        <a:buChar char="•"/>
                        <a:tabLst>
                          <a:tab pos="5280025" algn="l"/>
                        </a:tabLst>
                      </a:pPr>
                      <a:r>
                        <a:rPr lang="fr-CA" sz="800" b="0" kern="1200" dirty="0">
                          <a:solidFill>
                            <a:schemeClr val="accent4"/>
                          </a:solidFill>
                          <a:effectLst/>
                          <a:latin typeface="+mn-lt"/>
                          <a:ea typeface="+mn-ea"/>
                          <a:cs typeface="+mn-cs"/>
                        </a:rPr>
                        <a:t>La liste des centres de dépistage avec leurs coordonnées est accessible en ligne ou en appelant le programme.</a:t>
                      </a:r>
                      <a:endParaRPr lang="en-US" sz="800" b="0" kern="1200" dirty="0">
                        <a:solidFill>
                          <a:schemeClr val="accent4"/>
                        </a:solidFill>
                        <a:effectLst/>
                        <a:latin typeface="+mn-lt"/>
                        <a:ea typeface="+mn-ea"/>
                        <a:cs typeface="+mn-cs"/>
                      </a:endParaRPr>
                    </a:p>
                    <a:p>
                      <a:pPr marL="171450" marR="0" lvl="0" indent="-171450" algn="l" defTabSz="914400" rtl="0" eaLnBrk="1" fontAlgn="b" latinLnBrk="0" hangingPunct="1">
                        <a:lnSpc>
                          <a:spcPct val="107000"/>
                        </a:lnSpc>
                        <a:spcBef>
                          <a:spcPts val="600"/>
                        </a:spcBef>
                        <a:spcAft>
                          <a:spcPts val="0"/>
                        </a:spcAft>
                        <a:buSzPts val="800"/>
                        <a:buFont typeface="Arial" panose="020B0604020202020204" pitchFamily="34" charset="0"/>
                        <a:buChar char="•"/>
                        <a:tabLst>
                          <a:tab pos="5280025" algn="l"/>
                        </a:tabLst>
                      </a:pPr>
                      <a:r>
                        <a:rPr lang="fr-CA" sz="800" b="0" kern="1200" dirty="0">
                          <a:solidFill>
                            <a:schemeClr val="accent4"/>
                          </a:solidFill>
                          <a:effectLst/>
                          <a:latin typeface="+mn-lt"/>
                          <a:ea typeface="+mn-ea"/>
                          <a:cs typeface="+mn-cs"/>
                        </a:rPr>
                        <a:t>Unité mobile de dépistage</a:t>
                      </a:r>
                      <a:endParaRPr lang="en-US" sz="800" b="0" kern="1200" dirty="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359015743"/>
                  </a:ext>
                </a:extLst>
              </a:tr>
              <a:tr h="604020">
                <a:tc>
                  <a:txBody>
                    <a:bodyPr/>
                    <a:lstStyle/>
                    <a:p>
                      <a:pPr marL="0" marR="0" algn="ctr" defTabSz="914400" rtl="0" eaLnBrk="1" fontAlgn="b" latinLnBrk="0" hangingPunct="1">
                        <a:lnSpc>
                          <a:spcPct val="107000"/>
                        </a:lnSpc>
                        <a:spcBef>
                          <a:spcPts val="720"/>
                        </a:spcBef>
                        <a:spcAft>
                          <a:spcPts val="720"/>
                        </a:spcAft>
                      </a:pPr>
                      <a:r>
                        <a:rPr lang="fr-CA" sz="800" b="1" kern="1200">
                          <a:solidFill>
                            <a:schemeClr val="accent4"/>
                          </a:solidFill>
                          <a:effectLst/>
                          <a:latin typeface="+mn-lt"/>
                          <a:ea typeface="+mn-ea"/>
                          <a:cs typeface="+mn-cs"/>
                        </a:rPr>
                        <a:t>Man.</a:t>
                      </a:r>
                      <a:endParaRPr lang="en-US" sz="8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171450" marR="0" lvl="0" indent="-171450" algn="l" defTabSz="914400" rtl="0" eaLnBrk="1" fontAlgn="b" latinLnBrk="0" hangingPunct="1">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Recommandation non requise</a:t>
                      </a:r>
                      <a:endParaRPr lang="en-US" sz="800" b="0" kern="1200">
                        <a:solidFill>
                          <a:schemeClr val="accent4"/>
                        </a:solidFill>
                        <a:effectLst/>
                        <a:latin typeface="+mn-lt"/>
                        <a:ea typeface="+mn-ea"/>
                        <a:cs typeface="+mn-cs"/>
                      </a:endParaRPr>
                    </a:p>
                    <a:p>
                      <a:pPr marL="171450" marR="0" lvl="0" indent="-171450" algn="l" defTabSz="914400" rtl="0" eaLnBrk="1" fontAlgn="b" latinLnBrk="0" hangingPunct="1">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On encourage les participantes à désigner un FSP, tout en les autorisant à avoir un rendez‑vous, alors qu’elles en cherchent un sans l’avoir encore trouvé.</a:t>
                      </a:r>
                      <a:endParaRPr lang="en-US" sz="800" b="0" kern="1200">
                        <a:solidFill>
                          <a:schemeClr val="accent4"/>
                        </a:solidFill>
                        <a:effectLst/>
                        <a:latin typeface="+mn-lt"/>
                        <a:ea typeface="+mn-ea"/>
                        <a:cs typeface="+mn-cs"/>
                      </a:endParaRPr>
                    </a:p>
                    <a:p>
                      <a:pPr marL="171450" marR="0" lvl="0" indent="-171450" algn="l" defTabSz="914400" rtl="0" eaLnBrk="1" fontAlgn="b" latinLnBrk="0" hangingPunct="1">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Les FSP peuvent faire une recommandation pour un dépistage. Le programme communiquera avec la participante pour fixer un rendez‑vous.</a:t>
                      </a:r>
                      <a:endParaRPr lang="en-US" sz="800" b="0" kern="1200">
                        <a:solidFill>
                          <a:schemeClr val="accent4"/>
                        </a:solidFill>
                        <a:effectLst/>
                        <a:latin typeface="+mn-lt"/>
                        <a:ea typeface="+mn-ea"/>
                        <a:cs typeface="+mn-cs"/>
                      </a:endParaRPr>
                    </a:p>
                  </a:txBody>
                  <a:tcPr marL="68580" marR="68580" marT="0" marB="0"/>
                </a:tc>
                <a:tc>
                  <a:txBody>
                    <a:bodyPr/>
                    <a:lstStyle/>
                    <a:p>
                      <a:pPr marL="171450" marR="0" lvl="0" indent="-171450" algn="l" defTabSz="914400" rtl="0" eaLnBrk="1" fontAlgn="b" latinLnBrk="0" hangingPunct="1">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Appel sans frais au programme (pour les centres mobiles et fixes)</a:t>
                      </a:r>
                      <a:endParaRPr lang="en-US" sz="800" b="0" kern="1200">
                        <a:solidFill>
                          <a:schemeClr val="accent4"/>
                        </a:solidFill>
                        <a:effectLst/>
                        <a:latin typeface="+mn-lt"/>
                        <a:ea typeface="+mn-ea"/>
                        <a:cs typeface="+mn-cs"/>
                      </a:endParaRPr>
                    </a:p>
                  </a:txBody>
                  <a:tcPr marL="68580" marR="68580" marT="0" marB="0"/>
                </a:tc>
                <a:tc>
                  <a:txBody>
                    <a:bodyPr/>
                    <a:lstStyle/>
                    <a:p>
                      <a:pPr marL="171450" marR="0" lvl="0" indent="-171450" algn="l" defTabSz="914400" rtl="0" eaLnBrk="1" fontAlgn="b" latinLnBrk="0" hangingPunct="1">
                        <a:lnSpc>
                          <a:spcPct val="107000"/>
                        </a:lnSpc>
                        <a:spcBef>
                          <a:spcPts val="600"/>
                        </a:spcBef>
                        <a:spcAft>
                          <a:spcPts val="0"/>
                        </a:spcAft>
                        <a:buSzPts val="800"/>
                        <a:buFont typeface="Arial" panose="020B0604020202020204" pitchFamily="34" charset="0"/>
                        <a:buChar char="•"/>
                        <a:tabLst>
                          <a:tab pos="5280025" algn="l"/>
                        </a:tabLst>
                      </a:pPr>
                      <a:r>
                        <a:rPr lang="fr-CA" sz="800" b="0" kern="1200" dirty="0">
                          <a:solidFill>
                            <a:schemeClr val="accent4"/>
                          </a:solidFill>
                          <a:effectLst/>
                          <a:latin typeface="+mn-lt"/>
                          <a:ea typeface="+mn-ea"/>
                          <a:cs typeface="+mn-cs"/>
                        </a:rPr>
                        <a:t>La liste des centres de dépistage avec leurs coordonnées est accessible en ligne ou en appelant le programme.</a:t>
                      </a:r>
                      <a:endParaRPr lang="en-US" sz="800" b="0" kern="1200" dirty="0">
                        <a:solidFill>
                          <a:schemeClr val="accent4"/>
                        </a:solidFill>
                        <a:effectLst/>
                        <a:latin typeface="+mn-lt"/>
                        <a:ea typeface="+mn-ea"/>
                        <a:cs typeface="+mn-cs"/>
                      </a:endParaRPr>
                    </a:p>
                    <a:p>
                      <a:pPr marL="171450" marR="0" lvl="0" indent="-171450" algn="l" defTabSz="914400" rtl="0" eaLnBrk="1" fontAlgn="b" latinLnBrk="0" hangingPunct="1">
                        <a:lnSpc>
                          <a:spcPct val="107000"/>
                        </a:lnSpc>
                        <a:spcBef>
                          <a:spcPts val="600"/>
                        </a:spcBef>
                        <a:spcAft>
                          <a:spcPts val="0"/>
                        </a:spcAft>
                        <a:buSzPts val="800"/>
                        <a:buFont typeface="Arial" panose="020B0604020202020204" pitchFamily="34" charset="0"/>
                        <a:buChar char="•"/>
                        <a:tabLst>
                          <a:tab pos="5280025" algn="l"/>
                        </a:tabLst>
                      </a:pPr>
                      <a:r>
                        <a:rPr lang="fr-CA" sz="800" b="0" kern="1200" dirty="0">
                          <a:solidFill>
                            <a:schemeClr val="accent4"/>
                          </a:solidFill>
                          <a:effectLst/>
                          <a:latin typeface="+mn-lt"/>
                          <a:ea typeface="+mn-ea"/>
                          <a:cs typeface="+mn-cs"/>
                        </a:rPr>
                        <a:t>Unité mobile de dépistage</a:t>
                      </a:r>
                      <a:endParaRPr lang="en-US" sz="800" b="0" kern="1200" dirty="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3897187580"/>
                  </a:ext>
                </a:extLst>
              </a:tr>
            </a:tbl>
          </a:graphicData>
        </a:graphic>
      </p:graphicFrame>
    </p:spTree>
    <p:extLst>
      <p:ext uri="{BB962C8B-B14F-4D97-AF65-F5344CB8AC3E}">
        <p14:creationId xmlns:p14="http://schemas.microsoft.com/office/powerpoint/2010/main" val="1443044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467046" y="0"/>
            <a:ext cx="10380786" cy="455912"/>
          </a:xfrm>
        </p:spPr>
        <p:txBody>
          <a:bodyPr>
            <a:normAutofit/>
          </a:bodyPr>
          <a:lstStyle/>
          <a:p>
            <a:r>
              <a:rPr lang="fr-FR" sz="1600"/>
              <a:t>Prise de rendez vous pour un examen de dépistage du cancer du sein (mammographie) (2/2)</a:t>
            </a:r>
            <a:endParaRPr lang="en-US" sz="1600"/>
          </a:p>
        </p:txBody>
      </p:sp>
      <p:graphicFrame>
        <p:nvGraphicFramePr>
          <p:cNvPr id="3" name="Table 2">
            <a:extLst>
              <a:ext uri="{FF2B5EF4-FFF2-40B4-BE49-F238E27FC236}">
                <a16:creationId xmlns:a16="http://schemas.microsoft.com/office/drawing/2014/main" id="{D708F5C0-A3E3-3E26-1C5E-8E629E8590F5}"/>
              </a:ext>
            </a:extLst>
          </p:cNvPr>
          <p:cNvGraphicFramePr>
            <a:graphicFrameLocks noGrp="1"/>
          </p:cNvGraphicFramePr>
          <p:nvPr>
            <p:extLst>
              <p:ext uri="{D42A27DB-BD31-4B8C-83A1-F6EECF244321}">
                <p14:modId xmlns:p14="http://schemas.microsoft.com/office/powerpoint/2010/main" val="1249406987"/>
              </p:ext>
            </p:extLst>
          </p:nvPr>
        </p:nvGraphicFramePr>
        <p:xfrm>
          <a:off x="99802" y="557351"/>
          <a:ext cx="11992396" cy="4571799"/>
        </p:xfrm>
        <a:graphic>
          <a:graphicData uri="http://schemas.openxmlformats.org/drawingml/2006/table">
            <a:tbl>
              <a:tblPr/>
              <a:tblGrid>
                <a:gridCol w="491405">
                  <a:extLst>
                    <a:ext uri="{9D8B030D-6E8A-4147-A177-3AD203B41FA5}">
                      <a16:colId xmlns:a16="http://schemas.microsoft.com/office/drawing/2014/main" val="1177936984"/>
                    </a:ext>
                  </a:extLst>
                </a:gridCol>
                <a:gridCol w="3238331">
                  <a:extLst>
                    <a:ext uri="{9D8B030D-6E8A-4147-A177-3AD203B41FA5}">
                      <a16:colId xmlns:a16="http://schemas.microsoft.com/office/drawing/2014/main" val="1969147618"/>
                    </a:ext>
                  </a:extLst>
                </a:gridCol>
                <a:gridCol w="3094893">
                  <a:extLst>
                    <a:ext uri="{9D8B030D-6E8A-4147-A177-3AD203B41FA5}">
                      <a16:colId xmlns:a16="http://schemas.microsoft.com/office/drawing/2014/main" val="1485895848"/>
                    </a:ext>
                  </a:extLst>
                </a:gridCol>
                <a:gridCol w="5167767">
                  <a:extLst>
                    <a:ext uri="{9D8B030D-6E8A-4147-A177-3AD203B41FA5}">
                      <a16:colId xmlns:a16="http://schemas.microsoft.com/office/drawing/2014/main" val="2605524197"/>
                    </a:ext>
                  </a:extLst>
                </a:gridCol>
              </a:tblGrid>
              <a:tr h="133108">
                <a:tc>
                  <a:txBody>
                    <a:bodyPr/>
                    <a:lstStyle/>
                    <a:p>
                      <a:pPr algn="ctr" fontAlgn="b"/>
                      <a:r>
                        <a:rPr lang="en-US" sz="800" b="1">
                          <a:solidFill>
                            <a:schemeClr val="accent4"/>
                          </a:solidFill>
                          <a:effectLst/>
                        </a:rPr>
                        <a:t>P/T</a:t>
                      </a:r>
                    </a:p>
                  </a:txBody>
                  <a:tcPr marL="7964" marR="7964" marT="7964" marB="7964" anchor="ctr">
                    <a:solidFill>
                      <a:schemeClr val="accent2">
                        <a:lumMod val="20000"/>
                        <a:lumOff val="80000"/>
                      </a:schemeClr>
                    </a:solidFill>
                  </a:tcPr>
                </a:tc>
                <a:tc>
                  <a:txBody>
                    <a:bodyPr/>
                    <a:lstStyle/>
                    <a:p>
                      <a:pPr marL="0" marR="0">
                        <a:lnSpc>
                          <a:spcPct val="107000"/>
                        </a:lnSpc>
                        <a:spcBef>
                          <a:spcPts val="720"/>
                        </a:spcBef>
                        <a:spcAft>
                          <a:spcPts val="720"/>
                        </a:spcAft>
                      </a:pPr>
                      <a:r>
                        <a:rPr lang="fr-CA" sz="800" b="1" kern="1200">
                          <a:solidFill>
                            <a:schemeClr val="accent4"/>
                          </a:solidFill>
                          <a:effectLst/>
                          <a:latin typeface="+mn-lt"/>
                          <a:ea typeface="+mn-ea"/>
                          <a:cs typeface="+mn-cs"/>
                        </a:rPr>
                        <a:t>Rôle du FSP dans l’accès à l’examen</a:t>
                      </a:r>
                      <a:endParaRPr lang="en-US" sz="8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720"/>
                        </a:spcBef>
                        <a:spcAft>
                          <a:spcPts val="720"/>
                        </a:spcAft>
                      </a:pPr>
                      <a:r>
                        <a:rPr lang="fr-CA" sz="800" b="1" kern="1200">
                          <a:solidFill>
                            <a:schemeClr val="accent4"/>
                          </a:solidFill>
                          <a:effectLst/>
                          <a:latin typeface="+mn-lt"/>
                          <a:ea typeface="+mn-ea"/>
                          <a:cs typeface="+mn-cs"/>
                        </a:rPr>
                        <a:t>Prise de rendez‑vous pour l’examen de dépistage</a:t>
                      </a:r>
                      <a:endParaRPr lang="en-US" sz="8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720"/>
                        </a:spcBef>
                        <a:spcAft>
                          <a:spcPts val="720"/>
                        </a:spcAft>
                      </a:pPr>
                      <a:r>
                        <a:rPr lang="fr-CA" sz="800" b="1" kern="1200">
                          <a:solidFill>
                            <a:schemeClr val="accent4"/>
                          </a:solidFill>
                          <a:effectLst/>
                          <a:latin typeface="+mn-lt"/>
                          <a:ea typeface="+mn-ea"/>
                          <a:cs typeface="+mn-cs"/>
                        </a:rPr>
                        <a:t>Lieux du dépistage</a:t>
                      </a:r>
                      <a:endParaRPr lang="en-US" sz="8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extLst>
                  <a:ext uri="{0D108BD9-81ED-4DB2-BD59-A6C34878D82A}">
                    <a16:rowId xmlns:a16="http://schemas.microsoft.com/office/drawing/2014/main" val="231718761"/>
                  </a:ext>
                </a:extLst>
              </a:tr>
              <a:tr h="604020">
                <a:tc>
                  <a:txBody>
                    <a:bodyPr/>
                    <a:lstStyle/>
                    <a:p>
                      <a:pPr marL="0" marR="0" algn="ctr" defTabSz="914400" rtl="0" eaLnBrk="1" fontAlgn="b" latinLnBrk="0" hangingPunct="1">
                        <a:lnSpc>
                          <a:spcPct val="107000"/>
                        </a:lnSpc>
                        <a:spcBef>
                          <a:spcPts val="720"/>
                        </a:spcBef>
                        <a:spcAft>
                          <a:spcPts val="720"/>
                        </a:spcAft>
                      </a:pPr>
                      <a:r>
                        <a:rPr lang="fr-CA" sz="800" b="1" kern="1200">
                          <a:solidFill>
                            <a:schemeClr val="accent4"/>
                          </a:solidFill>
                          <a:effectLst/>
                          <a:latin typeface="+mn-lt"/>
                          <a:ea typeface="+mn-ea"/>
                          <a:cs typeface="+mn-cs"/>
                        </a:rPr>
                        <a:t>Ont.</a:t>
                      </a:r>
                      <a:endParaRPr lang="en-US" sz="8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Recommandation non requise, mais les FSP, y compris les infirmières praticiennes, peuvent recommander des participantes.</a:t>
                      </a:r>
                      <a:endParaRPr lang="en-US" sz="800" b="0" kern="1200">
                        <a:solidFill>
                          <a:schemeClr val="accent4"/>
                        </a:solidFill>
                        <a:effectLst/>
                        <a:latin typeface="+mn-lt"/>
                        <a:ea typeface="+mn-ea"/>
                        <a:cs typeface="+mn-cs"/>
                      </a:endParaRPr>
                    </a:p>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Lettres d’invitation initiales envoyées aux personnes non inscrites au programme contenant des détails sur le dépistage et sur la façon de prendre rendez-vous</a:t>
                      </a:r>
                      <a:endParaRPr lang="en-US" sz="800" b="0" kern="1200">
                        <a:solidFill>
                          <a:schemeClr val="accent4"/>
                        </a:solidFill>
                        <a:effectLst/>
                        <a:latin typeface="+mn-lt"/>
                        <a:ea typeface="+mn-ea"/>
                        <a:cs typeface="+mn-cs"/>
                      </a:endParaRPr>
                    </a:p>
                  </a:txBody>
                  <a:tcPr marL="68580" marR="68580" marT="0" marB="0"/>
                </a:tc>
                <a:tc>
                  <a:txBody>
                    <a:bodyPr/>
                    <a:lstStyle/>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Si la recommandation a été envoyée directement à un centre, ce dernier communiquera avec la personne pour fixer un rendez‑vous.</a:t>
                      </a:r>
                      <a:endParaRPr lang="en-US" sz="800" b="0" kern="1200">
                        <a:solidFill>
                          <a:schemeClr val="accent4"/>
                        </a:solidFill>
                        <a:effectLst/>
                        <a:latin typeface="+mn-lt"/>
                        <a:ea typeface="+mn-ea"/>
                        <a:cs typeface="+mn-cs"/>
                      </a:endParaRPr>
                    </a:p>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Il est possible de prendre rendez‑vous en appelant un centre de dépistage.</a:t>
                      </a:r>
                      <a:endParaRPr lang="en-US" sz="800" b="0" kern="1200">
                        <a:solidFill>
                          <a:schemeClr val="accent4"/>
                        </a:solidFill>
                        <a:effectLst/>
                        <a:latin typeface="+mn-lt"/>
                        <a:ea typeface="+mn-ea"/>
                        <a:cs typeface="+mn-cs"/>
                      </a:endParaRPr>
                    </a:p>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Les autobus mobiles sont liés à un centre donné par l’intermédiaire duquel un rendez‑vous peut être fixé pour un examen de dépistage dans l’unité mobile concernée.</a:t>
                      </a:r>
                      <a:endParaRPr lang="en-US" sz="800" b="0" kern="1200">
                        <a:solidFill>
                          <a:schemeClr val="accent4"/>
                        </a:solidFill>
                        <a:effectLst/>
                        <a:latin typeface="+mn-lt"/>
                        <a:ea typeface="+mn-ea"/>
                        <a:cs typeface="+mn-cs"/>
                      </a:endParaRPr>
                    </a:p>
                  </a:txBody>
                  <a:tcPr marL="68580" marR="68580" marT="0" marB="0"/>
                </a:tc>
                <a:tc>
                  <a:txBody>
                    <a:bodyPr/>
                    <a:lstStyle/>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La liste des centres de dépistage avec leurs coordonnées est accessible en ligne ou en appelant le programme.</a:t>
                      </a:r>
                      <a:endParaRPr lang="en-US" sz="800" b="0" kern="1200">
                        <a:solidFill>
                          <a:schemeClr val="accent4"/>
                        </a:solidFill>
                        <a:effectLst/>
                        <a:latin typeface="+mn-lt"/>
                        <a:ea typeface="+mn-ea"/>
                        <a:cs typeface="+mn-cs"/>
                      </a:endParaRPr>
                    </a:p>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La lettre d’invitation à un nouveau rendez‑vous contient également le numéro de téléphone du centre de dépistage où le dernier examen de dépistage a été effectué.</a:t>
                      </a:r>
                      <a:endParaRPr lang="en-US" sz="800" b="0" kern="1200">
                        <a:solidFill>
                          <a:schemeClr val="accent4"/>
                        </a:solidFill>
                        <a:effectLst/>
                        <a:latin typeface="+mn-lt"/>
                        <a:ea typeface="+mn-ea"/>
                        <a:cs typeface="+mn-cs"/>
                      </a:endParaRPr>
                    </a:p>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Possibilité de dépistage dans des unités mobiles (autobus)</a:t>
                      </a:r>
                      <a:endParaRPr lang="en-US" sz="8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3086484465"/>
                  </a:ext>
                </a:extLst>
              </a:tr>
              <a:tr h="250836">
                <a:tc>
                  <a:txBody>
                    <a:bodyPr/>
                    <a:lstStyle/>
                    <a:p>
                      <a:pPr marL="0" marR="0" algn="ctr" defTabSz="914400" rtl="0" eaLnBrk="1" fontAlgn="b" latinLnBrk="0" hangingPunct="1">
                        <a:lnSpc>
                          <a:spcPct val="107000"/>
                        </a:lnSpc>
                        <a:spcBef>
                          <a:spcPts val="720"/>
                        </a:spcBef>
                        <a:spcAft>
                          <a:spcPts val="720"/>
                        </a:spcAft>
                      </a:pPr>
                      <a:r>
                        <a:rPr lang="fr-CA" sz="800" b="1" kern="1200">
                          <a:solidFill>
                            <a:schemeClr val="accent4"/>
                          </a:solidFill>
                          <a:effectLst/>
                          <a:latin typeface="+mn-lt"/>
                          <a:ea typeface="+mn-ea"/>
                          <a:cs typeface="+mn-cs"/>
                        </a:rPr>
                        <a:t>Qc</a:t>
                      </a:r>
                      <a:endParaRPr lang="en-US" sz="8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Recommandation non requise</a:t>
                      </a:r>
                      <a:endParaRPr lang="en-US" sz="800" b="0" kern="1200">
                        <a:solidFill>
                          <a:schemeClr val="accent4"/>
                        </a:solidFill>
                        <a:effectLst/>
                        <a:latin typeface="+mn-lt"/>
                        <a:ea typeface="+mn-ea"/>
                        <a:cs typeface="+mn-cs"/>
                      </a:endParaRPr>
                    </a:p>
                  </a:txBody>
                  <a:tcPr marL="68580" marR="68580" marT="0" marB="0"/>
                </a:tc>
                <a:tc>
                  <a:txBody>
                    <a:bodyPr/>
                    <a:lstStyle/>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Les participantes prennent rendez‑vous en appelant le centre de dépistage (numéro sans frais ou local).</a:t>
                      </a:r>
                      <a:endParaRPr lang="en-US" sz="800" b="0" kern="1200">
                        <a:solidFill>
                          <a:schemeClr val="accent4"/>
                        </a:solidFill>
                        <a:effectLst/>
                        <a:latin typeface="+mn-lt"/>
                        <a:ea typeface="+mn-ea"/>
                        <a:cs typeface="+mn-cs"/>
                      </a:endParaRPr>
                    </a:p>
                  </a:txBody>
                  <a:tcPr marL="68580" marR="68580" marT="0" marB="0"/>
                </a:tc>
                <a:tc>
                  <a:txBody>
                    <a:bodyPr/>
                    <a:lstStyle/>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La lettre d’invitation indique la liste des centres de dépistage situés à proximité.</a:t>
                      </a:r>
                      <a:endParaRPr lang="en-US" sz="800" b="0" kern="1200">
                        <a:solidFill>
                          <a:schemeClr val="accent4"/>
                        </a:solidFill>
                        <a:effectLst/>
                        <a:latin typeface="+mn-lt"/>
                        <a:ea typeface="+mn-ea"/>
                        <a:cs typeface="+mn-cs"/>
                      </a:endParaRPr>
                    </a:p>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Unité mobile de dépistage</a:t>
                      </a:r>
                      <a:endParaRPr lang="en-US" sz="8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936666010"/>
                  </a:ext>
                </a:extLst>
              </a:tr>
              <a:tr h="486292">
                <a:tc>
                  <a:txBody>
                    <a:bodyPr/>
                    <a:lstStyle/>
                    <a:p>
                      <a:pPr marL="0" marR="0" algn="ctr" defTabSz="914400" rtl="0" eaLnBrk="1" fontAlgn="b" latinLnBrk="0" hangingPunct="1">
                        <a:lnSpc>
                          <a:spcPct val="107000"/>
                        </a:lnSpc>
                        <a:spcBef>
                          <a:spcPts val="720"/>
                        </a:spcBef>
                        <a:spcAft>
                          <a:spcPts val="720"/>
                        </a:spcAft>
                      </a:pPr>
                      <a:r>
                        <a:rPr lang="fr-CA" sz="800" b="1" kern="1200">
                          <a:solidFill>
                            <a:schemeClr val="accent4"/>
                          </a:solidFill>
                          <a:effectLst/>
                          <a:latin typeface="+mn-lt"/>
                          <a:ea typeface="+mn-ea"/>
                          <a:cs typeface="+mn-cs"/>
                        </a:rPr>
                        <a:t>N.‑B.</a:t>
                      </a:r>
                      <a:endParaRPr lang="en-US" sz="8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Recommandation non requise; les centres de dépistage acceptent la recommandation d’un FSP, puis communiquent à la participante la date et l’heure du rendez-vous.</a:t>
                      </a:r>
                      <a:endParaRPr lang="en-US" sz="800" b="0" kern="1200">
                        <a:solidFill>
                          <a:schemeClr val="accent4"/>
                        </a:solidFill>
                        <a:effectLst/>
                        <a:latin typeface="+mn-lt"/>
                        <a:ea typeface="+mn-ea"/>
                        <a:cs typeface="+mn-cs"/>
                      </a:endParaRPr>
                    </a:p>
                  </a:txBody>
                  <a:tcPr marL="68580" marR="68580" marT="0" marB="0"/>
                </a:tc>
                <a:tc>
                  <a:txBody>
                    <a:bodyPr/>
                    <a:lstStyle/>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Appel direct au centre de dépistage le plus proche (principalement par l’entremise de numéros locaux, et de quelques numéros sans frais) pour prendre rendez‑vous</a:t>
                      </a:r>
                      <a:endParaRPr lang="en-US" sz="800" b="0" kern="1200">
                        <a:solidFill>
                          <a:schemeClr val="accent4"/>
                        </a:solidFill>
                        <a:effectLst/>
                        <a:latin typeface="+mn-lt"/>
                        <a:ea typeface="+mn-ea"/>
                        <a:cs typeface="+mn-cs"/>
                      </a:endParaRPr>
                    </a:p>
                  </a:txBody>
                  <a:tcPr marL="68580" marR="68580" marT="0" marB="0"/>
                </a:tc>
                <a:tc>
                  <a:txBody>
                    <a:bodyPr/>
                    <a:lstStyle/>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Le Réseau du cancer du N.-B. du ministère de la Santé publie, sur son site Web, une liste de tous les centres de dépistage du cancer du sein et de leurs coordonnées.</a:t>
                      </a:r>
                      <a:endParaRPr lang="en-US" sz="800" b="0" kern="1200">
                        <a:solidFill>
                          <a:schemeClr val="accent4"/>
                        </a:solidFill>
                        <a:effectLst/>
                        <a:latin typeface="+mn-lt"/>
                        <a:ea typeface="+mn-ea"/>
                        <a:cs typeface="+mn-cs"/>
                      </a:endParaRPr>
                    </a:p>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Le public peut appeler la ligne téléphonique gratuite sur le dépistage du cancer afin d’obtenir les coordonnées des cliniques de dépistage du cancer du sein.</a:t>
                      </a:r>
                      <a:endParaRPr lang="en-US" sz="800" b="0" kern="1200">
                        <a:solidFill>
                          <a:schemeClr val="accent4"/>
                        </a:solidFill>
                        <a:effectLst/>
                        <a:latin typeface="+mn-lt"/>
                        <a:ea typeface="+mn-ea"/>
                        <a:cs typeface="+mn-cs"/>
                      </a:endParaRPr>
                    </a:p>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Pas d’unité mobile de dépistage</a:t>
                      </a:r>
                      <a:endParaRPr lang="en-US" sz="8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2329254323"/>
                  </a:ext>
                </a:extLst>
              </a:tr>
              <a:tr h="368564">
                <a:tc>
                  <a:txBody>
                    <a:bodyPr/>
                    <a:lstStyle/>
                    <a:p>
                      <a:pPr marL="0" marR="0" algn="ctr" defTabSz="914400" rtl="0" eaLnBrk="1" fontAlgn="b" latinLnBrk="0" hangingPunct="1">
                        <a:lnSpc>
                          <a:spcPct val="107000"/>
                        </a:lnSpc>
                        <a:spcBef>
                          <a:spcPts val="720"/>
                        </a:spcBef>
                        <a:spcAft>
                          <a:spcPts val="720"/>
                        </a:spcAft>
                      </a:pPr>
                      <a:r>
                        <a:rPr lang="fr-CA" sz="800" b="1" kern="1200">
                          <a:solidFill>
                            <a:schemeClr val="accent4"/>
                          </a:solidFill>
                          <a:effectLst/>
                          <a:latin typeface="+mn-lt"/>
                          <a:ea typeface="+mn-ea"/>
                          <a:cs typeface="+mn-cs"/>
                        </a:rPr>
                        <a:t>N.‑É.</a:t>
                      </a:r>
                      <a:endParaRPr lang="en-US" sz="8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Recommandation d’un FSP non requise</a:t>
                      </a:r>
                      <a:endParaRPr lang="en-US" sz="800" b="0" kern="1200">
                        <a:solidFill>
                          <a:schemeClr val="accent4"/>
                        </a:solidFill>
                        <a:effectLst/>
                        <a:latin typeface="+mn-lt"/>
                        <a:ea typeface="+mn-ea"/>
                        <a:cs typeface="+mn-cs"/>
                      </a:endParaRPr>
                    </a:p>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Lors de la prise de rendez‑vous, on demande aux participantes de désigner un FSP. Lorsque la personne n’a pas de FSP, le programme l’aidera à en trouver un.</a:t>
                      </a:r>
                      <a:endParaRPr lang="en-US" sz="800" b="0" kern="1200">
                        <a:solidFill>
                          <a:schemeClr val="accent4"/>
                        </a:solidFill>
                        <a:effectLst/>
                        <a:latin typeface="+mn-lt"/>
                        <a:ea typeface="+mn-ea"/>
                        <a:cs typeface="+mn-cs"/>
                      </a:endParaRPr>
                    </a:p>
                  </a:txBody>
                  <a:tcPr marL="68580" marR="68580" marT="0" marB="0"/>
                </a:tc>
                <a:tc>
                  <a:txBody>
                    <a:bodyPr/>
                    <a:lstStyle/>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Il est possible d’accéder directement au programme en appelant un numéro sans frais.</a:t>
                      </a:r>
                      <a:endParaRPr lang="en-US" sz="800" b="0" kern="1200">
                        <a:solidFill>
                          <a:schemeClr val="accent4"/>
                        </a:solidFill>
                        <a:effectLst/>
                        <a:latin typeface="+mn-lt"/>
                        <a:ea typeface="+mn-ea"/>
                        <a:cs typeface="+mn-cs"/>
                      </a:endParaRPr>
                    </a:p>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L’examen de dépistage peut être effectué dans n’importe quel centre de dépistage du cancer du sein (fixe ou mobile).</a:t>
                      </a:r>
                      <a:endParaRPr lang="en-US" sz="800" b="0" kern="1200">
                        <a:solidFill>
                          <a:schemeClr val="accent4"/>
                        </a:solidFill>
                        <a:effectLst/>
                        <a:latin typeface="+mn-lt"/>
                        <a:ea typeface="+mn-ea"/>
                        <a:cs typeface="+mn-cs"/>
                      </a:endParaRPr>
                    </a:p>
                  </a:txBody>
                  <a:tcPr marL="68580" marR="68580" marT="0" marB="0"/>
                </a:tc>
                <a:tc>
                  <a:txBody>
                    <a:bodyPr/>
                    <a:lstStyle/>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Il y a 11 centres fixes de dépistage du cancer du sein et les unités mobiles s’arrêtent à 30 endroits.</a:t>
                      </a:r>
                      <a:endParaRPr lang="en-US" sz="800" b="0" kern="1200">
                        <a:solidFill>
                          <a:schemeClr val="accent4"/>
                        </a:solidFill>
                        <a:effectLst/>
                        <a:latin typeface="+mn-lt"/>
                        <a:ea typeface="+mn-ea"/>
                        <a:cs typeface="+mn-cs"/>
                      </a:endParaRPr>
                    </a:p>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La liste des centres de dépistage avec leurs coordonnées se trouve sur le site Web du programme de dépistage du cancer du sein de la Nouvelle‑Écosse, et il est également possible d’appeler gratuitement le numéro du programme.</a:t>
                      </a:r>
                      <a:endParaRPr lang="en-US" sz="800" b="0" kern="1200">
                        <a:solidFill>
                          <a:schemeClr val="accent4"/>
                        </a:solidFill>
                        <a:effectLst/>
                        <a:latin typeface="+mn-lt"/>
                        <a:ea typeface="+mn-ea"/>
                        <a:cs typeface="+mn-cs"/>
                      </a:endParaRPr>
                    </a:p>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Unité mobile de dépistage</a:t>
                      </a:r>
                      <a:endParaRPr lang="en-US" sz="8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3908750076"/>
                  </a:ext>
                </a:extLst>
              </a:tr>
              <a:tr h="250836">
                <a:tc>
                  <a:txBody>
                    <a:bodyPr/>
                    <a:lstStyle/>
                    <a:p>
                      <a:pPr marL="0" marR="0" algn="ctr">
                        <a:lnSpc>
                          <a:spcPct val="107000"/>
                        </a:lnSpc>
                        <a:spcBef>
                          <a:spcPts val="720"/>
                        </a:spcBef>
                        <a:spcAft>
                          <a:spcPts val="720"/>
                        </a:spcAft>
                      </a:pPr>
                      <a:r>
                        <a:rPr lang="fr-CA" sz="800" b="1" kern="1200">
                          <a:solidFill>
                            <a:schemeClr val="accent4"/>
                          </a:solidFill>
                          <a:effectLst/>
                          <a:latin typeface="+mn-lt"/>
                          <a:ea typeface="+mn-ea"/>
                          <a:cs typeface="+mn-cs"/>
                        </a:rPr>
                        <a:t>Î.‑P.‑É.</a:t>
                      </a:r>
                      <a:endParaRPr lang="en-US" sz="8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Recommandation d’un FSP non requise</a:t>
                      </a:r>
                      <a:endParaRPr lang="en-US" sz="800" b="0" kern="1200">
                        <a:solidFill>
                          <a:schemeClr val="accent4"/>
                        </a:solidFill>
                        <a:effectLst/>
                        <a:latin typeface="+mn-lt"/>
                        <a:ea typeface="+mn-ea"/>
                        <a:cs typeface="+mn-cs"/>
                      </a:endParaRPr>
                    </a:p>
                  </a:txBody>
                  <a:tcPr marL="68580" marR="68580" marT="0" marB="0"/>
                </a:tc>
                <a:tc>
                  <a:txBody>
                    <a:bodyPr/>
                    <a:lstStyle/>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Les femmes peuvent accéder directement au programme, en appelant un numéro sans frais.</a:t>
                      </a:r>
                      <a:endParaRPr lang="en-US" sz="800" b="0" kern="1200">
                        <a:solidFill>
                          <a:schemeClr val="accent4"/>
                        </a:solidFill>
                        <a:effectLst/>
                        <a:latin typeface="+mn-lt"/>
                        <a:ea typeface="+mn-ea"/>
                        <a:cs typeface="+mn-cs"/>
                      </a:endParaRPr>
                    </a:p>
                  </a:txBody>
                  <a:tcPr marL="68580" marR="68580" marT="0" marB="0"/>
                </a:tc>
                <a:tc>
                  <a:txBody>
                    <a:bodyPr/>
                    <a:lstStyle/>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Deux centres de dépistage</a:t>
                      </a:r>
                      <a:endParaRPr lang="en-US" sz="800" b="0" kern="1200">
                        <a:solidFill>
                          <a:schemeClr val="accent4"/>
                        </a:solidFill>
                        <a:effectLst/>
                        <a:latin typeface="+mn-lt"/>
                        <a:ea typeface="+mn-ea"/>
                        <a:cs typeface="+mn-cs"/>
                      </a:endParaRPr>
                    </a:p>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Pas d’unité mobile de dépistage</a:t>
                      </a:r>
                      <a:endParaRPr lang="en-US" sz="8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797372997"/>
                  </a:ext>
                </a:extLst>
              </a:tr>
              <a:tr h="721748">
                <a:tc>
                  <a:txBody>
                    <a:bodyPr/>
                    <a:lstStyle/>
                    <a:p>
                      <a:pPr marL="0" marR="0" algn="ctr">
                        <a:lnSpc>
                          <a:spcPct val="107000"/>
                        </a:lnSpc>
                        <a:spcBef>
                          <a:spcPts val="720"/>
                        </a:spcBef>
                        <a:spcAft>
                          <a:spcPts val="720"/>
                        </a:spcAft>
                      </a:pPr>
                      <a:r>
                        <a:rPr lang="fr-CA" sz="800" b="1" kern="1200">
                          <a:solidFill>
                            <a:schemeClr val="accent4"/>
                          </a:solidFill>
                          <a:effectLst/>
                          <a:latin typeface="+mn-lt"/>
                          <a:ea typeface="+mn-ea"/>
                          <a:cs typeface="+mn-cs"/>
                        </a:rPr>
                        <a:t>T.‑N.‑L.</a:t>
                      </a:r>
                      <a:endParaRPr lang="en-US" sz="8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Recommandation non requise</a:t>
                      </a:r>
                      <a:endParaRPr lang="en-US" sz="800" b="0" kern="1200">
                        <a:solidFill>
                          <a:schemeClr val="accent4"/>
                        </a:solidFill>
                        <a:effectLst/>
                        <a:latin typeface="+mn-lt"/>
                        <a:ea typeface="+mn-ea"/>
                        <a:cs typeface="+mn-cs"/>
                      </a:endParaRPr>
                    </a:p>
                  </a:txBody>
                  <a:tcPr marL="68580" marR="68580" marT="0" marB="0"/>
                </a:tc>
                <a:tc>
                  <a:txBody>
                    <a:bodyPr/>
                    <a:lstStyle/>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Les participantes peuvent prendre rendez-vous en appelant le programme (numéro sans frais), ou en appelant (numéro local) ou en se rendant dans un centre de dépistage local.</a:t>
                      </a:r>
                      <a:endParaRPr lang="en-US" sz="800" b="0" kern="1200">
                        <a:solidFill>
                          <a:schemeClr val="accent4"/>
                        </a:solidFill>
                        <a:effectLst/>
                        <a:latin typeface="+mn-lt"/>
                        <a:ea typeface="+mn-ea"/>
                        <a:cs typeface="+mn-cs"/>
                      </a:endParaRPr>
                    </a:p>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a:solidFill>
                            <a:schemeClr val="accent4"/>
                          </a:solidFill>
                          <a:effectLst/>
                          <a:latin typeface="+mn-lt"/>
                          <a:ea typeface="+mn-ea"/>
                          <a:cs typeface="+mn-cs"/>
                        </a:rPr>
                        <a:t>Pour l’invitation à un nouveau rendez-vous de dépistage, les lettres de résultats envoyées aux participantes incluent une date et une heure de rendez-vous. Une lettre de rappel de rendez-vous est envoyée aux participantes quatre semaines avant le rendez-vous suivant.</a:t>
                      </a:r>
                      <a:endParaRPr lang="en-US" sz="800" b="0" kern="1200">
                        <a:solidFill>
                          <a:schemeClr val="accent4"/>
                        </a:solidFill>
                        <a:effectLst/>
                        <a:latin typeface="+mn-lt"/>
                        <a:ea typeface="+mn-ea"/>
                        <a:cs typeface="+mn-cs"/>
                      </a:endParaRPr>
                    </a:p>
                  </a:txBody>
                  <a:tcPr marL="68580" marR="68580" marT="0" marB="0"/>
                </a:tc>
                <a:tc>
                  <a:txBody>
                    <a:bodyPr/>
                    <a:lstStyle/>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dirty="0">
                          <a:solidFill>
                            <a:schemeClr val="accent4"/>
                          </a:solidFill>
                          <a:effectLst/>
                          <a:latin typeface="+mn-lt"/>
                          <a:ea typeface="+mn-ea"/>
                          <a:cs typeface="+mn-cs"/>
                        </a:rPr>
                        <a:t>Trois centres de dépistage </a:t>
                      </a:r>
                      <a:endParaRPr lang="en-US" sz="800" b="0" kern="1200" dirty="0">
                        <a:solidFill>
                          <a:schemeClr val="accent4"/>
                        </a:solidFill>
                        <a:effectLst/>
                        <a:latin typeface="+mn-lt"/>
                        <a:ea typeface="+mn-ea"/>
                        <a:cs typeface="+mn-cs"/>
                      </a:endParaRPr>
                    </a:p>
                    <a:p>
                      <a:pPr marL="171450" marR="0" lvl="0" indent="-171450">
                        <a:lnSpc>
                          <a:spcPct val="107000"/>
                        </a:lnSpc>
                        <a:spcBef>
                          <a:spcPts val="600"/>
                        </a:spcBef>
                        <a:spcAft>
                          <a:spcPts val="0"/>
                        </a:spcAft>
                        <a:buSzPts val="800"/>
                        <a:buFont typeface="Arial" panose="020B0604020202020204" pitchFamily="34" charset="0"/>
                        <a:buChar char="•"/>
                        <a:tabLst>
                          <a:tab pos="5280025" algn="l"/>
                        </a:tabLst>
                      </a:pPr>
                      <a:r>
                        <a:rPr lang="fr-CA" sz="800" b="0" kern="1200" dirty="0">
                          <a:solidFill>
                            <a:schemeClr val="accent4"/>
                          </a:solidFill>
                          <a:effectLst/>
                          <a:latin typeface="+mn-lt"/>
                          <a:ea typeface="+mn-ea"/>
                          <a:cs typeface="+mn-cs"/>
                        </a:rPr>
                        <a:t>Pas d’unité mobile de dépistage</a:t>
                      </a:r>
                      <a:endParaRPr lang="en-US" sz="800" b="0" kern="1200" dirty="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884967077"/>
                  </a:ext>
                </a:extLst>
              </a:tr>
            </a:tbl>
          </a:graphicData>
        </a:graphic>
      </p:graphicFrame>
    </p:spTree>
    <p:extLst>
      <p:ext uri="{BB962C8B-B14F-4D97-AF65-F5344CB8AC3E}">
        <p14:creationId xmlns:p14="http://schemas.microsoft.com/office/powerpoint/2010/main" val="2140127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602C92-8820-BD6F-1226-4E1A278685AB}"/>
              </a:ext>
            </a:extLst>
          </p:cNvPr>
          <p:cNvSpPr>
            <a:spLocks noGrp="1"/>
          </p:cNvSpPr>
          <p:nvPr>
            <p:ph type="sldNum" sz="quarter" idx="12"/>
          </p:nvPr>
        </p:nvSpPr>
        <p:spPr/>
        <p:txBody>
          <a:bodyPr/>
          <a:lstStyle/>
          <a:p>
            <a:fld id="{D9F2F12A-E773-6344-8602-31C2DEEE88BD}" type="slidenum">
              <a:rPr lang="en-US" smtClean="0"/>
              <a:pPr/>
              <a:t>14</a:t>
            </a:fld>
            <a:endParaRPr lang="en-US"/>
          </a:p>
        </p:txBody>
      </p:sp>
      <p:sp>
        <p:nvSpPr>
          <p:cNvPr id="5" name="Title 4">
            <a:extLst>
              <a:ext uri="{FF2B5EF4-FFF2-40B4-BE49-F238E27FC236}">
                <a16:creationId xmlns:a16="http://schemas.microsoft.com/office/drawing/2014/main" id="{43FFAE47-BA96-8D82-6562-8D70B233F3AF}"/>
              </a:ext>
            </a:extLst>
          </p:cNvPr>
          <p:cNvSpPr>
            <a:spLocks noGrp="1"/>
          </p:cNvSpPr>
          <p:nvPr>
            <p:ph type="title"/>
          </p:nvPr>
        </p:nvSpPr>
        <p:spPr/>
        <p:txBody>
          <a:bodyPr/>
          <a:lstStyle/>
          <a:p>
            <a:r>
              <a:rPr lang="en-US" err="1"/>
              <a:t>Modalités</a:t>
            </a:r>
            <a:r>
              <a:rPr lang="en-US"/>
              <a:t> du </a:t>
            </a:r>
            <a:r>
              <a:rPr lang="en-US" err="1"/>
              <a:t>dépistage</a:t>
            </a:r>
            <a:endParaRPr lang="en-US"/>
          </a:p>
        </p:txBody>
      </p:sp>
      <p:sp>
        <p:nvSpPr>
          <p:cNvPr id="6" name="Content Placeholder 5">
            <a:extLst>
              <a:ext uri="{FF2B5EF4-FFF2-40B4-BE49-F238E27FC236}">
                <a16:creationId xmlns:a16="http://schemas.microsoft.com/office/drawing/2014/main" id="{F592A426-6E95-2B18-AE66-2056EB9EFD11}"/>
              </a:ext>
            </a:extLst>
          </p:cNvPr>
          <p:cNvSpPr>
            <a:spLocks noGrp="1"/>
          </p:cNvSpPr>
          <p:nvPr>
            <p:ph idx="1"/>
          </p:nvPr>
        </p:nvSpPr>
        <p:spPr/>
        <p:txBody>
          <a:bodyPr/>
          <a:lstStyle/>
          <a:p>
            <a:r>
              <a:rPr lang="en-US" err="1"/>
              <a:t>Modalités</a:t>
            </a:r>
            <a:r>
              <a:rPr lang="en-US"/>
              <a:t> du </a:t>
            </a:r>
            <a:r>
              <a:rPr lang="en-US" err="1"/>
              <a:t>dépistage</a:t>
            </a:r>
            <a:endParaRPr lang="en-US"/>
          </a:p>
          <a:p>
            <a:r>
              <a:rPr lang="fr-FR"/>
              <a:t>Dépistage mobile du cancer du sein</a:t>
            </a:r>
          </a:p>
          <a:p>
            <a:r>
              <a:rPr lang="fr-FR"/>
              <a:t>Autres modalités de dépistage du cancer du sein</a:t>
            </a:r>
            <a:endParaRPr lang="en-US"/>
          </a:p>
        </p:txBody>
      </p:sp>
    </p:spTree>
    <p:extLst>
      <p:ext uri="{BB962C8B-B14F-4D97-AF65-F5344CB8AC3E}">
        <p14:creationId xmlns:p14="http://schemas.microsoft.com/office/powerpoint/2010/main" val="1762710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p:txBody>
          <a:bodyPr>
            <a:normAutofit/>
          </a:bodyPr>
          <a:lstStyle/>
          <a:p>
            <a:r>
              <a:rPr lang="fr-FR" sz="1600"/>
              <a:t>Modalités primaires du dépistage du cancer du sein au Canada: Mammographie numérique*</a:t>
            </a:r>
            <a:endParaRPr lang="en-US" sz="1600"/>
          </a:p>
        </p:txBody>
      </p:sp>
      <p:sp>
        <p:nvSpPr>
          <p:cNvPr id="12" name="TextBox 11">
            <a:extLst>
              <a:ext uri="{FF2B5EF4-FFF2-40B4-BE49-F238E27FC236}">
                <a16:creationId xmlns:a16="http://schemas.microsoft.com/office/drawing/2014/main" id="{E2664A72-D48A-6F88-B084-9CCF9C07DCDC}"/>
              </a:ext>
            </a:extLst>
          </p:cNvPr>
          <p:cNvSpPr txBox="1"/>
          <p:nvPr/>
        </p:nvSpPr>
        <p:spPr>
          <a:xfrm>
            <a:off x="1938216" y="5447063"/>
            <a:ext cx="8206154" cy="720069"/>
          </a:xfrm>
          <a:prstGeom prst="rect">
            <a:avLst/>
          </a:prstGeom>
          <a:noFill/>
        </p:spPr>
        <p:txBody>
          <a:bodyPr wrap="square">
            <a:spAutoFit/>
          </a:bodyPr>
          <a:lstStyle/>
          <a:p>
            <a:pPr marR="0">
              <a:lnSpc>
                <a:spcPct val="107000"/>
              </a:lnSpc>
              <a:spcBef>
                <a:spcPts val="300"/>
              </a:spcBef>
              <a:spcAft>
                <a:spcPts val="800"/>
              </a:spcAft>
            </a:pPr>
            <a:r>
              <a:rPr lang="fr-FR" sz="1000">
                <a:effectLst/>
                <a:latin typeface="Calibri" panose="020F0502020204030204" pitchFamily="34" charset="0"/>
                <a:ea typeface="Yu Mincho" panose="02020400000000000000" pitchFamily="18" charset="-128"/>
                <a:cs typeface="Arial" panose="020B0604020202020204" pitchFamily="34" charset="0"/>
              </a:rPr>
              <a:t>* Mammographie numérique : les images de mammographie sont captées et manipulées par voie électronique. Cette catégorie regroupe notamment la radiographie numérique (DR) et la radiographie assistée par ordinateur (CR).</a:t>
            </a:r>
          </a:p>
          <a:p>
            <a:pPr marR="0">
              <a:lnSpc>
                <a:spcPct val="107000"/>
              </a:lnSpc>
              <a:spcBef>
                <a:spcPts val="300"/>
              </a:spcBef>
              <a:spcAft>
                <a:spcPts val="800"/>
              </a:spcAft>
            </a:pPr>
            <a:r>
              <a:rPr lang="fr-FR" sz="1000">
                <a:effectLst/>
                <a:latin typeface="Calibri" panose="020F0502020204030204" pitchFamily="34" charset="0"/>
                <a:ea typeface="Yu Mincho" panose="02020400000000000000" pitchFamily="18" charset="-128"/>
                <a:cs typeface="Arial" panose="020B0604020202020204" pitchFamily="34" charset="0"/>
              </a:rPr>
              <a:t>N.-B. : ^ À compter de février 2020, les mammographies sont effectuées par radiographie numérique dans toute la province.</a:t>
            </a:r>
          </a:p>
        </p:txBody>
      </p:sp>
      <p:graphicFrame>
        <p:nvGraphicFramePr>
          <p:cNvPr id="7" name="Table 6">
            <a:extLst>
              <a:ext uri="{FF2B5EF4-FFF2-40B4-BE49-F238E27FC236}">
                <a16:creationId xmlns:a16="http://schemas.microsoft.com/office/drawing/2014/main" id="{CD391FEC-F4C5-A50A-B9F1-1CCA72BFB226}"/>
              </a:ext>
            </a:extLst>
          </p:cNvPr>
          <p:cNvGraphicFramePr>
            <a:graphicFrameLocks noGrp="1"/>
          </p:cNvGraphicFramePr>
          <p:nvPr>
            <p:extLst>
              <p:ext uri="{D42A27DB-BD31-4B8C-83A1-F6EECF244321}">
                <p14:modId xmlns:p14="http://schemas.microsoft.com/office/powerpoint/2010/main" val="966627370"/>
              </p:ext>
            </p:extLst>
          </p:nvPr>
        </p:nvGraphicFramePr>
        <p:xfrm>
          <a:off x="1938215" y="1434226"/>
          <a:ext cx="8042031" cy="4012837"/>
        </p:xfrm>
        <a:graphic>
          <a:graphicData uri="http://schemas.openxmlformats.org/drawingml/2006/table">
            <a:tbl>
              <a:tblPr firstRow="1" firstCol="1" bandRow="1"/>
              <a:tblGrid>
                <a:gridCol w="1463360">
                  <a:extLst>
                    <a:ext uri="{9D8B030D-6E8A-4147-A177-3AD203B41FA5}">
                      <a16:colId xmlns:a16="http://schemas.microsoft.com/office/drawing/2014/main" val="53746708"/>
                    </a:ext>
                  </a:extLst>
                </a:gridCol>
                <a:gridCol w="3754487">
                  <a:extLst>
                    <a:ext uri="{9D8B030D-6E8A-4147-A177-3AD203B41FA5}">
                      <a16:colId xmlns:a16="http://schemas.microsoft.com/office/drawing/2014/main" val="1601654075"/>
                    </a:ext>
                  </a:extLst>
                </a:gridCol>
                <a:gridCol w="2824184">
                  <a:extLst>
                    <a:ext uri="{9D8B030D-6E8A-4147-A177-3AD203B41FA5}">
                      <a16:colId xmlns:a16="http://schemas.microsoft.com/office/drawing/2014/main" val="671255395"/>
                    </a:ext>
                  </a:extLst>
                </a:gridCol>
              </a:tblGrid>
              <a:tr h="270211">
                <a:tc>
                  <a:txBody>
                    <a:bodyPr/>
                    <a:lstStyle/>
                    <a:p>
                      <a:pPr marL="0" marR="0" algn="ctr">
                        <a:lnSpc>
                          <a:spcPct val="107000"/>
                        </a:lnSpc>
                        <a:spcBef>
                          <a:spcPts val="0"/>
                        </a:spcBef>
                        <a:spcAft>
                          <a:spcPts val="240"/>
                        </a:spcAft>
                        <a:tabLst>
                          <a:tab pos="5280025" algn="l"/>
                        </a:tabLst>
                      </a:pPr>
                      <a:r>
                        <a:rPr lang="en-US" sz="1100" b="1">
                          <a:solidFill>
                            <a:schemeClr val="accent4"/>
                          </a:solidFill>
                        </a:rPr>
                        <a:t>P/T</a:t>
                      </a:r>
                    </a:p>
                  </a:txBody>
                  <a:tcPr marL="56093" marR="56093" marT="0" marB="0" anchor="ctr">
                    <a:solidFill>
                      <a:schemeClr val="accent2">
                        <a:lumMod val="20000"/>
                        <a:lumOff val="80000"/>
                      </a:schemeClr>
                    </a:solidFill>
                  </a:tcPr>
                </a:tc>
                <a:tc>
                  <a:txBody>
                    <a:bodyPr/>
                    <a:lstStyle/>
                    <a:p>
                      <a:pPr marL="0" marR="0" algn="ctr">
                        <a:lnSpc>
                          <a:spcPct val="107000"/>
                        </a:lnSpc>
                        <a:spcBef>
                          <a:spcPts val="0"/>
                        </a:spcBef>
                        <a:spcAft>
                          <a:spcPts val="240"/>
                        </a:spcAft>
                        <a:tabLst>
                          <a:tab pos="5280025" algn="l"/>
                        </a:tabLst>
                      </a:pPr>
                      <a:r>
                        <a:rPr lang="fr-CA" sz="1100" b="1" kern="1200">
                          <a:solidFill>
                            <a:schemeClr val="accent4"/>
                          </a:solidFill>
                          <a:latin typeface="+mn-lt"/>
                          <a:ea typeface="+mn-ea"/>
                          <a:cs typeface="+mn-cs"/>
                        </a:rPr>
                        <a:t>Radiographie numérique (DR)</a:t>
                      </a:r>
                      <a:endParaRPr lang="en-US" sz="1100" b="1" kern="1200">
                        <a:solidFill>
                          <a:schemeClr val="accent4"/>
                        </a:solidFill>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100" b="1" kern="1200">
                          <a:solidFill>
                            <a:schemeClr val="accent4"/>
                          </a:solidFill>
                          <a:latin typeface="+mn-lt"/>
                          <a:ea typeface="+mn-ea"/>
                          <a:cs typeface="+mn-cs"/>
                        </a:rPr>
                        <a:t>Radiographie assistée par ordinateur (CR)</a:t>
                      </a:r>
                      <a:endParaRPr lang="en-US" sz="1100" b="1" kern="1200">
                        <a:solidFill>
                          <a:schemeClr val="accent4"/>
                        </a:solidFill>
                        <a:latin typeface="+mn-lt"/>
                        <a:ea typeface="+mn-ea"/>
                        <a:cs typeface="+mn-cs"/>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2185847739"/>
                  </a:ext>
                </a:extLst>
              </a:tr>
              <a:tr h="298122">
                <a:tc>
                  <a:txBody>
                    <a:bodyPr/>
                    <a:lstStyle/>
                    <a:p>
                      <a:pPr marL="0" marR="0" algn="ctr">
                        <a:lnSpc>
                          <a:spcPct val="107000"/>
                        </a:lnSpc>
                        <a:spcBef>
                          <a:spcPts val="0"/>
                        </a:spcBef>
                        <a:spcAft>
                          <a:spcPts val="240"/>
                        </a:spcAft>
                        <a:tabLst>
                          <a:tab pos="5280025" algn="l"/>
                        </a:tabLst>
                      </a:pPr>
                      <a:r>
                        <a:rPr lang="fr-CA" sz="1100" b="1" kern="1200" err="1">
                          <a:solidFill>
                            <a:schemeClr val="accent4"/>
                          </a:solidFill>
                          <a:latin typeface="+mn-lt"/>
                          <a:ea typeface="+mn-ea"/>
                          <a:cs typeface="+mn-cs"/>
                        </a:rPr>
                        <a:t>Yn</a:t>
                      </a:r>
                      <a:endParaRPr lang="en-US" sz="11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56093" marR="56093"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56093" marR="56093" marT="0" marB="0"/>
                </a:tc>
                <a:extLst>
                  <a:ext uri="{0D108BD9-81ED-4DB2-BD59-A6C34878D82A}">
                    <a16:rowId xmlns:a16="http://schemas.microsoft.com/office/drawing/2014/main" val="733774960"/>
                  </a:ext>
                </a:extLst>
              </a:tr>
              <a:tr h="281502">
                <a:tc>
                  <a:txBody>
                    <a:bodyPr/>
                    <a:lstStyle/>
                    <a:p>
                      <a:pPr marL="0" marR="0" algn="ctr">
                        <a:lnSpc>
                          <a:spcPct val="107000"/>
                        </a:lnSpc>
                        <a:spcBef>
                          <a:spcPts val="0"/>
                        </a:spcBef>
                        <a:spcAft>
                          <a:spcPts val="0"/>
                        </a:spcAft>
                        <a:tabLst>
                          <a:tab pos="5280025" algn="l"/>
                        </a:tabLst>
                      </a:pPr>
                      <a:r>
                        <a:rPr lang="fr-CA" sz="1100" b="1" kern="1200">
                          <a:solidFill>
                            <a:schemeClr val="accent4"/>
                          </a:solidFill>
                          <a:latin typeface="+mn-lt"/>
                          <a:ea typeface="+mn-ea"/>
                          <a:cs typeface="+mn-cs"/>
                        </a:rPr>
                        <a:t>T.N.‑O.</a:t>
                      </a:r>
                      <a:endParaRPr lang="en-US" sz="11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56093" marR="56093"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56093" marR="56093" marT="0" marB="0"/>
                </a:tc>
                <a:extLst>
                  <a:ext uri="{0D108BD9-81ED-4DB2-BD59-A6C34878D82A}">
                    <a16:rowId xmlns:a16="http://schemas.microsoft.com/office/drawing/2014/main" val="73609085"/>
                  </a:ext>
                </a:extLst>
              </a:tr>
              <a:tr h="298122">
                <a:tc>
                  <a:txBody>
                    <a:bodyPr/>
                    <a:lstStyle/>
                    <a:p>
                      <a:pPr marL="0" marR="0" algn="ctr">
                        <a:lnSpc>
                          <a:spcPct val="107000"/>
                        </a:lnSpc>
                        <a:spcBef>
                          <a:spcPts val="0"/>
                        </a:spcBef>
                        <a:spcAft>
                          <a:spcPts val="0"/>
                        </a:spcAft>
                        <a:tabLst>
                          <a:tab pos="5280025" algn="l"/>
                        </a:tabLst>
                      </a:pPr>
                      <a:r>
                        <a:rPr lang="fr-CA" sz="1100" b="1" kern="1200">
                          <a:solidFill>
                            <a:schemeClr val="accent4"/>
                          </a:solidFill>
                          <a:latin typeface="+mn-lt"/>
                          <a:ea typeface="+mn-ea"/>
                          <a:cs typeface="+mn-cs"/>
                        </a:rPr>
                        <a:t>Nt</a:t>
                      </a:r>
                      <a:endParaRPr lang="en-US" sz="11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56093" marR="56093"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56093" marR="56093" marT="0" marB="0"/>
                </a:tc>
                <a:extLst>
                  <a:ext uri="{0D108BD9-81ED-4DB2-BD59-A6C34878D82A}">
                    <a16:rowId xmlns:a16="http://schemas.microsoft.com/office/drawing/2014/main" val="2686595173"/>
                  </a:ext>
                </a:extLst>
              </a:tr>
              <a:tr h="281502">
                <a:tc>
                  <a:txBody>
                    <a:bodyPr/>
                    <a:lstStyle/>
                    <a:p>
                      <a:pPr marL="0" marR="0" algn="ctr">
                        <a:lnSpc>
                          <a:spcPct val="107000"/>
                        </a:lnSpc>
                        <a:spcBef>
                          <a:spcPts val="0"/>
                        </a:spcBef>
                        <a:spcAft>
                          <a:spcPts val="0"/>
                        </a:spcAft>
                        <a:tabLst>
                          <a:tab pos="5280025" algn="l"/>
                        </a:tabLst>
                      </a:pPr>
                      <a:r>
                        <a:rPr lang="fr-CA" sz="1100" b="1" kern="1200">
                          <a:solidFill>
                            <a:schemeClr val="accent4"/>
                          </a:solidFill>
                          <a:latin typeface="+mn-lt"/>
                          <a:ea typeface="+mn-ea"/>
                          <a:cs typeface="+mn-cs"/>
                        </a:rPr>
                        <a:t>C.‑B.</a:t>
                      </a:r>
                      <a:endParaRPr lang="en-US" sz="11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56093" marR="56093"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56093" marR="56093" marT="0" marB="0"/>
                </a:tc>
                <a:extLst>
                  <a:ext uri="{0D108BD9-81ED-4DB2-BD59-A6C34878D82A}">
                    <a16:rowId xmlns:a16="http://schemas.microsoft.com/office/drawing/2014/main" val="2059197466"/>
                  </a:ext>
                </a:extLst>
              </a:tr>
              <a:tr h="281502">
                <a:tc>
                  <a:txBody>
                    <a:bodyPr/>
                    <a:lstStyle/>
                    <a:p>
                      <a:pPr marL="0" marR="0" algn="ctr">
                        <a:lnSpc>
                          <a:spcPct val="107000"/>
                        </a:lnSpc>
                        <a:spcBef>
                          <a:spcPts val="0"/>
                        </a:spcBef>
                        <a:spcAft>
                          <a:spcPts val="0"/>
                        </a:spcAft>
                        <a:tabLst>
                          <a:tab pos="5280025" algn="l"/>
                        </a:tabLst>
                      </a:pPr>
                      <a:r>
                        <a:rPr lang="fr-CA" sz="1100" b="1" kern="1200" err="1">
                          <a:solidFill>
                            <a:schemeClr val="accent4"/>
                          </a:solidFill>
                          <a:latin typeface="+mn-lt"/>
                          <a:ea typeface="+mn-ea"/>
                          <a:cs typeface="+mn-cs"/>
                        </a:rPr>
                        <a:t>Alb</a:t>
                      </a:r>
                      <a:r>
                        <a:rPr lang="fr-CA" sz="1100" b="1" kern="1200">
                          <a:solidFill>
                            <a:schemeClr val="accent4"/>
                          </a:solidFill>
                          <a:latin typeface="+mn-lt"/>
                          <a:ea typeface="+mn-ea"/>
                          <a:cs typeface="+mn-cs"/>
                        </a:rPr>
                        <a:t>.</a:t>
                      </a:r>
                      <a:endParaRPr lang="en-US" sz="11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56093" marR="56093"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56093" marR="56093" marT="0" marB="0"/>
                </a:tc>
                <a:extLst>
                  <a:ext uri="{0D108BD9-81ED-4DB2-BD59-A6C34878D82A}">
                    <a16:rowId xmlns:a16="http://schemas.microsoft.com/office/drawing/2014/main" val="253977975"/>
                  </a:ext>
                </a:extLst>
              </a:tr>
              <a:tr h="281502">
                <a:tc>
                  <a:txBody>
                    <a:bodyPr/>
                    <a:lstStyle/>
                    <a:p>
                      <a:pPr marL="0" marR="0" algn="ctr">
                        <a:lnSpc>
                          <a:spcPct val="107000"/>
                        </a:lnSpc>
                        <a:spcBef>
                          <a:spcPts val="0"/>
                        </a:spcBef>
                        <a:spcAft>
                          <a:spcPts val="0"/>
                        </a:spcAft>
                        <a:tabLst>
                          <a:tab pos="5280025" algn="l"/>
                        </a:tabLst>
                      </a:pPr>
                      <a:r>
                        <a:rPr lang="fr-CA" sz="1100" b="1" kern="1200" err="1">
                          <a:solidFill>
                            <a:schemeClr val="accent4"/>
                          </a:solidFill>
                          <a:latin typeface="+mn-lt"/>
                          <a:ea typeface="+mn-ea"/>
                          <a:cs typeface="+mn-cs"/>
                        </a:rPr>
                        <a:t>Sask</a:t>
                      </a:r>
                      <a:r>
                        <a:rPr lang="fr-CA" sz="1100" b="1" kern="1200">
                          <a:solidFill>
                            <a:schemeClr val="accent4"/>
                          </a:solidFill>
                          <a:latin typeface="+mn-lt"/>
                          <a:ea typeface="+mn-ea"/>
                          <a:cs typeface="+mn-cs"/>
                        </a:rPr>
                        <a:t>.</a:t>
                      </a:r>
                      <a:endParaRPr lang="en-US" sz="11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56093" marR="56093"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56093" marR="56093" marT="0" marB="0"/>
                </a:tc>
                <a:extLst>
                  <a:ext uri="{0D108BD9-81ED-4DB2-BD59-A6C34878D82A}">
                    <a16:rowId xmlns:a16="http://schemas.microsoft.com/office/drawing/2014/main" val="1896220891"/>
                  </a:ext>
                </a:extLst>
              </a:tr>
              <a:tr h="298122">
                <a:tc>
                  <a:txBody>
                    <a:bodyPr/>
                    <a:lstStyle/>
                    <a:p>
                      <a:pPr marL="0" marR="0" algn="ctr">
                        <a:lnSpc>
                          <a:spcPct val="107000"/>
                        </a:lnSpc>
                        <a:spcBef>
                          <a:spcPts val="0"/>
                        </a:spcBef>
                        <a:spcAft>
                          <a:spcPts val="0"/>
                        </a:spcAft>
                        <a:tabLst>
                          <a:tab pos="5280025" algn="l"/>
                        </a:tabLst>
                      </a:pPr>
                      <a:r>
                        <a:rPr lang="fr-CA" sz="1100" b="1" kern="1200">
                          <a:solidFill>
                            <a:schemeClr val="accent4"/>
                          </a:solidFill>
                          <a:latin typeface="+mn-lt"/>
                          <a:ea typeface="+mn-ea"/>
                          <a:cs typeface="+mn-cs"/>
                        </a:rPr>
                        <a:t>Man.</a:t>
                      </a:r>
                      <a:endParaRPr lang="en-US" sz="11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56093" marR="56093"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56093" marR="56093" marT="0" marB="0"/>
                </a:tc>
                <a:extLst>
                  <a:ext uri="{0D108BD9-81ED-4DB2-BD59-A6C34878D82A}">
                    <a16:rowId xmlns:a16="http://schemas.microsoft.com/office/drawing/2014/main" val="3593481806"/>
                  </a:ext>
                </a:extLst>
              </a:tr>
              <a:tr h="281502">
                <a:tc>
                  <a:txBody>
                    <a:bodyPr/>
                    <a:lstStyle/>
                    <a:p>
                      <a:pPr marL="0" marR="0" algn="ctr">
                        <a:lnSpc>
                          <a:spcPct val="107000"/>
                        </a:lnSpc>
                        <a:spcBef>
                          <a:spcPts val="0"/>
                        </a:spcBef>
                        <a:spcAft>
                          <a:spcPts val="0"/>
                        </a:spcAft>
                        <a:tabLst>
                          <a:tab pos="5280025" algn="l"/>
                        </a:tabLst>
                      </a:pPr>
                      <a:r>
                        <a:rPr lang="fr-CA" sz="1100" b="1" kern="1200">
                          <a:solidFill>
                            <a:schemeClr val="accent4"/>
                          </a:solidFill>
                          <a:latin typeface="+mn-lt"/>
                          <a:ea typeface="+mn-ea"/>
                          <a:cs typeface="+mn-cs"/>
                        </a:rPr>
                        <a:t>Ont.</a:t>
                      </a:r>
                      <a:endParaRPr lang="en-US" sz="11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56093" marR="56093"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56093" marR="56093" marT="0" marB="0" anchor="ctr"/>
                </a:tc>
                <a:extLst>
                  <a:ext uri="{0D108BD9-81ED-4DB2-BD59-A6C34878D82A}">
                    <a16:rowId xmlns:a16="http://schemas.microsoft.com/office/drawing/2014/main" val="3300681962"/>
                  </a:ext>
                </a:extLst>
              </a:tr>
              <a:tr h="298122">
                <a:tc>
                  <a:txBody>
                    <a:bodyPr/>
                    <a:lstStyle/>
                    <a:p>
                      <a:pPr marL="0" marR="0" algn="ctr">
                        <a:lnSpc>
                          <a:spcPct val="107000"/>
                        </a:lnSpc>
                        <a:spcBef>
                          <a:spcPts val="0"/>
                        </a:spcBef>
                        <a:spcAft>
                          <a:spcPts val="0"/>
                        </a:spcAft>
                        <a:tabLst>
                          <a:tab pos="5280025" algn="l"/>
                        </a:tabLst>
                      </a:pPr>
                      <a:r>
                        <a:rPr lang="fr-CA" sz="1100" b="1" kern="1200">
                          <a:solidFill>
                            <a:schemeClr val="accent4"/>
                          </a:solidFill>
                          <a:latin typeface="+mn-lt"/>
                          <a:ea typeface="+mn-ea"/>
                          <a:cs typeface="+mn-cs"/>
                        </a:rPr>
                        <a:t>Qc</a:t>
                      </a:r>
                      <a:endParaRPr lang="en-US" sz="11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56093" marR="56093"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56093" marR="56093" marT="0" marB="0" anchor="ctr"/>
                </a:tc>
                <a:extLst>
                  <a:ext uri="{0D108BD9-81ED-4DB2-BD59-A6C34878D82A}">
                    <a16:rowId xmlns:a16="http://schemas.microsoft.com/office/drawing/2014/main" val="3348490680"/>
                  </a:ext>
                </a:extLst>
              </a:tr>
              <a:tr h="281502">
                <a:tc>
                  <a:txBody>
                    <a:bodyPr/>
                    <a:lstStyle/>
                    <a:p>
                      <a:pPr marL="0" marR="0" algn="ctr">
                        <a:lnSpc>
                          <a:spcPct val="107000"/>
                        </a:lnSpc>
                        <a:spcBef>
                          <a:spcPts val="0"/>
                        </a:spcBef>
                        <a:spcAft>
                          <a:spcPts val="0"/>
                        </a:spcAft>
                        <a:tabLst>
                          <a:tab pos="5280025" algn="l"/>
                        </a:tabLst>
                      </a:pPr>
                      <a:r>
                        <a:rPr lang="fr-CA" sz="1100" b="1" kern="1200">
                          <a:solidFill>
                            <a:schemeClr val="accent4"/>
                          </a:solidFill>
                          <a:latin typeface="+mn-lt"/>
                          <a:ea typeface="+mn-ea"/>
                          <a:cs typeface="+mn-cs"/>
                        </a:rPr>
                        <a:t>N.-B.~</a:t>
                      </a:r>
                      <a:endParaRPr lang="en-US" sz="1100" b="1" kern="1200">
                        <a:solidFill>
                          <a:schemeClr val="accent4"/>
                        </a:solidFill>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56093" marR="56093"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56093" marR="56093" marT="0" marB="0" anchor="ctr"/>
                </a:tc>
                <a:extLst>
                  <a:ext uri="{0D108BD9-81ED-4DB2-BD59-A6C34878D82A}">
                    <a16:rowId xmlns:a16="http://schemas.microsoft.com/office/drawing/2014/main" val="1263982301"/>
                  </a:ext>
                </a:extLst>
              </a:tr>
              <a:tr h="281502">
                <a:tc>
                  <a:txBody>
                    <a:bodyPr/>
                    <a:lstStyle/>
                    <a:p>
                      <a:pPr marL="0" marR="0" algn="ctr">
                        <a:lnSpc>
                          <a:spcPct val="107000"/>
                        </a:lnSpc>
                        <a:spcBef>
                          <a:spcPts val="0"/>
                        </a:spcBef>
                        <a:spcAft>
                          <a:spcPts val="0"/>
                        </a:spcAft>
                        <a:tabLst>
                          <a:tab pos="5280025" algn="l"/>
                        </a:tabLst>
                      </a:pPr>
                      <a:r>
                        <a:rPr lang="fr-CA" sz="1100" b="1" kern="1200">
                          <a:solidFill>
                            <a:schemeClr val="accent4"/>
                          </a:solidFill>
                          <a:latin typeface="+mn-lt"/>
                          <a:ea typeface="+mn-ea"/>
                          <a:cs typeface="+mn-cs"/>
                        </a:rPr>
                        <a:t>N.‑É.</a:t>
                      </a:r>
                      <a:endParaRPr lang="en-US" sz="11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56093" marR="56093"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56093" marR="56093" marT="0" marB="0" anchor="ctr"/>
                </a:tc>
                <a:extLst>
                  <a:ext uri="{0D108BD9-81ED-4DB2-BD59-A6C34878D82A}">
                    <a16:rowId xmlns:a16="http://schemas.microsoft.com/office/drawing/2014/main" val="1520991685"/>
                  </a:ext>
                </a:extLst>
              </a:tr>
              <a:tr h="298122">
                <a:tc>
                  <a:txBody>
                    <a:bodyPr/>
                    <a:lstStyle/>
                    <a:p>
                      <a:pPr marL="0" marR="0" algn="ctr">
                        <a:lnSpc>
                          <a:spcPct val="107000"/>
                        </a:lnSpc>
                        <a:spcBef>
                          <a:spcPts val="0"/>
                        </a:spcBef>
                        <a:spcAft>
                          <a:spcPts val="0"/>
                        </a:spcAft>
                        <a:tabLst>
                          <a:tab pos="5280025" algn="l"/>
                        </a:tabLst>
                      </a:pPr>
                      <a:r>
                        <a:rPr lang="fr-CA" sz="1100" b="1" kern="1200">
                          <a:solidFill>
                            <a:schemeClr val="accent4"/>
                          </a:solidFill>
                          <a:latin typeface="+mn-lt"/>
                          <a:ea typeface="+mn-ea"/>
                          <a:cs typeface="+mn-cs"/>
                        </a:rPr>
                        <a:t>Î.‑P.‑É.</a:t>
                      </a:r>
                      <a:endParaRPr lang="en-US" sz="11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56093" marR="56093"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56093" marR="56093" marT="0" marB="0" anchor="ctr"/>
                </a:tc>
                <a:extLst>
                  <a:ext uri="{0D108BD9-81ED-4DB2-BD59-A6C34878D82A}">
                    <a16:rowId xmlns:a16="http://schemas.microsoft.com/office/drawing/2014/main" val="2176823670"/>
                  </a:ext>
                </a:extLst>
              </a:tr>
              <a:tr h="281502">
                <a:tc>
                  <a:txBody>
                    <a:bodyPr/>
                    <a:lstStyle/>
                    <a:p>
                      <a:pPr marL="0" marR="0" algn="ctr">
                        <a:lnSpc>
                          <a:spcPct val="107000"/>
                        </a:lnSpc>
                        <a:spcBef>
                          <a:spcPts val="0"/>
                        </a:spcBef>
                        <a:spcAft>
                          <a:spcPts val="0"/>
                        </a:spcAft>
                        <a:tabLst>
                          <a:tab pos="5280025" algn="l"/>
                        </a:tabLst>
                      </a:pPr>
                      <a:r>
                        <a:rPr lang="fr-CA" sz="1100" b="1" kern="1200">
                          <a:solidFill>
                            <a:schemeClr val="accent4"/>
                          </a:solidFill>
                          <a:latin typeface="+mn-lt"/>
                          <a:ea typeface="+mn-ea"/>
                          <a:cs typeface="+mn-cs"/>
                        </a:rPr>
                        <a:t>T.‑N.‑L.</a:t>
                      </a:r>
                      <a:endParaRPr lang="en-US" sz="11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56093" marR="56093"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56093" marR="56093" marT="0" marB="0" anchor="ctr"/>
                </a:tc>
                <a:extLst>
                  <a:ext uri="{0D108BD9-81ED-4DB2-BD59-A6C34878D82A}">
                    <a16:rowId xmlns:a16="http://schemas.microsoft.com/office/drawing/2014/main" val="2064404251"/>
                  </a:ext>
                </a:extLst>
              </a:tr>
            </a:tbl>
          </a:graphicData>
        </a:graphic>
      </p:graphicFrame>
    </p:spTree>
    <p:extLst>
      <p:ext uri="{BB962C8B-B14F-4D97-AF65-F5344CB8AC3E}">
        <p14:creationId xmlns:p14="http://schemas.microsoft.com/office/powerpoint/2010/main" val="351574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p:txBody>
          <a:bodyPr>
            <a:normAutofit/>
          </a:bodyPr>
          <a:lstStyle/>
          <a:p>
            <a:r>
              <a:rPr lang="fr-FR" sz="1600"/>
              <a:t>Lieux des dépistages par mammographie</a:t>
            </a:r>
            <a:endParaRPr lang="en-US" sz="1600"/>
          </a:p>
        </p:txBody>
      </p:sp>
      <p:sp>
        <p:nvSpPr>
          <p:cNvPr id="12" name="TextBox 11">
            <a:extLst>
              <a:ext uri="{FF2B5EF4-FFF2-40B4-BE49-F238E27FC236}">
                <a16:creationId xmlns:a16="http://schemas.microsoft.com/office/drawing/2014/main" id="{E2664A72-D48A-6F88-B084-9CCF9C07DCDC}"/>
              </a:ext>
            </a:extLst>
          </p:cNvPr>
          <p:cNvSpPr txBox="1"/>
          <p:nvPr/>
        </p:nvSpPr>
        <p:spPr>
          <a:xfrm>
            <a:off x="1370174" y="4574064"/>
            <a:ext cx="10219983" cy="249684"/>
          </a:xfrm>
          <a:prstGeom prst="rect">
            <a:avLst/>
          </a:prstGeom>
          <a:noFill/>
        </p:spPr>
        <p:txBody>
          <a:bodyPr wrap="square">
            <a:spAutoFit/>
          </a:bodyPr>
          <a:lstStyle/>
          <a:p>
            <a:pPr marL="0" marR="0">
              <a:lnSpc>
                <a:spcPct val="107000"/>
              </a:lnSpc>
              <a:spcBef>
                <a:spcPts val="300"/>
              </a:spcBef>
              <a:spcAft>
                <a:spcPts val="800"/>
              </a:spcAft>
            </a:pPr>
            <a:r>
              <a:rPr lang="fr-FR" sz="1000">
                <a:effectLst/>
                <a:latin typeface="Calibri" panose="020F0502020204030204" pitchFamily="34" charset="0"/>
                <a:ea typeface="Yu Mincho" panose="02020400000000000000" pitchFamily="18" charset="-128"/>
                <a:cs typeface="Arial" panose="020B0604020202020204" pitchFamily="34" charset="0"/>
              </a:rPr>
              <a:t>Qc : *Centres d’imagerie privés où le dépistage du cancer du sein et l’imagerie diagnostique sont financés par le gouvernement</a:t>
            </a:r>
            <a:endParaRPr lang="en-US" sz="1000">
              <a:effectLst/>
              <a:latin typeface="Calibri" panose="020F0502020204030204" pitchFamily="34" charset="0"/>
              <a:ea typeface="Yu Mincho" panose="02020400000000000000" pitchFamily="18" charset="-128"/>
              <a:cs typeface="Arial" panose="020B0604020202020204" pitchFamily="34" charset="0"/>
            </a:endParaRPr>
          </a:p>
        </p:txBody>
      </p:sp>
      <p:graphicFrame>
        <p:nvGraphicFramePr>
          <p:cNvPr id="2" name="Table 1">
            <a:extLst>
              <a:ext uri="{FF2B5EF4-FFF2-40B4-BE49-F238E27FC236}">
                <a16:creationId xmlns:a16="http://schemas.microsoft.com/office/drawing/2014/main" id="{EA9E7F0F-6F80-1CBD-3595-ECD974891468}"/>
              </a:ext>
            </a:extLst>
          </p:cNvPr>
          <p:cNvGraphicFramePr>
            <a:graphicFrameLocks noGrp="1"/>
          </p:cNvGraphicFramePr>
          <p:nvPr>
            <p:extLst>
              <p:ext uri="{D42A27DB-BD31-4B8C-83A1-F6EECF244321}">
                <p14:modId xmlns:p14="http://schemas.microsoft.com/office/powerpoint/2010/main" val="3229163108"/>
              </p:ext>
            </p:extLst>
          </p:nvPr>
        </p:nvGraphicFramePr>
        <p:xfrm>
          <a:off x="1487404" y="1245027"/>
          <a:ext cx="8980805" cy="3163306"/>
        </p:xfrm>
        <a:graphic>
          <a:graphicData uri="http://schemas.openxmlformats.org/drawingml/2006/table">
            <a:tbl>
              <a:tblPr firstRow="1" firstCol="1" bandRow="1"/>
              <a:tblGrid>
                <a:gridCol w="915930">
                  <a:extLst>
                    <a:ext uri="{9D8B030D-6E8A-4147-A177-3AD203B41FA5}">
                      <a16:colId xmlns:a16="http://schemas.microsoft.com/office/drawing/2014/main" val="3212659139"/>
                    </a:ext>
                  </a:extLst>
                </a:gridCol>
                <a:gridCol w="2415280">
                  <a:extLst>
                    <a:ext uri="{9D8B030D-6E8A-4147-A177-3AD203B41FA5}">
                      <a16:colId xmlns:a16="http://schemas.microsoft.com/office/drawing/2014/main" val="2555248897"/>
                    </a:ext>
                  </a:extLst>
                </a:gridCol>
                <a:gridCol w="1412240">
                  <a:extLst>
                    <a:ext uri="{9D8B030D-6E8A-4147-A177-3AD203B41FA5}">
                      <a16:colId xmlns:a16="http://schemas.microsoft.com/office/drawing/2014/main" val="625749277"/>
                    </a:ext>
                  </a:extLst>
                </a:gridCol>
                <a:gridCol w="1412240">
                  <a:extLst>
                    <a:ext uri="{9D8B030D-6E8A-4147-A177-3AD203B41FA5}">
                      <a16:colId xmlns:a16="http://schemas.microsoft.com/office/drawing/2014/main" val="1665871906"/>
                    </a:ext>
                  </a:extLst>
                </a:gridCol>
                <a:gridCol w="1412240">
                  <a:extLst>
                    <a:ext uri="{9D8B030D-6E8A-4147-A177-3AD203B41FA5}">
                      <a16:colId xmlns:a16="http://schemas.microsoft.com/office/drawing/2014/main" val="1595046322"/>
                    </a:ext>
                  </a:extLst>
                </a:gridCol>
                <a:gridCol w="1412875">
                  <a:extLst>
                    <a:ext uri="{9D8B030D-6E8A-4147-A177-3AD203B41FA5}">
                      <a16:colId xmlns:a16="http://schemas.microsoft.com/office/drawing/2014/main" val="369054155"/>
                    </a:ext>
                  </a:extLst>
                </a:gridCol>
              </a:tblGrid>
              <a:tr h="216450">
                <a:tc>
                  <a:txBody>
                    <a:bodyPr/>
                    <a:lstStyle/>
                    <a:p>
                      <a:pPr marL="0" marR="0" algn="ctr">
                        <a:lnSpc>
                          <a:spcPct val="107000"/>
                        </a:lnSpc>
                        <a:spcBef>
                          <a:spcPts val="0"/>
                        </a:spcBef>
                        <a:spcAft>
                          <a:spcPts val="240"/>
                        </a:spcAft>
                        <a:tabLst>
                          <a:tab pos="5280025" algn="l"/>
                        </a:tabLst>
                      </a:pPr>
                      <a:r>
                        <a:rPr lang="en-US" sz="1100" b="1">
                          <a:solidFill>
                            <a:schemeClr val="accent4"/>
                          </a:solidFill>
                        </a:rPr>
                        <a:t>P/T</a:t>
                      </a: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240"/>
                        </a:spcAft>
                        <a:tabLst>
                          <a:tab pos="5280025" algn="l"/>
                        </a:tabLst>
                      </a:pPr>
                      <a:r>
                        <a:rPr lang="fr-CA" sz="1100" b="1" kern="1200">
                          <a:solidFill>
                            <a:schemeClr val="accent4"/>
                          </a:solidFill>
                          <a:latin typeface="+mn-lt"/>
                          <a:ea typeface="+mn-ea"/>
                          <a:cs typeface="+mn-cs"/>
                        </a:rPr>
                        <a:t>Hôpital</a:t>
                      </a:r>
                      <a:endParaRPr lang="en-US" sz="11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100" b="1" kern="1200">
                          <a:solidFill>
                            <a:schemeClr val="accent4"/>
                          </a:solidFill>
                          <a:latin typeface="+mn-lt"/>
                          <a:ea typeface="+mn-ea"/>
                          <a:cs typeface="+mn-cs"/>
                        </a:rPr>
                        <a:t>Centre de dépistage</a:t>
                      </a:r>
                      <a:endParaRPr lang="en-US" sz="11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100" b="1" kern="1200">
                          <a:solidFill>
                            <a:schemeClr val="accent4"/>
                          </a:solidFill>
                          <a:latin typeface="+mn-lt"/>
                          <a:ea typeface="+mn-ea"/>
                          <a:cs typeface="+mn-cs"/>
                        </a:rPr>
                        <a:t>Clinique privée</a:t>
                      </a:r>
                      <a:endParaRPr lang="en-US" sz="11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100" b="1" kern="1200">
                          <a:solidFill>
                            <a:schemeClr val="accent4"/>
                          </a:solidFill>
                          <a:latin typeface="+mn-lt"/>
                          <a:ea typeface="+mn-ea"/>
                          <a:cs typeface="+mn-cs"/>
                        </a:rPr>
                        <a:t>Clinique communautaire</a:t>
                      </a:r>
                      <a:endParaRPr lang="en-US" sz="11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100" b="1" kern="1200">
                          <a:solidFill>
                            <a:schemeClr val="accent4"/>
                          </a:solidFill>
                          <a:latin typeface="+mn-lt"/>
                          <a:ea typeface="+mn-ea"/>
                          <a:cs typeface="+mn-cs"/>
                        </a:rPr>
                        <a:t>Unité mobile</a:t>
                      </a:r>
                      <a:endParaRPr lang="en-US" sz="1100" b="1" kern="1200">
                        <a:solidFill>
                          <a:schemeClr val="accent4"/>
                        </a:solidFill>
                        <a:latin typeface="+mn-lt"/>
                        <a:ea typeface="+mn-ea"/>
                        <a:cs typeface="+mn-cs"/>
                      </a:endParaRPr>
                    </a:p>
                  </a:txBody>
                  <a:tcPr marL="68580" marR="68580" marT="0" marB="0">
                    <a:solidFill>
                      <a:schemeClr val="accent2">
                        <a:lumMod val="20000"/>
                        <a:lumOff val="80000"/>
                      </a:schemeClr>
                    </a:solidFill>
                  </a:tcPr>
                </a:tc>
                <a:extLst>
                  <a:ext uri="{0D108BD9-81ED-4DB2-BD59-A6C34878D82A}">
                    <a16:rowId xmlns:a16="http://schemas.microsoft.com/office/drawing/2014/main" val="2453263142"/>
                  </a:ext>
                </a:extLst>
              </a:tr>
              <a:tr h="211526">
                <a:tc>
                  <a:txBody>
                    <a:bodyPr/>
                    <a:lstStyle/>
                    <a:p>
                      <a:pPr marL="0" marR="0" algn="ctr">
                        <a:lnSpc>
                          <a:spcPct val="107000"/>
                        </a:lnSpc>
                        <a:spcBef>
                          <a:spcPts val="0"/>
                        </a:spcBef>
                        <a:spcAft>
                          <a:spcPts val="240"/>
                        </a:spcAft>
                        <a:tabLst>
                          <a:tab pos="5280025" algn="l"/>
                        </a:tabLst>
                      </a:pPr>
                      <a:r>
                        <a:rPr lang="fr-CA" sz="1100" b="1" kern="1200" err="1">
                          <a:solidFill>
                            <a:schemeClr val="accent4"/>
                          </a:solidFill>
                          <a:latin typeface="+mn-lt"/>
                          <a:ea typeface="+mn-ea"/>
                          <a:cs typeface="+mn-cs"/>
                        </a:rPr>
                        <a:t>Yn</a:t>
                      </a:r>
                      <a:endParaRPr lang="en-US" sz="11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extLst>
                  <a:ext uri="{0D108BD9-81ED-4DB2-BD59-A6C34878D82A}">
                    <a16:rowId xmlns:a16="http://schemas.microsoft.com/office/drawing/2014/main" val="2304764374"/>
                  </a:ext>
                </a:extLst>
              </a:tr>
              <a:tr h="211526">
                <a:tc>
                  <a:txBody>
                    <a:bodyPr/>
                    <a:lstStyle/>
                    <a:p>
                      <a:pPr marL="0" marR="0" algn="ctr">
                        <a:lnSpc>
                          <a:spcPct val="107000"/>
                        </a:lnSpc>
                        <a:spcBef>
                          <a:spcPts val="0"/>
                        </a:spcBef>
                        <a:spcAft>
                          <a:spcPts val="0"/>
                        </a:spcAft>
                        <a:tabLst>
                          <a:tab pos="5280025" algn="l"/>
                        </a:tabLst>
                      </a:pPr>
                      <a:r>
                        <a:rPr lang="fr-CA" sz="1100" b="1" kern="1200">
                          <a:solidFill>
                            <a:schemeClr val="accent4"/>
                          </a:solidFill>
                          <a:latin typeface="+mn-lt"/>
                          <a:ea typeface="+mn-ea"/>
                          <a:cs typeface="+mn-cs"/>
                        </a:rPr>
                        <a:t>T.N.‑O.</a:t>
                      </a:r>
                      <a:endParaRPr lang="en-US" sz="11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extLst>
                  <a:ext uri="{0D108BD9-81ED-4DB2-BD59-A6C34878D82A}">
                    <a16:rowId xmlns:a16="http://schemas.microsoft.com/office/drawing/2014/main" val="961151005"/>
                  </a:ext>
                </a:extLst>
              </a:tr>
              <a:tr h="211526">
                <a:tc>
                  <a:txBody>
                    <a:bodyPr/>
                    <a:lstStyle/>
                    <a:p>
                      <a:pPr marL="0" marR="0" algn="ctr">
                        <a:lnSpc>
                          <a:spcPct val="107000"/>
                        </a:lnSpc>
                        <a:spcBef>
                          <a:spcPts val="0"/>
                        </a:spcBef>
                        <a:spcAft>
                          <a:spcPts val="0"/>
                        </a:spcAft>
                        <a:tabLst>
                          <a:tab pos="5280025" algn="l"/>
                        </a:tabLst>
                      </a:pPr>
                      <a:r>
                        <a:rPr lang="fr-CA" sz="1100" b="1" kern="1200">
                          <a:solidFill>
                            <a:schemeClr val="accent4"/>
                          </a:solidFill>
                          <a:latin typeface="+mn-lt"/>
                          <a:ea typeface="+mn-ea"/>
                          <a:cs typeface="+mn-cs"/>
                        </a:rPr>
                        <a:t>Nt</a:t>
                      </a:r>
                      <a:endParaRPr lang="en-US" sz="11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extLst>
                  <a:ext uri="{0D108BD9-81ED-4DB2-BD59-A6C34878D82A}">
                    <a16:rowId xmlns:a16="http://schemas.microsoft.com/office/drawing/2014/main" val="3291565390"/>
                  </a:ext>
                </a:extLst>
              </a:tr>
              <a:tr h="211526">
                <a:tc>
                  <a:txBody>
                    <a:bodyPr/>
                    <a:lstStyle/>
                    <a:p>
                      <a:pPr marL="0" marR="0" algn="ctr">
                        <a:lnSpc>
                          <a:spcPct val="107000"/>
                        </a:lnSpc>
                        <a:spcBef>
                          <a:spcPts val="0"/>
                        </a:spcBef>
                        <a:spcAft>
                          <a:spcPts val="0"/>
                        </a:spcAft>
                        <a:tabLst>
                          <a:tab pos="5280025" algn="l"/>
                        </a:tabLst>
                      </a:pPr>
                      <a:r>
                        <a:rPr lang="fr-CA" sz="1100" b="1" kern="1200">
                          <a:solidFill>
                            <a:schemeClr val="accent4"/>
                          </a:solidFill>
                          <a:latin typeface="+mn-lt"/>
                          <a:ea typeface="+mn-ea"/>
                          <a:cs typeface="+mn-cs"/>
                        </a:rPr>
                        <a:t>C.‑B.</a:t>
                      </a:r>
                      <a:endParaRPr lang="en-US" sz="11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68580" marR="68580" marT="0" marB="0"/>
                </a:tc>
                <a:extLst>
                  <a:ext uri="{0D108BD9-81ED-4DB2-BD59-A6C34878D82A}">
                    <a16:rowId xmlns:a16="http://schemas.microsoft.com/office/drawing/2014/main" val="2251473477"/>
                  </a:ext>
                </a:extLst>
              </a:tr>
              <a:tr h="211526">
                <a:tc>
                  <a:txBody>
                    <a:bodyPr/>
                    <a:lstStyle/>
                    <a:p>
                      <a:pPr marL="0" marR="0" algn="ctr">
                        <a:lnSpc>
                          <a:spcPct val="107000"/>
                        </a:lnSpc>
                        <a:spcBef>
                          <a:spcPts val="0"/>
                        </a:spcBef>
                        <a:spcAft>
                          <a:spcPts val="0"/>
                        </a:spcAft>
                        <a:tabLst>
                          <a:tab pos="5280025" algn="l"/>
                        </a:tabLst>
                      </a:pPr>
                      <a:r>
                        <a:rPr lang="fr-CA" sz="1100" b="1" kern="1200" err="1">
                          <a:solidFill>
                            <a:schemeClr val="accent4"/>
                          </a:solidFill>
                          <a:latin typeface="+mn-lt"/>
                          <a:ea typeface="+mn-ea"/>
                          <a:cs typeface="+mn-cs"/>
                        </a:rPr>
                        <a:t>Alb</a:t>
                      </a:r>
                      <a:r>
                        <a:rPr lang="fr-CA" sz="1100" b="1" kern="1200">
                          <a:solidFill>
                            <a:schemeClr val="accent4"/>
                          </a:solidFill>
                          <a:latin typeface="+mn-lt"/>
                          <a:ea typeface="+mn-ea"/>
                          <a:cs typeface="+mn-cs"/>
                        </a:rPr>
                        <a:t>.</a:t>
                      </a:r>
                      <a:endParaRPr lang="en-US" sz="11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68580" marR="68580" marT="0" marB="0"/>
                </a:tc>
                <a:extLst>
                  <a:ext uri="{0D108BD9-81ED-4DB2-BD59-A6C34878D82A}">
                    <a16:rowId xmlns:a16="http://schemas.microsoft.com/office/drawing/2014/main" val="4114150687"/>
                  </a:ext>
                </a:extLst>
              </a:tr>
              <a:tr h="211526">
                <a:tc>
                  <a:txBody>
                    <a:bodyPr/>
                    <a:lstStyle/>
                    <a:p>
                      <a:pPr marL="0" marR="0" algn="ctr">
                        <a:lnSpc>
                          <a:spcPct val="107000"/>
                        </a:lnSpc>
                        <a:spcBef>
                          <a:spcPts val="0"/>
                        </a:spcBef>
                        <a:spcAft>
                          <a:spcPts val="0"/>
                        </a:spcAft>
                        <a:tabLst>
                          <a:tab pos="5280025" algn="l"/>
                        </a:tabLst>
                      </a:pPr>
                      <a:r>
                        <a:rPr lang="fr-CA" sz="1100" b="1" kern="1200" err="1">
                          <a:solidFill>
                            <a:schemeClr val="accent4"/>
                          </a:solidFill>
                          <a:latin typeface="+mn-lt"/>
                          <a:ea typeface="+mn-ea"/>
                          <a:cs typeface="+mn-cs"/>
                        </a:rPr>
                        <a:t>Sask</a:t>
                      </a:r>
                      <a:r>
                        <a:rPr lang="fr-CA" sz="1100" b="1" kern="1200">
                          <a:solidFill>
                            <a:schemeClr val="accent4"/>
                          </a:solidFill>
                          <a:latin typeface="+mn-lt"/>
                          <a:ea typeface="+mn-ea"/>
                          <a:cs typeface="+mn-cs"/>
                        </a:rPr>
                        <a:t>.</a:t>
                      </a:r>
                      <a:endParaRPr lang="en-US" sz="11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68580" marR="68580" marT="0" marB="0"/>
                </a:tc>
                <a:extLst>
                  <a:ext uri="{0D108BD9-81ED-4DB2-BD59-A6C34878D82A}">
                    <a16:rowId xmlns:a16="http://schemas.microsoft.com/office/drawing/2014/main" val="287287775"/>
                  </a:ext>
                </a:extLst>
              </a:tr>
              <a:tr h="211526">
                <a:tc>
                  <a:txBody>
                    <a:bodyPr/>
                    <a:lstStyle/>
                    <a:p>
                      <a:pPr marL="0" marR="0" algn="ctr">
                        <a:lnSpc>
                          <a:spcPct val="107000"/>
                        </a:lnSpc>
                        <a:spcBef>
                          <a:spcPts val="0"/>
                        </a:spcBef>
                        <a:spcAft>
                          <a:spcPts val="0"/>
                        </a:spcAft>
                        <a:tabLst>
                          <a:tab pos="5280025" algn="l"/>
                        </a:tabLst>
                      </a:pPr>
                      <a:r>
                        <a:rPr lang="fr-CA" sz="1100" b="1" kern="1200">
                          <a:solidFill>
                            <a:schemeClr val="accent4"/>
                          </a:solidFill>
                          <a:latin typeface="+mn-lt"/>
                          <a:ea typeface="+mn-ea"/>
                          <a:cs typeface="+mn-cs"/>
                        </a:rPr>
                        <a:t>Man.</a:t>
                      </a:r>
                      <a:endParaRPr lang="en-US" sz="11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68580" marR="68580" marT="0" marB="0"/>
                </a:tc>
                <a:extLst>
                  <a:ext uri="{0D108BD9-81ED-4DB2-BD59-A6C34878D82A}">
                    <a16:rowId xmlns:a16="http://schemas.microsoft.com/office/drawing/2014/main" val="1140844576"/>
                  </a:ext>
                </a:extLst>
              </a:tr>
              <a:tr h="211526">
                <a:tc>
                  <a:txBody>
                    <a:bodyPr/>
                    <a:lstStyle/>
                    <a:p>
                      <a:pPr marL="0" marR="0" algn="ctr">
                        <a:lnSpc>
                          <a:spcPct val="107000"/>
                        </a:lnSpc>
                        <a:spcBef>
                          <a:spcPts val="0"/>
                        </a:spcBef>
                        <a:spcAft>
                          <a:spcPts val="0"/>
                        </a:spcAft>
                        <a:tabLst>
                          <a:tab pos="5280025" algn="l"/>
                        </a:tabLst>
                      </a:pPr>
                      <a:r>
                        <a:rPr lang="fr-CA" sz="1100" b="1" kern="1200">
                          <a:solidFill>
                            <a:schemeClr val="accent4"/>
                          </a:solidFill>
                          <a:latin typeface="+mn-lt"/>
                          <a:ea typeface="+mn-ea"/>
                          <a:cs typeface="+mn-cs"/>
                        </a:rPr>
                        <a:t>Ont.</a:t>
                      </a:r>
                      <a:endParaRPr lang="en-US" sz="11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68580" marR="68580" marT="0" marB="0"/>
                </a:tc>
                <a:extLst>
                  <a:ext uri="{0D108BD9-81ED-4DB2-BD59-A6C34878D82A}">
                    <a16:rowId xmlns:a16="http://schemas.microsoft.com/office/drawing/2014/main" val="38346898"/>
                  </a:ext>
                </a:extLst>
              </a:tr>
              <a:tr h="211526">
                <a:tc>
                  <a:txBody>
                    <a:bodyPr/>
                    <a:lstStyle/>
                    <a:p>
                      <a:pPr marL="0" marR="0" algn="ctr">
                        <a:lnSpc>
                          <a:spcPct val="107000"/>
                        </a:lnSpc>
                        <a:spcBef>
                          <a:spcPts val="0"/>
                        </a:spcBef>
                        <a:spcAft>
                          <a:spcPts val="0"/>
                        </a:spcAft>
                        <a:tabLst>
                          <a:tab pos="5280025" algn="l"/>
                        </a:tabLst>
                      </a:pPr>
                      <a:r>
                        <a:rPr lang="fr-CA" sz="1100" b="1" kern="1200">
                          <a:solidFill>
                            <a:schemeClr val="accent4"/>
                          </a:solidFill>
                          <a:latin typeface="+mn-lt"/>
                          <a:ea typeface="+mn-ea"/>
                          <a:cs typeface="+mn-cs"/>
                        </a:rPr>
                        <a:t>Qc*</a:t>
                      </a:r>
                      <a:endParaRPr lang="en-US" sz="11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68580" marR="68580" marT="0" marB="0"/>
                </a:tc>
                <a:extLst>
                  <a:ext uri="{0D108BD9-81ED-4DB2-BD59-A6C34878D82A}">
                    <a16:rowId xmlns:a16="http://schemas.microsoft.com/office/drawing/2014/main" val="107839480"/>
                  </a:ext>
                </a:extLst>
              </a:tr>
              <a:tr h="274156">
                <a:tc>
                  <a:txBody>
                    <a:bodyPr/>
                    <a:lstStyle/>
                    <a:p>
                      <a:pPr marL="0" marR="0" algn="ctr">
                        <a:lnSpc>
                          <a:spcPct val="107000"/>
                        </a:lnSpc>
                        <a:spcBef>
                          <a:spcPts val="0"/>
                        </a:spcBef>
                        <a:spcAft>
                          <a:spcPts val="0"/>
                        </a:spcAft>
                        <a:tabLst>
                          <a:tab pos="5280025" algn="l"/>
                        </a:tabLst>
                      </a:pPr>
                      <a:r>
                        <a:rPr lang="fr-CA" sz="1100" b="1" kern="1200">
                          <a:solidFill>
                            <a:schemeClr val="accent4"/>
                          </a:solidFill>
                          <a:latin typeface="+mn-lt"/>
                          <a:ea typeface="+mn-ea"/>
                          <a:cs typeface="+mn-cs"/>
                        </a:rPr>
                        <a:t>N.-B.</a:t>
                      </a:r>
                      <a:endParaRPr lang="en-US" sz="1100" b="1" kern="1200">
                        <a:solidFill>
                          <a:schemeClr val="accent4"/>
                        </a:solidFill>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extLst>
                  <a:ext uri="{0D108BD9-81ED-4DB2-BD59-A6C34878D82A}">
                    <a16:rowId xmlns:a16="http://schemas.microsoft.com/office/drawing/2014/main" val="328305964"/>
                  </a:ext>
                </a:extLst>
              </a:tr>
              <a:tr h="211526">
                <a:tc>
                  <a:txBody>
                    <a:bodyPr/>
                    <a:lstStyle/>
                    <a:p>
                      <a:pPr marL="0" marR="0" algn="ctr">
                        <a:lnSpc>
                          <a:spcPct val="107000"/>
                        </a:lnSpc>
                        <a:spcBef>
                          <a:spcPts val="0"/>
                        </a:spcBef>
                        <a:spcAft>
                          <a:spcPts val="0"/>
                        </a:spcAft>
                        <a:tabLst>
                          <a:tab pos="5280025" algn="l"/>
                        </a:tabLst>
                      </a:pPr>
                      <a:r>
                        <a:rPr lang="fr-CA" sz="1100" b="1" kern="1200">
                          <a:solidFill>
                            <a:schemeClr val="accent4"/>
                          </a:solidFill>
                          <a:latin typeface="+mn-lt"/>
                          <a:ea typeface="+mn-ea"/>
                          <a:cs typeface="+mn-cs"/>
                        </a:rPr>
                        <a:t>N.‑É.</a:t>
                      </a:r>
                      <a:endParaRPr lang="en-US" sz="11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68580" marR="68580" marT="0" marB="0"/>
                </a:tc>
                <a:extLst>
                  <a:ext uri="{0D108BD9-81ED-4DB2-BD59-A6C34878D82A}">
                    <a16:rowId xmlns:a16="http://schemas.microsoft.com/office/drawing/2014/main" val="1202868940"/>
                  </a:ext>
                </a:extLst>
              </a:tr>
              <a:tr h="211526">
                <a:tc>
                  <a:txBody>
                    <a:bodyPr/>
                    <a:lstStyle/>
                    <a:p>
                      <a:pPr marL="0" marR="0" algn="ctr">
                        <a:lnSpc>
                          <a:spcPct val="107000"/>
                        </a:lnSpc>
                        <a:spcBef>
                          <a:spcPts val="0"/>
                        </a:spcBef>
                        <a:spcAft>
                          <a:spcPts val="0"/>
                        </a:spcAft>
                        <a:tabLst>
                          <a:tab pos="5280025" algn="l"/>
                        </a:tabLst>
                      </a:pPr>
                      <a:r>
                        <a:rPr lang="fr-CA" sz="1100" b="1" kern="1200">
                          <a:solidFill>
                            <a:schemeClr val="accent4"/>
                          </a:solidFill>
                          <a:latin typeface="+mn-lt"/>
                          <a:ea typeface="+mn-ea"/>
                          <a:cs typeface="+mn-cs"/>
                        </a:rPr>
                        <a:t>Î.‑P.‑É.</a:t>
                      </a:r>
                      <a:endParaRPr lang="en-US" sz="11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extLst>
                  <a:ext uri="{0D108BD9-81ED-4DB2-BD59-A6C34878D82A}">
                    <a16:rowId xmlns:a16="http://schemas.microsoft.com/office/drawing/2014/main" val="3836641018"/>
                  </a:ext>
                </a:extLst>
              </a:tr>
              <a:tr h="211526">
                <a:tc>
                  <a:txBody>
                    <a:bodyPr/>
                    <a:lstStyle/>
                    <a:p>
                      <a:pPr marL="0" marR="0" algn="ctr">
                        <a:lnSpc>
                          <a:spcPct val="107000"/>
                        </a:lnSpc>
                        <a:spcBef>
                          <a:spcPts val="0"/>
                        </a:spcBef>
                        <a:spcAft>
                          <a:spcPts val="0"/>
                        </a:spcAft>
                        <a:tabLst>
                          <a:tab pos="5280025" algn="l"/>
                        </a:tabLst>
                      </a:pPr>
                      <a:r>
                        <a:rPr lang="fr-CA" sz="1100" b="1" kern="1200">
                          <a:solidFill>
                            <a:schemeClr val="accent4"/>
                          </a:solidFill>
                          <a:latin typeface="+mn-lt"/>
                          <a:ea typeface="+mn-ea"/>
                          <a:cs typeface="+mn-cs"/>
                        </a:rPr>
                        <a:t>T.‑N.‑L.</a:t>
                      </a:r>
                      <a:endParaRPr lang="en-US" sz="11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tc>
                  <a:txBody>
                    <a:bodyPr/>
                    <a:lstStyle/>
                    <a:p>
                      <a:pPr marL="0" marR="0" algn="ctr">
                        <a:lnSpc>
                          <a:spcPct val="107000"/>
                        </a:lnSpc>
                        <a:spcBef>
                          <a:spcPts val="0"/>
                        </a:spcBef>
                        <a:spcAft>
                          <a:spcPts val="0"/>
                        </a:spcAft>
                        <a:tabLst>
                          <a:tab pos="5280025" algn="l"/>
                        </a:tabLst>
                      </a:pPr>
                      <a:r>
                        <a:rPr lang="en-US" sz="1100">
                          <a:solidFill>
                            <a:schemeClr val="accent4"/>
                          </a:solidFill>
                        </a:rPr>
                        <a:t> </a:t>
                      </a:r>
                    </a:p>
                  </a:txBody>
                  <a:tcPr marL="68580" marR="68580" marT="0" marB="0"/>
                </a:tc>
                <a:extLst>
                  <a:ext uri="{0D108BD9-81ED-4DB2-BD59-A6C34878D82A}">
                    <a16:rowId xmlns:a16="http://schemas.microsoft.com/office/drawing/2014/main" val="3451023093"/>
                  </a:ext>
                </a:extLst>
              </a:tr>
            </a:tbl>
          </a:graphicData>
        </a:graphic>
      </p:graphicFrame>
    </p:spTree>
    <p:extLst>
      <p:ext uri="{BB962C8B-B14F-4D97-AF65-F5344CB8AC3E}">
        <p14:creationId xmlns:p14="http://schemas.microsoft.com/office/powerpoint/2010/main" val="735605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p:txBody>
          <a:bodyPr>
            <a:normAutofit/>
          </a:bodyPr>
          <a:lstStyle/>
          <a:p>
            <a:r>
              <a:rPr lang="fr-FR" sz="1600"/>
              <a:t>Dépistage mobile du cancer du sein</a:t>
            </a:r>
            <a:endParaRPr lang="en-US" sz="1600"/>
          </a:p>
        </p:txBody>
      </p:sp>
      <p:graphicFrame>
        <p:nvGraphicFramePr>
          <p:cNvPr id="3" name="Table 2">
            <a:extLst>
              <a:ext uri="{FF2B5EF4-FFF2-40B4-BE49-F238E27FC236}">
                <a16:creationId xmlns:a16="http://schemas.microsoft.com/office/drawing/2014/main" id="{1E1A462B-0715-7330-24E3-3AF6FF8175ED}"/>
              </a:ext>
            </a:extLst>
          </p:cNvPr>
          <p:cNvGraphicFramePr>
            <a:graphicFrameLocks noGrp="1"/>
          </p:cNvGraphicFramePr>
          <p:nvPr>
            <p:extLst>
              <p:ext uri="{D42A27DB-BD31-4B8C-83A1-F6EECF244321}">
                <p14:modId xmlns:p14="http://schemas.microsoft.com/office/powerpoint/2010/main" val="1317111535"/>
              </p:ext>
            </p:extLst>
          </p:nvPr>
        </p:nvGraphicFramePr>
        <p:xfrm>
          <a:off x="752769" y="1020009"/>
          <a:ext cx="10228333" cy="5126235"/>
        </p:xfrm>
        <a:graphic>
          <a:graphicData uri="http://schemas.openxmlformats.org/drawingml/2006/table">
            <a:tbl>
              <a:tblPr firstRow="1" firstCol="1" bandRow="1"/>
              <a:tblGrid>
                <a:gridCol w="524238">
                  <a:extLst>
                    <a:ext uri="{9D8B030D-6E8A-4147-A177-3AD203B41FA5}">
                      <a16:colId xmlns:a16="http://schemas.microsoft.com/office/drawing/2014/main" val="1087037581"/>
                    </a:ext>
                  </a:extLst>
                </a:gridCol>
                <a:gridCol w="1345022">
                  <a:extLst>
                    <a:ext uri="{9D8B030D-6E8A-4147-A177-3AD203B41FA5}">
                      <a16:colId xmlns:a16="http://schemas.microsoft.com/office/drawing/2014/main" val="325320572"/>
                    </a:ext>
                  </a:extLst>
                </a:gridCol>
                <a:gridCol w="1635739">
                  <a:extLst>
                    <a:ext uri="{9D8B030D-6E8A-4147-A177-3AD203B41FA5}">
                      <a16:colId xmlns:a16="http://schemas.microsoft.com/office/drawing/2014/main" val="3074030988"/>
                    </a:ext>
                  </a:extLst>
                </a:gridCol>
                <a:gridCol w="3231326">
                  <a:extLst>
                    <a:ext uri="{9D8B030D-6E8A-4147-A177-3AD203B41FA5}">
                      <a16:colId xmlns:a16="http://schemas.microsoft.com/office/drawing/2014/main" val="2558266404"/>
                    </a:ext>
                  </a:extLst>
                </a:gridCol>
                <a:gridCol w="3492008">
                  <a:extLst>
                    <a:ext uri="{9D8B030D-6E8A-4147-A177-3AD203B41FA5}">
                      <a16:colId xmlns:a16="http://schemas.microsoft.com/office/drawing/2014/main" val="2515282455"/>
                    </a:ext>
                  </a:extLst>
                </a:gridCol>
              </a:tblGrid>
              <a:tr h="427018">
                <a:tc>
                  <a:txBody>
                    <a:bodyPr/>
                    <a:lstStyle/>
                    <a:p>
                      <a:pPr marL="0" marR="0" algn="ctr">
                        <a:lnSpc>
                          <a:spcPct val="100000"/>
                        </a:lnSpc>
                        <a:spcBef>
                          <a:spcPts val="0"/>
                        </a:spcBef>
                        <a:spcAft>
                          <a:spcPts val="0"/>
                        </a:spcAft>
                      </a:pPr>
                      <a:r>
                        <a:rPr lang="en-US" sz="1000" b="1">
                          <a:solidFill>
                            <a:schemeClr val="accent4"/>
                          </a:solidFill>
                        </a:rPr>
                        <a:t>P/T</a:t>
                      </a:r>
                    </a:p>
                  </a:txBody>
                  <a:tcPr marL="50903" marR="50903" marT="0" marB="0" anchor="ctr">
                    <a:solidFill>
                      <a:schemeClr val="accent2">
                        <a:lumMod val="20000"/>
                        <a:lumOff val="80000"/>
                      </a:schemeClr>
                    </a:solidFill>
                  </a:tcPr>
                </a:tc>
                <a:tc>
                  <a:txBody>
                    <a:bodyPr/>
                    <a:lstStyle/>
                    <a:p>
                      <a:pPr marL="0" marR="0" algn="ctr">
                        <a:lnSpc>
                          <a:spcPct val="107000"/>
                        </a:lnSpc>
                        <a:spcBef>
                          <a:spcPts val="0"/>
                        </a:spcBef>
                        <a:spcAft>
                          <a:spcPts val="240"/>
                        </a:spcAft>
                      </a:pPr>
                      <a:r>
                        <a:rPr lang="fr-CA" sz="1000" b="1" kern="1200">
                          <a:solidFill>
                            <a:schemeClr val="accent4"/>
                          </a:solidFill>
                          <a:latin typeface="+mn-lt"/>
                          <a:ea typeface="+mn-ea"/>
                          <a:cs typeface="+mn-cs"/>
                        </a:rPr>
                        <a:t>Dépistage mobile disponible? </a:t>
                      </a:r>
                      <a:endParaRPr lang="en-US" sz="1000" b="1" kern="1200">
                        <a:solidFill>
                          <a:schemeClr val="accent4"/>
                        </a:solidFill>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pPr>
                      <a:r>
                        <a:rPr lang="fr-CA" sz="1000" b="1" kern="1200">
                          <a:solidFill>
                            <a:schemeClr val="accent4"/>
                          </a:solidFill>
                          <a:latin typeface="+mn-lt"/>
                          <a:ea typeface="+mn-ea"/>
                          <a:cs typeface="+mn-cs"/>
                        </a:rPr>
                        <a:t>Sites de dépistage mobile</a:t>
                      </a:r>
                      <a:endParaRPr lang="en-US" sz="1000" b="1" kern="1200">
                        <a:solidFill>
                          <a:schemeClr val="accent4"/>
                        </a:solidFill>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pPr>
                      <a:r>
                        <a:rPr lang="fr-CA" sz="1000" b="1" kern="1200">
                          <a:solidFill>
                            <a:schemeClr val="accent4"/>
                          </a:solidFill>
                          <a:latin typeface="+mn-lt"/>
                          <a:ea typeface="+mn-ea"/>
                          <a:cs typeface="+mn-cs"/>
                        </a:rPr>
                        <a:t>Fréquence de disponibilité de l'unité mobile</a:t>
                      </a:r>
                      <a:endParaRPr lang="en-US" sz="1000" b="1" kern="1200">
                        <a:solidFill>
                          <a:schemeClr val="accent4"/>
                        </a:solidFill>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pPr>
                      <a:r>
                        <a:rPr lang="fr-CA" sz="1000" b="1" kern="1200">
                          <a:solidFill>
                            <a:schemeClr val="accent4"/>
                          </a:solidFill>
                          <a:latin typeface="+mn-lt"/>
                          <a:ea typeface="+mn-ea"/>
                          <a:cs typeface="+mn-cs"/>
                        </a:rPr>
                        <a:t>Principales populations desservies</a:t>
                      </a:r>
                      <a:endParaRPr lang="en-US" sz="1000" b="1" kern="1200">
                        <a:solidFill>
                          <a:schemeClr val="accent4"/>
                        </a:solidFill>
                        <a:latin typeface="+mn-lt"/>
                        <a:ea typeface="+mn-ea"/>
                        <a:cs typeface="+mn-cs"/>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991403549"/>
                  </a:ext>
                </a:extLst>
              </a:tr>
              <a:tr h="115662">
                <a:tc>
                  <a:txBody>
                    <a:bodyPr/>
                    <a:lstStyle/>
                    <a:p>
                      <a:pPr marL="0" marR="0" algn="ctr">
                        <a:lnSpc>
                          <a:spcPct val="107000"/>
                        </a:lnSpc>
                        <a:spcBef>
                          <a:spcPts val="0"/>
                        </a:spcBef>
                        <a:spcAft>
                          <a:spcPts val="240"/>
                        </a:spcAft>
                        <a:tabLst>
                          <a:tab pos="5280025" algn="l"/>
                        </a:tabLst>
                      </a:pPr>
                      <a:r>
                        <a:rPr lang="fr-CA" sz="1000" b="1" kern="1200" err="1">
                          <a:solidFill>
                            <a:schemeClr val="accent4"/>
                          </a:solidFill>
                          <a:latin typeface="+mn-lt"/>
                          <a:ea typeface="+mn-ea"/>
                          <a:cs typeface="+mn-cs"/>
                        </a:rPr>
                        <a:t>Yn</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240"/>
                        </a:spcAft>
                        <a:tabLst>
                          <a:tab pos="5280025" algn="l"/>
                        </a:tabLst>
                      </a:pPr>
                      <a:r>
                        <a:rPr lang="fr-CA" sz="1000" kern="1200">
                          <a:solidFill>
                            <a:schemeClr val="accent4"/>
                          </a:solidFill>
                          <a:latin typeface="+mn-lt"/>
                          <a:ea typeface="+mn-ea"/>
                          <a:cs typeface="+mn-cs"/>
                        </a:rPr>
                        <a:t> </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 </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 </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 Pas à l’heure actuelle</a:t>
                      </a:r>
                      <a:endParaRPr lang="en-US" sz="1000" kern="1200">
                        <a:solidFill>
                          <a:schemeClr val="accent4"/>
                        </a:solidFill>
                        <a:latin typeface="+mn-lt"/>
                        <a:ea typeface="+mn-ea"/>
                        <a:cs typeface="+mn-cs"/>
                      </a:endParaRPr>
                    </a:p>
                  </a:txBody>
                  <a:tcPr marL="68580" marR="68580" marT="0" marB="0"/>
                </a:tc>
                <a:extLst>
                  <a:ext uri="{0D108BD9-81ED-4DB2-BD59-A6C34878D82A}">
                    <a16:rowId xmlns:a16="http://schemas.microsoft.com/office/drawing/2014/main" val="2030743260"/>
                  </a:ext>
                </a:extLst>
              </a:tr>
              <a:tr h="115662">
                <a:tc>
                  <a:txBody>
                    <a:bodyPr/>
                    <a:lstStyle/>
                    <a:p>
                      <a:pPr marL="0" marR="0" algn="ctr">
                        <a:lnSpc>
                          <a:spcPct val="107000"/>
                        </a:lnSpc>
                        <a:spcBef>
                          <a:spcPts val="0"/>
                        </a:spcBef>
                        <a:spcAft>
                          <a:spcPts val="0"/>
                        </a:spcAft>
                        <a:tabLst>
                          <a:tab pos="5280025" algn="l"/>
                        </a:tabLst>
                      </a:pPr>
                      <a:r>
                        <a:rPr lang="fr-CA" sz="1000" b="1" kern="1200">
                          <a:solidFill>
                            <a:schemeClr val="accent4"/>
                          </a:solidFill>
                          <a:latin typeface="+mn-lt"/>
                          <a:ea typeface="+mn-ea"/>
                          <a:cs typeface="+mn-cs"/>
                        </a:rPr>
                        <a:t>T.N.‑O.</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kern="1200">
                          <a:solidFill>
                            <a:schemeClr val="accent4"/>
                          </a:solidFill>
                          <a:latin typeface="+mn-lt"/>
                          <a:ea typeface="+mn-ea"/>
                          <a:cs typeface="+mn-cs"/>
                        </a:rPr>
                        <a:t> </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 </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 </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 </a:t>
                      </a:r>
                    </a:p>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Pas à l’heure actuelle</a:t>
                      </a:r>
                      <a:endParaRPr lang="en-US" sz="1000" kern="1200">
                        <a:solidFill>
                          <a:schemeClr val="accent4"/>
                        </a:solidFill>
                        <a:latin typeface="+mn-lt"/>
                        <a:ea typeface="+mn-ea"/>
                        <a:cs typeface="+mn-cs"/>
                      </a:endParaRPr>
                    </a:p>
                  </a:txBody>
                  <a:tcPr marL="68580" marR="68580" marT="0" marB="0"/>
                </a:tc>
                <a:extLst>
                  <a:ext uri="{0D108BD9-81ED-4DB2-BD59-A6C34878D82A}">
                    <a16:rowId xmlns:a16="http://schemas.microsoft.com/office/drawing/2014/main" val="2550586865"/>
                  </a:ext>
                </a:extLst>
              </a:tr>
              <a:tr h="115662">
                <a:tc>
                  <a:txBody>
                    <a:bodyPr/>
                    <a:lstStyle/>
                    <a:p>
                      <a:pPr marL="0" marR="0" algn="ctr">
                        <a:lnSpc>
                          <a:spcPct val="107000"/>
                        </a:lnSpc>
                        <a:spcBef>
                          <a:spcPts val="0"/>
                        </a:spcBef>
                        <a:spcAft>
                          <a:spcPts val="0"/>
                        </a:spcAft>
                        <a:tabLst>
                          <a:tab pos="5280025" algn="l"/>
                        </a:tabLst>
                      </a:pPr>
                      <a:r>
                        <a:rPr lang="fr-CA" sz="1000" b="1" kern="1200">
                          <a:solidFill>
                            <a:schemeClr val="accent4"/>
                          </a:solidFill>
                          <a:latin typeface="+mn-lt"/>
                          <a:ea typeface="+mn-ea"/>
                          <a:cs typeface="+mn-cs"/>
                        </a:rPr>
                        <a:t>Nt</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kern="1200">
                          <a:solidFill>
                            <a:schemeClr val="accent4"/>
                          </a:solidFill>
                          <a:latin typeface="+mn-lt"/>
                          <a:ea typeface="+mn-ea"/>
                          <a:cs typeface="+mn-cs"/>
                        </a:rPr>
                        <a:t> </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 </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 </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 </a:t>
                      </a:r>
                      <a:endParaRPr lang="en-US" sz="1000" kern="1200">
                        <a:solidFill>
                          <a:schemeClr val="accent4"/>
                        </a:solidFill>
                        <a:latin typeface="+mn-lt"/>
                        <a:ea typeface="+mn-ea"/>
                        <a:cs typeface="+mn-cs"/>
                      </a:endParaRPr>
                    </a:p>
                  </a:txBody>
                  <a:tcPr marL="68580" marR="68580" marT="0" marB="0"/>
                </a:tc>
                <a:extLst>
                  <a:ext uri="{0D108BD9-81ED-4DB2-BD59-A6C34878D82A}">
                    <a16:rowId xmlns:a16="http://schemas.microsoft.com/office/drawing/2014/main" val="370417355"/>
                  </a:ext>
                </a:extLst>
              </a:tr>
              <a:tr h="357733">
                <a:tc>
                  <a:txBody>
                    <a:bodyPr/>
                    <a:lstStyle/>
                    <a:p>
                      <a:pPr marL="0" marR="0" algn="ctr">
                        <a:lnSpc>
                          <a:spcPct val="107000"/>
                        </a:lnSpc>
                        <a:spcBef>
                          <a:spcPts val="0"/>
                        </a:spcBef>
                        <a:spcAft>
                          <a:spcPts val="0"/>
                        </a:spcAft>
                        <a:tabLst>
                          <a:tab pos="5280025" algn="l"/>
                        </a:tabLst>
                      </a:pPr>
                      <a:r>
                        <a:rPr lang="fr-CA" sz="1000" b="1" kern="1200">
                          <a:solidFill>
                            <a:schemeClr val="accent4"/>
                          </a:solidFill>
                          <a:latin typeface="+mn-lt"/>
                          <a:ea typeface="+mn-ea"/>
                          <a:cs typeface="+mn-cs"/>
                        </a:rPr>
                        <a:t>C.‑B.</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kern="1200">
                          <a:solidFill>
                            <a:schemeClr val="accent4"/>
                          </a:solidFill>
                          <a:latin typeface="+mn-lt"/>
                          <a:ea typeface="+mn-ea"/>
                          <a:cs typeface="+mn-cs"/>
                        </a:rPr>
                        <a:t>✓</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Partout en Colombie-Britannique</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Une à quatre fois par an selon la population de la région</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Collectivités rurales et éloignées, y compris les collectivités autochtones, les établissements correctionnels et les collectivités mal desservies</a:t>
                      </a:r>
                      <a:endParaRPr lang="en-US" sz="1000" kern="1200">
                        <a:solidFill>
                          <a:schemeClr val="accent4"/>
                        </a:solidFill>
                        <a:latin typeface="+mn-lt"/>
                        <a:ea typeface="+mn-ea"/>
                        <a:cs typeface="+mn-cs"/>
                      </a:endParaRPr>
                    </a:p>
                  </a:txBody>
                  <a:tcPr marL="68580" marR="68580" marT="0" marB="0"/>
                </a:tc>
                <a:extLst>
                  <a:ext uri="{0D108BD9-81ED-4DB2-BD59-A6C34878D82A}">
                    <a16:rowId xmlns:a16="http://schemas.microsoft.com/office/drawing/2014/main" val="3576236952"/>
                  </a:ext>
                </a:extLst>
              </a:tr>
              <a:tr h="357733">
                <a:tc>
                  <a:txBody>
                    <a:bodyPr/>
                    <a:lstStyle/>
                    <a:p>
                      <a:pPr marL="0" marR="0" algn="ctr">
                        <a:lnSpc>
                          <a:spcPct val="107000"/>
                        </a:lnSpc>
                        <a:spcBef>
                          <a:spcPts val="0"/>
                        </a:spcBef>
                        <a:spcAft>
                          <a:spcPts val="0"/>
                        </a:spcAft>
                        <a:tabLst>
                          <a:tab pos="5280025" algn="l"/>
                        </a:tabLst>
                      </a:pPr>
                      <a:r>
                        <a:rPr lang="fr-CA" sz="1000" b="1" kern="1200" err="1">
                          <a:solidFill>
                            <a:schemeClr val="accent4"/>
                          </a:solidFill>
                          <a:latin typeface="+mn-lt"/>
                          <a:ea typeface="+mn-ea"/>
                          <a:cs typeface="+mn-cs"/>
                        </a:rPr>
                        <a:t>Alb</a:t>
                      </a:r>
                      <a:r>
                        <a:rPr lang="fr-CA" sz="1000" b="1" kern="1200">
                          <a:solidFill>
                            <a:schemeClr val="accent4"/>
                          </a:solidFill>
                          <a:latin typeface="+mn-lt"/>
                          <a:ea typeface="+mn-ea"/>
                          <a:cs typeface="+mn-cs"/>
                        </a:rPr>
                        <a:t>.</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kern="1200">
                          <a:solidFill>
                            <a:schemeClr val="accent4"/>
                          </a:solidFill>
                          <a:latin typeface="+mn-lt"/>
                          <a:ea typeface="+mn-ea"/>
                          <a:cs typeface="+mn-cs"/>
                        </a:rPr>
                        <a:t>✓</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120 collectivités partout en Alberta</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Calendriers de rotation de un à deux ans</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Collectivités rurales et éloignées; collectivités autochtones; collectivités mal desservies</a:t>
                      </a:r>
                      <a:endParaRPr lang="en-US" sz="1000" kern="1200">
                        <a:solidFill>
                          <a:schemeClr val="accent4"/>
                        </a:solidFill>
                        <a:latin typeface="+mn-lt"/>
                        <a:ea typeface="+mn-ea"/>
                        <a:cs typeface="+mn-cs"/>
                      </a:endParaRPr>
                    </a:p>
                  </a:txBody>
                  <a:tcPr marL="68580" marR="68580" marT="0" marB="0"/>
                </a:tc>
                <a:extLst>
                  <a:ext uri="{0D108BD9-81ED-4DB2-BD59-A6C34878D82A}">
                    <a16:rowId xmlns:a16="http://schemas.microsoft.com/office/drawing/2014/main" val="2379342044"/>
                  </a:ext>
                </a:extLst>
              </a:tr>
              <a:tr h="115662">
                <a:tc>
                  <a:txBody>
                    <a:bodyPr/>
                    <a:lstStyle/>
                    <a:p>
                      <a:pPr marL="0" marR="0" algn="ctr">
                        <a:lnSpc>
                          <a:spcPct val="107000"/>
                        </a:lnSpc>
                        <a:spcBef>
                          <a:spcPts val="0"/>
                        </a:spcBef>
                        <a:spcAft>
                          <a:spcPts val="0"/>
                        </a:spcAft>
                        <a:tabLst>
                          <a:tab pos="5280025" algn="l"/>
                        </a:tabLst>
                      </a:pPr>
                      <a:r>
                        <a:rPr lang="fr-CA" sz="1000" b="1" kern="1200" err="1">
                          <a:solidFill>
                            <a:schemeClr val="accent4"/>
                          </a:solidFill>
                          <a:latin typeface="+mn-lt"/>
                          <a:ea typeface="+mn-ea"/>
                          <a:cs typeface="+mn-cs"/>
                        </a:rPr>
                        <a:t>Sask</a:t>
                      </a:r>
                      <a:r>
                        <a:rPr lang="fr-CA" sz="1000" b="1" kern="1200">
                          <a:solidFill>
                            <a:schemeClr val="accent4"/>
                          </a:solidFill>
                          <a:latin typeface="+mn-lt"/>
                          <a:ea typeface="+mn-ea"/>
                          <a:cs typeface="+mn-cs"/>
                        </a:rPr>
                        <a:t>.</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kern="1200">
                          <a:solidFill>
                            <a:schemeClr val="accent4"/>
                          </a:solidFill>
                          <a:latin typeface="+mn-lt"/>
                          <a:ea typeface="+mn-ea"/>
                          <a:cs typeface="+mn-cs"/>
                        </a:rPr>
                        <a:t>✓</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Environ 40 sites</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Tous les deux ans, elle se rend sur chaque site.</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Zone rurale ou éloignée</a:t>
                      </a:r>
                      <a:endParaRPr lang="en-US" sz="1000" kern="1200">
                        <a:solidFill>
                          <a:schemeClr val="accent4"/>
                        </a:solidFill>
                        <a:latin typeface="+mn-lt"/>
                        <a:ea typeface="+mn-ea"/>
                        <a:cs typeface="+mn-cs"/>
                      </a:endParaRPr>
                    </a:p>
                  </a:txBody>
                  <a:tcPr marL="68580" marR="68580" marT="0" marB="0"/>
                </a:tc>
                <a:extLst>
                  <a:ext uri="{0D108BD9-81ED-4DB2-BD59-A6C34878D82A}">
                    <a16:rowId xmlns:a16="http://schemas.microsoft.com/office/drawing/2014/main" val="1953787672"/>
                  </a:ext>
                </a:extLst>
              </a:tr>
              <a:tr h="478769">
                <a:tc>
                  <a:txBody>
                    <a:bodyPr/>
                    <a:lstStyle/>
                    <a:p>
                      <a:pPr marL="0" marR="0" algn="ctr">
                        <a:lnSpc>
                          <a:spcPct val="107000"/>
                        </a:lnSpc>
                        <a:spcBef>
                          <a:spcPts val="0"/>
                        </a:spcBef>
                        <a:spcAft>
                          <a:spcPts val="0"/>
                        </a:spcAft>
                        <a:tabLst>
                          <a:tab pos="5280025" algn="l"/>
                        </a:tabLst>
                      </a:pPr>
                      <a:r>
                        <a:rPr lang="fr-CA" sz="1000" b="1" kern="1200">
                          <a:solidFill>
                            <a:schemeClr val="accent4"/>
                          </a:solidFill>
                          <a:latin typeface="+mn-lt"/>
                          <a:ea typeface="+mn-ea"/>
                          <a:cs typeface="+mn-cs"/>
                        </a:rPr>
                        <a:t>Man.</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kern="1200">
                          <a:solidFill>
                            <a:schemeClr val="accent4"/>
                          </a:solidFill>
                          <a:latin typeface="+mn-lt"/>
                          <a:ea typeface="+mn-ea"/>
                          <a:cs typeface="+mn-cs"/>
                        </a:rPr>
                        <a:t>✓</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90 lieux dans le cadre d’une rotation provinciale biennale</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1 ou 2 ans</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Toutes les femmes du Manitoba âgées de 50 à 74 ans</a:t>
                      </a:r>
                      <a:endParaRPr lang="en-US" sz="1000" kern="1200">
                        <a:solidFill>
                          <a:schemeClr val="accent4"/>
                        </a:solidFill>
                        <a:latin typeface="+mn-lt"/>
                        <a:ea typeface="+mn-ea"/>
                        <a:cs typeface="+mn-cs"/>
                      </a:endParaRPr>
                    </a:p>
                  </a:txBody>
                  <a:tcPr marL="68580" marR="68580" marT="0" marB="0"/>
                </a:tc>
                <a:extLst>
                  <a:ext uri="{0D108BD9-81ED-4DB2-BD59-A6C34878D82A}">
                    <a16:rowId xmlns:a16="http://schemas.microsoft.com/office/drawing/2014/main" val="3279872925"/>
                  </a:ext>
                </a:extLst>
              </a:tr>
              <a:tr h="1326017">
                <a:tc>
                  <a:txBody>
                    <a:bodyPr/>
                    <a:lstStyle/>
                    <a:p>
                      <a:pPr marL="0" marR="0" algn="ctr">
                        <a:lnSpc>
                          <a:spcPct val="107000"/>
                        </a:lnSpc>
                        <a:spcBef>
                          <a:spcPts val="0"/>
                        </a:spcBef>
                        <a:spcAft>
                          <a:spcPts val="0"/>
                        </a:spcAft>
                        <a:tabLst>
                          <a:tab pos="5280025" algn="l"/>
                        </a:tabLst>
                      </a:pPr>
                      <a:r>
                        <a:rPr lang="fr-CA" sz="1000" b="1" kern="1200">
                          <a:solidFill>
                            <a:schemeClr val="accent4"/>
                          </a:solidFill>
                          <a:latin typeface="+mn-lt"/>
                          <a:ea typeface="+mn-ea"/>
                          <a:cs typeface="+mn-cs"/>
                        </a:rPr>
                        <a:t>Ont.</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kern="1200">
                          <a:solidFill>
                            <a:schemeClr val="accent4"/>
                          </a:solidFill>
                          <a:latin typeface="+mn-lt"/>
                          <a:ea typeface="+mn-ea"/>
                          <a:cs typeface="+mn-cs"/>
                        </a:rPr>
                        <a:t>✓</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Deux autobus mobiles : l’un parcourt la région du Nord-Ouest et l’autre celle de Hamilton Niagara Haldimand Brant, en Ontario</a:t>
                      </a:r>
                      <a:endParaRPr lang="en-US" sz="1000" kern="1200">
                        <a:solidFill>
                          <a:schemeClr val="accent4"/>
                        </a:solidFill>
                        <a:latin typeface="+mn-lt"/>
                        <a:ea typeface="+mn-ea"/>
                        <a:cs typeface="+mn-cs"/>
                      </a:endParaRPr>
                    </a:p>
                  </a:txBody>
                  <a:tcPr marL="68580" marR="68580" marT="0" marB="0"/>
                </a:tc>
                <a:tc>
                  <a:txBody>
                    <a:bodyPr/>
                    <a:lstStyle/>
                    <a:p>
                      <a:pPr marL="127635" marR="0">
                        <a:lnSpc>
                          <a:spcPct val="107000"/>
                        </a:lnSpc>
                        <a:spcBef>
                          <a:spcPts val="240"/>
                        </a:spcBef>
                        <a:spcAft>
                          <a:spcPts val="0"/>
                        </a:spcAft>
                        <a:tabLst>
                          <a:tab pos="5280025" algn="l"/>
                        </a:tabLst>
                      </a:pPr>
                      <a:r>
                        <a:rPr lang="fr-CA" sz="1000" kern="1200">
                          <a:solidFill>
                            <a:schemeClr val="accent4"/>
                          </a:solidFill>
                          <a:latin typeface="+mn-lt"/>
                          <a:ea typeface="+mn-ea"/>
                          <a:cs typeface="+mn-cs"/>
                        </a:rPr>
                        <a:t>Les autobus mobiles fonctionnent toute l’année, les emplacements où ils se rendent étant indiqués sur la page Web suivante : </a:t>
                      </a:r>
                      <a:r>
                        <a:rPr lang="fr-CA" sz="1000" kern="1200">
                          <a:solidFill>
                            <a:schemeClr val="accent4"/>
                          </a:solidFill>
                          <a:latin typeface="+mn-lt"/>
                          <a:ea typeface="+mn-ea"/>
                          <a:cs typeface="+mn-cs"/>
                          <a:hlinkClick r:id="rId2">
                            <a:extLst>
                              <a:ext uri="{A12FA001-AC4F-418D-AE19-62706E023703}">
                                <ahyp:hlinkClr xmlns:ahyp="http://schemas.microsoft.com/office/drawing/2018/hyperlinkcolor" val="tx"/>
                              </a:ext>
                            </a:extLst>
                          </a:hlinkClick>
                        </a:rPr>
                        <a:t>https://www.cancercareontario.ca/fr/trouver-services-cancerologie/depistage-mobile</a:t>
                      </a:r>
                      <a:endParaRPr lang="en-US" sz="1000" kern="1200">
                        <a:solidFill>
                          <a:schemeClr val="accent4"/>
                        </a:solidFill>
                        <a:latin typeface="+mn-lt"/>
                        <a:ea typeface="+mn-ea"/>
                        <a:cs typeface="+mn-cs"/>
                      </a:endParaRPr>
                    </a:p>
                  </a:txBody>
                  <a:tcPr marL="68580" marR="68580" marT="0" marB="0"/>
                </a:tc>
                <a:tc>
                  <a:txBody>
                    <a:bodyPr/>
                    <a:lstStyle/>
                    <a:p>
                      <a:pPr marL="171450" marR="0" lvl="0" indent="-171450">
                        <a:lnSpc>
                          <a:spcPct val="107000"/>
                        </a:lnSpc>
                        <a:spcBef>
                          <a:spcPts val="240"/>
                        </a:spcBef>
                        <a:spcAft>
                          <a:spcPts val="240"/>
                        </a:spcAft>
                        <a:buFont typeface="Arial" panose="020B0604020202020204" pitchFamily="34" charset="0"/>
                        <a:buChar char="•"/>
                        <a:tabLst>
                          <a:tab pos="5280025" algn="l"/>
                        </a:tabLst>
                      </a:pPr>
                      <a:r>
                        <a:rPr lang="fr-CA" sz="1000" kern="1200">
                          <a:solidFill>
                            <a:schemeClr val="accent4"/>
                          </a:solidFill>
                          <a:latin typeface="+mn-lt"/>
                          <a:ea typeface="+mn-ea"/>
                          <a:cs typeface="+mn-cs"/>
                        </a:rPr>
                        <a:t>Nord-Ouest : personnes vivant en région rurale ou éloignée</a:t>
                      </a:r>
                      <a:endParaRPr lang="en-US" sz="1000" kern="1200">
                        <a:solidFill>
                          <a:schemeClr val="accent4"/>
                        </a:solidFill>
                        <a:latin typeface="+mn-lt"/>
                        <a:ea typeface="+mn-ea"/>
                        <a:cs typeface="+mn-cs"/>
                      </a:endParaRPr>
                    </a:p>
                    <a:p>
                      <a:pPr marL="171450" marR="0" lvl="0" indent="-171450">
                        <a:lnSpc>
                          <a:spcPct val="107000"/>
                        </a:lnSpc>
                        <a:spcBef>
                          <a:spcPts val="240"/>
                        </a:spcBef>
                        <a:spcAft>
                          <a:spcPts val="240"/>
                        </a:spcAft>
                        <a:buFont typeface="Arial" panose="020B0604020202020204" pitchFamily="34" charset="0"/>
                        <a:buChar char="•"/>
                        <a:tabLst>
                          <a:tab pos="5280025" algn="l"/>
                        </a:tabLst>
                      </a:pPr>
                      <a:r>
                        <a:rPr lang="fr-CA" sz="1000" kern="1200">
                          <a:solidFill>
                            <a:schemeClr val="accent4"/>
                          </a:solidFill>
                          <a:latin typeface="+mn-lt"/>
                          <a:ea typeface="+mn-ea"/>
                          <a:cs typeface="+mn-cs"/>
                        </a:rPr>
                        <a:t>Région de Hamilton Niagara </a:t>
                      </a:r>
                      <a:r>
                        <a:rPr lang="fr-CA" sz="1000" kern="1200" err="1">
                          <a:solidFill>
                            <a:schemeClr val="accent4"/>
                          </a:solidFill>
                          <a:latin typeface="+mn-lt"/>
                          <a:ea typeface="+mn-ea"/>
                          <a:cs typeface="+mn-cs"/>
                        </a:rPr>
                        <a:t>Haldimand</a:t>
                      </a:r>
                      <a:r>
                        <a:rPr lang="fr-CA" sz="1000" kern="1200">
                          <a:solidFill>
                            <a:schemeClr val="accent4"/>
                          </a:solidFill>
                          <a:latin typeface="+mn-lt"/>
                          <a:ea typeface="+mn-ea"/>
                          <a:cs typeface="+mn-cs"/>
                        </a:rPr>
                        <a:t> Brant : personnes à faible revenu ayant des résultats de santé plus médiocres et qui n’ont pas accès aux soins de santé traditionnels offerts principalement en milieu urbain</a:t>
                      </a:r>
                      <a:endParaRPr lang="en-US" sz="1000" kern="1200">
                        <a:solidFill>
                          <a:schemeClr val="accent4"/>
                        </a:solidFill>
                        <a:latin typeface="+mn-lt"/>
                        <a:ea typeface="+mn-ea"/>
                        <a:cs typeface="+mn-cs"/>
                      </a:endParaRPr>
                    </a:p>
                  </a:txBody>
                  <a:tcPr marL="68580" marR="68580" marT="0" marB="0"/>
                </a:tc>
                <a:extLst>
                  <a:ext uri="{0D108BD9-81ED-4DB2-BD59-A6C34878D82A}">
                    <a16:rowId xmlns:a16="http://schemas.microsoft.com/office/drawing/2014/main" val="379312162"/>
                  </a:ext>
                </a:extLst>
              </a:tr>
              <a:tr h="115662">
                <a:tc>
                  <a:txBody>
                    <a:bodyPr/>
                    <a:lstStyle/>
                    <a:p>
                      <a:pPr marL="0" marR="0" algn="ctr">
                        <a:lnSpc>
                          <a:spcPct val="107000"/>
                        </a:lnSpc>
                        <a:spcBef>
                          <a:spcPts val="0"/>
                        </a:spcBef>
                        <a:spcAft>
                          <a:spcPts val="0"/>
                        </a:spcAft>
                        <a:tabLst>
                          <a:tab pos="5280025" algn="l"/>
                        </a:tabLst>
                      </a:pPr>
                      <a:r>
                        <a:rPr lang="fr-CA" sz="1000" b="1" kern="1200">
                          <a:solidFill>
                            <a:schemeClr val="accent4"/>
                          </a:solidFill>
                          <a:latin typeface="+mn-lt"/>
                          <a:ea typeface="+mn-ea"/>
                          <a:cs typeface="+mn-cs"/>
                        </a:rPr>
                        <a:t>Qc</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kern="1200">
                          <a:solidFill>
                            <a:schemeClr val="accent4"/>
                          </a:solidFill>
                          <a:latin typeface="+mn-lt"/>
                          <a:ea typeface="+mn-ea"/>
                          <a:cs typeface="+mn-cs"/>
                        </a:rPr>
                        <a:t>✓</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 </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 </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 </a:t>
                      </a:r>
                      <a:endParaRPr lang="en-US" sz="1000" kern="1200">
                        <a:solidFill>
                          <a:schemeClr val="accent4"/>
                        </a:solidFill>
                        <a:latin typeface="+mn-lt"/>
                        <a:ea typeface="+mn-ea"/>
                        <a:cs typeface="+mn-cs"/>
                      </a:endParaRPr>
                    </a:p>
                  </a:txBody>
                  <a:tcPr marL="68580" marR="68580" marT="0" marB="0"/>
                </a:tc>
                <a:extLst>
                  <a:ext uri="{0D108BD9-81ED-4DB2-BD59-A6C34878D82A}">
                    <a16:rowId xmlns:a16="http://schemas.microsoft.com/office/drawing/2014/main" val="3287850328"/>
                  </a:ext>
                </a:extLst>
              </a:tr>
              <a:tr h="115662">
                <a:tc>
                  <a:txBody>
                    <a:bodyPr/>
                    <a:lstStyle/>
                    <a:p>
                      <a:pPr marL="0" marR="0" algn="ctr">
                        <a:lnSpc>
                          <a:spcPct val="107000"/>
                        </a:lnSpc>
                        <a:spcBef>
                          <a:spcPts val="0"/>
                        </a:spcBef>
                        <a:spcAft>
                          <a:spcPts val="0"/>
                        </a:spcAft>
                        <a:tabLst>
                          <a:tab pos="5280025" algn="l"/>
                        </a:tabLst>
                      </a:pPr>
                      <a:r>
                        <a:rPr lang="fr-CA" sz="1000" b="1" kern="1200">
                          <a:solidFill>
                            <a:schemeClr val="accent4"/>
                          </a:solidFill>
                          <a:latin typeface="+mn-lt"/>
                          <a:ea typeface="+mn-ea"/>
                          <a:cs typeface="+mn-cs"/>
                        </a:rPr>
                        <a:t>N.-B.~</a:t>
                      </a:r>
                      <a:endParaRPr lang="en-US" sz="1000" b="1" kern="1200">
                        <a:solidFill>
                          <a:schemeClr val="accent4"/>
                        </a:solidFill>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kern="1200">
                          <a:solidFill>
                            <a:schemeClr val="accent4"/>
                          </a:solidFill>
                          <a:latin typeface="+mn-lt"/>
                          <a:ea typeface="+mn-ea"/>
                          <a:cs typeface="+mn-cs"/>
                        </a:rPr>
                        <a:t> </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 </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 </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 </a:t>
                      </a:r>
                      <a:endParaRPr lang="en-US" sz="1000" kern="1200">
                        <a:solidFill>
                          <a:schemeClr val="accent4"/>
                        </a:solidFill>
                        <a:latin typeface="+mn-lt"/>
                        <a:ea typeface="+mn-ea"/>
                        <a:cs typeface="+mn-cs"/>
                      </a:endParaRPr>
                    </a:p>
                  </a:txBody>
                  <a:tcPr marL="68580" marR="68580" marT="0" marB="0"/>
                </a:tc>
                <a:extLst>
                  <a:ext uri="{0D108BD9-81ED-4DB2-BD59-A6C34878D82A}">
                    <a16:rowId xmlns:a16="http://schemas.microsoft.com/office/drawing/2014/main" val="1774381834"/>
                  </a:ext>
                </a:extLst>
              </a:tr>
              <a:tr h="478769">
                <a:tc>
                  <a:txBody>
                    <a:bodyPr/>
                    <a:lstStyle/>
                    <a:p>
                      <a:pPr marL="0" marR="0" algn="ctr">
                        <a:lnSpc>
                          <a:spcPct val="107000"/>
                        </a:lnSpc>
                        <a:spcBef>
                          <a:spcPts val="0"/>
                        </a:spcBef>
                        <a:spcAft>
                          <a:spcPts val="0"/>
                        </a:spcAft>
                        <a:tabLst>
                          <a:tab pos="5280025" algn="l"/>
                        </a:tabLst>
                      </a:pPr>
                      <a:r>
                        <a:rPr lang="fr-CA" sz="1000" b="1" kern="1200">
                          <a:solidFill>
                            <a:schemeClr val="accent4"/>
                          </a:solidFill>
                          <a:latin typeface="+mn-lt"/>
                          <a:ea typeface="+mn-ea"/>
                          <a:cs typeface="+mn-cs"/>
                        </a:rPr>
                        <a:t>N.‑É.</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kern="1200">
                          <a:solidFill>
                            <a:schemeClr val="accent4"/>
                          </a:solidFill>
                          <a:latin typeface="+mn-lt"/>
                          <a:ea typeface="+mn-ea"/>
                          <a:cs typeface="+mn-cs"/>
                        </a:rPr>
                        <a:t>✓</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Trente arrêts de l’unité mobile; généralement au-delà de 50 km du site fixe le plus proche</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L’unité mobile suit un calendrier défini chaque année, de mars à novembre.</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Premières Nations, Afro-Néo-Écossais, collectivités rurales ou éloignées</a:t>
                      </a:r>
                      <a:endParaRPr lang="en-US" sz="1000" kern="1200">
                        <a:solidFill>
                          <a:schemeClr val="accent4"/>
                        </a:solidFill>
                        <a:latin typeface="+mn-lt"/>
                        <a:ea typeface="+mn-ea"/>
                        <a:cs typeface="+mn-cs"/>
                      </a:endParaRPr>
                    </a:p>
                  </a:txBody>
                  <a:tcPr marL="68580" marR="68580" marT="0" marB="0"/>
                </a:tc>
                <a:extLst>
                  <a:ext uri="{0D108BD9-81ED-4DB2-BD59-A6C34878D82A}">
                    <a16:rowId xmlns:a16="http://schemas.microsoft.com/office/drawing/2014/main" val="523623547"/>
                  </a:ext>
                </a:extLst>
              </a:tr>
              <a:tr h="115662">
                <a:tc>
                  <a:txBody>
                    <a:bodyPr/>
                    <a:lstStyle/>
                    <a:p>
                      <a:pPr marL="0" marR="0" algn="ctr">
                        <a:lnSpc>
                          <a:spcPct val="107000"/>
                        </a:lnSpc>
                        <a:spcBef>
                          <a:spcPts val="0"/>
                        </a:spcBef>
                        <a:spcAft>
                          <a:spcPts val="0"/>
                        </a:spcAft>
                        <a:tabLst>
                          <a:tab pos="5280025" algn="l"/>
                        </a:tabLst>
                      </a:pPr>
                      <a:r>
                        <a:rPr lang="fr-CA" sz="1000" b="1" kern="1200">
                          <a:solidFill>
                            <a:schemeClr val="accent4"/>
                          </a:solidFill>
                          <a:latin typeface="+mn-lt"/>
                          <a:ea typeface="+mn-ea"/>
                          <a:cs typeface="+mn-cs"/>
                        </a:rPr>
                        <a:t>Î.‑P.‑É.</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kern="1200">
                          <a:solidFill>
                            <a:schemeClr val="accent4"/>
                          </a:solidFill>
                          <a:latin typeface="+mn-lt"/>
                          <a:ea typeface="+mn-ea"/>
                          <a:cs typeface="+mn-cs"/>
                        </a:rPr>
                        <a:t> </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 </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 </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 </a:t>
                      </a:r>
                      <a:endParaRPr lang="en-US" sz="1000" kern="1200">
                        <a:solidFill>
                          <a:schemeClr val="accent4"/>
                        </a:solidFill>
                        <a:latin typeface="+mn-lt"/>
                        <a:ea typeface="+mn-ea"/>
                        <a:cs typeface="+mn-cs"/>
                      </a:endParaRPr>
                    </a:p>
                  </a:txBody>
                  <a:tcPr marL="68580" marR="68580" marT="0" marB="0"/>
                </a:tc>
                <a:extLst>
                  <a:ext uri="{0D108BD9-81ED-4DB2-BD59-A6C34878D82A}">
                    <a16:rowId xmlns:a16="http://schemas.microsoft.com/office/drawing/2014/main" val="1873117332"/>
                  </a:ext>
                </a:extLst>
              </a:tr>
              <a:tr h="115662">
                <a:tc>
                  <a:txBody>
                    <a:bodyPr/>
                    <a:lstStyle/>
                    <a:p>
                      <a:pPr marL="0" marR="0" algn="ctr">
                        <a:lnSpc>
                          <a:spcPct val="107000"/>
                        </a:lnSpc>
                        <a:spcBef>
                          <a:spcPts val="0"/>
                        </a:spcBef>
                        <a:spcAft>
                          <a:spcPts val="0"/>
                        </a:spcAft>
                        <a:tabLst>
                          <a:tab pos="5280025" algn="l"/>
                        </a:tabLst>
                      </a:pPr>
                      <a:r>
                        <a:rPr lang="fr-CA" sz="1000" b="1" kern="1200">
                          <a:solidFill>
                            <a:schemeClr val="accent4"/>
                          </a:solidFill>
                          <a:latin typeface="+mn-lt"/>
                          <a:ea typeface="+mn-ea"/>
                          <a:cs typeface="+mn-cs"/>
                        </a:rPr>
                        <a:t>T.‑N.‑L.</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kern="1200">
                          <a:solidFill>
                            <a:schemeClr val="accent4"/>
                          </a:solidFill>
                          <a:latin typeface="+mn-lt"/>
                          <a:ea typeface="+mn-ea"/>
                          <a:cs typeface="+mn-cs"/>
                        </a:rPr>
                        <a:t> </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 </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latin typeface="+mn-lt"/>
                          <a:ea typeface="+mn-ea"/>
                          <a:cs typeface="+mn-cs"/>
                        </a:rPr>
                        <a:t> </a:t>
                      </a:r>
                      <a:endParaRPr lang="en-US" sz="1000" kern="1200">
                        <a:solidFill>
                          <a:schemeClr val="accent4"/>
                        </a:solidFill>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dirty="0">
                          <a:solidFill>
                            <a:schemeClr val="accent4"/>
                          </a:solidFill>
                          <a:latin typeface="+mn-lt"/>
                          <a:ea typeface="+mn-ea"/>
                          <a:cs typeface="+mn-cs"/>
                        </a:rPr>
                        <a:t> </a:t>
                      </a:r>
                      <a:endParaRPr lang="en-US" sz="1000" kern="1200" dirty="0">
                        <a:solidFill>
                          <a:schemeClr val="accent4"/>
                        </a:solidFill>
                        <a:latin typeface="+mn-lt"/>
                        <a:ea typeface="+mn-ea"/>
                        <a:cs typeface="+mn-cs"/>
                      </a:endParaRPr>
                    </a:p>
                  </a:txBody>
                  <a:tcPr marL="68580" marR="68580" marT="0" marB="0"/>
                </a:tc>
                <a:extLst>
                  <a:ext uri="{0D108BD9-81ED-4DB2-BD59-A6C34878D82A}">
                    <a16:rowId xmlns:a16="http://schemas.microsoft.com/office/drawing/2014/main" val="3051939229"/>
                  </a:ext>
                </a:extLst>
              </a:tr>
            </a:tbl>
          </a:graphicData>
        </a:graphic>
      </p:graphicFrame>
    </p:spTree>
    <p:extLst>
      <p:ext uri="{BB962C8B-B14F-4D97-AF65-F5344CB8AC3E}">
        <p14:creationId xmlns:p14="http://schemas.microsoft.com/office/powerpoint/2010/main" val="1453080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905607" y="249684"/>
            <a:ext cx="10380786" cy="752842"/>
          </a:xfrm>
        </p:spPr>
        <p:txBody>
          <a:bodyPr>
            <a:normAutofit/>
          </a:bodyPr>
          <a:lstStyle/>
          <a:p>
            <a:r>
              <a:rPr lang="en-US" sz="1600" err="1"/>
              <a:t>Tomosynthèse</a:t>
            </a:r>
            <a:r>
              <a:rPr lang="en-US" sz="1600"/>
              <a:t> 3D*</a:t>
            </a:r>
          </a:p>
        </p:txBody>
      </p:sp>
      <p:sp>
        <p:nvSpPr>
          <p:cNvPr id="12" name="TextBox 11">
            <a:extLst>
              <a:ext uri="{FF2B5EF4-FFF2-40B4-BE49-F238E27FC236}">
                <a16:creationId xmlns:a16="http://schemas.microsoft.com/office/drawing/2014/main" id="{E2664A72-D48A-6F88-B084-9CCF9C07DCDC}"/>
              </a:ext>
            </a:extLst>
          </p:cNvPr>
          <p:cNvSpPr txBox="1"/>
          <p:nvPr/>
        </p:nvSpPr>
        <p:spPr>
          <a:xfrm>
            <a:off x="506685" y="6529488"/>
            <a:ext cx="10219983" cy="249684"/>
          </a:xfrm>
          <a:prstGeom prst="rect">
            <a:avLst/>
          </a:prstGeom>
          <a:noFill/>
        </p:spPr>
        <p:txBody>
          <a:bodyPr wrap="square">
            <a:spAutoFit/>
          </a:bodyPr>
          <a:lstStyle/>
          <a:p>
            <a:pPr marL="0" marR="0">
              <a:lnSpc>
                <a:spcPct val="107000"/>
              </a:lnSpc>
              <a:spcBef>
                <a:spcPts val="300"/>
              </a:spcBef>
              <a:spcAft>
                <a:spcPts val="800"/>
              </a:spcAft>
            </a:pPr>
            <a:r>
              <a:rPr lang="fr-FR" sz="1000">
                <a:effectLst/>
                <a:latin typeface="Calibri" panose="020F0502020204030204" pitchFamily="34" charset="0"/>
                <a:ea typeface="Yu Mincho" panose="02020400000000000000" pitchFamily="18" charset="-128"/>
                <a:cs typeface="Arial" panose="020B0604020202020204" pitchFamily="34" charset="0"/>
              </a:rPr>
              <a:t>* </a:t>
            </a:r>
            <a:r>
              <a:rPr lang="fr-FR" sz="1000" err="1">
                <a:effectLst/>
                <a:latin typeface="Calibri" panose="020F0502020204030204" pitchFamily="34" charset="0"/>
                <a:ea typeface="Yu Mincho" panose="02020400000000000000" pitchFamily="18" charset="-128"/>
                <a:cs typeface="Arial" panose="020B0604020202020204" pitchFamily="34" charset="0"/>
              </a:rPr>
              <a:t>Tomosynthèse</a:t>
            </a:r>
            <a:r>
              <a:rPr lang="fr-FR" sz="1000">
                <a:effectLst/>
                <a:latin typeface="Calibri" panose="020F0502020204030204" pitchFamily="34" charset="0"/>
                <a:ea typeface="Yu Mincho" panose="02020400000000000000" pitchFamily="18" charset="-128"/>
                <a:cs typeface="Arial" panose="020B0604020202020204" pitchFamily="34" charset="0"/>
              </a:rPr>
              <a:t> (également appelée mammographie 3D) : technologie émergente qui permet de visualiser le sein en trois dimensions</a:t>
            </a:r>
            <a:endParaRPr lang="en-US" sz="1000">
              <a:effectLst/>
              <a:latin typeface="Calibri" panose="020F0502020204030204" pitchFamily="34" charset="0"/>
              <a:ea typeface="Yu Mincho" panose="02020400000000000000" pitchFamily="18" charset="-128"/>
              <a:cs typeface="Arial" panose="020B0604020202020204" pitchFamily="34" charset="0"/>
            </a:endParaRPr>
          </a:p>
        </p:txBody>
      </p:sp>
      <p:graphicFrame>
        <p:nvGraphicFramePr>
          <p:cNvPr id="3" name="Table 2">
            <a:extLst>
              <a:ext uri="{FF2B5EF4-FFF2-40B4-BE49-F238E27FC236}">
                <a16:creationId xmlns:a16="http://schemas.microsoft.com/office/drawing/2014/main" id="{3A7A5DC6-B2BF-199D-3209-2B49570C1D2B}"/>
              </a:ext>
            </a:extLst>
          </p:cNvPr>
          <p:cNvGraphicFramePr>
            <a:graphicFrameLocks noGrp="1"/>
          </p:cNvGraphicFramePr>
          <p:nvPr>
            <p:extLst>
              <p:ext uri="{D42A27DB-BD31-4B8C-83A1-F6EECF244321}">
                <p14:modId xmlns:p14="http://schemas.microsoft.com/office/powerpoint/2010/main" val="655128257"/>
              </p:ext>
            </p:extLst>
          </p:nvPr>
        </p:nvGraphicFramePr>
        <p:xfrm>
          <a:off x="628109" y="810285"/>
          <a:ext cx="11258841" cy="5719203"/>
        </p:xfrm>
        <a:graphic>
          <a:graphicData uri="http://schemas.openxmlformats.org/drawingml/2006/table">
            <a:tbl>
              <a:tblPr firstRow="1" firstCol="1" bandRow="1"/>
              <a:tblGrid>
                <a:gridCol w="522774">
                  <a:extLst>
                    <a:ext uri="{9D8B030D-6E8A-4147-A177-3AD203B41FA5}">
                      <a16:colId xmlns:a16="http://schemas.microsoft.com/office/drawing/2014/main" val="2017479155"/>
                    </a:ext>
                  </a:extLst>
                </a:gridCol>
                <a:gridCol w="1235957">
                  <a:extLst>
                    <a:ext uri="{9D8B030D-6E8A-4147-A177-3AD203B41FA5}">
                      <a16:colId xmlns:a16="http://schemas.microsoft.com/office/drawing/2014/main" val="3895049778"/>
                    </a:ext>
                  </a:extLst>
                </a:gridCol>
                <a:gridCol w="1464658">
                  <a:extLst>
                    <a:ext uri="{9D8B030D-6E8A-4147-A177-3AD203B41FA5}">
                      <a16:colId xmlns:a16="http://schemas.microsoft.com/office/drawing/2014/main" val="3127649377"/>
                    </a:ext>
                  </a:extLst>
                </a:gridCol>
                <a:gridCol w="5211271">
                  <a:extLst>
                    <a:ext uri="{9D8B030D-6E8A-4147-A177-3AD203B41FA5}">
                      <a16:colId xmlns:a16="http://schemas.microsoft.com/office/drawing/2014/main" val="2502784809"/>
                    </a:ext>
                  </a:extLst>
                </a:gridCol>
                <a:gridCol w="2824181">
                  <a:extLst>
                    <a:ext uri="{9D8B030D-6E8A-4147-A177-3AD203B41FA5}">
                      <a16:colId xmlns:a16="http://schemas.microsoft.com/office/drawing/2014/main" val="1875228788"/>
                    </a:ext>
                  </a:extLst>
                </a:gridCol>
              </a:tblGrid>
              <a:tr h="189629">
                <a:tc>
                  <a:txBody>
                    <a:bodyPr/>
                    <a:lstStyle/>
                    <a:p>
                      <a:pPr marL="0" marR="0" algn="ctr">
                        <a:lnSpc>
                          <a:spcPct val="100000"/>
                        </a:lnSpc>
                        <a:spcBef>
                          <a:spcPts val="0"/>
                        </a:spcBef>
                        <a:spcAft>
                          <a:spcPts val="0"/>
                        </a:spcAft>
                        <a:tabLst>
                          <a:tab pos="5280025" algn="l"/>
                        </a:tabLst>
                      </a:pPr>
                      <a:r>
                        <a:rPr lang="en-US" sz="950" b="1">
                          <a:solidFill>
                            <a:schemeClr val="accent4"/>
                          </a:solidFill>
                        </a:rPr>
                        <a:t>P/T</a:t>
                      </a:r>
                    </a:p>
                  </a:txBody>
                  <a:tcPr marL="40780" marR="40780" marT="0" marB="0" anchor="ctr">
                    <a:solidFill>
                      <a:schemeClr val="accent2">
                        <a:lumMod val="20000"/>
                        <a:lumOff val="80000"/>
                      </a:schemeClr>
                    </a:solidFill>
                  </a:tcPr>
                </a:tc>
                <a:tc>
                  <a:txBody>
                    <a:bodyPr/>
                    <a:lstStyle/>
                    <a:p>
                      <a:pPr marL="0" marR="0" algn="ctr">
                        <a:lnSpc>
                          <a:spcPct val="107000"/>
                        </a:lnSpc>
                        <a:spcBef>
                          <a:spcPts val="0"/>
                        </a:spcBef>
                        <a:spcAft>
                          <a:spcPts val="240"/>
                        </a:spcAft>
                        <a:tabLst>
                          <a:tab pos="5280025" algn="l"/>
                        </a:tabLst>
                      </a:pPr>
                      <a:r>
                        <a:rPr lang="fr-CA" sz="950" b="1" kern="1200">
                          <a:solidFill>
                            <a:schemeClr val="accent4"/>
                          </a:solidFill>
                          <a:latin typeface="+mn-lt"/>
                          <a:ea typeface="+mn-ea"/>
                          <a:cs typeface="+mn-cs"/>
                        </a:rPr>
                        <a:t>Utilisée pour les personnes présentant un risque élevé</a:t>
                      </a:r>
                      <a:endParaRPr lang="en-US" sz="950" b="1" kern="1200">
                        <a:solidFill>
                          <a:schemeClr val="accent4"/>
                        </a:solidFill>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950" b="1" kern="1200">
                          <a:solidFill>
                            <a:schemeClr val="accent4"/>
                          </a:solidFill>
                          <a:latin typeface="+mn-lt"/>
                          <a:ea typeface="+mn-ea"/>
                          <a:cs typeface="+mn-cs"/>
                        </a:rPr>
                        <a:t>Utilisée pour les personnes présentant un risque moyen</a:t>
                      </a:r>
                      <a:endParaRPr lang="en-US" sz="950" b="1" kern="1200">
                        <a:solidFill>
                          <a:schemeClr val="accent4"/>
                        </a:solidFill>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950" b="1" kern="1200">
                          <a:solidFill>
                            <a:schemeClr val="accent4"/>
                          </a:solidFill>
                          <a:latin typeface="+mn-lt"/>
                          <a:ea typeface="+mn-ea"/>
                          <a:cs typeface="+mn-cs"/>
                        </a:rPr>
                        <a:t>Utilisation de la </a:t>
                      </a:r>
                      <a:r>
                        <a:rPr lang="fr-CA" sz="950" b="1" kern="1200" err="1">
                          <a:solidFill>
                            <a:schemeClr val="accent4"/>
                          </a:solidFill>
                          <a:latin typeface="+mn-lt"/>
                          <a:ea typeface="+mn-ea"/>
                          <a:cs typeface="+mn-cs"/>
                        </a:rPr>
                        <a:t>tomosynthèse</a:t>
                      </a:r>
                      <a:endParaRPr lang="en-US" sz="950" b="1" kern="1200">
                        <a:solidFill>
                          <a:schemeClr val="accent4"/>
                        </a:solidFill>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950" b="1" kern="1200">
                          <a:solidFill>
                            <a:schemeClr val="accent4"/>
                          </a:solidFill>
                          <a:latin typeface="+mn-lt"/>
                          <a:ea typeface="+mn-ea"/>
                          <a:cs typeface="+mn-cs"/>
                        </a:rPr>
                        <a:t>Plans de mise en œuvre de la </a:t>
                      </a:r>
                      <a:r>
                        <a:rPr lang="fr-CA" sz="950" b="1" kern="1200" err="1">
                          <a:solidFill>
                            <a:schemeClr val="accent4"/>
                          </a:solidFill>
                          <a:latin typeface="+mn-lt"/>
                          <a:ea typeface="+mn-ea"/>
                          <a:cs typeface="+mn-cs"/>
                        </a:rPr>
                        <a:t>tomosynthèse</a:t>
                      </a:r>
                      <a:endParaRPr lang="en-US" sz="950" b="1" kern="1200">
                        <a:solidFill>
                          <a:schemeClr val="accent4"/>
                        </a:solidFill>
                        <a:latin typeface="+mn-lt"/>
                        <a:ea typeface="+mn-ea"/>
                        <a:cs typeface="+mn-cs"/>
                      </a:endParaRPr>
                    </a:p>
                  </a:txBody>
                  <a:tcPr marL="68580" marR="68580" marT="0" marB="0">
                    <a:solidFill>
                      <a:schemeClr val="accent2">
                        <a:lumMod val="20000"/>
                        <a:lumOff val="80000"/>
                      </a:schemeClr>
                    </a:solidFill>
                  </a:tcPr>
                </a:tc>
                <a:extLst>
                  <a:ext uri="{0D108BD9-81ED-4DB2-BD59-A6C34878D82A}">
                    <a16:rowId xmlns:a16="http://schemas.microsoft.com/office/drawing/2014/main" val="633492752"/>
                  </a:ext>
                </a:extLst>
              </a:tr>
              <a:tr h="171428">
                <a:tc>
                  <a:txBody>
                    <a:bodyPr/>
                    <a:lstStyle/>
                    <a:p>
                      <a:pPr marL="0" marR="0" algn="ctr">
                        <a:lnSpc>
                          <a:spcPct val="107000"/>
                        </a:lnSpc>
                        <a:spcBef>
                          <a:spcPts val="0"/>
                        </a:spcBef>
                        <a:spcAft>
                          <a:spcPts val="240"/>
                        </a:spcAft>
                        <a:tabLst>
                          <a:tab pos="5280025" algn="l"/>
                        </a:tabLst>
                      </a:pPr>
                      <a:r>
                        <a:rPr lang="fr-CA" sz="950" b="1" kern="1200" err="1">
                          <a:solidFill>
                            <a:schemeClr val="accent4"/>
                          </a:solidFill>
                          <a:latin typeface="+mn-lt"/>
                          <a:ea typeface="+mn-ea"/>
                          <a:cs typeface="+mn-cs"/>
                        </a:rPr>
                        <a:t>Yn</a:t>
                      </a:r>
                      <a:endParaRPr lang="en-US" sz="950" b="1" kern="1200">
                        <a:solidFill>
                          <a:schemeClr val="accent4"/>
                        </a:solidFill>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240"/>
                        </a:spcAft>
                        <a:tabLst>
                          <a:tab pos="5280025" algn="l"/>
                        </a:tabLst>
                      </a:pPr>
                      <a:r>
                        <a:rPr lang="en-US"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950" b="0">
                          <a:solidFill>
                            <a:schemeClr val="bg1"/>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fr-CA"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Utilisée pour tous les examens de dépistage, depuis décembre 2020</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3210937036"/>
                  </a:ext>
                </a:extLst>
              </a:tr>
              <a:tr h="98930">
                <a:tc>
                  <a:txBody>
                    <a:bodyPr/>
                    <a:lstStyle/>
                    <a:p>
                      <a:pPr marL="0" marR="0" algn="ctr">
                        <a:lnSpc>
                          <a:spcPct val="107000"/>
                        </a:lnSpc>
                        <a:spcBef>
                          <a:spcPts val="0"/>
                        </a:spcBef>
                        <a:spcAft>
                          <a:spcPts val="0"/>
                        </a:spcAft>
                        <a:tabLst>
                          <a:tab pos="5280025" algn="l"/>
                        </a:tabLst>
                      </a:pPr>
                      <a:r>
                        <a:rPr lang="fr-CA" sz="950" b="1" kern="1200">
                          <a:solidFill>
                            <a:schemeClr val="accent4"/>
                          </a:solidFill>
                          <a:latin typeface="+mn-lt"/>
                          <a:ea typeface="+mn-ea"/>
                          <a:cs typeface="+mn-cs"/>
                        </a:rPr>
                        <a:t>T.N.‑O.</a:t>
                      </a:r>
                      <a:endParaRPr lang="en-US" sz="950" b="1" kern="1200">
                        <a:solidFill>
                          <a:schemeClr val="accent4"/>
                        </a:solidFill>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950" b="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en-US"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fr-CA" sz="950" b="0">
                          <a:solidFill>
                            <a:schemeClr val="bg1"/>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2110093320"/>
                  </a:ext>
                </a:extLst>
              </a:tr>
              <a:tr h="135179">
                <a:tc>
                  <a:txBody>
                    <a:bodyPr/>
                    <a:lstStyle/>
                    <a:p>
                      <a:pPr marL="0" marR="0" algn="ctr">
                        <a:lnSpc>
                          <a:spcPct val="107000"/>
                        </a:lnSpc>
                        <a:spcBef>
                          <a:spcPts val="0"/>
                        </a:spcBef>
                        <a:spcAft>
                          <a:spcPts val="0"/>
                        </a:spcAft>
                        <a:tabLst>
                          <a:tab pos="5280025" algn="l"/>
                        </a:tabLst>
                      </a:pPr>
                      <a:r>
                        <a:rPr lang="fr-CA" sz="950" b="1" kern="1200">
                          <a:solidFill>
                            <a:schemeClr val="accent4"/>
                          </a:solidFill>
                          <a:latin typeface="+mn-lt"/>
                          <a:ea typeface="+mn-ea"/>
                          <a:cs typeface="+mn-cs"/>
                        </a:rPr>
                        <a:t>Nt</a:t>
                      </a:r>
                      <a:endParaRPr lang="en-US" sz="950" b="1" kern="1200">
                        <a:solidFill>
                          <a:schemeClr val="accent4"/>
                        </a:solidFill>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950" b="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tabLst>
                          <a:tab pos="5280025" algn="l"/>
                        </a:tabLst>
                      </a:pPr>
                      <a:r>
                        <a:rPr lang="fr-CA" sz="950" b="0" err="1">
                          <a:solidFill>
                            <a:schemeClr val="bg1"/>
                          </a:solidFill>
                          <a:effectLst/>
                          <a:latin typeface="Calibri" panose="020F0502020204030204" pitchFamily="34" charset="0"/>
                          <a:ea typeface="Calibri" panose="020F0502020204030204" pitchFamily="34" charset="0"/>
                          <a:cs typeface="Calibri" panose="020F0502020204030204" pitchFamily="34" charset="0"/>
                        </a:rPr>
                        <a:t>Tomosynthèse</a:t>
                      </a:r>
                      <a:r>
                        <a:rPr lang="fr-CA"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 2D utilisée au QGH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555490602"/>
                  </a:ext>
                </a:extLst>
              </a:tr>
              <a:tr h="247703">
                <a:tc>
                  <a:txBody>
                    <a:bodyPr/>
                    <a:lstStyle/>
                    <a:p>
                      <a:pPr marL="0" marR="0" algn="ctr">
                        <a:lnSpc>
                          <a:spcPct val="107000"/>
                        </a:lnSpc>
                        <a:spcBef>
                          <a:spcPts val="0"/>
                        </a:spcBef>
                        <a:spcAft>
                          <a:spcPts val="0"/>
                        </a:spcAft>
                        <a:tabLst>
                          <a:tab pos="5280025" algn="l"/>
                        </a:tabLst>
                      </a:pPr>
                      <a:r>
                        <a:rPr lang="fr-CA" sz="950" b="1" kern="1200">
                          <a:solidFill>
                            <a:schemeClr val="accent4"/>
                          </a:solidFill>
                          <a:latin typeface="+mn-lt"/>
                          <a:ea typeface="+mn-ea"/>
                          <a:cs typeface="+mn-cs"/>
                        </a:rPr>
                        <a:t>C.‑B.</a:t>
                      </a:r>
                      <a:endParaRPr lang="en-US" sz="950" b="1" kern="1200">
                        <a:solidFill>
                          <a:schemeClr val="accent4"/>
                        </a:solidFill>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950" b="0">
                          <a:solidFill>
                            <a:schemeClr val="bg1"/>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7000"/>
                        </a:lnSpc>
                        <a:spcBef>
                          <a:spcPts val="0"/>
                        </a:spcBef>
                        <a:spcAft>
                          <a:spcPts val="0"/>
                        </a:spcAft>
                        <a:tabLst>
                          <a:tab pos="5280025" algn="l"/>
                        </a:tabLst>
                      </a:pPr>
                      <a:r>
                        <a:rPr lang="fr-CA"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(En contexte de recherche uniquement)</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950" b="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fr-CA"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Utilisée uniquement dans deux centres participant à l’essai national TMIST</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950" b="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72843340"/>
                  </a:ext>
                </a:extLst>
              </a:tr>
              <a:tr h="484833">
                <a:tc>
                  <a:txBody>
                    <a:bodyPr/>
                    <a:lstStyle/>
                    <a:p>
                      <a:pPr marL="0" marR="0" algn="ctr">
                        <a:lnSpc>
                          <a:spcPct val="107000"/>
                        </a:lnSpc>
                        <a:spcBef>
                          <a:spcPts val="0"/>
                        </a:spcBef>
                        <a:spcAft>
                          <a:spcPts val="0"/>
                        </a:spcAft>
                        <a:tabLst>
                          <a:tab pos="5280025" algn="l"/>
                        </a:tabLst>
                      </a:pPr>
                      <a:r>
                        <a:rPr lang="fr-CA" sz="950" b="1" kern="1200" err="1">
                          <a:solidFill>
                            <a:schemeClr val="accent4"/>
                          </a:solidFill>
                          <a:latin typeface="+mn-lt"/>
                          <a:ea typeface="+mn-ea"/>
                          <a:cs typeface="+mn-cs"/>
                        </a:rPr>
                        <a:t>Alb</a:t>
                      </a:r>
                      <a:r>
                        <a:rPr lang="fr-CA" sz="950" b="1" kern="1200">
                          <a:solidFill>
                            <a:schemeClr val="accent4"/>
                          </a:solidFill>
                          <a:latin typeface="+mn-lt"/>
                          <a:ea typeface="+mn-ea"/>
                          <a:cs typeface="+mn-cs"/>
                        </a:rPr>
                        <a:t>.</a:t>
                      </a:r>
                      <a:endParaRPr lang="en-US" sz="950" b="1" kern="1200">
                        <a:solidFill>
                          <a:schemeClr val="accent4"/>
                        </a:solidFill>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950" b="0">
                          <a:solidFill>
                            <a:schemeClr val="bg1"/>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950" b="0">
                          <a:solidFill>
                            <a:schemeClr val="bg1"/>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fr-CA"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Large recours à la </a:t>
                      </a:r>
                      <a:r>
                        <a:rPr lang="fr-CA" sz="950" b="0" err="1">
                          <a:solidFill>
                            <a:schemeClr val="bg1"/>
                          </a:solidFill>
                          <a:effectLst/>
                          <a:latin typeface="Calibri" panose="020F0502020204030204" pitchFamily="34" charset="0"/>
                          <a:ea typeface="Calibri" panose="020F0502020204030204" pitchFamily="34" charset="0"/>
                          <a:cs typeface="Calibri" panose="020F0502020204030204" pitchFamily="34" charset="0"/>
                        </a:rPr>
                        <a:t>tomosynthèse</a:t>
                      </a:r>
                      <a:r>
                        <a:rPr lang="fr-CA"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 certains centres l’utilisant pour chaque dépistage, d’autres uniquement en cas de seins denses. La province utilise un code de modification de la facturation.</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835228981"/>
                  </a:ext>
                </a:extLst>
              </a:tr>
              <a:tr h="170673">
                <a:tc>
                  <a:txBody>
                    <a:bodyPr/>
                    <a:lstStyle/>
                    <a:p>
                      <a:pPr marL="0" marR="0" algn="ctr">
                        <a:lnSpc>
                          <a:spcPct val="107000"/>
                        </a:lnSpc>
                        <a:spcBef>
                          <a:spcPts val="0"/>
                        </a:spcBef>
                        <a:spcAft>
                          <a:spcPts val="0"/>
                        </a:spcAft>
                        <a:tabLst>
                          <a:tab pos="5280025" algn="l"/>
                        </a:tabLst>
                      </a:pPr>
                      <a:r>
                        <a:rPr lang="fr-CA" sz="950" b="1" kern="1200">
                          <a:solidFill>
                            <a:schemeClr val="accent4"/>
                          </a:solidFill>
                          <a:latin typeface="+mn-lt"/>
                          <a:ea typeface="+mn-ea"/>
                          <a:cs typeface="+mn-cs"/>
                        </a:rPr>
                        <a:t>Sask.</a:t>
                      </a:r>
                      <a:endParaRPr lang="en-US" sz="950" b="1" kern="1200">
                        <a:solidFill>
                          <a:schemeClr val="accent4"/>
                        </a:solidFill>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950" b="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fr-CA"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Actuellement utilisée dans certains contextes de diagnostic dans toute la province.</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fr-CA" sz="950" b="0">
                          <a:solidFill>
                            <a:schemeClr val="bg1"/>
                          </a:solidFill>
                          <a:effectLst/>
                          <a:latin typeface="Segoe UI Symbol" panose="020B0502040204020203" pitchFamily="34" charset="0"/>
                          <a:ea typeface="Calibri" panose="020F0502020204030204" pitchFamily="34" charset="0"/>
                          <a:cs typeface="Segoe UI Symbol" panose="020B0502040204020203" pitchFamily="34" charset="0"/>
                        </a:rPr>
                        <a:t>✓</a:t>
                      </a:r>
                      <a:r>
                        <a:rPr lang="fr-CA"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7000"/>
                        </a:lnSpc>
                        <a:spcBef>
                          <a:spcPts val="0"/>
                        </a:spcBef>
                        <a:spcAft>
                          <a:spcPts val="0"/>
                        </a:spcAft>
                        <a:tabLst>
                          <a:tab pos="5280025" algn="l"/>
                        </a:tabLst>
                      </a:pPr>
                      <a:r>
                        <a:rPr lang="fr-CA"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(Avec des modernisations d’équipement dans toute la province)</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2025115877"/>
                  </a:ext>
                </a:extLst>
              </a:tr>
              <a:tr h="135179">
                <a:tc>
                  <a:txBody>
                    <a:bodyPr/>
                    <a:lstStyle/>
                    <a:p>
                      <a:pPr marL="0" marR="0" algn="ctr">
                        <a:lnSpc>
                          <a:spcPct val="107000"/>
                        </a:lnSpc>
                        <a:spcBef>
                          <a:spcPts val="0"/>
                        </a:spcBef>
                        <a:spcAft>
                          <a:spcPts val="0"/>
                        </a:spcAft>
                        <a:tabLst>
                          <a:tab pos="5280025" algn="l"/>
                        </a:tabLst>
                      </a:pPr>
                      <a:r>
                        <a:rPr lang="fr-CA" sz="950" b="1" kern="1200">
                          <a:solidFill>
                            <a:schemeClr val="accent4"/>
                          </a:solidFill>
                          <a:latin typeface="+mn-lt"/>
                          <a:ea typeface="+mn-ea"/>
                          <a:cs typeface="+mn-cs"/>
                        </a:rPr>
                        <a:t>Man.</a:t>
                      </a:r>
                      <a:endParaRPr lang="en-US" sz="950" b="1" kern="1200">
                        <a:solidFill>
                          <a:schemeClr val="accent4"/>
                        </a:solidFill>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950" b="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en-US"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530240532"/>
                  </a:ext>
                </a:extLst>
              </a:tr>
              <a:tr h="904649">
                <a:tc>
                  <a:txBody>
                    <a:bodyPr/>
                    <a:lstStyle/>
                    <a:p>
                      <a:pPr marL="0" marR="0" algn="ctr">
                        <a:lnSpc>
                          <a:spcPct val="107000"/>
                        </a:lnSpc>
                        <a:spcBef>
                          <a:spcPts val="0"/>
                        </a:spcBef>
                        <a:spcAft>
                          <a:spcPts val="0"/>
                        </a:spcAft>
                        <a:tabLst>
                          <a:tab pos="5280025" algn="l"/>
                        </a:tabLst>
                      </a:pPr>
                      <a:r>
                        <a:rPr lang="fr-CA" sz="950" b="1" kern="1200">
                          <a:solidFill>
                            <a:schemeClr val="accent4"/>
                          </a:solidFill>
                          <a:latin typeface="+mn-lt"/>
                          <a:ea typeface="+mn-ea"/>
                          <a:cs typeface="+mn-cs"/>
                        </a:rPr>
                        <a:t>Ont.</a:t>
                      </a:r>
                      <a:endParaRPr lang="en-US" sz="950" b="1" kern="1200">
                        <a:solidFill>
                          <a:schemeClr val="accent4"/>
                        </a:solidFill>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950" b="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fr-CA"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Pas de recommandation en ce sens à l’heure actuelle. Cependant, pour les centres offrant la </a:t>
                      </a:r>
                      <a:r>
                        <a:rPr lang="fr-CA" sz="950" b="0" err="1">
                          <a:solidFill>
                            <a:schemeClr val="bg1"/>
                          </a:solidFill>
                          <a:effectLst/>
                          <a:latin typeface="Calibri" panose="020F0502020204030204" pitchFamily="34" charset="0"/>
                          <a:ea typeface="Calibri" panose="020F0502020204030204" pitchFamily="34" charset="0"/>
                          <a:cs typeface="Calibri" panose="020F0502020204030204" pitchFamily="34" charset="0"/>
                        </a:rPr>
                        <a:t>tomosynthèse</a:t>
                      </a:r>
                      <a:r>
                        <a:rPr lang="fr-CA"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 mammaire numérique, cette technologie peut être utilisée dans le cadre des évaluations mammaires. Si la </a:t>
                      </a:r>
                      <a:r>
                        <a:rPr lang="fr-CA" sz="950" b="0" err="1">
                          <a:solidFill>
                            <a:schemeClr val="bg1"/>
                          </a:solidFill>
                          <a:effectLst/>
                          <a:latin typeface="Calibri" panose="020F0502020204030204" pitchFamily="34" charset="0"/>
                          <a:ea typeface="Calibri" panose="020F0502020204030204" pitchFamily="34" charset="0"/>
                          <a:cs typeface="Calibri" panose="020F0502020204030204" pitchFamily="34" charset="0"/>
                        </a:rPr>
                        <a:t>tomosynthèse</a:t>
                      </a:r>
                      <a:r>
                        <a:rPr lang="fr-CA"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 mammaire numérique est offerte aux participantes du Programme ontarien de dépistage du cancer du sein (PODCS) à des fins de dépistage, elle doit alors être effectuée et faire l’objet d’un rapport, en dehors du programme, une fois que les vues bidimensionnelles du PODCS ont été obtenues.</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fr-CA"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Aucun plan de mise en œuvre de la </a:t>
                      </a:r>
                      <a:r>
                        <a:rPr lang="fr-CA" sz="950" b="0" err="1">
                          <a:solidFill>
                            <a:schemeClr val="bg1"/>
                          </a:solidFill>
                          <a:effectLst/>
                          <a:latin typeface="Calibri" panose="020F0502020204030204" pitchFamily="34" charset="0"/>
                          <a:ea typeface="Calibri" panose="020F0502020204030204" pitchFamily="34" charset="0"/>
                          <a:cs typeface="Calibri" panose="020F0502020204030204" pitchFamily="34" charset="0"/>
                        </a:rPr>
                        <a:t>tomosynthèse</a:t>
                      </a:r>
                      <a:r>
                        <a:rPr lang="fr-CA"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 mais Santé Ontario (Action Cancer Ontario) continue de suivre les données probantes en la matière.</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tabLst>
                          <a:tab pos="5280025" algn="l"/>
                        </a:tabLst>
                      </a:pPr>
                      <a:r>
                        <a:rPr lang="en-US"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422621981"/>
                  </a:ext>
                </a:extLst>
              </a:tr>
              <a:tr h="402139">
                <a:tc>
                  <a:txBody>
                    <a:bodyPr/>
                    <a:lstStyle/>
                    <a:p>
                      <a:pPr marL="0" marR="0" algn="ctr">
                        <a:lnSpc>
                          <a:spcPct val="107000"/>
                        </a:lnSpc>
                        <a:spcBef>
                          <a:spcPts val="0"/>
                        </a:spcBef>
                        <a:spcAft>
                          <a:spcPts val="0"/>
                        </a:spcAft>
                        <a:tabLst>
                          <a:tab pos="5280025" algn="l"/>
                        </a:tabLst>
                      </a:pPr>
                      <a:r>
                        <a:rPr lang="fr-CA" sz="950" b="1" kern="1200">
                          <a:solidFill>
                            <a:schemeClr val="accent4"/>
                          </a:solidFill>
                          <a:latin typeface="+mn-lt"/>
                          <a:ea typeface="+mn-ea"/>
                          <a:cs typeface="+mn-cs"/>
                        </a:rPr>
                        <a:t>Qc</a:t>
                      </a:r>
                      <a:endParaRPr lang="en-US" sz="950" b="1" kern="1200">
                        <a:solidFill>
                          <a:schemeClr val="accent4"/>
                        </a:solidFill>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fr-CA"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Pas de recommandation en ce sens pour le dépistage. Utilisée pour l’imagerie diagnostique, conformément aux recommandations de l’INESSS.</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3814908415"/>
                  </a:ext>
                </a:extLst>
              </a:tr>
              <a:tr h="432461">
                <a:tc>
                  <a:txBody>
                    <a:bodyPr/>
                    <a:lstStyle/>
                    <a:p>
                      <a:pPr marL="0" marR="0" algn="ctr">
                        <a:lnSpc>
                          <a:spcPct val="107000"/>
                        </a:lnSpc>
                        <a:spcBef>
                          <a:spcPts val="0"/>
                        </a:spcBef>
                        <a:spcAft>
                          <a:spcPts val="0"/>
                        </a:spcAft>
                        <a:tabLst>
                          <a:tab pos="5280025" algn="l"/>
                        </a:tabLst>
                      </a:pPr>
                      <a:r>
                        <a:rPr lang="fr-CA" sz="950" b="1" kern="1200">
                          <a:solidFill>
                            <a:schemeClr val="accent4"/>
                          </a:solidFill>
                          <a:latin typeface="+mn-lt"/>
                          <a:ea typeface="+mn-ea"/>
                          <a:cs typeface="+mn-cs"/>
                        </a:rPr>
                        <a:t>N.‑B.</a:t>
                      </a:r>
                      <a:endParaRPr lang="en-US" sz="950" b="1" kern="1200">
                        <a:solidFill>
                          <a:schemeClr val="accent4"/>
                        </a:solidFill>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fr-CA"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Pas de recommandation en ce sens pour le dépistage. Utilisée par certains centres comme méthode d’examen plus poussé pour les femmes ayant des seins denses. Actuellement disponible dans deux centres.</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fr-CA"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En cours d’évaluation, dans le cadre de l’élaboration des lignes directrices sur les risques accrus/élevés.</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2000964869"/>
                  </a:ext>
                </a:extLst>
              </a:tr>
              <a:tr h="236753">
                <a:tc>
                  <a:txBody>
                    <a:bodyPr/>
                    <a:lstStyle/>
                    <a:p>
                      <a:pPr marL="0" marR="0" algn="ctr">
                        <a:lnSpc>
                          <a:spcPct val="107000"/>
                        </a:lnSpc>
                        <a:spcBef>
                          <a:spcPts val="0"/>
                        </a:spcBef>
                        <a:spcAft>
                          <a:spcPts val="0"/>
                        </a:spcAft>
                        <a:tabLst>
                          <a:tab pos="5280025" algn="l"/>
                        </a:tabLst>
                      </a:pPr>
                      <a:r>
                        <a:rPr lang="fr-CA" sz="950" b="1" kern="1200">
                          <a:solidFill>
                            <a:schemeClr val="accent4"/>
                          </a:solidFill>
                          <a:latin typeface="+mn-lt"/>
                          <a:ea typeface="+mn-ea"/>
                          <a:cs typeface="+mn-cs"/>
                        </a:rPr>
                        <a:t>N.‑É.</a:t>
                      </a:r>
                      <a:endParaRPr lang="en-US" sz="950" b="1" kern="1200">
                        <a:solidFill>
                          <a:schemeClr val="accent4"/>
                        </a:solidFill>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950" b="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fr-CA"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Non utilisée dans le dépistage du cancer du sein</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fr-CA"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Pas de projet de mise en œuvre de la </a:t>
                      </a:r>
                      <a:r>
                        <a:rPr lang="fr-CA" sz="950" b="0" err="1">
                          <a:solidFill>
                            <a:schemeClr val="bg1"/>
                          </a:solidFill>
                          <a:effectLst/>
                          <a:latin typeface="Calibri" panose="020F0502020204030204" pitchFamily="34" charset="0"/>
                          <a:ea typeface="Calibri" panose="020F0502020204030204" pitchFamily="34" charset="0"/>
                          <a:cs typeface="Calibri" panose="020F0502020204030204" pitchFamily="34" charset="0"/>
                        </a:rPr>
                        <a:t>tomosynthèse</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241280967"/>
                  </a:ext>
                </a:extLst>
              </a:tr>
              <a:tr h="345198">
                <a:tc>
                  <a:txBody>
                    <a:bodyPr/>
                    <a:lstStyle/>
                    <a:p>
                      <a:pPr marL="0" marR="0" algn="ctr">
                        <a:lnSpc>
                          <a:spcPct val="107000"/>
                        </a:lnSpc>
                        <a:spcBef>
                          <a:spcPts val="0"/>
                        </a:spcBef>
                        <a:spcAft>
                          <a:spcPts val="0"/>
                        </a:spcAft>
                        <a:tabLst>
                          <a:tab pos="5280025" algn="l"/>
                        </a:tabLst>
                      </a:pPr>
                      <a:r>
                        <a:rPr lang="fr-CA" sz="950" b="1" kern="1200">
                          <a:solidFill>
                            <a:schemeClr val="accent4"/>
                          </a:solidFill>
                          <a:latin typeface="+mn-lt"/>
                          <a:ea typeface="+mn-ea"/>
                          <a:cs typeface="+mn-cs"/>
                        </a:rPr>
                        <a:t>Î.‑P.‑É.</a:t>
                      </a:r>
                      <a:endParaRPr lang="en-US" sz="950" b="1" kern="1200">
                        <a:solidFill>
                          <a:schemeClr val="accent4"/>
                        </a:solidFill>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950" b="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en-US"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fr-CA" sz="950" b="0">
                          <a:solidFill>
                            <a:schemeClr val="bg1"/>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7000"/>
                        </a:lnSpc>
                        <a:spcBef>
                          <a:spcPts val="0"/>
                        </a:spcBef>
                        <a:spcAft>
                          <a:spcPts val="0"/>
                        </a:spcAft>
                        <a:tabLst>
                          <a:tab pos="5280025" algn="l"/>
                        </a:tabLst>
                      </a:pPr>
                      <a:r>
                        <a:rPr lang="fr-CA"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Projets d’achat d’appareils de </a:t>
                      </a:r>
                      <a:r>
                        <a:rPr lang="fr-CA" sz="950" b="0" err="1">
                          <a:solidFill>
                            <a:schemeClr val="bg1"/>
                          </a:solidFill>
                          <a:effectLst/>
                          <a:latin typeface="Calibri" panose="020F0502020204030204" pitchFamily="34" charset="0"/>
                          <a:ea typeface="Calibri" panose="020F0502020204030204" pitchFamily="34" charset="0"/>
                          <a:cs typeface="Calibri" panose="020F0502020204030204" pitchFamily="34" charset="0"/>
                        </a:rPr>
                        <a:t>tomosynthèse</a:t>
                      </a:r>
                      <a:r>
                        <a:rPr lang="fr-CA"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 au cours de la prochaine année, en remplacement de l’équipement actuel</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3277853044"/>
                  </a:ext>
                </a:extLst>
              </a:tr>
              <a:tr h="345198">
                <a:tc>
                  <a:txBody>
                    <a:bodyPr/>
                    <a:lstStyle/>
                    <a:p>
                      <a:pPr marL="0" marR="0" algn="ctr">
                        <a:lnSpc>
                          <a:spcPct val="107000"/>
                        </a:lnSpc>
                        <a:spcBef>
                          <a:spcPts val="0"/>
                        </a:spcBef>
                        <a:spcAft>
                          <a:spcPts val="0"/>
                        </a:spcAft>
                        <a:tabLst>
                          <a:tab pos="5280025" algn="l"/>
                        </a:tabLst>
                      </a:pPr>
                      <a:r>
                        <a:rPr lang="fr-CA" sz="950" b="1" kern="1200">
                          <a:solidFill>
                            <a:schemeClr val="accent4"/>
                          </a:solidFill>
                          <a:latin typeface="+mn-lt"/>
                          <a:ea typeface="+mn-ea"/>
                          <a:cs typeface="+mn-cs"/>
                        </a:rPr>
                        <a:t>T.‑N.‑L.</a:t>
                      </a:r>
                      <a:endParaRPr lang="en-US" sz="950" b="1" kern="1200">
                        <a:solidFill>
                          <a:schemeClr val="accent4"/>
                        </a:solidFill>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en-US" sz="95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50" b="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fr-CA" sz="950" b="0" dirty="0">
                          <a:solidFill>
                            <a:schemeClr val="bg1"/>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50" b="0" dirty="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7000"/>
                        </a:lnSpc>
                        <a:spcBef>
                          <a:spcPts val="0"/>
                        </a:spcBef>
                        <a:spcAft>
                          <a:spcPts val="0"/>
                        </a:spcAft>
                        <a:tabLst>
                          <a:tab pos="5280025" algn="l"/>
                        </a:tabLst>
                      </a:pPr>
                      <a:r>
                        <a:rPr lang="fr-CA" sz="95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(La </a:t>
                      </a:r>
                      <a:r>
                        <a:rPr lang="fr-CA" sz="95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tomosynthèse</a:t>
                      </a:r>
                      <a:r>
                        <a:rPr lang="fr-CA" sz="95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est envisagée lorsque les équipements actuels seront remplacés, en 2022.)</a:t>
                      </a:r>
                      <a:endParaRPr lang="en-US" sz="950" b="0" dirty="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2298329616"/>
                  </a:ext>
                </a:extLst>
              </a:tr>
            </a:tbl>
          </a:graphicData>
        </a:graphic>
      </p:graphicFrame>
    </p:spTree>
    <p:extLst>
      <p:ext uri="{BB962C8B-B14F-4D97-AF65-F5344CB8AC3E}">
        <p14:creationId xmlns:p14="http://schemas.microsoft.com/office/powerpoint/2010/main" val="3986850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973014" y="267125"/>
            <a:ext cx="10380786" cy="752842"/>
          </a:xfrm>
        </p:spPr>
        <p:txBody>
          <a:bodyPr>
            <a:normAutofit/>
          </a:bodyPr>
          <a:lstStyle/>
          <a:p>
            <a:r>
              <a:rPr lang="en-US" sz="1600"/>
              <a:t>IRM et </a:t>
            </a:r>
            <a:r>
              <a:rPr lang="en-US" sz="1600" err="1"/>
              <a:t>échographie</a:t>
            </a:r>
            <a:endParaRPr lang="en-US" sz="1600"/>
          </a:p>
        </p:txBody>
      </p:sp>
      <p:sp>
        <p:nvSpPr>
          <p:cNvPr id="12" name="TextBox 11">
            <a:extLst>
              <a:ext uri="{FF2B5EF4-FFF2-40B4-BE49-F238E27FC236}">
                <a16:creationId xmlns:a16="http://schemas.microsoft.com/office/drawing/2014/main" id="{E2664A72-D48A-6F88-B084-9CCF9C07DCDC}"/>
              </a:ext>
            </a:extLst>
          </p:cNvPr>
          <p:cNvSpPr txBox="1"/>
          <p:nvPr/>
        </p:nvSpPr>
        <p:spPr>
          <a:xfrm>
            <a:off x="899961" y="6546754"/>
            <a:ext cx="10219983" cy="233975"/>
          </a:xfrm>
          <a:prstGeom prst="rect">
            <a:avLst/>
          </a:prstGeom>
          <a:noFill/>
        </p:spPr>
        <p:txBody>
          <a:bodyPr wrap="square">
            <a:spAutoFit/>
          </a:bodyPr>
          <a:lstStyle/>
          <a:p>
            <a:pPr marL="0" marR="0">
              <a:lnSpc>
                <a:spcPct val="107000"/>
              </a:lnSpc>
              <a:spcBef>
                <a:spcPts val="300"/>
              </a:spcBef>
              <a:spcAft>
                <a:spcPts val="800"/>
              </a:spcAft>
            </a:pPr>
            <a:r>
              <a:rPr lang="fr-FR" sz="900">
                <a:effectLst/>
                <a:latin typeface="Calibri" panose="020F0502020204030204" pitchFamily="34" charset="0"/>
                <a:ea typeface="Yu Mincho" panose="02020400000000000000" pitchFamily="18" charset="-128"/>
                <a:cs typeface="Arial" panose="020B0604020202020204" pitchFamily="34" charset="0"/>
              </a:rPr>
              <a:t>Nt : *L’échographie est utilisée pour toutes les patientes âgées de moins de 35 ans.</a:t>
            </a:r>
            <a:endParaRPr lang="en-US" sz="900">
              <a:effectLst/>
              <a:latin typeface="Calibri" panose="020F0502020204030204" pitchFamily="34" charset="0"/>
              <a:ea typeface="Yu Mincho" panose="02020400000000000000" pitchFamily="18" charset="-128"/>
              <a:cs typeface="Arial" panose="020B0604020202020204" pitchFamily="34" charset="0"/>
            </a:endParaRPr>
          </a:p>
        </p:txBody>
      </p:sp>
      <p:graphicFrame>
        <p:nvGraphicFramePr>
          <p:cNvPr id="2" name="Table 1">
            <a:extLst>
              <a:ext uri="{FF2B5EF4-FFF2-40B4-BE49-F238E27FC236}">
                <a16:creationId xmlns:a16="http://schemas.microsoft.com/office/drawing/2014/main" id="{35869F43-92A4-D9EC-B64D-B78EDAF750AE}"/>
              </a:ext>
            </a:extLst>
          </p:cNvPr>
          <p:cNvGraphicFramePr>
            <a:graphicFrameLocks noGrp="1"/>
          </p:cNvGraphicFramePr>
          <p:nvPr>
            <p:extLst>
              <p:ext uri="{D42A27DB-BD31-4B8C-83A1-F6EECF244321}">
                <p14:modId xmlns:p14="http://schemas.microsoft.com/office/powerpoint/2010/main" val="1202051290"/>
              </p:ext>
            </p:extLst>
          </p:nvPr>
        </p:nvGraphicFramePr>
        <p:xfrm>
          <a:off x="973014" y="838664"/>
          <a:ext cx="9678943" cy="5684441"/>
        </p:xfrm>
        <a:graphic>
          <a:graphicData uri="http://schemas.openxmlformats.org/drawingml/2006/table">
            <a:tbl>
              <a:tblPr firstRow="1" firstCol="1" bandRow="1"/>
              <a:tblGrid>
                <a:gridCol w="695010">
                  <a:extLst>
                    <a:ext uri="{9D8B030D-6E8A-4147-A177-3AD203B41FA5}">
                      <a16:colId xmlns:a16="http://schemas.microsoft.com/office/drawing/2014/main" val="131574337"/>
                    </a:ext>
                  </a:extLst>
                </a:gridCol>
                <a:gridCol w="3237304">
                  <a:extLst>
                    <a:ext uri="{9D8B030D-6E8A-4147-A177-3AD203B41FA5}">
                      <a16:colId xmlns:a16="http://schemas.microsoft.com/office/drawing/2014/main" val="883113928"/>
                    </a:ext>
                  </a:extLst>
                </a:gridCol>
                <a:gridCol w="1629467">
                  <a:extLst>
                    <a:ext uri="{9D8B030D-6E8A-4147-A177-3AD203B41FA5}">
                      <a16:colId xmlns:a16="http://schemas.microsoft.com/office/drawing/2014/main" val="3035701332"/>
                    </a:ext>
                  </a:extLst>
                </a:gridCol>
                <a:gridCol w="2109453">
                  <a:extLst>
                    <a:ext uri="{9D8B030D-6E8A-4147-A177-3AD203B41FA5}">
                      <a16:colId xmlns:a16="http://schemas.microsoft.com/office/drawing/2014/main" val="2644457963"/>
                    </a:ext>
                  </a:extLst>
                </a:gridCol>
                <a:gridCol w="2007709">
                  <a:extLst>
                    <a:ext uri="{9D8B030D-6E8A-4147-A177-3AD203B41FA5}">
                      <a16:colId xmlns:a16="http://schemas.microsoft.com/office/drawing/2014/main" val="3269837642"/>
                    </a:ext>
                  </a:extLst>
                </a:gridCol>
              </a:tblGrid>
              <a:tr h="261837">
                <a:tc>
                  <a:txBody>
                    <a:bodyPr/>
                    <a:lstStyle/>
                    <a:p>
                      <a:pPr marL="0" marR="0" algn="ctr">
                        <a:lnSpc>
                          <a:spcPct val="107000"/>
                        </a:lnSpc>
                        <a:spcBef>
                          <a:spcPts val="0"/>
                        </a:spcBef>
                        <a:spcAft>
                          <a:spcPts val="240"/>
                        </a:spcAft>
                        <a:tabLst>
                          <a:tab pos="5280025" algn="l"/>
                        </a:tabLst>
                      </a:pPr>
                      <a:r>
                        <a:rPr lang="en-US" sz="1100" b="1">
                          <a:solidFill>
                            <a:schemeClr val="accent4"/>
                          </a:solidFill>
                          <a:effectLst/>
                        </a:rPr>
                        <a:t>P/T</a:t>
                      </a:r>
                      <a:endParaRPr lang="en-US" sz="11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nchor="ctr">
                    <a:solidFill>
                      <a:schemeClr val="accent2">
                        <a:lumMod val="20000"/>
                        <a:lumOff val="80000"/>
                      </a:schemeClr>
                    </a:solidFill>
                  </a:tcPr>
                </a:tc>
                <a:tc>
                  <a:txBody>
                    <a:bodyPr/>
                    <a:lstStyle/>
                    <a:p>
                      <a:pPr marL="0" marR="0" algn="ctr">
                        <a:lnSpc>
                          <a:spcPct val="107000"/>
                        </a:lnSpc>
                        <a:spcBef>
                          <a:spcPts val="0"/>
                        </a:spcBef>
                        <a:spcAft>
                          <a:spcPts val="240"/>
                        </a:spcAft>
                        <a:tabLst>
                          <a:tab pos="5280025" algn="l"/>
                        </a:tabLst>
                      </a:pPr>
                      <a:r>
                        <a:rPr lang="fr-CA" sz="1100" b="1" kern="1200">
                          <a:solidFill>
                            <a:schemeClr val="accent4"/>
                          </a:solidFill>
                          <a:effectLst/>
                          <a:latin typeface="+mn-lt"/>
                          <a:ea typeface="+mn-ea"/>
                          <a:cs typeface="+mn-cs"/>
                        </a:rPr>
                        <a:t>Utilisation de l’IRM pour les personnes présentant un risque élevé</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100" b="1" kern="1200">
                          <a:solidFill>
                            <a:schemeClr val="accent4"/>
                          </a:solidFill>
                          <a:effectLst/>
                          <a:latin typeface="+mn-lt"/>
                          <a:ea typeface="+mn-ea"/>
                          <a:cs typeface="+mn-cs"/>
                        </a:rPr>
                        <a:t>Utilisation de l’IRM pour les personnes présentant un risque moyen</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100" b="1" kern="1200">
                          <a:solidFill>
                            <a:schemeClr val="accent4"/>
                          </a:solidFill>
                          <a:effectLst/>
                          <a:latin typeface="+mn-lt"/>
                          <a:ea typeface="+mn-ea"/>
                          <a:cs typeface="+mn-cs"/>
                        </a:rPr>
                        <a:t>Utilisation de l’échographie pour les personnes présentant un risque élevé</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100" b="1" kern="1200">
                          <a:solidFill>
                            <a:schemeClr val="accent4"/>
                          </a:solidFill>
                          <a:effectLst/>
                          <a:latin typeface="+mn-lt"/>
                          <a:ea typeface="+mn-ea"/>
                          <a:cs typeface="+mn-cs"/>
                        </a:rPr>
                        <a:t>Utilisation de l’échographie pour les personnes présentant un risque moyen</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601905755"/>
                  </a:ext>
                </a:extLst>
              </a:tr>
              <a:tr h="253912">
                <a:tc>
                  <a:txBody>
                    <a:bodyPr/>
                    <a:lstStyle/>
                    <a:p>
                      <a:pPr marL="0" marR="0" algn="ctr">
                        <a:lnSpc>
                          <a:spcPct val="107000"/>
                        </a:lnSpc>
                        <a:spcBef>
                          <a:spcPts val="0"/>
                        </a:spcBef>
                        <a:spcAft>
                          <a:spcPts val="240"/>
                        </a:spcAft>
                        <a:tabLst>
                          <a:tab pos="5280025" algn="l"/>
                        </a:tabLst>
                      </a:pPr>
                      <a:r>
                        <a:rPr lang="fr-CA" sz="1100" b="1" kern="1200" err="1">
                          <a:solidFill>
                            <a:schemeClr val="accent4"/>
                          </a:solidFill>
                          <a:effectLst/>
                          <a:latin typeface="+mn-lt"/>
                          <a:ea typeface="+mn-ea"/>
                          <a:cs typeface="+mn-cs"/>
                        </a:rPr>
                        <a:t>Yn</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extLst>
                  <a:ext uri="{0D108BD9-81ED-4DB2-BD59-A6C34878D82A}">
                    <a16:rowId xmlns:a16="http://schemas.microsoft.com/office/drawing/2014/main" val="3668450520"/>
                  </a:ext>
                </a:extLst>
              </a:tr>
              <a:tr h="127947">
                <a:tc>
                  <a:txBody>
                    <a:bodyPr/>
                    <a:lstStyle/>
                    <a:p>
                      <a:pPr marL="0" marR="0" algn="ctr">
                        <a:lnSpc>
                          <a:spcPct val="107000"/>
                        </a:lnSpc>
                        <a:spcBef>
                          <a:spcPts val="0"/>
                        </a:spcBef>
                        <a:spcAft>
                          <a:spcPts val="0"/>
                        </a:spcAft>
                        <a:tabLst>
                          <a:tab pos="5280025" algn="l"/>
                        </a:tabLst>
                      </a:pPr>
                      <a:r>
                        <a:rPr lang="fr-CA" sz="1100" b="1" kern="1200">
                          <a:solidFill>
                            <a:schemeClr val="accent4"/>
                          </a:solidFill>
                          <a:effectLst/>
                          <a:latin typeface="+mn-lt"/>
                          <a:ea typeface="+mn-ea"/>
                          <a:cs typeface="+mn-cs"/>
                        </a:rPr>
                        <a:t>T.N.‑O.</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extLst>
                  <a:ext uri="{0D108BD9-81ED-4DB2-BD59-A6C34878D82A}">
                    <a16:rowId xmlns:a16="http://schemas.microsoft.com/office/drawing/2014/main" val="896313580"/>
                  </a:ext>
                </a:extLst>
              </a:tr>
              <a:tr h="200210">
                <a:tc>
                  <a:txBody>
                    <a:bodyPr/>
                    <a:lstStyle/>
                    <a:p>
                      <a:pPr marL="0" marR="0" algn="ctr">
                        <a:lnSpc>
                          <a:spcPct val="107000"/>
                        </a:lnSpc>
                        <a:spcBef>
                          <a:spcPts val="0"/>
                        </a:spcBef>
                        <a:spcAft>
                          <a:spcPts val="0"/>
                        </a:spcAft>
                        <a:tabLst>
                          <a:tab pos="5280025" algn="l"/>
                        </a:tabLst>
                      </a:pPr>
                      <a:r>
                        <a:rPr lang="fr-CA" sz="1100" b="1" kern="1200">
                          <a:solidFill>
                            <a:schemeClr val="accent4"/>
                          </a:solidFill>
                          <a:effectLst/>
                          <a:latin typeface="+mn-lt"/>
                          <a:ea typeface="+mn-ea"/>
                          <a:cs typeface="+mn-cs"/>
                        </a:rPr>
                        <a:t>Nt</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extLst>
                  <a:ext uri="{0D108BD9-81ED-4DB2-BD59-A6C34878D82A}">
                    <a16:rowId xmlns:a16="http://schemas.microsoft.com/office/drawing/2014/main" val="3499273790"/>
                  </a:ext>
                </a:extLst>
              </a:tr>
              <a:tr h="235664">
                <a:tc>
                  <a:txBody>
                    <a:bodyPr/>
                    <a:lstStyle/>
                    <a:p>
                      <a:pPr marL="0" marR="0" algn="ctr">
                        <a:lnSpc>
                          <a:spcPct val="107000"/>
                        </a:lnSpc>
                        <a:spcBef>
                          <a:spcPts val="0"/>
                        </a:spcBef>
                        <a:spcAft>
                          <a:spcPts val="0"/>
                        </a:spcAft>
                        <a:tabLst>
                          <a:tab pos="5280025" algn="l"/>
                        </a:tabLst>
                      </a:pPr>
                      <a:r>
                        <a:rPr lang="fr-CA" sz="1100" b="1" kern="1200">
                          <a:solidFill>
                            <a:schemeClr val="accent4"/>
                          </a:solidFill>
                          <a:effectLst/>
                          <a:latin typeface="+mn-lt"/>
                          <a:ea typeface="+mn-ea"/>
                          <a:cs typeface="+mn-cs"/>
                        </a:rPr>
                        <a:t>C.‑B.</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u="none" strike="noStrike">
                          <a:solidFill>
                            <a:schemeClr val="accent4"/>
                          </a:solidFill>
                          <a:effectLst/>
                        </a:rPr>
                        <a:t> </a:t>
                      </a:r>
                      <a:endParaRPr lang="en-US" sz="1100">
                        <a:solidFill>
                          <a:schemeClr val="accent4"/>
                        </a:solidFill>
                        <a:effectLst/>
                      </a:endParaRPr>
                    </a:p>
                    <a:p>
                      <a:pPr marL="0" marR="0" algn="ctr">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tc>
                  <a:txBody>
                    <a:bodyPr/>
                    <a:lstStyle/>
                    <a:p>
                      <a:pPr marL="0" marR="0">
                        <a:lnSpc>
                          <a:spcPct val="107000"/>
                        </a:lnSpc>
                        <a:spcBef>
                          <a:spcPts val="0"/>
                        </a:spcBef>
                        <a:spcAft>
                          <a:spcPts val="0"/>
                        </a:spcAft>
                        <a:tabLst>
                          <a:tab pos="5280025" algn="l"/>
                        </a:tabLst>
                      </a:pPr>
                      <a:r>
                        <a:rPr lang="en-US" sz="1100" u="none" strike="noStrike">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tc>
                  <a:txBody>
                    <a:bodyPr/>
                    <a:lstStyle/>
                    <a:p>
                      <a:pPr marL="0" marR="0">
                        <a:lnSpc>
                          <a:spcPct val="107000"/>
                        </a:lnSpc>
                        <a:spcBef>
                          <a:spcPts val="0"/>
                        </a:spcBef>
                        <a:spcAft>
                          <a:spcPts val="0"/>
                        </a:spcAft>
                        <a:tabLst>
                          <a:tab pos="5280025" algn="l"/>
                        </a:tabLst>
                      </a:pPr>
                      <a:r>
                        <a:rPr lang="en-US" sz="1100" u="none" strike="noStrike">
                          <a:solidFill>
                            <a:schemeClr val="accent4"/>
                          </a:solidFill>
                          <a:effectLst/>
                        </a:rPr>
                        <a:t> </a:t>
                      </a:r>
                      <a:endParaRPr lang="en-US" sz="1100">
                        <a:solidFill>
                          <a:schemeClr val="accent4"/>
                        </a:solidFill>
                        <a:effectLst/>
                      </a:endParaRPr>
                    </a:p>
                    <a:p>
                      <a:pPr marL="0" marR="0">
                        <a:lnSpc>
                          <a:spcPct val="107000"/>
                        </a:lnSpc>
                        <a:spcBef>
                          <a:spcPts val="0"/>
                        </a:spcBef>
                        <a:spcAft>
                          <a:spcPts val="0"/>
                        </a:spcAft>
                        <a:tabLst>
                          <a:tab pos="5280025" algn="l"/>
                        </a:tabLst>
                      </a:pPr>
                      <a:r>
                        <a:rPr lang="en-US" sz="1100" u="none" strike="noStrike">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tc>
                  <a:txBody>
                    <a:bodyPr/>
                    <a:lstStyle/>
                    <a:p>
                      <a:pPr marL="0" marR="0">
                        <a:lnSpc>
                          <a:spcPct val="107000"/>
                        </a:lnSpc>
                        <a:spcBef>
                          <a:spcPts val="0"/>
                        </a:spcBef>
                        <a:spcAft>
                          <a:spcPts val="0"/>
                        </a:spcAft>
                        <a:tabLst>
                          <a:tab pos="5280025" algn="l"/>
                        </a:tabLst>
                      </a:pPr>
                      <a:r>
                        <a:rPr lang="en-US" sz="1100" u="none" strike="noStrike">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extLst>
                  <a:ext uri="{0D108BD9-81ED-4DB2-BD59-A6C34878D82A}">
                    <a16:rowId xmlns:a16="http://schemas.microsoft.com/office/drawing/2014/main" val="449292044"/>
                  </a:ext>
                </a:extLst>
              </a:tr>
              <a:tr h="1248185">
                <a:tc>
                  <a:txBody>
                    <a:bodyPr/>
                    <a:lstStyle/>
                    <a:p>
                      <a:pPr marL="0" marR="0" algn="ctr">
                        <a:lnSpc>
                          <a:spcPct val="107000"/>
                        </a:lnSpc>
                        <a:spcBef>
                          <a:spcPts val="0"/>
                        </a:spcBef>
                        <a:spcAft>
                          <a:spcPts val="0"/>
                        </a:spcAft>
                        <a:tabLst>
                          <a:tab pos="5280025" algn="l"/>
                        </a:tabLst>
                      </a:pPr>
                      <a:r>
                        <a:rPr lang="fr-CA" sz="1100" b="1" kern="1200" err="1">
                          <a:solidFill>
                            <a:schemeClr val="accent4"/>
                          </a:solidFill>
                          <a:effectLst/>
                          <a:latin typeface="+mn-lt"/>
                          <a:ea typeface="+mn-ea"/>
                          <a:cs typeface="+mn-cs"/>
                        </a:rPr>
                        <a:t>Alb</a:t>
                      </a:r>
                      <a:r>
                        <a:rPr lang="fr-CA" sz="1100" b="1" kern="1200">
                          <a:solidFill>
                            <a:schemeClr val="accent4"/>
                          </a:solidFill>
                          <a:effectLst/>
                          <a:latin typeface="+mn-lt"/>
                          <a:ea typeface="+mn-ea"/>
                          <a:cs typeface="+mn-cs"/>
                        </a:rPr>
                        <a:t>.</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p>
                    <a:p>
                      <a:pPr marL="0" marR="0" algn="ctr">
                        <a:lnSpc>
                          <a:spcPct val="107000"/>
                        </a:lnSpc>
                        <a:spcBef>
                          <a:spcPts val="240"/>
                        </a:spcBef>
                        <a:spcAft>
                          <a:spcPts val="24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nchor="ctr"/>
                </a:tc>
                <a:tc>
                  <a:txBody>
                    <a:bodyPr/>
                    <a:lstStyle/>
                    <a:p>
                      <a:pPr marL="0" marR="0" algn="ctr">
                        <a:lnSpc>
                          <a:spcPct val="115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tc>
                  <a:txBody>
                    <a:bodyPr/>
                    <a:lstStyle/>
                    <a:p>
                      <a:pPr marL="0" marR="0" algn="ctr">
                        <a:lnSpc>
                          <a:spcPct val="115000"/>
                        </a:lnSpc>
                        <a:spcBef>
                          <a:spcPts val="0"/>
                        </a:spcBef>
                        <a:spcAft>
                          <a:spcPts val="0"/>
                        </a:spcAft>
                        <a:tabLst>
                          <a:tab pos="5280025" algn="l"/>
                        </a:tabLst>
                      </a:pPr>
                      <a:r>
                        <a:rPr lang="en-US" sz="1100">
                          <a:solidFill>
                            <a:schemeClr val="accent4"/>
                          </a:solidFill>
                          <a:effectLst/>
                        </a:rPr>
                        <a:t>✓</a:t>
                      </a:r>
                    </a:p>
                    <a:p>
                      <a:pPr marL="0" marR="0" algn="ctr">
                        <a:lnSpc>
                          <a:spcPct val="115000"/>
                        </a:lnSpc>
                        <a:spcBef>
                          <a:spcPts val="0"/>
                        </a:spcBef>
                        <a:spcAft>
                          <a:spcPts val="0"/>
                        </a:spcAft>
                        <a:tabLst>
                          <a:tab pos="5280025" algn="l"/>
                        </a:tabLst>
                      </a:pPr>
                      <a:r>
                        <a:rPr lang="fr-FR" sz="1100">
                          <a:solidFill>
                            <a:schemeClr val="accent4"/>
                          </a:solidFill>
                          <a:effectLst/>
                        </a:rPr>
                        <a:t>(Certains centres y ont recours comme examen supplémentaire en cas de seins denses ou si la patiente ne tolère pas l’IRM.)</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nchor="ctr"/>
                </a:tc>
                <a:tc>
                  <a:txBody>
                    <a:bodyPr/>
                    <a:lstStyle/>
                    <a:p>
                      <a:pPr marL="0" marR="0">
                        <a:lnSpc>
                          <a:spcPct val="115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extLst>
                  <a:ext uri="{0D108BD9-81ED-4DB2-BD59-A6C34878D82A}">
                    <a16:rowId xmlns:a16="http://schemas.microsoft.com/office/drawing/2014/main" val="2026477135"/>
                  </a:ext>
                </a:extLst>
              </a:tr>
              <a:tr h="235664">
                <a:tc>
                  <a:txBody>
                    <a:bodyPr/>
                    <a:lstStyle/>
                    <a:p>
                      <a:pPr marL="0" marR="0" algn="ctr">
                        <a:lnSpc>
                          <a:spcPct val="107000"/>
                        </a:lnSpc>
                        <a:spcBef>
                          <a:spcPts val="0"/>
                        </a:spcBef>
                        <a:spcAft>
                          <a:spcPts val="0"/>
                        </a:spcAft>
                        <a:tabLst>
                          <a:tab pos="5280025" algn="l"/>
                        </a:tabLst>
                      </a:pPr>
                      <a:r>
                        <a:rPr lang="fr-CA" sz="1100" b="1" kern="1200">
                          <a:solidFill>
                            <a:schemeClr val="accent4"/>
                          </a:solidFill>
                          <a:effectLst/>
                          <a:latin typeface="+mn-lt"/>
                          <a:ea typeface="+mn-ea"/>
                          <a:cs typeface="+mn-cs"/>
                        </a:rPr>
                        <a:t>Sask.</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p>
                    <a:p>
                      <a:pPr marL="0" marR="0" algn="ctr">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extLst>
                  <a:ext uri="{0D108BD9-81ED-4DB2-BD59-A6C34878D82A}">
                    <a16:rowId xmlns:a16="http://schemas.microsoft.com/office/drawing/2014/main" val="3770824171"/>
                  </a:ext>
                </a:extLst>
              </a:tr>
              <a:tr h="200210">
                <a:tc>
                  <a:txBody>
                    <a:bodyPr/>
                    <a:lstStyle/>
                    <a:p>
                      <a:pPr marL="0" marR="0" algn="ctr">
                        <a:lnSpc>
                          <a:spcPct val="107000"/>
                        </a:lnSpc>
                        <a:spcBef>
                          <a:spcPts val="0"/>
                        </a:spcBef>
                        <a:spcAft>
                          <a:spcPts val="0"/>
                        </a:spcAft>
                        <a:tabLst>
                          <a:tab pos="5280025" algn="l"/>
                        </a:tabLst>
                      </a:pPr>
                      <a:r>
                        <a:rPr lang="fr-CA" sz="1100" b="1" kern="1200">
                          <a:solidFill>
                            <a:schemeClr val="accent4"/>
                          </a:solidFill>
                          <a:effectLst/>
                          <a:latin typeface="+mn-lt"/>
                          <a:ea typeface="+mn-ea"/>
                          <a:cs typeface="+mn-cs"/>
                        </a:rPr>
                        <a:t>Man.</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extLst>
                  <a:ext uri="{0D108BD9-81ED-4DB2-BD59-A6C34878D82A}">
                    <a16:rowId xmlns:a16="http://schemas.microsoft.com/office/drawing/2014/main" val="186578236"/>
                  </a:ext>
                </a:extLst>
              </a:tr>
              <a:tr h="397866">
                <a:tc>
                  <a:txBody>
                    <a:bodyPr/>
                    <a:lstStyle/>
                    <a:p>
                      <a:pPr marL="0" marR="0" algn="ctr">
                        <a:lnSpc>
                          <a:spcPct val="107000"/>
                        </a:lnSpc>
                        <a:spcBef>
                          <a:spcPts val="0"/>
                        </a:spcBef>
                        <a:spcAft>
                          <a:spcPts val="0"/>
                        </a:spcAft>
                        <a:tabLst>
                          <a:tab pos="5280025" algn="l"/>
                        </a:tabLst>
                      </a:pPr>
                      <a:r>
                        <a:rPr lang="fr-CA" sz="1100" b="1" kern="1200">
                          <a:solidFill>
                            <a:schemeClr val="accent4"/>
                          </a:solidFill>
                          <a:effectLst/>
                          <a:latin typeface="+mn-lt"/>
                          <a:ea typeface="+mn-ea"/>
                          <a:cs typeface="+mn-cs"/>
                        </a:rPr>
                        <a:t>Ont.</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p>
                    <a:p>
                      <a:pPr marL="0" marR="0" algn="ctr">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nchor="ctr"/>
                </a:tc>
                <a:tc>
                  <a:txBody>
                    <a:bodyPr/>
                    <a:lstStyle/>
                    <a:p>
                      <a:pPr marL="0" marR="0" algn="ctr">
                        <a:lnSpc>
                          <a:spcPct val="107000"/>
                        </a:lnSpc>
                        <a:spcBef>
                          <a:spcPts val="240"/>
                        </a:spcBef>
                        <a:spcAft>
                          <a:spcPts val="24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tc>
                  <a:txBody>
                    <a:bodyPr/>
                    <a:lstStyle/>
                    <a:p>
                      <a:pPr marL="0" marR="0" algn="ctr">
                        <a:lnSpc>
                          <a:spcPct val="107000"/>
                        </a:lnSpc>
                        <a:spcBef>
                          <a:spcPts val="240"/>
                        </a:spcBef>
                        <a:spcAft>
                          <a:spcPts val="240"/>
                        </a:spcAft>
                        <a:tabLst>
                          <a:tab pos="5280025" algn="l"/>
                        </a:tabLst>
                      </a:pPr>
                      <a:r>
                        <a:rPr lang="en-US" sz="1100">
                          <a:solidFill>
                            <a:schemeClr val="accent4"/>
                          </a:solidFill>
                          <a:effectLst/>
                        </a:rPr>
                        <a:t>✓</a:t>
                      </a:r>
                    </a:p>
                    <a:p>
                      <a:pPr marL="0" marR="0" algn="ctr">
                        <a:lnSpc>
                          <a:spcPct val="107000"/>
                        </a:lnSpc>
                        <a:spcBef>
                          <a:spcPts val="240"/>
                        </a:spcBef>
                        <a:spcAft>
                          <a:spcPts val="240"/>
                        </a:spcAft>
                        <a:tabLst>
                          <a:tab pos="5280025" algn="l"/>
                        </a:tabLst>
                      </a:pPr>
                      <a:r>
                        <a:rPr lang="fr-FR" sz="1100">
                          <a:solidFill>
                            <a:schemeClr val="accent4"/>
                          </a:solidFill>
                          <a:effectLst/>
                        </a:rPr>
                        <a:t>(lorsque l’IRM n’est pas médicalement appropriée)</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nchor="ctr"/>
                </a:tc>
                <a:tc>
                  <a:txBody>
                    <a:bodyPr/>
                    <a:lstStyle/>
                    <a:p>
                      <a:pPr marL="0" marR="0" algn="ctr">
                        <a:lnSpc>
                          <a:spcPct val="107000"/>
                        </a:lnSpc>
                        <a:spcBef>
                          <a:spcPts val="240"/>
                        </a:spcBef>
                        <a:spcAft>
                          <a:spcPts val="24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extLst>
                  <a:ext uri="{0D108BD9-81ED-4DB2-BD59-A6C34878D82A}">
                    <a16:rowId xmlns:a16="http://schemas.microsoft.com/office/drawing/2014/main" val="4265835345"/>
                  </a:ext>
                </a:extLst>
              </a:tr>
              <a:tr h="130345">
                <a:tc>
                  <a:txBody>
                    <a:bodyPr/>
                    <a:lstStyle/>
                    <a:p>
                      <a:pPr marL="0" marR="0" algn="ctr">
                        <a:lnSpc>
                          <a:spcPct val="107000"/>
                        </a:lnSpc>
                        <a:spcBef>
                          <a:spcPts val="0"/>
                        </a:spcBef>
                        <a:spcAft>
                          <a:spcPts val="0"/>
                        </a:spcAft>
                        <a:tabLst>
                          <a:tab pos="5280025" algn="l"/>
                        </a:tabLst>
                      </a:pPr>
                      <a:r>
                        <a:rPr lang="fr-CA" sz="1100" b="1" kern="1200">
                          <a:solidFill>
                            <a:schemeClr val="accent4"/>
                          </a:solidFill>
                          <a:effectLst/>
                          <a:latin typeface="+mn-lt"/>
                          <a:ea typeface="+mn-ea"/>
                          <a:cs typeface="+mn-cs"/>
                        </a:rPr>
                        <a:t>Qc</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extLst>
                  <a:ext uri="{0D108BD9-81ED-4DB2-BD59-A6C34878D82A}">
                    <a16:rowId xmlns:a16="http://schemas.microsoft.com/office/drawing/2014/main" val="436317279"/>
                  </a:ext>
                </a:extLst>
              </a:tr>
              <a:tr h="356155">
                <a:tc>
                  <a:txBody>
                    <a:bodyPr/>
                    <a:lstStyle/>
                    <a:p>
                      <a:pPr marL="0" marR="0" algn="ctr">
                        <a:lnSpc>
                          <a:spcPct val="107000"/>
                        </a:lnSpc>
                        <a:spcBef>
                          <a:spcPts val="0"/>
                        </a:spcBef>
                        <a:spcAft>
                          <a:spcPts val="0"/>
                        </a:spcAft>
                        <a:tabLst>
                          <a:tab pos="5280025" algn="l"/>
                        </a:tabLst>
                      </a:pPr>
                      <a:r>
                        <a:rPr lang="fr-CA" sz="1100" b="1" kern="1200">
                          <a:solidFill>
                            <a:schemeClr val="accent4"/>
                          </a:solidFill>
                          <a:effectLst/>
                          <a:latin typeface="+mn-lt"/>
                          <a:ea typeface="+mn-ea"/>
                          <a:cs typeface="+mn-cs"/>
                        </a:rPr>
                        <a:t>N.‑B.</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240"/>
                        </a:spcAft>
                        <a:tabLst>
                          <a:tab pos="5280025" algn="l"/>
                        </a:tabLst>
                      </a:pPr>
                      <a:r>
                        <a:rPr lang="fr-CA" sz="1100" kern="1200">
                          <a:solidFill>
                            <a:schemeClr val="accent4"/>
                          </a:solidFill>
                          <a:effectLst/>
                          <a:latin typeface="+mn-lt"/>
                          <a:ea typeface="+mn-ea"/>
                          <a:cs typeface="+mn-cs"/>
                        </a:rPr>
                        <a:t>En cours d’évaluation, dans le cadre de l’élaboration des lignes directrices sur les risques accrus/élevés.</a:t>
                      </a:r>
                      <a:endParaRPr lang="en-US" sz="110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en-US" sz="1100" kern="1200">
                          <a:solidFill>
                            <a:schemeClr val="accent4"/>
                          </a:solidFill>
                          <a:effectLst/>
                          <a:latin typeface="+mn-lt"/>
                          <a:ea typeface="+mn-ea"/>
                          <a:cs typeface="+mn-cs"/>
                        </a:rPr>
                        <a:t> </a:t>
                      </a:r>
                    </a:p>
                  </a:txBody>
                  <a:tcPr marL="68580" marR="68580" marT="0" marB="0"/>
                </a:tc>
                <a:tc>
                  <a:txBody>
                    <a:bodyPr/>
                    <a:lstStyle/>
                    <a:p>
                      <a:pPr marL="0" marR="0" algn="ctr">
                        <a:lnSpc>
                          <a:spcPct val="107000"/>
                        </a:lnSpc>
                        <a:spcBef>
                          <a:spcPts val="0"/>
                        </a:spcBef>
                        <a:spcAft>
                          <a:spcPts val="0"/>
                        </a:spcAft>
                        <a:tabLst>
                          <a:tab pos="5280025" algn="l"/>
                        </a:tabLst>
                      </a:pPr>
                      <a:r>
                        <a:rPr lang="fr-CA" sz="1100" kern="1200">
                          <a:solidFill>
                            <a:schemeClr val="accent4"/>
                          </a:solidFill>
                          <a:effectLst/>
                          <a:latin typeface="+mn-lt"/>
                          <a:ea typeface="+mn-ea"/>
                          <a:cs typeface="+mn-cs"/>
                        </a:rPr>
                        <a:t>En cours d’évaluation, dans le cadre de l’élaboration des lignes directrices sur les risques accrus/élevés.</a:t>
                      </a:r>
                      <a:endParaRPr lang="en-US" sz="1100" kern="1200">
                        <a:solidFill>
                          <a:schemeClr val="accent4"/>
                        </a:solidFill>
                        <a:effectLst/>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en-US" sz="1100" u="none" strike="noStrike">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extLst>
                  <a:ext uri="{0D108BD9-81ED-4DB2-BD59-A6C34878D82A}">
                    <a16:rowId xmlns:a16="http://schemas.microsoft.com/office/drawing/2014/main" val="2642425815"/>
                  </a:ext>
                </a:extLst>
              </a:tr>
              <a:tr h="252870">
                <a:tc>
                  <a:txBody>
                    <a:bodyPr/>
                    <a:lstStyle/>
                    <a:p>
                      <a:pPr marL="0" marR="0" algn="ctr">
                        <a:lnSpc>
                          <a:spcPct val="107000"/>
                        </a:lnSpc>
                        <a:spcBef>
                          <a:spcPts val="0"/>
                        </a:spcBef>
                        <a:spcAft>
                          <a:spcPts val="0"/>
                        </a:spcAft>
                        <a:tabLst>
                          <a:tab pos="5280025" algn="l"/>
                        </a:tabLst>
                      </a:pPr>
                      <a:r>
                        <a:rPr lang="fr-CA" sz="1100" b="1" kern="1200">
                          <a:solidFill>
                            <a:schemeClr val="accent4"/>
                          </a:solidFill>
                          <a:effectLst/>
                          <a:latin typeface="+mn-lt"/>
                          <a:ea typeface="+mn-ea"/>
                          <a:cs typeface="+mn-cs"/>
                        </a:rPr>
                        <a:t>N.‑É.</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p>
                    <a:p>
                      <a:pPr marL="0" marR="0" algn="ctr">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nchor="ctr"/>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extLst>
                  <a:ext uri="{0D108BD9-81ED-4DB2-BD59-A6C34878D82A}">
                    <a16:rowId xmlns:a16="http://schemas.microsoft.com/office/drawing/2014/main" val="1644879785"/>
                  </a:ext>
                </a:extLst>
              </a:tr>
              <a:tr h="235664">
                <a:tc>
                  <a:txBody>
                    <a:bodyPr/>
                    <a:lstStyle/>
                    <a:p>
                      <a:pPr marL="0" marR="0" algn="ctr">
                        <a:lnSpc>
                          <a:spcPct val="107000"/>
                        </a:lnSpc>
                        <a:spcBef>
                          <a:spcPts val="0"/>
                        </a:spcBef>
                        <a:spcAft>
                          <a:spcPts val="0"/>
                        </a:spcAft>
                        <a:tabLst>
                          <a:tab pos="5280025" algn="l"/>
                        </a:tabLst>
                      </a:pPr>
                      <a:r>
                        <a:rPr lang="fr-CA" sz="1100" b="1" kern="1200">
                          <a:solidFill>
                            <a:schemeClr val="accent4"/>
                          </a:solidFill>
                          <a:effectLst/>
                          <a:latin typeface="+mn-lt"/>
                          <a:ea typeface="+mn-ea"/>
                          <a:cs typeface="+mn-cs"/>
                        </a:rPr>
                        <a:t>Î.‑P.‑É.</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p>
                    <a:p>
                      <a:pPr marL="0" marR="0" algn="ctr">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nchor="ctr"/>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extLst>
                  <a:ext uri="{0D108BD9-81ED-4DB2-BD59-A6C34878D82A}">
                    <a16:rowId xmlns:a16="http://schemas.microsoft.com/office/drawing/2014/main" val="3272909878"/>
                  </a:ext>
                </a:extLst>
              </a:tr>
              <a:tr h="214809">
                <a:tc>
                  <a:txBody>
                    <a:bodyPr/>
                    <a:lstStyle/>
                    <a:p>
                      <a:pPr marL="0" marR="0" algn="ctr">
                        <a:lnSpc>
                          <a:spcPct val="107000"/>
                        </a:lnSpc>
                        <a:spcBef>
                          <a:spcPts val="0"/>
                        </a:spcBef>
                        <a:spcAft>
                          <a:spcPts val="0"/>
                        </a:spcAft>
                        <a:tabLst>
                          <a:tab pos="5280025" algn="l"/>
                        </a:tabLst>
                      </a:pPr>
                      <a:r>
                        <a:rPr lang="fr-CA" sz="1100" b="1" kern="1200">
                          <a:solidFill>
                            <a:schemeClr val="accent4"/>
                          </a:solidFill>
                          <a:effectLst/>
                          <a:latin typeface="+mn-lt"/>
                          <a:ea typeface="+mn-ea"/>
                          <a:cs typeface="+mn-cs"/>
                        </a:rPr>
                        <a:t>T.‑N.‑L.</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tc>
                  <a:txBody>
                    <a:bodyPr/>
                    <a:lstStyle/>
                    <a:p>
                      <a:pPr marL="0" marR="0">
                        <a:lnSpc>
                          <a:spcPct val="107000"/>
                        </a:lnSpc>
                        <a:spcBef>
                          <a:spcPts val="0"/>
                        </a:spcBef>
                        <a:spcAft>
                          <a:spcPts val="0"/>
                        </a:spcAft>
                        <a:tabLst>
                          <a:tab pos="5280025" algn="l"/>
                        </a:tabLst>
                      </a:pPr>
                      <a:r>
                        <a:rPr lang="en-US"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6309" marR="56309" marT="0" marB="0"/>
                </a:tc>
                <a:extLst>
                  <a:ext uri="{0D108BD9-81ED-4DB2-BD59-A6C34878D82A}">
                    <a16:rowId xmlns:a16="http://schemas.microsoft.com/office/drawing/2014/main" val="1053902993"/>
                  </a:ext>
                </a:extLst>
              </a:tr>
            </a:tbl>
          </a:graphicData>
        </a:graphic>
      </p:graphicFrame>
    </p:spTree>
    <p:extLst>
      <p:ext uri="{BB962C8B-B14F-4D97-AF65-F5344CB8AC3E}">
        <p14:creationId xmlns:p14="http://schemas.microsoft.com/office/powerpoint/2010/main" val="670701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FFAE47-BA96-8D82-6562-8D70B233F3AF}"/>
              </a:ext>
            </a:extLst>
          </p:cNvPr>
          <p:cNvSpPr>
            <a:spLocks noGrp="1"/>
          </p:cNvSpPr>
          <p:nvPr>
            <p:ph type="title"/>
          </p:nvPr>
        </p:nvSpPr>
        <p:spPr/>
        <p:txBody>
          <a:bodyPr/>
          <a:lstStyle/>
          <a:p>
            <a:r>
              <a:rPr lang="en-US"/>
              <a:t>Résumé</a:t>
            </a:r>
          </a:p>
        </p:txBody>
      </p:sp>
      <p:sp>
        <p:nvSpPr>
          <p:cNvPr id="6" name="Content Placeholder 5">
            <a:extLst>
              <a:ext uri="{FF2B5EF4-FFF2-40B4-BE49-F238E27FC236}">
                <a16:creationId xmlns:a16="http://schemas.microsoft.com/office/drawing/2014/main" id="{F592A426-6E95-2B18-AE66-2056EB9EFD11}"/>
              </a:ext>
            </a:extLst>
          </p:cNvPr>
          <p:cNvSpPr>
            <a:spLocks noGrp="1"/>
          </p:cNvSpPr>
          <p:nvPr>
            <p:ph idx="1"/>
          </p:nvPr>
        </p:nvSpPr>
        <p:spPr/>
        <p:txBody>
          <a:bodyPr/>
          <a:lstStyle/>
          <a:p>
            <a:r>
              <a:rPr lang="fr-FR"/>
              <a:t>Parcours de dépistage du cancer du sein</a:t>
            </a:r>
            <a:endParaRPr lang="en-US"/>
          </a:p>
        </p:txBody>
      </p:sp>
    </p:spTree>
    <p:extLst>
      <p:ext uri="{BB962C8B-B14F-4D97-AF65-F5344CB8AC3E}">
        <p14:creationId xmlns:p14="http://schemas.microsoft.com/office/powerpoint/2010/main" val="827104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602C92-8820-BD6F-1226-4E1A278685AB}"/>
              </a:ext>
            </a:extLst>
          </p:cNvPr>
          <p:cNvSpPr>
            <a:spLocks noGrp="1"/>
          </p:cNvSpPr>
          <p:nvPr>
            <p:ph type="sldNum" sz="quarter" idx="12"/>
          </p:nvPr>
        </p:nvSpPr>
        <p:spPr/>
        <p:txBody>
          <a:bodyPr/>
          <a:lstStyle/>
          <a:p>
            <a:fld id="{D9F2F12A-E773-6344-8602-31C2DEEE88BD}" type="slidenum">
              <a:rPr lang="en-US" smtClean="0"/>
              <a:pPr/>
              <a:t>20</a:t>
            </a:fld>
            <a:endParaRPr lang="en-US"/>
          </a:p>
        </p:txBody>
      </p:sp>
      <p:sp>
        <p:nvSpPr>
          <p:cNvPr id="5" name="Title 4">
            <a:extLst>
              <a:ext uri="{FF2B5EF4-FFF2-40B4-BE49-F238E27FC236}">
                <a16:creationId xmlns:a16="http://schemas.microsoft.com/office/drawing/2014/main" id="{43FFAE47-BA96-8D82-6562-8D70B233F3AF}"/>
              </a:ext>
            </a:extLst>
          </p:cNvPr>
          <p:cNvSpPr>
            <a:spLocks noGrp="1"/>
          </p:cNvSpPr>
          <p:nvPr>
            <p:ph type="title"/>
          </p:nvPr>
        </p:nvSpPr>
        <p:spPr/>
        <p:txBody>
          <a:bodyPr>
            <a:noAutofit/>
          </a:bodyPr>
          <a:lstStyle/>
          <a:p>
            <a:r>
              <a:rPr lang="fr-FR" sz="2400"/>
              <a:t>Stratégies en matière de correspondance et de suivi pour le dépistage du cancer du sein</a:t>
            </a:r>
            <a:endParaRPr lang="en-US" sz="2400"/>
          </a:p>
        </p:txBody>
      </p:sp>
      <p:sp>
        <p:nvSpPr>
          <p:cNvPr id="6" name="Content Placeholder 5">
            <a:extLst>
              <a:ext uri="{FF2B5EF4-FFF2-40B4-BE49-F238E27FC236}">
                <a16:creationId xmlns:a16="http://schemas.microsoft.com/office/drawing/2014/main" id="{F592A426-6E95-2B18-AE66-2056EB9EFD11}"/>
              </a:ext>
            </a:extLst>
          </p:cNvPr>
          <p:cNvSpPr>
            <a:spLocks noGrp="1"/>
          </p:cNvSpPr>
          <p:nvPr>
            <p:ph idx="1"/>
          </p:nvPr>
        </p:nvSpPr>
        <p:spPr/>
        <p:txBody>
          <a:bodyPr/>
          <a:lstStyle/>
          <a:p>
            <a:r>
              <a:rPr lang="fr-FR"/>
              <a:t>Suivi après une mammographie normale</a:t>
            </a:r>
          </a:p>
          <a:p>
            <a:r>
              <a:rPr lang="fr-FR"/>
              <a:t>Suivi après une mammographie anormale</a:t>
            </a:r>
            <a:endParaRPr lang="en-US"/>
          </a:p>
        </p:txBody>
      </p:sp>
    </p:spTree>
    <p:extLst>
      <p:ext uri="{BB962C8B-B14F-4D97-AF65-F5344CB8AC3E}">
        <p14:creationId xmlns:p14="http://schemas.microsoft.com/office/powerpoint/2010/main" val="2474575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p:txBody>
          <a:bodyPr>
            <a:normAutofit/>
          </a:bodyPr>
          <a:lstStyle/>
          <a:p>
            <a:r>
              <a:rPr lang="en-US" sz="1600"/>
              <a:t>Envoi des </a:t>
            </a:r>
            <a:r>
              <a:rPr lang="en-US" sz="1600" err="1"/>
              <a:t>résultats</a:t>
            </a:r>
            <a:r>
              <a:rPr lang="en-US" sz="1600"/>
              <a:t> </a:t>
            </a:r>
            <a:r>
              <a:rPr lang="en-US" sz="1600" err="1"/>
              <a:t>normaux</a:t>
            </a:r>
            <a:endParaRPr lang="en-US" sz="1600"/>
          </a:p>
        </p:txBody>
      </p:sp>
      <p:sp>
        <p:nvSpPr>
          <p:cNvPr id="12" name="TextBox 11">
            <a:extLst>
              <a:ext uri="{FF2B5EF4-FFF2-40B4-BE49-F238E27FC236}">
                <a16:creationId xmlns:a16="http://schemas.microsoft.com/office/drawing/2014/main" id="{E2664A72-D48A-6F88-B084-9CCF9C07DCDC}"/>
              </a:ext>
            </a:extLst>
          </p:cNvPr>
          <p:cNvSpPr txBox="1"/>
          <p:nvPr/>
        </p:nvSpPr>
        <p:spPr>
          <a:xfrm>
            <a:off x="1711570" y="4946299"/>
            <a:ext cx="6775938" cy="414344"/>
          </a:xfrm>
          <a:prstGeom prst="rect">
            <a:avLst/>
          </a:prstGeom>
          <a:noFill/>
        </p:spPr>
        <p:txBody>
          <a:bodyPr wrap="square">
            <a:spAutoFit/>
          </a:bodyPr>
          <a:lstStyle/>
          <a:p>
            <a:pPr marL="0" marR="0">
              <a:lnSpc>
                <a:spcPct val="107000"/>
              </a:lnSpc>
              <a:spcBef>
                <a:spcPts val="300"/>
              </a:spcBef>
              <a:spcAft>
                <a:spcPts val="800"/>
              </a:spcAft>
            </a:pPr>
            <a:r>
              <a:rPr lang="fr-FR" sz="1000" dirty="0">
                <a:effectLst/>
                <a:latin typeface="Calibri" panose="020F0502020204030204" pitchFamily="34" charset="0"/>
                <a:ea typeface="Yu Mincho" panose="02020400000000000000" pitchFamily="18" charset="-128"/>
                <a:cs typeface="Arial" panose="020B0604020202020204" pitchFamily="34" charset="0"/>
              </a:rPr>
              <a:t>Nt : * Lorsque le dépistage a eu lieu en dehors du territoire, on suit le protocole du territoire de compétence où il a été effectué.</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p:txBody>
      </p:sp>
      <p:graphicFrame>
        <p:nvGraphicFramePr>
          <p:cNvPr id="3" name="Table 2">
            <a:extLst>
              <a:ext uri="{FF2B5EF4-FFF2-40B4-BE49-F238E27FC236}">
                <a16:creationId xmlns:a16="http://schemas.microsoft.com/office/drawing/2014/main" id="{B0252F55-4BA7-39D4-E73A-2957FD2464B3}"/>
              </a:ext>
            </a:extLst>
          </p:cNvPr>
          <p:cNvGraphicFramePr>
            <a:graphicFrameLocks noGrp="1"/>
          </p:cNvGraphicFramePr>
          <p:nvPr>
            <p:extLst>
              <p:ext uri="{D42A27DB-BD31-4B8C-83A1-F6EECF244321}">
                <p14:modId xmlns:p14="http://schemas.microsoft.com/office/powerpoint/2010/main" val="895871438"/>
              </p:ext>
            </p:extLst>
          </p:nvPr>
        </p:nvGraphicFramePr>
        <p:xfrm>
          <a:off x="1711570" y="1330160"/>
          <a:ext cx="8323384" cy="3567883"/>
        </p:xfrm>
        <a:graphic>
          <a:graphicData uri="http://schemas.openxmlformats.org/drawingml/2006/table">
            <a:tbl>
              <a:tblPr firstRow="1" firstCol="1" bandRow="1"/>
              <a:tblGrid>
                <a:gridCol w="922075">
                  <a:extLst>
                    <a:ext uri="{9D8B030D-6E8A-4147-A177-3AD203B41FA5}">
                      <a16:colId xmlns:a16="http://schemas.microsoft.com/office/drawing/2014/main" val="1248452263"/>
                    </a:ext>
                  </a:extLst>
                </a:gridCol>
                <a:gridCol w="2592920">
                  <a:extLst>
                    <a:ext uri="{9D8B030D-6E8A-4147-A177-3AD203B41FA5}">
                      <a16:colId xmlns:a16="http://schemas.microsoft.com/office/drawing/2014/main" val="23078464"/>
                    </a:ext>
                  </a:extLst>
                </a:gridCol>
                <a:gridCol w="4808389">
                  <a:extLst>
                    <a:ext uri="{9D8B030D-6E8A-4147-A177-3AD203B41FA5}">
                      <a16:colId xmlns:a16="http://schemas.microsoft.com/office/drawing/2014/main" val="289940531"/>
                    </a:ext>
                  </a:extLst>
                </a:gridCol>
              </a:tblGrid>
              <a:tr h="283163">
                <a:tc>
                  <a:txBody>
                    <a:bodyPr/>
                    <a:lstStyle/>
                    <a:p>
                      <a:pPr marL="0" marR="0" algn="ctr">
                        <a:lnSpc>
                          <a:spcPct val="107000"/>
                        </a:lnSpc>
                        <a:spcBef>
                          <a:spcPts val="0"/>
                        </a:spcBef>
                        <a:spcAft>
                          <a:spcPts val="240"/>
                        </a:spcAft>
                      </a:pPr>
                      <a:r>
                        <a:rPr lang="en-US" sz="1100" b="1" dirty="0">
                          <a:solidFill>
                            <a:schemeClr val="accent4"/>
                          </a:solidFill>
                          <a:effectLst/>
                        </a:rPr>
                        <a:t>P/T</a:t>
                      </a:r>
                      <a:endParaRPr lang="en-US" sz="1100" b="1"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solidFill>
                      <a:schemeClr val="accent2">
                        <a:lumMod val="20000"/>
                        <a:lumOff val="80000"/>
                      </a:schemeClr>
                    </a:solidFill>
                  </a:tcPr>
                </a:tc>
                <a:tc>
                  <a:txBody>
                    <a:bodyPr/>
                    <a:lstStyle/>
                    <a:p>
                      <a:pPr algn="l" fontAlgn="t"/>
                      <a:r>
                        <a:rPr lang="fr-FR" sz="1100" b="1" kern="1200">
                          <a:solidFill>
                            <a:schemeClr val="accent4"/>
                          </a:solidFill>
                          <a:effectLst/>
                          <a:latin typeface="+mn-lt"/>
                          <a:ea typeface="+mn-ea"/>
                          <a:cs typeface="+mn-cs"/>
                        </a:rPr>
                        <a:t>Envoi par courrier à la personne</a:t>
                      </a:r>
                    </a:p>
                  </a:txBody>
                  <a:tcPr marL="76200" marR="76200" marT="76200" marB="76200">
                    <a:solidFill>
                      <a:schemeClr val="accent2">
                        <a:lumMod val="20000"/>
                        <a:lumOff val="80000"/>
                      </a:schemeClr>
                    </a:solidFill>
                  </a:tcPr>
                </a:tc>
                <a:tc>
                  <a:txBody>
                    <a:bodyPr/>
                    <a:lstStyle/>
                    <a:p>
                      <a:pPr algn="l" fontAlgn="t"/>
                      <a:r>
                        <a:rPr lang="fr-FR" sz="1100" b="1" kern="1200" dirty="0">
                          <a:solidFill>
                            <a:schemeClr val="accent4"/>
                          </a:solidFill>
                          <a:effectLst/>
                          <a:latin typeface="+mn-lt"/>
                          <a:ea typeface="+mn-ea"/>
                          <a:cs typeface="+mn-cs"/>
                        </a:rPr>
                        <a:t>Envoi au FSP/professionnel de la santé</a:t>
                      </a:r>
                    </a:p>
                  </a:txBody>
                  <a:tcPr marL="76200" marR="76200" marT="76200" marB="76200">
                    <a:solidFill>
                      <a:schemeClr val="accent2">
                        <a:lumMod val="20000"/>
                        <a:lumOff val="80000"/>
                      </a:schemeClr>
                    </a:solidFill>
                  </a:tcPr>
                </a:tc>
                <a:extLst>
                  <a:ext uri="{0D108BD9-81ED-4DB2-BD59-A6C34878D82A}">
                    <a16:rowId xmlns:a16="http://schemas.microsoft.com/office/drawing/2014/main" val="4121754459"/>
                  </a:ext>
                </a:extLst>
              </a:tr>
              <a:tr h="209463">
                <a:tc>
                  <a:txBody>
                    <a:bodyPr/>
                    <a:lstStyle/>
                    <a:p>
                      <a:pPr marL="0" marR="0" algn="ctr">
                        <a:lnSpc>
                          <a:spcPct val="107000"/>
                        </a:lnSpc>
                        <a:spcBef>
                          <a:spcPts val="0"/>
                        </a:spcBef>
                        <a:spcAft>
                          <a:spcPts val="240"/>
                        </a:spcAft>
                      </a:pPr>
                      <a:r>
                        <a:rPr lang="en-US" sz="1100" b="1" kern="1200" err="1">
                          <a:solidFill>
                            <a:schemeClr val="accent4"/>
                          </a:solidFill>
                          <a:effectLst/>
                          <a:latin typeface="+mn-lt"/>
                          <a:ea typeface="+mn-ea"/>
                          <a:cs typeface="+mn-cs"/>
                        </a:rPr>
                        <a:t>Yn</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3228356688"/>
                  </a:ext>
                </a:extLst>
              </a:tr>
              <a:tr h="209463">
                <a:tc>
                  <a:txBody>
                    <a:bodyPr/>
                    <a:lstStyle/>
                    <a:p>
                      <a:pPr marL="0" marR="0" algn="ctr">
                        <a:lnSpc>
                          <a:spcPct val="107000"/>
                        </a:lnSpc>
                        <a:spcBef>
                          <a:spcPts val="0"/>
                        </a:spcBef>
                        <a:spcAft>
                          <a:spcPts val="0"/>
                        </a:spcAft>
                      </a:pPr>
                      <a:r>
                        <a:rPr lang="en-US" sz="1100" b="1" kern="1200">
                          <a:solidFill>
                            <a:schemeClr val="accent4"/>
                          </a:solidFill>
                          <a:effectLst/>
                          <a:latin typeface="+mn-lt"/>
                          <a:ea typeface="+mn-ea"/>
                          <a:cs typeface="+mn-cs"/>
                        </a:rPr>
                        <a:t>T.N. O.</a:t>
                      </a: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1906393821"/>
                  </a:ext>
                </a:extLst>
              </a:tr>
              <a:tr h="514349">
                <a:tc>
                  <a:txBody>
                    <a:bodyPr/>
                    <a:lstStyle/>
                    <a:p>
                      <a:pPr marL="0" marR="0" algn="ctr">
                        <a:lnSpc>
                          <a:spcPct val="107000"/>
                        </a:lnSpc>
                        <a:spcBef>
                          <a:spcPts val="0"/>
                        </a:spcBef>
                        <a:spcAft>
                          <a:spcPts val="0"/>
                        </a:spcAft>
                      </a:pPr>
                      <a:r>
                        <a:rPr lang="en-US" sz="1100" b="1" kern="1200" err="1">
                          <a:solidFill>
                            <a:schemeClr val="accent4"/>
                          </a:solidFill>
                          <a:effectLst/>
                          <a:latin typeface="+mn-lt"/>
                          <a:ea typeface="+mn-ea"/>
                          <a:cs typeface="+mn-cs"/>
                        </a:rPr>
                        <a:t>Nt</a:t>
                      </a:r>
                      <a:r>
                        <a:rPr lang="en-US" sz="1100" b="1" kern="1200">
                          <a:solidFill>
                            <a:schemeClr val="accent4"/>
                          </a:solidFill>
                          <a:effectLst/>
                          <a:latin typeface="+mn-lt"/>
                          <a:ea typeface="+mn-ea"/>
                          <a:cs typeface="+mn-cs"/>
                        </a:rPr>
                        <a:t>*</a:t>
                      </a: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p>
                    <a:p>
                      <a:pPr marL="0" marR="0" algn="ctr">
                        <a:lnSpc>
                          <a:spcPct val="107000"/>
                        </a:lnSpc>
                        <a:spcBef>
                          <a:spcPts val="0"/>
                        </a:spcBef>
                        <a:spcAft>
                          <a:spcPts val="0"/>
                        </a:spcAft>
                        <a:tabLst>
                          <a:tab pos="5280025" algn="l"/>
                        </a:tabLst>
                      </a:pPr>
                      <a:r>
                        <a:rPr lang="en-US" sz="1100">
                          <a:solidFill>
                            <a:schemeClr val="accent4"/>
                          </a:solidFill>
                          <a:effectLst/>
                        </a:rPr>
                        <a:t>(</a:t>
                      </a:r>
                      <a:r>
                        <a:rPr lang="en-US" sz="1100" err="1">
                          <a:solidFill>
                            <a:schemeClr val="accent4"/>
                          </a:solidFill>
                          <a:effectLst/>
                        </a:rPr>
                        <a:t>selon</a:t>
                      </a:r>
                      <a:r>
                        <a:rPr lang="en-US" sz="1100">
                          <a:solidFill>
                            <a:schemeClr val="accent4"/>
                          </a:solidFill>
                          <a:effectLst/>
                        </a:rPr>
                        <a:t> le site)</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1631527204"/>
                  </a:ext>
                </a:extLst>
              </a:tr>
              <a:tr h="209463">
                <a:tc>
                  <a:txBody>
                    <a:bodyPr/>
                    <a:lstStyle/>
                    <a:p>
                      <a:pPr marL="0" marR="0" algn="ctr">
                        <a:lnSpc>
                          <a:spcPct val="107000"/>
                        </a:lnSpc>
                        <a:spcBef>
                          <a:spcPts val="0"/>
                        </a:spcBef>
                        <a:spcAft>
                          <a:spcPts val="0"/>
                        </a:spcAft>
                      </a:pPr>
                      <a:r>
                        <a:rPr lang="en-US" sz="1100" b="1" kern="1200">
                          <a:solidFill>
                            <a:schemeClr val="accent4"/>
                          </a:solidFill>
                          <a:effectLst/>
                          <a:latin typeface="+mn-lt"/>
                          <a:ea typeface="+mn-ea"/>
                          <a:cs typeface="+mn-cs"/>
                        </a:rPr>
                        <a:t>C. B.</a:t>
                      </a: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2460616368"/>
                  </a:ext>
                </a:extLst>
              </a:tr>
              <a:tr h="209463">
                <a:tc>
                  <a:txBody>
                    <a:bodyPr/>
                    <a:lstStyle/>
                    <a:p>
                      <a:pPr marL="0" marR="0" algn="ctr">
                        <a:lnSpc>
                          <a:spcPct val="107000"/>
                        </a:lnSpc>
                        <a:spcBef>
                          <a:spcPts val="0"/>
                        </a:spcBef>
                        <a:spcAft>
                          <a:spcPts val="0"/>
                        </a:spcAft>
                      </a:pPr>
                      <a:r>
                        <a:rPr lang="en-US" sz="1100" b="1" kern="1200">
                          <a:solidFill>
                            <a:schemeClr val="accent4"/>
                          </a:solidFill>
                          <a:effectLst/>
                          <a:latin typeface="+mn-lt"/>
                          <a:ea typeface="+mn-ea"/>
                          <a:cs typeface="+mn-cs"/>
                        </a:rPr>
                        <a:t>Alb.</a:t>
                      </a: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4172877777"/>
                  </a:ext>
                </a:extLst>
              </a:tr>
              <a:tr h="209463">
                <a:tc>
                  <a:txBody>
                    <a:bodyPr/>
                    <a:lstStyle/>
                    <a:p>
                      <a:pPr marL="0" marR="0" algn="ctr">
                        <a:lnSpc>
                          <a:spcPct val="107000"/>
                        </a:lnSpc>
                        <a:spcBef>
                          <a:spcPts val="0"/>
                        </a:spcBef>
                        <a:spcAft>
                          <a:spcPts val="0"/>
                        </a:spcAft>
                      </a:pPr>
                      <a:r>
                        <a:rPr lang="en-US" sz="1100" b="1" kern="1200">
                          <a:solidFill>
                            <a:schemeClr val="accent4"/>
                          </a:solidFill>
                          <a:effectLst/>
                          <a:latin typeface="+mn-lt"/>
                          <a:ea typeface="+mn-ea"/>
                          <a:cs typeface="+mn-cs"/>
                        </a:rPr>
                        <a:t>Sask.</a:t>
                      </a: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1947830146"/>
                  </a:ext>
                </a:extLst>
              </a:tr>
              <a:tr h="209463">
                <a:tc>
                  <a:txBody>
                    <a:bodyPr/>
                    <a:lstStyle/>
                    <a:p>
                      <a:pPr marL="0" marR="0" algn="ctr">
                        <a:lnSpc>
                          <a:spcPct val="107000"/>
                        </a:lnSpc>
                        <a:spcBef>
                          <a:spcPts val="0"/>
                        </a:spcBef>
                        <a:spcAft>
                          <a:spcPts val="0"/>
                        </a:spcAft>
                      </a:pPr>
                      <a:r>
                        <a:rPr lang="en-US" sz="1100" b="1" kern="1200">
                          <a:solidFill>
                            <a:schemeClr val="accent4"/>
                          </a:solidFill>
                          <a:effectLst/>
                          <a:latin typeface="+mn-lt"/>
                          <a:ea typeface="+mn-ea"/>
                          <a:cs typeface="+mn-cs"/>
                        </a:rPr>
                        <a:t>Man.</a:t>
                      </a: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926513959"/>
                  </a:ext>
                </a:extLst>
              </a:tr>
              <a:tr h="209463">
                <a:tc>
                  <a:txBody>
                    <a:bodyPr/>
                    <a:lstStyle/>
                    <a:p>
                      <a:pPr marL="0" marR="0" algn="ctr">
                        <a:lnSpc>
                          <a:spcPct val="107000"/>
                        </a:lnSpc>
                        <a:spcBef>
                          <a:spcPts val="0"/>
                        </a:spcBef>
                        <a:spcAft>
                          <a:spcPts val="0"/>
                        </a:spcAft>
                      </a:pPr>
                      <a:r>
                        <a:rPr lang="en-US" sz="1100" b="1" kern="1200">
                          <a:solidFill>
                            <a:schemeClr val="accent4"/>
                          </a:solidFill>
                          <a:effectLst/>
                          <a:latin typeface="+mn-lt"/>
                          <a:ea typeface="+mn-ea"/>
                          <a:cs typeface="+mn-cs"/>
                        </a:rPr>
                        <a:t>Ont.</a:t>
                      </a: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2452736075"/>
                  </a:ext>
                </a:extLst>
              </a:tr>
              <a:tr h="210239">
                <a:tc>
                  <a:txBody>
                    <a:bodyPr/>
                    <a:lstStyle/>
                    <a:p>
                      <a:pPr marL="0" marR="0" algn="ctr">
                        <a:lnSpc>
                          <a:spcPct val="107000"/>
                        </a:lnSpc>
                        <a:spcBef>
                          <a:spcPts val="0"/>
                        </a:spcBef>
                        <a:spcAft>
                          <a:spcPts val="0"/>
                        </a:spcAft>
                      </a:pPr>
                      <a:r>
                        <a:rPr lang="en-US" sz="1100" b="1" kern="1200">
                          <a:solidFill>
                            <a:schemeClr val="accent4"/>
                          </a:solidFill>
                          <a:effectLst/>
                          <a:latin typeface="+mn-lt"/>
                          <a:ea typeface="+mn-ea"/>
                          <a:cs typeface="+mn-cs"/>
                        </a:rPr>
                        <a:t>Qc</a:t>
                      </a: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290195" algn="ctr"/>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3850152249"/>
                  </a:ext>
                </a:extLst>
              </a:tr>
              <a:tr h="428625">
                <a:tc>
                  <a:txBody>
                    <a:bodyPr/>
                    <a:lstStyle/>
                    <a:p>
                      <a:pPr marL="0" marR="0" algn="ctr">
                        <a:lnSpc>
                          <a:spcPct val="107000"/>
                        </a:lnSpc>
                        <a:spcBef>
                          <a:spcPts val="0"/>
                        </a:spcBef>
                        <a:spcAft>
                          <a:spcPts val="0"/>
                        </a:spcAft>
                      </a:pPr>
                      <a:r>
                        <a:rPr lang="en-US" sz="1100" b="1" kern="1200">
                          <a:solidFill>
                            <a:schemeClr val="accent4"/>
                          </a:solidFill>
                          <a:effectLst/>
                          <a:latin typeface="+mn-lt"/>
                          <a:ea typeface="+mn-ea"/>
                          <a:cs typeface="+mn-cs"/>
                        </a:rPr>
                        <a:t>N. B.</a:t>
                      </a: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p>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3693166224"/>
                  </a:ext>
                </a:extLst>
              </a:tr>
              <a:tr h="209463">
                <a:tc>
                  <a:txBody>
                    <a:bodyPr/>
                    <a:lstStyle/>
                    <a:p>
                      <a:pPr marL="0" marR="0" algn="ctr">
                        <a:lnSpc>
                          <a:spcPct val="107000"/>
                        </a:lnSpc>
                        <a:spcBef>
                          <a:spcPts val="0"/>
                        </a:spcBef>
                        <a:spcAft>
                          <a:spcPts val="0"/>
                        </a:spcAft>
                      </a:pPr>
                      <a:r>
                        <a:rPr lang="en-US" sz="1100" b="1" kern="1200">
                          <a:solidFill>
                            <a:schemeClr val="accent4"/>
                          </a:solidFill>
                          <a:effectLst/>
                          <a:latin typeface="+mn-lt"/>
                          <a:ea typeface="+mn-ea"/>
                          <a:cs typeface="+mn-cs"/>
                        </a:rPr>
                        <a:t>N. É.</a:t>
                      </a: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1341427142"/>
                  </a:ext>
                </a:extLst>
              </a:tr>
              <a:tr h="209463">
                <a:tc>
                  <a:txBody>
                    <a:bodyPr/>
                    <a:lstStyle/>
                    <a:p>
                      <a:pPr marL="0" marR="0" algn="ctr">
                        <a:lnSpc>
                          <a:spcPct val="107000"/>
                        </a:lnSpc>
                        <a:spcBef>
                          <a:spcPts val="0"/>
                        </a:spcBef>
                        <a:spcAft>
                          <a:spcPts val="0"/>
                        </a:spcAft>
                      </a:pPr>
                      <a:r>
                        <a:rPr lang="en-US" sz="1100" b="1" kern="1200">
                          <a:solidFill>
                            <a:schemeClr val="accent4"/>
                          </a:solidFill>
                          <a:effectLst/>
                          <a:latin typeface="+mn-lt"/>
                          <a:ea typeface="+mn-ea"/>
                          <a:cs typeface="+mn-cs"/>
                        </a:rPr>
                        <a:t>Î. P. É.</a:t>
                      </a: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1160882138"/>
                  </a:ext>
                </a:extLst>
              </a:tr>
              <a:tr h="209463">
                <a:tc>
                  <a:txBody>
                    <a:bodyPr/>
                    <a:lstStyle/>
                    <a:p>
                      <a:pPr marL="0" marR="0" algn="ctr">
                        <a:lnSpc>
                          <a:spcPct val="107000"/>
                        </a:lnSpc>
                        <a:spcBef>
                          <a:spcPts val="0"/>
                        </a:spcBef>
                        <a:spcAft>
                          <a:spcPts val="0"/>
                        </a:spcAft>
                      </a:pPr>
                      <a:r>
                        <a:rPr lang="en-US" sz="1100" b="1" kern="1200">
                          <a:solidFill>
                            <a:schemeClr val="accent4"/>
                          </a:solidFill>
                          <a:effectLst/>
                          <a:latin typeface="+mn-lt"/>
                          <a:ea typeface="+mn-ea"/>
                          <a:cs typeface="+mn-cs"/>
                        </a:rPr>
                        <a:t>T. N. L.</a:t>
                      </a: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dirty="0">
                          <a:solidFill>
                            <a:schemeClr val="accent4"/>
                          </a:solidFill>
                          <a:effectLst/>
                        </a:rPr>
                        <a:t>✓</a:t>
                      </a:r>
                      <a:endParaRPr lang="en-US" sz="11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4290576681"/>
                  </a:ext>
                </a:extLst>
              </a:tr>
            </a:tbl>
          </a:graphicData>
        </a:graphic>
      </p:graphicFrame>
    </p:spTree>
    <p:extLst>
      <p:ext uri="{BB962C8B-B14F-4D97-AF65-F5344CB8AC3E}">
        <p14:creationId xmlns:p14="http://schemas.microsoft.com/office/powerpoint/2010/main" val="3103684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p:txBody>
          <a:bodyPr>
            <a:normAutofit/>
          </a:bodyPr>
          <a:lstStyle/>
          <a:p>
            <a:r>
              <a:rPr lang="fr-FR" sz="1600"/>
              <a:t>Modalité d’invitation à un nouveau rendez-vous après des résultats normaux de dépistage du cancer du sein</a:t>
            </a:r>
            <a:endParaRPr lang="en-US" sz="1600"/>
          </a:p>
        </p:txBody>
      </p:sp>
      <p:sp>
        <p:nvSpPr>
          <p:cNvPr id="12" name="TextBox 11">
            <a:extLst>
              <a:ext uri="{FF2B5EF4-FFF2-40B4-BE49-F238E27FC236}">
                <a16:creationId xmlns:a16="http://schemas.microsoft.com/office/drawing/2014/main" id="{E2664A72-D48A-6F88-B084-9CCF9C07DCDC}"/>
              </a:ext>
            </a:extLst>
          </p:cNvPr>
          <p:cNvSpPr txBox="1"/>
          <p:nvPr/>
        </p:nvSpPr>
        <p:spPr>
          <a:xfrm>
            <a:off x="1136382" y="5416618"/>
            <a:ext cx="6991618" cy="249684"/>
          </a:xfrm>
          <a:prstGeom prst="rect">
            <a:avLst/>
          </a:prstGeom>
          <a:noFill/>
        </p:spPr>
        <p:txBody>
          <a:bodyPr wrap="square">
            <a:spAutoFit/>
          </a:bodyPr>
          <a:lstStyle/>
          <a:p>
            <a:pPr>
              <a:lnSpc>
                <a:spcPct val="107000"/>
              </a:lnSpc>
              <a:spcBef>
                <a:spcPts val="300"/>
              </a:spcBef>
              <a:spcAft>
                <a:spcPts val="800"/>
              </a:spcAft>
            </a:pPr>
            <a:r>
              <a:rPr lang="fr-FR" sz="1000" dirty="0">
                <a:latin typeface="Calibri" panose="020F0502020204030204" pitchFamily="34" charset="0"/>
                <a:ea typeface="Yu Mincho" panose="02020400000000000000" pitchFamily="18" charset="-128"/>
                <a:cs typeface="Arial" panose="020B0604020202020204" pitchFamily="34" charset="0"/>
              </a:rPr>
              <a:t>Nt : * Lorsque le dépistage a eu lieu en dehors du territoire, on suit le protocole du territoire de compétence où il a été effectué.</a:t>
            </a:r>
            <a:endParaRPr lang="en-US" sz="1000" dirty="0">
              <a:latin typeface="Calibri" panose="020F0502020204030204" pitchFamily="34" charset="0"/>
              <a:ea typeface="Yu Mincho" panose="02020400000000000000" pitchFamily="18" charset="-128"/>
              <a:cs typeface="Arial" panose="020B0604020202020204" pitchFamily="34" charset="0"/>
            </a:endParaRPr>
          </a:p>
        </p:txBody>
      </p:sp>
      <p:graphicFrame>
        <p:nvGraphicFramePr>
          <p:cNvPr id="4" name="Table 3">
            <a:extLst>
              <a:ext uri="{FF2B5EF4-FFF2-40B4-BE49-F238E27FC236}">
                <a16:creationId xmlns:a16="http://schemas.microsoft.com/office/drawing/2014/main" id="{9F6C4F07-1400-BA58-CA1B-30DEFCA06E81}"/>
              </a:ext>
            </a:extLst>
          </p:cNvPr>
          <p:cNvGraphicFramePr>
            <a:graphicFrameLocks noGrp="1"/>
          </p:cNvGraphicFramePr>
          <p:nvPr>
            <p:extLst>
              <p:ext uri="{D42A27DB-BD31-4B8C-83A1-F6EECF244321}">
                <p14:modId xmlns:p14="http://schemas.microsoft.com/office/powerpoint/2010/main" val="3909189777"/>
              </p:ext>
            </p:extLst>
          </p:nvPr>
        </p:nvGraphicFramePr>
        <p:xfrm>
          <a:off x="1070708" y="1353108"/>
          <a:ext cx="9378461" cy="3955429"/>
        </p:xfrm>
        <a:graphic>
          <a:graphicData uri="http://schemas.openxmlformats.org/drawingml/2006/table">
            <a:tbl>
              <a:tblPr firstRow="1" firstCol="1" bandRow="1"/>
              <a:tblGrid>
                <a:gridCol w="697463">
                  <a:extLst>
                    <a:ext uri="{9D8B030D-6E8A-4147-A177-3AD203B41FA5}">
                      <a16:colId xmlns:a16="http://schemas.microsoft.com/office/drawing/2014/main" val="1134649683"/>
                    </a:ext>
                  </a:extLst>
                </a:gridCol>
                <a:gridCol w="1906617">
                  <a:extLst>
                    <a:ext uri="{9D8B030D-6E8A-4147-A177-3AD203B41FA5}">
                      <a16:colId xmlns:a16="http://schemas.microsoft.com/office/drawing/2014/main" val="1994758588"/>
                    </a:ext>
                  </a:extLst>
                </a:gridCol>
                <a:gridCol w="1822178">
                  <a:extLst>
                    <a:ext uri="{9D8B030D-6E8A-4147-A177-3AD203B41FA5}">
                      <a16:colId xmlns:a16="http://schemas.microsoft.com/office/drawing/2014/main" val="2252457520"/>
                    </a:ext>
                  </a:extLst>
                </a:gridCol>
                <a:gridCol w="2747958">
                  <a:extLst>
                    <a:ext uri="{9D8B030D-6E8A-4147-A177-3AD203B41FA5}">
                      <a16:colId xmlns:a16="http://schemas.microsoft.com/office/drawing/2014/main" val="3053645370"/>
                    </a:ext>
                  </a:extLst>
                </a:gridCol>
                <a:gridCol w="2204245">
                  <a:extLst>
                    <a:ext uri="{9D8B030D-6E8A-4147-A177-3AD203B41FA5}">
                      <a16:colId xmlns:a16="http://schemas.microsoft.com/office/drawing/2014/main" val="2773985516"/>
                    </a:ext>
                  </a:extLst>
                </a:gridCol>
              </a:tblGrid>
              <a:tr h="401372">
                <a:tc>
                  <a:txBody>
                    <a:bodyPr/>
                    <a:lstStyle/>
                    <a:p>
                      <a:pPr marL="0" marR="0" algn="ctr">
                        <a:lnSpc>
                          <a:spcPct val="107000"/>
                        </a:lnSpc>
                        <a:spcBef>
                          <a:spcPts val="0"/>
                        </a:spcBef>
                        <a:spcAft>
                          <a:spcPts val="240"/>
                        </a:spcAft>
                      </a:pPr>
                      <a:r>
                        <a:rPr lang="en-US" sz="1100" b="1">
                          <a:solidFill>
                            <a:schemeClr val="accent4"/>
                          </a:solidFill>
                          <a:effectLst/>
                        </a:rPr>
                        <a:t>P/T</a:t>
                      </a:r>
                      <a:endParaRPr lang="en-US" sz="11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solidFill>
                      <a:schemeClr val="accent2">
                        <a:lumMod val="20000"/>
                        <a:lumOff val="80000"/>
                      </a:schemeClr>
                    </a:solidFill>
                  </a:tcPr>
                </a:tc>
                <a:tc>
                  <a:txBody>
                    <a:bodyPr/>
                    <a:lstStyle/>
                    <a:p>
                      <a:pPr marL="0" marR="0">
                        <a:lnSpc>
                          <a:spcPct val="107000"/>
                        </a:lnSpc>
                        <a:spcBef>
                          <a:spcPts val="0"/>
                        </a:spcBef>
                        <a:spcAft>
                          <a:spcPts val="240"/>
                        </a:spcAft>
                      </a:pPr>
                      <a:r>
                        <a:rPr lang="fr-CA" sz="1100" b="1" kern="1200">
                          <a:solidFill>
                            <a:schemeClr val="accent4"/>
                          </a:solidFill>
                          <a:effectLst/>
                          <a:latin typeface="+mn-lt"/>
                          <a:ea typeface="+mn-ea"/>
                          <a:cs typeface="+mn-cs"/>
                        </a:rPr>
                        <a:t>Par la poste</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nSpc>
                          <a:spcPct val="107000"/>
                        </a:lnSpc>
                        <a:spcBef>
                          <a:spcPts val="0"/>
                        </a:spcBef>
                        <a:spcAft>
                          <a:spcPts val="0"/>
                        </a:spcAft>
                      </a:pPr>
                      <a:r>
                        <a:rPr lang="fr-CA" sz="1100" b="1" kern="1200">
                          <a:solidFill>
                            <a:schemeClr val="accent4"/>
                          </a:solidFill>
                          <a:effectLst/>
                          <a:latin typeface="+mn-lt"/>
                          <a:ea typeface="+mn-ea"/>
                          <a:cs typeface="+mn-cs"/>
                        </a:rPr>
                        <a:t>Par téléphone </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nSpc>
                          <a:spcPct val="107000"/>
                        </a:lnSpc>
                        <a:spcBef>
                          <a:spcPts val="0"/>
                        </a:spcBef>
                        <a:spcAft>
                          <a:spcPts val="0"/>
                        </a:spcAft>
                      </a:pPr>
                      <a:r>
                        <a:rPr lang="fr-CA" sz="1100" b="1" kern="1200">
                          <a:solidFill>
                            <a:schemeClr val="accent4"/>
                          </a:solidFill>
                          <a:effectLst/>
                          <a:latin typeface="+mn-lt"/>
                          <a:ea typeface="+mn-ea"/>
                          <a:cs typeface="+mn-cs"/>
                        </a:rPr>
                        <a:t>Varie d’un centre à l’autre</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nSpc>
                          <a:spcPct val="107000"/>
                        </a:lnSpc>
                        <a:spcBef>
                          <a:spcPts val="0"/>
                        </a:spcBef>
                        <a:spcAft>
                          <a:spcPts val="0"/>
                        </a:spcAft>
                      </a:pPr>
                      <a:r>
                        <a:rPr lang="fr-CA" sz="1100" b="1" kern="1200">
                          <a:solidFill>
                            <a:schemeClr val="accent4"/>
                          </a:solidFill>
                          <a:effectLst/>
                          <a:latin typeface="+mn-lt"/>
                          <a:ea typeface="+mn-ea"/>
                          <a:cs typeface="+mn-cs"/>
                        </a:rPr>
                        <a:t>Aucun processus officiel</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3574139054"/>
                  </a:ext>
                </a:extLst>
              </a:tr>
              <a:tr h="265549">
                <a:tc>
                  <a:txBody>
                    <a:bodyPr/>
                    <a:lstStyle/>
                    <a:p>
                      <a:pPr marL="0" marR="0" algn="ctr">
                        <a:lnSpc>
                          <a:spcPct val="107000"/>
                        </a:lnSpc>
                        <a:spcBef>
                          <a:spcPts val="0"/>
                        </a:spcBef>
                        <a:spcAft>
                          <a:spcPts val="240"/>
                        </a:spcAft>
                      </a:pPr>
                      <a:r>
                        <a:rPr lang="fr-CA" sz="1100" b="1" kern="1200" err="1">
                          <a:solidFill>
                            <a:schemeClr val="accent4"/>
                          </a:solidFill>
                          <a:effectLst/>
                          <a:latin typeface="+mn-lt"/>
                          <a:ea typeface="+mn-ea"/>
                          <a:cs typeface="+mn-cs"/>
                        </a:rPr>
                        <a:t>Yn</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extLst>
                  <a:ext uri="{0D108BD9-81ED-4DB2-BD59-A6C34878D82A}">
                    <a16:rowId xmlns:a16="http://schemas.microsoft.com/office/drawing/2014/main" val="801505094"/>
                  </a:ext>
                </a:extLst>
              </a:tr>
              <a:tr h="265549">
                <a:tc>
                  <a:txBody>
                    <a:bodyPr/>
                    <a:lstStyle/>
                    <a:p>
                      <a:pPr marL="0" marR="0" algn="ctr">
                        <a:lnSpc>
                          <a:spcPct val="107000"/>
                        </a:lnSpc>
                        <a:spcBef>
                          <a:spcPts val="0"/>
                        </a:spcBef>
                        <a:spcAft>
                          <a:spcPts val="0"/>
                        </a:spcAft>
                      </a:pPr>
                      <a:r>
                        <a:rPr lang="fr-CA" sz="1100" b="1" kern="1200">
                          <a:solidFill>
                            <a:schemeClr val="accent4"/>
                          </a:solidFill>
                          <a:effectLst/>
                          <a:latin typeface="+mn-lt"/>
                          <a:ea typeface="+mn-ea"/>
                          <a:cs typeface="+mn-cs"/>
                        </a:rPr>
                        <a:t>T.N.‑O.</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extLst>
                  <a:ext uri="{0D108BD9-81ED-4DB2-BD59-A6C34878D82A}">
                    <a16:rowId xmlns:a16="http://schemas.microsoft.com/office/drawing/2014/main" val="2825082444"/>
                  </a:ext>
                </a:extLst>
              </a:tr>
              <a:tr h="265549">
                <a:tc>
                  <a:txBody>
                    <a:bodyPr/>
                    <a:lstStyle/>
                    <a:p>
                      <a:pPr marL="0" marR="0" algn="ctr">
                        <a:lnSpc>
                          <a:spcPct val="107000"/>
                        </a:lnSpc>
                        <a:spcBef>
                          <a:spcPts val="0"/>
                        </a:spcBef>
                        <a:spcAft>
                          <a:spcPts val="0"/>
                        </a:spcAft>
                      </a:pPr>
                      <a:r>
                        <a:rPr lang="fr-CA" sz="1100" b="1" kern="1200">
                          <a:solidFill>
                            <a:schemeClr val="accent4"/>
                          </a:solidFill>
                          <a:effectLst/>
                          <a:latin typeface="+mn-lt"/>
                          <a:ea typeface="+mn-ea"/>
                          <a:cs typeface="+mn-cs"/>
                        </a:rPr>
                        <a:t>Nt*</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extLst>
                  <a:ext uri="{0D108BD9-81ED-4DB2-BD59-A6C34878D82A}">
                    <a16:rowId xmlns:a16="http://schemas.microsoft.com/office/drawing/2014/main" val="1483391934"/>
                  </a:ext>
                </a:extLst>
              </a:tr>
              <a:tr h="265549">
                <a:tc>
                  <a:txBody>
                    <a:bodyPr/>
                    <a:lstStyle/>
                    <a:p>
                      <a:pPr marL="0" marR="0" algn="ctr">
                        <a:lnSpc>
                          <a:spcPct val="107000"/>
                        </a:lnSpc>
                        <a:spcBef>
                          <a:spcPts val="0"/>
                        </a:spcBef>
                        <a:spcAft>
                          <a:spcPts val="0"/>
                        </a:spcAft>
                      </a:pPr>
                      <a:r>
                        <a:rPr lang="fr-CA" sz="1100" b="1" kern="1200">
                          <a:solidFill>
                            <a:schemeClr val="accent4"/>
                          </a:solidFill>
                          <a:effectLst/>
                          <a:latin typeface="+mn-lt"/>
                          <a:ea typeface="+mn-ea"/>
                          <a:cs typeface="+mn-cs"/>
                        </a:rPr>
                        <a:t>C.‑B.</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extLst>
                  <a:ext uri="{0D108BD9-81ED-4DB2-BD59-A6C34878D82A}">
                    <a16:rowId xmlns:a16="http://schemas.microsoft.com/office/drawing/2014/main" val="1379883430"/>
                  </a:ext>
                </a:extLst>
              </a:tr>
              <a:tr h="265549">
                <a:tc>
                  <a:txBody>
                    <a:bodyPr/>
                    <a:lstStyle/>
                    <a:p>
                      <a:pPr marL="0" marR="0" algn="ctr">
                        <a:lnSpc>
                          <a:spcPct val="107000"/>
                        </a:lnSpc>
                        <a:spcBef>
                          <a:spcPts val="0"/>
                        </a:spcBef>
                        <a:spcAft>
                          <a:spcPts val="0"/>
                        </a:spcAft>
                      </a:pPr>
                      <a:r>
                        <a:rPr lang="fr-CA" sz="1100" b="1" kern="1200">
                          <a:solidFill>
                            <a:schemeClr val="accent4"/>
                          </a:solidFill>
                          <a:effectLst/>
                          <a:latin typeface="+mn-lt"/>
                          <a:ea typeface="+mn-ea"/>
                          <a:cs typeface="+mn-cs"/>
                        </a:rPr>
                        <a:t>Alb.</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extLst>
                  <a:ext uri="{0D108BD9-81ED-4DB2-BD59-A6C34878D82A}">
                    <a16:rowId xmlns:a16="http://schemas.microsoft.com/office/drawing/2014/main" val="2825517246"/>
                  </a:ext>
                </a:extLst>
              </a:tr>
              <a:tr h="265549">
                <a:tc>
                  <a:txBody>
                    <a:bodyPr/>
                    <a:lstStyle/>
                    <a:p>
                      <a:pPr marL="0" marR="0" algn="ctr">
                        <a:lnSpc>
                          <a:spcPct val="107000"/>
                        </a:lnSpc>
                        <a:spcBef>
                          <a:spcPts val="0"/>
                        </a:spcBef>
                        <a:spcAft>
                          <a:spcPts val="0"/>
                        </a:spcAft>
                      </a:pPr>
                      <a:r>
                        <a:rPr lang="fr-CA" sz="1100" b="1" kern="1200" err="1">
                          <a:solidFill>
                            <a:schemeClr val="accent4"/>
                          </a:solidFill>
                          <a:effectLst/>
                          <a:latin typeface="+mn-lt"/>
                          <a:ea typeface="+mn-ea"/>
                          <a:cs typeface="+mn-cs"/>
                        </a:rPr>
                        <a:t>Sask</a:t>
                      </a:r>
                      <a:r>
                        <a:rPr lang="fr-CA" sz="1100" b="1" kern="1200">
                          <a:solidFill>
                            <a:schemeClr val="accent4"/>
                          </a:solidFill>
                          <a:effectLst/>
                          <a:latin typeface="+mn-lt"/>
                          <a:ea typeface="+mn-ea"/>
                          <a:cs typeface="+mn-cs"/>
                        </a:rPr>
                        <a:t>.</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extLst>
                  <a:ext uri="{0D108BD9-81ED-4DB2-BD59-A6C34878D82A}">
                    <a16:rowId xmlns:a16="http://schemas.microsoft.com/office/drawing/2014/main" val="97797931"/>
                  </a:ext>
                </a:extLst>
              </a:tr>
              <a:tr h="265549">
                <a:tc>
                  <a:txBody>
                    <a:bodyPr/>
                    <a:lstStyle/>
                    <a:p>
                      <a:pPr marL="0" marR="0" algn="ctr">
                        <a:lnSpc>
                          <a:spcPct val="107000"/>
                        </a:lnSpc>
                        <a:spcBef>
                          <a:spcPts val="0"/>
                        </a:spcBef>
                        <a:spcAft>
                          <a:spcPts val="0"/>
                        </a:spcAft>
                      </a:pPr>
                      <a:r>
                        <a:rPr lang="fr-CA" sz="1100" b="1" kern="1200">
                          <a:solidFill>
                            <a:schemeClr val="accent4"/>
                          </a:solidFill>
                          <a:effectLst/>
                          <a:latin typeface="+mn-lt"/>
                          <a:ea typeface="+mn-ea"/>
                          <a:cs typeface="+mn-cs"/>
                        </a:rPr>
                        <a:t>Man.</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extLst>
                  <a:ext uri="{0D108BD9-81ED-4DB2-BD59-A6C34878D82A}">
                    <a16:rowId xmlns:a16="http://schemas.microsoft.com/office/drawing/2014/main" val="3423816220"/>
                  </a:ext>
                </a:extLst>
              </a:tr>
              <a:tr h="265549">
                <a:tc>
                  <a:txBody>
                    <a:bodyPr/>
                    <a:lstStyle/>
                    <a:p>
                      <a:pPr marL="0" marR="0" algn="ctr">
                        <a:lnSpc>
                          <a:spcPct val="107000"/>
                        </a:lnSpc>
                        <a:spcBef>
                          <a:spcPts val="0"/>
                        </a:spcBef>
                        <a:spcAft>
                          <a:spcPts val="0"/>
                        </a:spcAft>
                      </a:pPr>
                      <a:r>
                        <a:rPr lang="fr-CA" sz="1100" b="1" kern="1200">
                          <a:solidFill>
                            <a:schemeClr val="accent4"/>
                          </a:solidFill>
                          <a:effectLst/>
                          <a:latin typeface="+mn-lt"/>
                          <a:ea typeface="+mn-ea"/>
                          <a:cs typeface="+mn-cs"/>
                        </a:rPr>
                        <a:t>Ont.</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extLst>
                  <a:ext uri="{0D108BD9-81ED-4DB2-BD59-A6C34878D82A}">
                    <a16:rowId xmlns:a16="http://schemas.microsoft.com/office/drawing/2014/main" val="11623631"/>
                  </a:ext>
                </a:extLst>
              </a:tr>
              <a:tr h="282180">
                <a:tc>
                  <a:txBody>
                    <a:bodyPr/>
                    <a:lstStyle/>
                    <a:p>
                      <a:pPr marL="0" marR="0" algn="ctr">
                        <a:lnSpc>
                          <a:spcPct val="107000"/>
                        </a:lnSpc>
                        <a:spcBef>
                          <a:spcPts val="0"/>
                        </a:spcBef>
                        <a:spcAft>
                          <a:spcPts val="0"/>
                        </a:spcAft>
                      </a:pPr>
                      <a:r>
                        <a:rPr lang="fr-CA" sz="1100" b="1" kern="1200">
                          <a:solidFill>
                            <a:schemeClr val="accent4"/>
                          </a:solidFill>
                          <a:effectLst/>
                          <a:latin typeface="+mn-lt"/>
                          <a:ea typeface="+mn-ea"/>
                          <a:cs typeface="+mn-cs"/>
                        </a:rPr>
                        <a:t>Qc</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extLst>
                  <a:ext uri="{0D108BD9-81ED-4DB2-BD59-A6C34878D82A}">
                    <a16:rowId xmlns:a16="http://schemas.microsoft.com/office/drawing/2014/main" val="1996164948"/>
                  </a:ext>
                </a:extLst>
              </a:tr>
              <a:tr h="35537">
                <a:tc>
                  <a:txBody>
                    <a:bodyPr/>
                    <a:lstStyle/>
                    <a:p>
                      <a:pPr marL="0" marR="0" algn="ctr">
                        <a:lnSpc>
                          <a:spcPct val="107000"/>
                        </a:lnSpc>
                        <a:spcBef>
                          <a:spcPts val="0"/>
                        </a:spcBef>
                        <a:spcAft>
                          <a:spcPts val="0"/>
                        </a:spcAft>
                      </a:pPr>
                      <a:r>
                        <a:rPr lang="fr-CA" sz="1100" b="1" kern="1200">
                          <a:solidFill>
                            <a:schemeClr val="accent4"/>
                          </a:solidFill>
                          <a:effectLst/>
                          <a:latin typeface="+mn-lt"/>
                          <a:ea typeface="+mn-ea"/>
                          <a:cs typeface="+mn-cs"/>
                        </a:rPr>
                        <a:t>N.‑B.</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p>
                    <a:p>
                      <a:pPr marL="0" marR="0" algn="ctr">
                        <a:lnSpc>
                          <a:spcPct val="107000"/>
                        </a:lnSpc>
                        <a:spcBef>
                          <a:spcPts val="0"/>
                        </a:spcBef>
                        <a:spcAft>
                          <a:spcPts val="0"/>
                        </a:spcAft>
                        <a:tabLst>
                          <a:tab pos="5280025" algn="l"/>
                        </a:tabLst>
                      </a:pPr>
                      <a:r>
                        <a:rPr lang="en-CA" sz="1100">
                          <a:solidFill>
                            <a:schemeClr val="accent4"/>
                          </a:solidFill>
                          <a:effectLst/>
                        </a:rPr>
                        <a:t>(</a:t>
                      </a:r>
                      <a:r>
                        <a:rPr lang="en-CA" sz="1100" err="1">
                          <a:solidFill>
                            <a:schemeClr val="accent4"/>
                          </a:solidFill>
                          <a:effectLst/>
                        </a:rPr>
                        <a:t>appel</a:t>
                      </a:r>
                      <a:r>
                        <a:rPr lang="en-CA" sz="1100">
                          <a:solidFill>
                            <a:schemeClr val="accent4"/>
                          </a:solidFill>
                          <a:effectLst/>
                        </a:rPr>
                        <a:t> </a:t>
                      </a:r>
                      <a:r>
                        <a:rPr lang="en-CA" sz="1100" err="1">
                          <a:solidFill>
                            <a:schemeClr val="accent4"/>
                          </a:solidFill>
                          <a:effectLst/>
                        </a:rPr>
                        <a:t>téléphonique</a:t>
                      </a:r>
                      <a:r>
                        <a:rPr lang="en-CA" sz="1100">
                          <a:solidFill>
                            <a:schemeClr val="accent4"/>
                          </a:solidFill>
                          <a:effectLst/>
                        </a:rPr>
                        <a:t> </a:t>
                      </a:r>
                      <a:r>
                        <a:rPr lang="en-CA" sz="1100" err="1">
                          <a:solidFill>
                            <a:schemeClr val="accent4"/>
                          </a:solidFill>
                          <a:effectLst/>
                        </a:rPr>
                        <a:t>ou</a:t>
                      </a:r>
                      <a:r>
                        <a:rPr lang="en-CA" sz="1100">
                          <a:solidFill>
                            <a:schemeClr val="accent4"/>
                          </a:solidFill>
                          <a:effectLst/>
                        </a:rPr>
                        <a:t> </a:t>
                      </a:r>
                      <a:r>
                        <a:rPr lang="en-CA" sz="1100" err="1">
                          <a:solidFill>
                            <a:schemeClr val="accent4"/>
                          </a:solidFill>
                          <a:effectLst/>
                        </a:rPr>
                        <a:t>lettre</a:t>
                      </a:r>
                      <a:r>
                        <a:rPr lang="en-CA"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extLst>
                  <a:ext uri="{0D108BD9-81ED-4DB2-BD59-A6C34878D82A}">
                    <a16:rowId xmlns:a16="http://schemas.microsoft.com/office/drawing/2014/main" val="2368356662"/>
                  </a:ext>
                </a:extLst>
              </a:tr>
              <a:tr h="265549">
                <a:tc>
                  <a:txBody>
                    <a:bodyPr/>
                    <a:lstStyle/>
                    <a:p>
                      <a:pPr marL="0" marR="0" algn="ctr">
                        <a:lnSpc>
                          <a:spcPct val="107000"/>
                        </a:lnSpc>
                        <a:spcBef>
                          <a:spcPts val="0"/>
                        </a:spcBef>
                        <a:spcAft>
                          <a:spcPts val="0"/>
                        </a:spcAft>
                      </a:pPr>
                      <a:r>
                        <a:rPr lang="fr-CA" sz="1100" b="1" kern="1200">
                          <a:solidFill>
                            <a:schemeClr val="accent4"/>
                          </a:solidFill>
                          <a:effectLst/>
                          <a:latin typeface="+mn-lt"/>
                          <a:ea typeface="+mn-ea"/>
                          <a:cs typeface="+mn-cs"/>
                        </a:rPr>
                        <a:t>N.‑É.</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extLst>
                  <a:ext uri="{0D108BD9-81ED-4DB2-BD59-A6C34878D82A}">
                    <a16:rowId xmlns:a16="http://schemas.microsoft.com/office/drawing/2014/main" val="1298927858"/>
                  </a:ext>
                </a:extLst>
              </a:tr>
              <a:tr h="265549">
                <a:tc>
                  <a:txBody>
                    <a:bodyPr/>
                    <a:lstStyle/>
                    <a:p>
                      <a:pPr marL="0" marR="0" algn="ctr">
                        <a:lnSpc>
                          <a:spcPct val="107000"/>
                        </a:lnSpc>
                        <a:spcBef>
                          <a:spcPts val="0"/>
                        </a:spcBef>
                        <a:spcAft>
                          <a:spcPts val="0"/>
                        </a:spcAft>
                      </a:pPr>
                      <a:r>
                        <a:rPr lang="fr-CA" sz="1100" b="1" kern="1200">
                          <a:solidFill>
                            <a:schemeClr val="accent4"/>
                          </a:solidFill>
                          <a:effectLst/>
                          <a:latin typeface="+mn-lt"/>
                          <a:ea typeface="+mn-ea"/>
                          <a:cs typeface="+mn-cs"/>
                        </a:rPr>
                        <a:t>Î.‑P.‑É.</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extLst>
                  <a:ext uri="{0D108BD9-81ED-4DB2-BD59-A6C34878D82A}">
                    <a16:rowId xmlns:a16="http://schemas.microsoft.com/office/drawing/2014/main" val="1397987067"/>
                  </a:ext>
                </a:extLst>
              </a:tr>
              <a:tr h="265549">
                <a:tc>
                  <a:txBody>
                    <a:bodyPr/>
                    <a:lstStyle/>
                    <a:p>
                      <a:pPr marL="0" marR="0" algn="ctr">
                        <a:lnSpc>
                          <a:spcPct val="107000"/>
                        </a:lnSpc>
                        <a:spcBef>
                          <a:spcPts val="0"/>
                        </a:spcBef>
                        <a:spcAft>
                          <a:spcPts val="0"/>
                        </a:spcAft>
                      </a:pPr>
                      <a:r>
                        <a:rPr lang="fr-CA" sz="1100" b="1" kern="1200">
                          <a:solidFill>
                            <a:schemeClr val="accent4"/>
                          </a:solidFill>
                          <a:effectLst/>
                          <a:latin typeface="+mn-lt"/>
                          <a:ea typeface="+mn-ea"/>
                          <a:cs typeface="+mn-cs"/>
                        </a:rPr>
                        <a:t>T.‑N.‑L.</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9873" marR="59873" marT="0" marB="0" anchor="ctr"/>
                </a:tc>
                <a:extLst>
                  <a:ext uri="{0D108BD9-81ED-4DB2-BD59-A6C34878D82A}">
                    <a16:rowId xmlns:a16="http://schemas.microsoft.com/office/drawing/2014/main" val="1286241445"/>
                  </a:ext>
                </a:extLst>
              </a:tr>
            </a:tbl>
          </a:graphicData>
        </a:graphic>
      </p:graphicFrame>
    </p:spTree>
    <p:extLst>
      <p:ext uri="{BB962C8B-B14F-4D97-AF65-F5344CB8AC3E}">
        <p14:creationId xmlns:p14="http://schemas.microsoft.com/office/powerpoint/2010/main" val="1224905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p:txBody>
          <a:bodyPr>
            <a:normAutofit/>
          </a:bodyPr>
          <a:lstStyle/>
          <a:p>
            <a:r>
              <a:rPr lang="fr-FR" sz="1600"/>
              <a:t>Intervalles d’invitation à un nouveau rendez-vous après des résultats normaux de dépistage du cancer du sein</a:t>
            </a:r>
            <a:endParaRPr lang="en-US" sz="1600"/>
          </a:p>
        </p:txBody>
      </p:sp>
      <p:sp>
        <p:nvSpPr>
          <p:cNvPr id="12" name="TextBox 11">
            <a:extLst>
              <a:ext uri="{FF2B5EF4-FFF2-40B4-BE49-F238E27FC236}">
                <a16:creationId xmlns:a16="http://schemas.microsoft.com/office/drawing/2014/main" id="{E2664A72-D48A-6F88-B084-9CCF9C07DCDC}"/>
              </a:ext>
            </a:extLst>
          </p:cNvPr>
          <p:cNvSpPr txBox="1"/>
          <p:nvPr/>
        </p:nvSpPr>
        <p:spPr>
          <a:xfrm>
            <a:off x="1578709" y="4806461"/>
            <a:ext cx="8948614" cy="720069"/>
          </a:xfrm>
          <a:prstGeom prst="rect">
            <a:avLst/>
          </a:prstGeom>
          <a:noFill/>
        </p:spPr>
        <p:txBody>
          <a:bodyPr wrap="square">
            <a:spAutoFit/>
          </a:bodyPr>
          <a:lstStyle/>
          <a:p>
            <a:pPr marL="0" marR="0">
              <a:lnSpc>
                <a:spcPct val="107000"/>
              </a:lnSpc>
              <a:spcBef>
                <a:spcPts val="300"/>
              </a:spcBef>
              <a:spcAft>
                <a:spcPts val="800"/>
              </a:spcAft>
            </a:pPr>
            <a:r>
              <a:rPr lang="fr-FR" sz="1000" dirty="0">
                <a:effectLst/>
                <a:latin typeface="Calibri" panose="020F0502020204030204" pitchFamily="34" charset="0"/>
                <a:ea typeface="Yu Mincho" panose="02020400000000000000" pitchFamily="18" charset="-128"/>
                <a:cs typeface="Arial" panose="020B0604020202020204" pitchFamily="34" charset="0"/>
              </a:rPr>
              <a:t>Nt : * Lorsque le dépistage a eu lieu en dehors du territoire, on suit le protocole du territoire de compétence où il a été effectué.</a:t>
            </a:r>
          </a:p>
          <a:p>
            <a:pPr marL="0" marR="0">
              <a:lnSpc>
                <a:spcPct val="107000"/>
              </a:lnSpc>
              <a:spcBef>
                <a:spcPts val="300"/>
              </a:spcBef>
              <a:spcAft>
                <a:spcPts val="800"/>
              </a:spcAft>
            </a:pPr>
            <a:r>
              <a:rPr lang="fr-FR" sz="1000" dirty="0">
                <a:effectLst/>
                <a:latin typeface="Calibri" panose="020F0502020204030204" pitchFamily="34" charset="0"/>
                <a:ea typeface="Yu Mincho" panose="02020400000000000000" pitchFamily="18" charset="-128"/>
                <a:cs typeface="Arial" panose="020B0604020202020204" pitchFamily="34" charset="0"/>
              </a:rPr>
              <a:t>Ont. : ^ En Ontario, la plupart des participantes sont rappelées tous les deux ans; cependant, certaines le sont tous les ans, sur la base des facteurs de risque recensés et/ou d’une recommandation du radiologiste.</a:t>
            </a:r>
          </a:p>
        </p:txBody>
      </p:sp>
      <p:graphicFrame>
        <p:nvGraphicFramePr>
          <p:cNvPr id="2" name="Table 1">
            <a:extLst>
              <a:ext uri="{FF2B5EF4-FFF2-40B4-BE49-F238E27FC236}">
                <a16:creationId xmlns:a16="http://schemas.microsoft.com/office/drawing/2014/main" id="{AAA20304-D1D4-D110-6200-59777B8087E8}"/>
              </a:ext>
            </a:extLst>
          </p:cNvPr>
          <p:cNvGraphicFramePr>
            <a:graphicFrameLocks noGrp="1"/>
          </p:cNvGraphicFramePr>
          <p:nvPr>
            <p:extLst>
              <p:ext uri="{D42A27DB-BD31-4B8C-83A1-F6EECF244321}">
                <p14:modId xmlns:p14="http://schemas.microsoft.com/office/powerpoint/2010/main" val="1627018715"/>
              </p:ext>
            </p:extLst>
          </p:nvPr>
        </p:nvGraphicFramePr>
        <p:xfrm>
          <a:off x="1578709" y="1463816"/>
          <a:ext cx="9058029" cy="3344627"/>
        </p:xfrm>
        <a:graphic>
          <a:graphicData uri="http://schemas.openxmlformats.org/drawingml/2006/table">
            <a:tbl>
              <a:tblPr firstRow="1" firstCol="1" bandRow="1"/>
              <a:tblGrid>
                <a:gridCol w="996621">
                  <a:extLst>
                    <a:ext uri="{9D8B030D-6E8A-4147-A177-3AD203B41FA5}">
                      <a16:colId xmlns:a16="http://schemas.microsoft.com/office/drawing/2014/main" val="580922484"/>
                    </a:ext>
                  </a:extLst>
                </a:gridCol>
                <a:gridCol w="1259449">
                  <a:extLst>
                    <a:ext uri="{9D8B030D-6E8A-4147-A177-3AD203B41FA5}">
                      <a16:colId xmlns:a16="http://schemas.microsoft.com/office/drawing/2014/main" val="476974914"/>
                    </a:ext>
                  </a:extLst>
                </a:gridCol>
                <a:gridCol w="1163493">
                  <a:extLst>
                    <a:ext uri="{9D8B030D-6E8A-4147-A177-3AD203B41FA5}">
                      <a16:colId xmlns:a16="http://schemas.microsoft.com/office/drawing/2014/main" val="1202356031"/>
                    </a:ext>
                  </a:extLst>
                </a:gridCol>
                <a:gridCol w="2505985">
                  <a:extLst>
                    <a:ext uri="{9D8B030D-6E8A-4147-A177-3AD203B41FA5}">
                      <a16:colId xmlns:a16="http://schemas.microsoft.com/office/drawing/2014/main" val="1388078154"/>
                    </a:ext>
                  </a:extLst>
                </a:gridCol>
                <a:gridCol w="3132481">
                  <a:extLst>
                    <a:ext uri="{9D8B030D-6E8A-4147-A177-3AD203B41FA5}">
                      <a16:colId xmlns:a16="http://schemas.microsoft.com/office/drawing/2014/main" val="1911140540"/>
                    </a:ext>
                  </a:extLst>
                </a:gridCol>
              </a:tblGrid>
              <a:tr h="348856">
                <a:tc>
                  <a:txBody>
                    <a:bodyPr/>
                    <a:lstStyle/>
                    <a:p>
                      <a:pPr marL="0" marR="0" algn="ctr">
                        <a:lnSpc>
                          <a:spcPct val="107000"/>
                        </a:lnSpc>
                        <a:spcBef>
                          <a:spcPts val="0"/>
                        </a:spcBef>
                        <a:spcAft>
                          <a:spcPts val="240"/>
                        </a:spcAft>
                      </a:pPr>
                      <a:r>
                        <a:rPr lang="en-US" sz="1100" b="1">
                          <a:solidFill>
                            <a:schemeClr val="accent4"/>
                          </a:solidFill>
                          <a:effectLst/>
                        </a:rPr>
                        <a:t>P/T</a:t>
                      </a:r>
                      <a:endParaRPr lang="en-US" sz="11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solidFill>
                      <a:schemeClr val="accent2">
                        <a:lumMod val="20000"/>
                        <a:lumOff val="80000"/>
                      </a:schemeClr>
                    </a:solidFill>
                  </a:tcPr>
                </a:tc>
                <a:tc>
                  <a:txBody>
                    <a:bodyPr/>
                    <a:lstStyle/>
                    <a:p>
                      <a:pPr marL="0" marR="0">
                        <a:lnSpc>
                          <a:spcPct val="107000"/>
                        </a:lnSpc>
                        <a:spcBef>
                          <a:spcPts val="0"/>
                        </a:spcBef>
                        <a:spcAft>
                          <a:spcPts val="240"/>
                        </a:spcAft>
                      </a:pPr>
                      <a:r>
                        <a:rPr lang="fr-CA" sz="1100" b="1" kern="1200">
                          <a:solidFill>
                            <a:schemeClr val="accent4"/>
                          </a:solidFill>
                          <a:effectLst/>
                          <a:latin typeface="+mn-lt"/>
                          <a:ea typeface="+mn-ea"/>
                          <a:cs typeface="+mn-cs"/>
                        </a:rPr>
                        <a:t>1 ou 2 ans</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fr-CA" sz="1100" b="1" kern="1200">
                          <a:solidFill>
                            <a:schemeClr val="accent4"/>
                          </a:solidFill>
                          <a:effectLst/>
                          <a:latin typeface="+mn-lt"/>
                          <a:ea typeface="+mn-ea"/>
                          <a:cs typeface="+mn-cs"/>
                        </a:rPr>
                        <a:t>2 ans</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fr-CA" sz="1100" b="1" kern="1200">
                          <a:solidFill>
                            <a:schemeClr val="accent4"/>
                          </a:solidFill>
                          <a:effectLst/>
                          <a:latin typeface="+mn-lt"/>
                          <a:ea typeface="+mn-ea"/>
                          <a:cs typeface="+mn-cs"/>
                        </a:rPr>
                        <a:t>En fonction des recommandations du radiologiste</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fr-CA" sz="1100" b="1" kern="1200">
                          <a:solidFill>
                            <a:schemeClr val="accent4"/>
                          </a:solidFill>
                          <a:effectLst/>
                          <a:latin typeface="+mn-lt"/>
                          <a:ea typeface="+mn-ea"/>
                          <a:cs typeface="+mn-cs"/>
                        </a:rPr>
                        <a:t>En fonction des facteurs de risque</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extLst>
                  <a:ext uri="{0D108BD9-81ED-4DB2-BD59-A6C34878D82A}">
                    <a16:rowId xmlns:a16="http://schemas.microsoft.com/office/drawing/2014/main" val="2704975602"/>
                  </a:ext>
                </a:extLst>
              </a:tr>
              <a:tr h="230614">
                <a:tc>
                  <a:txBody>
                    <a:bodyPr/>
                    <a:lstStyle/>
                    <a:p>
                      <a:pPr marL="0" marR="0" algn="ctr">
                        <a:lnSpc>
                          <a:spcPct val="107000"/>
                        </a:lnSpc>
                        <a:spcBef>
                          <a:spcPts val="0"/>
                        </a:spcBef>
                        <a:spcAft>
                          <a:spcPts val="240"/>
                        </a:spcAft>
                      </a:pPr>
                      <a:r>
                        <a:rPr lang="fr-CA" sz="1100" b="1" kern="1200">
                          <a:solidFill>
                            <a:schemeClr val="accent4"/>
                          </a:solidFill>
                          <a:effectLst/>
                          <a:latin typeface="+mn-lt"/>
                          <a:ea typeface="+mn-ea"/>
                          <a:cs typeface="+mn-cs"/>
                        </a:rPr>
                        <a:t>T.N.‑O.</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7749828"/>
                  </a:ext>
                </a:extLst>
              </a:tr>
              <a:tr h="230614">
                <a:tc>
                  <a:txBody>
                    <a:bodyPr/>
                    <a:lstStyle/>
                    <a:p>
                      <a:pPr marL="0" marR="0" algn="ctr">
                        <a:lnSpc>
                          <a:spcPct val="107000"/>
                        </a:lnSpc>
                        <a:spcBef>
                          <a:spcPts val="0"/>
                        </a:spcBef>
                        <a:spcAft>
                          <a:spcPts val="0"/>
                        </a:spcAft>
                      </a:pPr>
                      <a:r>
                        <a:rPr lang="fr-CA" sz="1100" b="1" kern="1200">
                          <a:solidFill>
                            <a:schemeClr val="accent4"/>
                          </a:solidFill>
                          <a:effectLst/>
                          <a:latin typeface="+mn-lt"/>
                          <a:ea typeface="+mn-ea"/>
                          <a:cs typeface="+mn-cs"/>
                        </a:rPr>
                        <a:t>Nt*</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4275996275"/>
                  </a:ext>
                </a:extLst>
              </a:tr>
              <a:tr h="230614">
                <a:tc>
                  <a:txBody>
                    <a:bodyPr/>
                    <a:lstStyle/>
                    <a:p>
                      <a:pPr marL="0" marR="0" algn="ctr">
                        <a:lnSpc>
                          <a:spcPct val="107000"/>
                        </a:lnSpc>
                        <a:spcBef>
                          <a:spcPts val="0"/>
                        </a:spcBef>
                        <a:spcAft>
                          <a:spcPts val="0"/>
                        </a:spcAft>
                      </a:pPr>
                      <a:r>
                        <a:rPr lang="fr-CA" sz="1100" b="1" kern="1200">
                          <a:solidFill>
                            <a:schemeClr val="accent4"/>
                          </a:solidFill>
                          <a:effectLst/>
                          <a:latin typeface="+mn-lt"/>
                          <a:ea typeface="+mn-ea"/>
                          <a:cs typeface="+mn-cs"/>
                        </a:rPr>
                        <a:t>C.‑B.</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4035648867"/>
                  </a:ext>
                </a:extLst>
              </a:tr>
              <a:tr h="230614">
                <a:tc>
                  <a:txBody>
                    <a:bodyPr/>
                    <a:lstStyle/>
                    <a:p>
                      <a:pPr marL="0" marR="0" algn="ctr">
                        <a:lnSpc>
                          <a:spcPct val="107000"/>
                        </a:lnSpc>
                        <a:spcBef>
                          <a:spcPts val="0"/>
                        </a:spcBef>
                        <a:spcAft>
                          <a:spcPts val="0"/>
                        </a:spcAft>
                      </a:pPr>
                      <a:r>
                        <a:rPr lang="fr-CA" sz="1100" b="1" kern="1200" err="1">
                          <a:solidFill>
                            <a:schemeClr val="accent4"/>
                          </a:solidFill>
                          <a:effectLst/>
                          <a:latin typeface="+mn-lt"/>
                          <a:ea typeface="+mn-ea"/>
                          <a:cs typeface="+mn-cs"/>
                        </a:rPr>
                        <a:t>Alb</a:t>
                      </a:r>
                      <a:r>
                        <a:rPr lang="fr-CA" sz="1100" b="1" kern="1200">
                          <a:solidFill>
                            <a:schemeClr val="accent4"/>
                          </a:solidFill>
                          <a:effectLst/>
                          <a:latin typeface="+mn-lt"/>
                          <a:ea typeface="+mn-ea"/>
                          <a:cs typeface="+mn-cs"/>
                        </a:rPr>
                        <a:t>.</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71857364"/>
                  </a:ext>
                </a:extLst>
              </a:tr>
              <a:tr h="230614">
                <a:tc>
                  <a:txBody>
                    <a:bodyPr/>
                    <a:lstStyle/>
                    <a:p>
                      <a:pPr marL="0" marR="0" algn="ctr">
                        <a:lnSpc>
                          <a:spcPct val="107000"/>
                        </a:lnSpc>
                        <a:spcBef>
                          <a:spcPts val="0"/>
                        </a:spcBef>
                        <a:spcAft>
                          <a:spcPts val="0"/>
                        </a:spcAft>
                      </a:pPr>
                      <a:r>
                        <a:rPr lang="fr-CA" sz="1100" b="1" kern="1200" err="1">
                          <a:solidFill>
                            <a:schemeClr val="accent4"/>
                          </a:solidFill>
                          <a:effectLst/>
                          <a:latin typeface="+mn-lt"/>
                          <a:ea typeface="+mn-ea"/>
                          <a:cs typeface="+mn-cs"/>
                        </a:rPr>
                        <a:t>Sask</a:t>
                      </a:r>
                      <a:r>
                        <a:rPr lang="fr-CA" sz="1100" b="1" kern="1200">
                          <a:solidFill>
                            <a:schemeClr val="accent4"/>
                          </a:solidFill>
                          <a:effectLst/>
                          <a:latin typeface="+mn-lt"/>
                          <a:ea typeface="+mn-ea"/>
                          <a:cs typeface="+mn-cs"/>
                        </a:rPr>
                        <a:t>.</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3047265090"/>
                  </a:ext>
                </a:extLst>
              </a:tr>
              <a:tr h="230614">
                <a:tc>
                  <a:txBody>
                    <a:bodyPr/>
                    <a:lstStyle/>
                    <a:p>
                      <a:pPr marL="0" marR="0" algn="ctr">
                        <a:lnSpc>
                          <a:spcPct val="107000"/>
                        </a:lnSpc>
                        <a:spcBef>
                          <a:spcPts val="0"/>
                        </a:spcBef>
                        <a:spcAft>
                          <a:spcPts val="0"/>
                        </a:spcAft>
                      </a:pPr>
                      <a:r>
                        <a:rPr lang="fr-CA" sz="1100" b="1" kern="1200">
                          <a:solidFill>
                            <a:schemeClr val="accent4"/>
                          </a:solidFill>
                          <a:effectLst/>
                          <a:latin typeface="+mn-lt"/>
                          <a:ea typeface="+mn-ea"/>
                          <a:cs typeface="+mn-cs"/>
                        </a:rPr>
                        <a:t>Man.</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4163687176"/>
                  </a:ext>
                </a:extLst>
              </a:tr>
              <a:tr h="230614">
                <a:tc>
                  <a:txBody>
                    <a:bodyPr/>
                    <a:lstStyle/>
                    <a:p>
                      <a:pPr marL="0" marR="0" algn="ctr">
                        <a:lnSpc>
                          <a:spcPct val="107000"/>
                        </a:lnSpc>
                        <a:spcBef>
                          <a:spcPts val="0"/>
                        </a:spcBef>
                        <a:spcAft>
                          <a:spcPts val="0"/>
                        </a:spcAft>
                      </a:pPr>
                      <a:r>
                        <a:rPr lang="fr-CA" sz="1100" b="1" kern="1200" dirty="0">
                          <a:solidFill>
                            <a:schemeClr val="accent4"/>
                          </a:solidFill>
                          <a:effectLst/>
                          <a:latin typeface="+mn-lt"/>
                          <a:ea typeface="+mn-ea"/>
                          <a:cs typeface="+mn-cs"/>
                        </a:rPr>
                        <a:t>Ont.^</a:t>
                      </a:r>
                      <a:endParaRPr lang="en-US" sz="1100" b="1" kern="1200" dirty="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2468899809"/>
                  </a:ext>
                </a:extLst>
              </a:tr>
              <a:tr h="226421">
                <a:tc>
                  <a:txBody>
                    <a:bodyPr/>
                    <a:lstStyle/>
                    <a:p>
                      <a:pPr marL="0" marR="0" algn="ctr">
                        <a:lnSpc>
                          <a:spcPct val="107000"/>
                        </a:lnSpc>
                        <a:spcBef>
                          <a:spcPts val="0"/>
                        </a:spcBef>
                        <a:spcAft>
                          <a:spcPts val="0"/>
                        </a:spcAft>
                      </a:pPr>
                      <a:r>
                        <a:rPr lang="fr-CA" sz="1100" b="1" kern="1200">
                          <a:solidFill>
                            <a:schemeClr val="accent4"/>
                          </a:solidFill>
                          <a:effectLst/>
                          <a:latin typeface="+mn-lt"/>
                          <a:ea typeface="+mn-ea"/>
                          <a:cs typeface="+mn-cs"/>
                        </a:rPr>
                        <a:t>Qc</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2460659423"/>
                  </a:ext>
                </a:extLst>
              </a:tr>
              <a:tr h="230614">
                <a:tc>
                  <a:txBody>
                    <a:bodyPr/>
                    <a:lstStyle/>
                    <a:p>
                      <a:pPr marL="0" marR="0" algn="ctr">
                        <a:lnSpc>
                          <a:spcPct val="107000"/>
                        </a:lnSpc>
                        <a:spcBef>
                          <a:spcPts val="0"/>
                        </a:spcBef>
                        <a:spcAft>
                          <a:spcPts val="0"/>
                        </a:spcAft>
                      </a:pPr>
                      <a:r>
                        <a:rPr lang="fr-CA" sz="1100" b="1" kern="1200">
                          <a:solidFill>
                            <a:schemeClr val="accent4"/>
                          </a:solidFill>
                          <a:effectLst/>
                          <a:latin typeface="+mn-lt"/>
                          <a:ea typeface="+mn-ea"/>
                          <a:cs typeface="+mn-cs"/>
                        </a:rPr>
                        <a:t>N.‑B.</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2339774655"/>
                  </a:ext>
                </a:extLst>
              </a:tr>
              <a:tr h="230614">
                <a:tc>
                  <a:txBody>
                    <a:bodyPr/>
                    <a:lstStyle/>
                    <a:p>
                      <a:pPr marL="0" marR="0" algn="ctr">
                        <a:lnSpc>
                          <a:spcPct val="107000"/>
                        </a:lnSpc>
                        <a:spcBef>
                          <a:spcPts val="0"/>
                        </a:spcBef>
                        <a:spcAft>
                          <a:spcPts val="0"/>
                        </a:spcAft>
                      </a:pPr>
                      <a:r>
                        <a:rPr lang="fr-CA" sz="1100" b="1" kern="1200">
                          <a:solidFill>
                            <a:schemeClr val="accent4"/>
                          </a:solidFill>
                          <a:effectLst/>
                          <a:latin typeface="+mn-lt"/>
                          <a:ea typeface="+mn-ea"/>
                          <a:cs typeface="+mn-cs"/>
                        </a:rPr>
                        <a:t>N.‑É.</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145261243"/>
                  </a:ext>
                </a:extLst>
              </a:tr>
              <a:tr h="230614">
                <a:tc>
                  <a:txBody>
                    <a:bodyPr/>
                    <a:lstStyle/>
                    <a:p>
                      <a:pPr marL="0" marR="0" algn="ctr">
                        <a:lnSpc>
                          <a:spcPct val="107000"/>
                        </a:lnSpc>
                        <a:spcBef>
                          <a:spcPts val="0"/>
                        </a:spcBef>
                        <a:spcAft>
                          <a:spcPts val="0"/>
                        </a:spcAft>
                      </a:pPr>
                      <a:r>
                        <a:rPr lang="fr-CA" sz="1100" b="1" kern="1200">
                          <a:solidFill>
                            <a:schemeClr val="accent4"/>
                          </a:solidFill>
                          <a:effectLst/>
                          <a:latin typeface="+mn-lt"/>
                          <a:ea typeface="+mn-ea"/>
                          <a:cs typeface="+mn-cs"/>
                        </a:rPr>
                        <a:t>Î.‑P.‑É.</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2219088200"/>
                  </a:ext>
                </a:extLst>
              </a:tr>
              <a:tr h="230614">
                <a:tc>
                  <a:txBody>
                    <a:bodyPr/>
                    <a:lstStyle/>
                    <a:p>
                      <a:pPr marL="0" marR="0" algn="ctr">
                        <a:lnSpc>
                          <a:spcPct val="107000"/>
                        </a:lnSpc>
                        <a:spcBef>
                          <a:spcPts val="0"/>
                        </a:spcBef>
                        <a:spcAft>
                          <a:spcPts val="0"/>
                        </a:spcAft>
                      </a:pPr>
                      <a:r>
                        <a:rPr lang="fr-CA" sz="1100" b="1" kern="1200">
                          <a:solidFill>
                            <a:schemeClr val="accent4"/>
                          </a:solidFill>
                          <a:effectLst/>
                          <a:latin typeface="+mn-lt"/>
                          <a:ea typeface="+mn-ea"/>
                          <a:cs typeface="+mn-cs"/>
                        </a:rPr>
                        <a:t>T.‑N.‑L.</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1072369282"/>
                  </a:ext>
                </a:extLst>
              </a:tr>
              <a:tr h="230614">
                <a:tc>
                  <a:txBody>
                    <a:bodyPr/>
                    <a:lstStyle/>
                    <a:p>
                      <a:pPr marL="0" marR="0" algn="ctr">
                        <a:lnSpc>
                          <a:spcPct val="107000"/>
                        </a:lnSpc>
                        <a:spcBef>
                          <a:spcPts val="0"/>
                        </a:spcBef>
                        <a:spcAft>
                          <a:spcPts val="0"/>
                        </a:spcAft>
                      </a:pPr>
                      <a:r>
                        <a:rPr lang="fr-CA" sz="1100" b="1" kern="1200">
                          <a:solidFill>
                            <a:schemeClr val="accent4"/>
                          </a:solidFill>
                          <a:effectLst/>
                          <a:latin typeface="+mn-lt"/>
                          <a:ea typeface="+mn-ea"/>
                          <a:cs typeface="+mn-cs"/>
                        </a:rPr>
                        <a:t>T.N.‑O.</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CA" sz="1100">
                          <a:solidFill>
                            <a:schemeClr val="accent4"/>
                          </a:solidFill>
                          <a:effectLst/>
                        </a:rPr>
                        <a:t> </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a:solidFill>
                            <a:schemeClr val="accent4"/>
                          </a:solidFill>
                          <a:effectLst/>
                        </a:rPr>
                        <a:t>✓</a:t>
                      </a:r>
                      <a:endParaRPr lang="en-US" sz="11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en-US" sz="1100" dirty="0">
                          <a:solidFill>
                            <a:schemeClr val="accent4"/>
                          </a:solidFill>
                          <a:effectLst/>
                        </a:rPr>
                        <a:t>✓</a:t>
                      </a:r>
                      <a:endParaRPr lang="en-US" sz="11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3462061225"/>
                  </a:ext>
                </a:extLst>
              </a:tr>
            </a:tbl>
          </a:graphicData>
        </a:graphic>
      </p:graphicFrame>
    </p:spTree>
    <p:extLst>
      <p:ext uri="{BB962C8B-B14F-4D97-AF65-F5344CB8AC3E}">
        <p14:creationId xmlns:p14="http://schemas.microsoft.com/office/powerpoint/2010/main" val="811870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p:txBody>
          <a:bodyPr>
            <a:normAutofit/>
          </a:bodyPr>
          <a:lstStyle/>
          <a:p>
            <a:r>
              <a:rPr lang="fr-FR" sz="1600"/>
              <a:t>Avis de rappel de dépistage du cancer du sein au Canada</a:t>
            </a:r>
            <a:endParaRPr lang="en-US" sz="1600"/>
          </a:p>
        </p:txBody>
      </p:sp>
      <p:graphicFrame>
        <p:nvGraphicFramePr>
          <p:cNvPr id="4" name="Table 3">
            <a:extLst>
              <a:ext uri="{FF2B5EF4-FFF2-40B4-BE49-F238E27FC236}">
                <a16:creationId xmlns:a16="http://schemas.microsoft.com/office/drawing/2014/main" id="{E2B41364-7A8D-EF4B-FA7A-B019D998C308}"/>
              </a:ext>
            </a:extLst>
          </p:cNvPr>
          <p:cNvGraphicFramePr>
            <a:graphicFrameLocks noGrp="1"/>
          </p:cNvGraphicFramePr>
          <p:nvPr>
            <p:extLst>
              <p:ext uri="{D42A27DB-BD31-4B8C-83A1-F6EECF244321}">
                <p14:modId xmlns:p14="http://schemas.microsoft.com/office/powerpoint/2010/main" val="869986201"/>
              </p:ext>
            </p:extLst>
          </p:nvPr>
        </p:nvGraphicFramePr>
        <p:xfrm>
          <a:off x="838200" y="1554850"/>
          <a:ext cx="10515600" cy="4390790"/>
        </p:xfrm>
        <a:graphic>
          <a:graphicData uri="http://schemas.openxmlformats.org/drawingml/2006/table">
            <a:tbl>
              <a:tblPr firstRow="1" firstCol="1" bandRow="1" bandCol="1"/>
              <a:tblGrid>
                <a:gridCol w="596462">
                  <a:extLst>
                    <a:ext uri="{9D8B030D-6E8A-4147-A177-3AD203B41FA5}">
                      <a16:colId xmlns:a16="http://schemas.microsoft.com/office/drawing/2014/main" val="1289214439"/>
                    </a:ext>
                  </a:extLst>
                </a:gridCol>
                <a:gridCol w="9919138">
                  <a:extLst>
                    <a:ext uri="{9D8B030D-6E8A-4147-A177-3AD203B41FA5}">
                      <a16:colId xmlns:a16="http://schemas.microsoft.com/office/drawing/2014/main" val="2169294308"/>
                    </a:ext>
                  </a:extLst>
                </a:gridCol>
              </a:tblGrid>
              <a:tr h="283217">
                <a:tc>
                  <a:txBody>
                    <a:bodyPr/>
                    <a:lstStyle/>
                    <a:p>
                      <a:pPr marL="0" marR="0" algn="ctr">
                        <a:lnSpc>
                          <a:spcPct val="107000"/>
                        </a:lnSpc>
                        <a:spcBef>
                          <a:spcPts val="100"/>
                        </a:spcBef>
                        <a:spcAft>
                          <a:spcPts val="100"/>
                        </a:spcAft>
                        <a:tabLst>
                          <a:tab pos="5280025" algn="l"/>
                        </a:tabLst>
                      </a:pPr>
                      <a:r>
                        <a:rPr lang="en-US" sz="1100" b="1">
                          <a:solidFill>
                            <a:schemeClr val="accent4"/>
                          </a:solidFill>
                          <a:effectLst/>
                        </a:rPr>
                        <a:t>P/T</a:t>
                      </a:r>
                      <a:endParaRPr lang="en-US" sz="11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solidFill>
                      <a:schemeClr val="accent2">
                        <a:lumMod val="20000"/>
                        <a:lumOff val="80000"/>
                      </a:schemeClr>
                    </a:solidFill>
                  </a:tcPr>
                </a:tc>
                <a:tc>
                  <a:txBody>
                    <a:bodyPr/>
                    <a:lstStyle/>
                    <a:p>
                      <a:pPr marL="0" marR="0">
                        <a:lnSpc>
                          <a:spcPct val="107000"/>
                        </a:lnSpc>
                        <a:spcBef>
                          <a:spcPts val="100"/>
                        </a:spcBef>
                        <a:spcAft>
                          <a:spcPts val="100"/>
                        </a:spcAft>
                        <a:tabLst>
                          <a:tab pos="5280025" algn="l"/>
                        </a:tabLst>
                      </a:pPr>
                      <a:r>
                        <a:rPr lang="en-US" sz="1100" b="1">
                          <a:solidFill>
                            <a:schemeClr val="accent4"/>
                          </a:solidFill>
                          <a:effectLst/>
                        </a:rPr>
                        <a:t>Avis de rappel </a:t>
                      </a:r>
                      <a:endParaRPr lang="en-US" sz="11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837115714"/>
                  </a:ext>
                </a:extLst>
              </a:tr>
              <a:tr h="215405">
                <a:tc>
                  <a:txBody>
                    <a:bodyPr/>
                    <a:lstStyle/>
                    <a:p>
                      <a:pPr marL="0" marR="0" algn="ctr">
                        <a:lnSpc>
                          <a:spcPct val="107000"/>
                        </a:lnSpc>
                        <a:spcBef>
                          <a:spcPts val="100"/>
                        </a:spcBef>
                        <a:spcAft>
                          <a:spcPts val="300"/>
                        </a:spcAft>
                        <a:tabLst>
                          <a:tab pos="5280025" algn="l"/>
                        </a:tabLst>
                      </a:pPr>
                      <a:r>
                        <a:rPr lang="fr-CA" sz="1100" b="1" kern="1200">
                          <a:solidFill>
                            <a:schemeClr val="accent4"/>
                          </a:solidFill>
                          <a:effectLst/>
                          <a:latin typeface="+mn-lt"/>
                          <a:ea typeface="+mn-ea"/>
                          <a:cs typeface="+mn-cs"/>
                        </a:rPr>
                        <a:t>Yn</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tabLst>
                          <a:tab pos="5280025" algn="l"/>
                        </a:tabLst>
                      </a:pPr>
                      <a:r>
                        <a:rPr lang="fr-CA" sz="1100" b="0">
                          <a:solidFill>
                            <a:srgbClr val="262626"/>
                          </a:solidFill>
                          <a:effectLst/>
                          <a:latin typeface="Calibri" panose="020F0502020204030204" pitchFamily="34" charset="0"/>
                          <a:ea typeface="Calibri" panose="020F0502020204030204" pitchFamily="34" charset="0"/>
                          <a:cs typeface="ArialMT"/>
                        </a:rPr>
                        <a:t>Aucun</a:t>
                      </a:r>
                      <a:endParaRPr lang="en-US" sz="11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3515705947"/>
                  </a:ext>
                </a:extLst>
              </a:tr>
              <a:tr h="440783">
                <a:tc>
                  <a:txBody>
                    <a:bodyPr/>
                    <a:lstStyle/>
                    <a:p>
                      <a:pPr marL="0" marR="0" algn="ctr">
                        <a:lnSpc>
                          <a:spcPct val="107000"/>
                        </a:lnSpc>
                        <a:spcBef>
                          <a:spcPts val="100"/>
                        </a:spcBef>
                        <a:spcAft>
                          <a:spcPts val="300"/>
                        </a:spcAft>
                        <a:tabLst>
                          <a:tab pos="5280025" algn="l"/>
                        </a:tabLst>
                      </a:pPr>
                      <a:r>
                        <a:rPr lang="fr-CA" sz="1100" b="1" kern="1200">
                          <a:solidFill>
                            <a:schemeClr val="accent4"/>
                          </a:solidFill>
                          <a:effectLst/>
                          <a:latin typeface="+mn-lt"/>
                          <a:ea typeface="+mn-ea"/>
                          <a:cs typeface="+mn-cs"/>
                        </a:rPr>
                        <a:t>T.N.‑O.</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tabLst>
                          <a:tab pos="5280025" algn="l"/>
                        </a:tabLst>
                      </a:pPr>
                      <a:r>
                        <a:rPr lang="fr-CA" sz="1100">
                          <a:solidFill>
                            <a:srgbClr val="262626"/>
                          </a:solidFill>
                          <a:effectLst/>
                          <a:latin typeface="Calibri" panose="020F0502020204030204" pitchFamily="34" charset="0"/>
                          <a:ea typeface="Calibri" panose="020F0502020204030204" pitchFamily="34" charset="0"/>
                          <a:cs typeface="ArialMT"/>
                        </a:rPr>
                        <a:t>Lettre de rappel envoyée deux semaines avant le début du mois au cours duquel le dépistage est prévu, une deuxième lettre de rappel étant envoyée 15 jours après la date à laquelle le rendez‑vous était prévu, si la personne n’a pas été vue ou si elle n’a pas pris rendez‑vous pour une mammographie</a:t>
                      </a:r>
                      <a:endParaRPr lang="en-US" sz="110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2024023082"/>
                  </a:ext>
                </a:extLst>
              </a:tr>
              <a:tr h="215405">
                <a:tc>
                  <a:txBody>
                    <a:bodyPr/>
                    <a:lstStyle/>
                    <a:p>
                      <a:pPr marL="0" marR="0" algn="ctr">
                        <a:lnSpc>
                          <a:spcPct val="107000"/>
                        </a:lnSpc>
                        <a:spcBef>
                          <a:spcPts val="100"/>
                        </a:spcBef>
                        <a:spcAft>
                          <a:spcPts val="300"/>
                        </a:spcAft>
                        <a:tabLst>
                          <a:tab pos="5280025" algn="l"/>
                        </a:tabLst>
                      </a:pPr>
                      <a:r>
                        <a:rPr lang="fr-CA" sz="1100" b="1" kern="1200">
                          <a:solidFill>
                            <a:schemeClr val="accent4"/>
                          </a:solidFill>
                          <a:effectLst/>
                          <a:latin typeface="+mn-lt"/>
                          <a:ea typeface="+mn-ea"/>
                          <a:cs typeface="+mn-cs"/>
                        </a:rPr>
                        <a:t>Nt</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tabLst>
                          <a:tab pos="5280025" algn="l"/>
                        </a:tabLst>
                      </a:pPr>
                      <a:r>
                        <a:rPr lang="fr-CA" sz="1100">
                          <a:solidFill>
                            <a:srgbClr val="262626"/>
                          </a:solidFill>
                          <a:effectLst/>
                          <a:latin typeface="Calibri" panose="020F0502020204030204" pitchFamily="34" charset="0"/>
                          <a:ea typeface="Calibri" panose="020F0502020204030204" pitchFamily="34" charset="0"/>
                          <a:cs typeface="Arial" panose="020B0604020202020204" pitchFamily="34" charset="0"/>
                        </a:rPr>
                        <a:t>Pas de programme de dépistage organisé</a:t>
                      </a:r>
                      <a:endParaRPr lang="en-US" sz="110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279359265"/>
                  </a:ext>
                </a:extLst>
              </a:tr>
              <a:tr h="215405">
                <a:tc>
                  <a:txBody>
                    <a:bodyPr/>
                    <a:lstStyle/>
                    <a:p>
                      <a:pPr marL="0" marR="0" algn="ctr">
                        <a:lnSpc>
                          <a:spcPct val="107000"/>
                        </a:lnSpc>
                        <a:spcBef>
                          <a:spcPts val="100"/>
                        </a:spcBef>
                        <a:spcAft>
                          <a:spcPts val="300"/>
                        </a:spcAft>
                        <a:tabLst>
                          <a:tab pos="5280025" algn="l"/>
                        </a:tabLst>
                      </a:pPr>
                      <a:r>
                        <a:rPr lang="fr-CA" sz="1100" b="1" kern="1200">
                          <a:solidFill>
                            <a:schemeClr val="accent4"/>
                          </a:solidFill>
                          <a:effectLst/>
                          <a:latin typeface="+mn-lt"/>
                          <a:ea typeface="+mn-ea"/>
                          <a:cs typeface="+mn-cs"/>
                        </a:rPr>
                        <a:t>C.‑B.</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fr-CA" sz="1100">
                          <a:solidFill>
                            <a:srgbClr val="262626"/>
                          </a:solidFill>
                          <a:effectLst/>
                          <a:latin typeface="Calibri" panose="020F0502020204030204" pitchFamily="34" charset="0"/>
                          <a:ea typeface="Calibri" panose="020F0502020204030204" pitchFamily="34" charset="0"/>
                          <a:cs typeface="ArialMT"/>
                        </a:rPr>
                        <a:t>Jusqu’à trois cartes d’avis de rappel peuvent être envoyées sur une période de 23 mois.</a:t>
                      </a:r>
                      <a:endParaRPr lang="en-US" sz="110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3564978995"/>
                  </a:ext>
                </a:extLst>
              </a:tr>
              <a:tr h="215405">
                <a:tc>
                  <a:txBody>
                    <a:bodyPr/>
                    <a:lstStyle/>
                    <a:p>
                      <a:pPr marL="0" marR="0" algn="ctr">
                        <a:lnSpc>
                          <a:spcPct val="107000"/>
                        </a:lnSpc>
                        <a:spcBef>
                          <a:spcPts val="100"/>
                        </a:spcBef>
                        <a:spcAft>
                          <a:spcPts val="300"/>
                        </a:spcAft>
                        <a:tabLst>
                          <a:tab pos="5280025" algn="l"/>
                        </a:tabLst>
                      </a:pPr>
                      <a:r>
                        <a:rPr lang="fr-CA" sz="1100" b="1" kern="1200">
                          <a:solidFill>
                            <a:schemeClr val="accent4"/>
                          </a:solidFill>
                          <a:effectLst/>
                          <a:latin typeface="+mn-lt"/>
                          <a:ea typeface="+mn-ea"/>
                          <a:cs typeface="+mn-cs"/>
                        </a:rPr>
                        <a:t>Alb.</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fr-CA" sz="1100" dirty="0">
                          <a:solidFill>
                            <a:srgbClr val="262626"/>
                          </a:solidFill>
                          <a:effectLst/>
                          <a:latin typeface="Calibri" panose="020F0502020204030204" pitchFamily="34" charset="0"/>
                          <a:ea typeface="Calibri" panose="020F0502020204030204" pitchFamily="34" charset="0"/>
                          <a:cs typeface="ArialMT"/>
                        </a:rPr>
                        <a:t>Lettre de rappel envoyée une fois par le programme après un retard minimum de 120 jours</a:t>
                      </a:r>
                      <a:endParaRPr lang="en-US" sz="1100" dirty="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988002846"/>
                  </a:ext>
                </a:extLst>
              </a:tr>
              <a:tr h="215405">
                <a:tc>
                  <a:txBody>
                    <a:bodyPr/>
                    <a:lstStyle/>
                    <a:p>
                      <a:pPr marL="0" marR="0" algn="ctr">
                        <a:lnSpc>
                          <a:spcPct val="107000"/>
                        </a:lnSpc>
                        <a:spcBef>
                          <a:spcPts val="100"/>
                        </a:spcBef>
                        <a:spcAft>
                          <a:spcPts val="300"/>
                        </a:spcAft>
                        <a:tabLst>
                          <a:tab pos="5280025" algn="l"/>
                        </a:tabLst>
                      </a:pPr>
                      <a:r>
                        <a:rPr lang="fr-CA" sz="1100" b="1" kern="1200">
                          <a:solidFill>
                            <a:schemeClr val="accent4"/>
                          </a:solidFill>
                          <a:effectLst/>
                          <a:latin typeface="+mn-lt"/>
                          <a:ea typeface="+mn-ea"/>
                          <a:cs typeface="+mn-cs"/>
                        </a:rPr>
                        <a:t>Sask.</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tabLst>
                          <a:tab pos="5280025" algn="l"/>
                        </a:tabLst>
                      </a:pPr>
                      <a:r>
                        <a:rPr lang="fr-CA" sz="1100">
                          <a:solidFill>
                            <a:srgbClr val="262626"/>
                          </a:solidFill>
                          <a:effectLst/>
                          <a:latin typeface="Calibri" panose="020F0502020204030204" pitchFamily="34" charset="0"/>
                          <a:ea typeface="Calibri" panose="020F0502020204030204" pitchFamily="34" charset="0"/>
                          <a:cs typeface="ArialMT"/>
                        </a:rPr>
                        <a:t>Lettre de rappel envoyée deux semaines après l’invitation initiale, si aucun rendez‑vous n’a été pris</a:t>
                      </a:r>
                      <a:endParaRPr lang="en-US" sz="110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2375548178"/>
                  </a:ext>
                </a:extLst>
              </a:tr>
              <a:tr h="440783">
                <a:tc>
                  <a:txBody>
                    <a:bodyPr/>
                    <a:lstStyle/>
                    <a:p>
                      <a:pPr marL="0" marR="0" algn="ctr">
                        <a:lnSpc>
                          <a:spcPct val="107000"/>
                        </a:lnSpc>
                        <a:spcBef>
                          <a:spcPts val="100"/>
                        </a:spcBef>
                        <a:spcAft>
                          <a:spcPts val="300"/>
                        </a:spcAft>
                        <a:tabLst>
                          <a:tab pos="5280025" algn="l"/>
                        </a:tabLst>
                      </a:pPr>
                      <a:r>
                        <a:rPr lang="fr-CA" sz="1100" b="1" kern="1200">
                          <a:solidFill>
                            <a:schemeClr val="accent4"/>
                          </a:solidFill>
                          <a:effectLst/>
                          <a:latin typeface="+mn-lt"/>
                          <a:ea typeface="+mn-ea"/>
                          <a:cs typeface="+mn-cs"/>
                        </a:rPr>
                        <a:t>Man.</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tabLst>
                          <a:tab pos="5280025" algn="l"/>
                        </a:tabLst>
                      </a:pPr>
                      <a:r>
                        <a:rPr lang="fr-CA" sz="1100">
                          <a:solidFill>
                            <a:srgbClr val="262626"/>
                          </a:solidFill>
                          <a:effectLst/>
                          <a:latin typeface="Calibri" panose="020F0502020204030204" pitchFamily="34" charset="0"/>
                          <a:ea typeface="Calibri" panose="020F0502020204030204" pitchFamily="34" charset="0"/>
                          <a:cs typeface="Calibri" panose="020F0502020204030204" pitchFamily="34" charset="0"/>
                        </a:rPr>
                        <a:t>Lettre de rappel envoyée trois semaines après l’invitation initiale ou l’invitation à un nouveau rendez-vous, si aucun rendez-vous n’a été pris. </a:t>
                      </a:r>
                      <a:r>
                        <a:rPr lang="fr-CA" sz="1100">
                          <a:solidFill>
                            <a:srgbClr val="262626"/>
                          </a:solidFill>
                          <a:effectLst/>
                          <a:latin typeface="Calibri" panose="020F0502020204030204" pitchFamily="34" charset="0"/>
                          <a:ea typeface="Calibri" panose="020F0502020204030204" pitchFamily="34" charset="0"/>
                          <a:cs typeface="ArialMT"/>
                        </a:rPr>
                        <a:t>S’il n’y a toujours pas de réponse, une lettre d’invitation à un nouveau rendez‑vous sera envoyée tous les ans jusqu’à l’obtention d’une réponse ou jusqu’à l’âge limite de participation au programme (75 ans). On envoie au maximum quatre séries de lettres (invitation, invitation à un nouveau rendez‑vous et rappel).</a:t>
                      </a:r>
                      <a:endParaRPr lang="en-US" sz="110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43509352"/>
                  </a:ext>
                </a:extLst>
              </a:tr>
              <a:tr h="215405">
                <a:tc>
                  <a:txBody>
                    <a:bodyPr/>
                    <a:lstStyle/>
                    <a:p>
                      <a:pPr marL="0" marR="0" algn="ctr">
                        <a:lnSpc>
                          <a:spcPct val="107000"/>
                        </a:lnSpc>
                        <a:spcBef>
                          <a:spcPts val="100"/>
                        </a:spcBef>
                        <a:spcAft>
                          <a:spcPts val="300"/>
                        </a:spcAft>
                        <a:tabLst>
                          <a:tab pos="5280025" algn="l"/>
                        </a:tabLst>
                      </a:pPr>
                      <a:r>
                        <a:rPr lang="fr-CA" sz="1100" b="1" kern="1200">
                          <a:solidFill>
                            <a:schemeClr val="accent4"/>
                          </a:solidFill>
                          <a:effectLst/>
                          <a:latin typeface="+mn-lt"/>
                          <a:ea typeface="+mn-ea"/>
                          <a:cs typeface="+mn-cs"/>
                        </a:rPr>
                        <a:t>Ont.</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fr-CA" sz="1100">
                          <a:solidFill>
                            <a:srgbClr val="262626"/>
                          </a:solidFill>
                          <a:effectLst/>
                          <a:latin typeface="Calibri" panose="020F0502020204030204" pitchFamily="34" charset="0"/>
                          <a:ea typeface="Calibri" panose="020F0502020204030204" pitchFamily="34" charset="0"/>
                          <a:cs typeface="ArialMT"/>
                        </a:rPr>
                        <a:t>Lettre de rappel d’invitation à un nouveau rendez‑vous, envoyée par le programme de dépistage, environ dix semaines après la lettre d’invitation à un nouveau rendez‑vous, si le dépistage n’a pas été lancé</a:t>
                      </a:r>
                      <a:endParaRPr lang="en-US" sz="110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4178506261"/>
                  </a:ext>
                </a:extLst>
              </a:tr>
              <a:tr h="215405">
                <a:tc>
                  <a:txBody>
                    <a:bodyPr/>
                    <a:lstStyle/>
                    <a:p>
                      <a:pPr marL="0" marR="0" algn="ctr">
                        <a:lnSpc>
                          <a:spcPct val="107000"/>
                        </a:lnSpc>
                        <a:spcBef>
                          <a:spcPts val="100"/>
                        </a:spcBef>
                        <a:spcAft>
                          <a:spcPts val="300"/>
                        </a:spcAft>
                        <a:tabLst>
                          <a:tab pos="5280025" algn="l"/>
                        </a:tabLst>
                      </a:pPr>
                      <a:r>
                        <a:rPr lang="fr-CA" sz="1100" b="1" kern="1200">
                          <a:solidFill>
                            <a:schemeClr val="accent4"/>
                          </a:solidFill>
                          <a:effectLst/>
                          <a:latin typeface="+mn-lt"/>
                          <a:ea typeface="+mn-ea"/>
                          <a:cs typeface="+mn-cs"/>
                        </a:rPr>
                        <a:t>Qc</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fr-CA" sz="1100">
                          <a:solidFill>
                            <a:srgbClr val="262626"/>
                          </a:solidFill>
                          <a:effectLst/>
                          <a:latin typeface="Calibri" panose="020F0502020204030204" pitchFamily="34" charset="0"/>
                          <a:ea typeface="Calibri" panose="020F0502020204030204" pitchFamily="34" charset="0"/>
                          <a:cs typeface="ArialMT"/>
                        </a:rPr>
                        <a:t>Lettre de rappel d’invitation à un nouveau rendez‑vous, envoyée par le programme de dépistage, environ dix semaines après la lettre d’invitation à un nouveau rendez‑vous, si le dépistage n’a pas été lancé</a:t>
                      </a:r>
                      <a:endParaRPr lang="en-US" sz="110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818650582"/>
                  </a:ext>
                </a:extLst>
              </a:tr>
              <a:tr h="215405">
                <a:tc>
                  <a:txBody>
                    <a:bodyPr/>
                    <a:lstStyle/>
                    <a:p>
                      <a:pPr marL="0" marR="0" algn="ctr">
                        <a:lnSpc>
                          <a:spcPct val="107000"/>
                        </a:lnSpc>
                        <a:spcBef>
                          <a:spcPts val="100"/>
                        </a:spcBef>
                        <a:spcAft>
                          <a:spcPts val="300"/>
                        </a:spcAft>
                        <a:tabLst>
                          <a:tab pos="5280025" algn="l"/>
                        </a:tabLst>
                      </a:pPr>
                      <a:r>
                        <a:rPr lang="fr-CA" sz="1100" b="1" kern="1200">
                          <a:solidFill>
                            <a:schemeClr val="accent4"/>
                          </a:solidFill>
                          <a:effectLst/>
                          <a:latin typeface="+mn-lt"/>
                          <a:ea typeface="+mn-ea"/>
                          <a:cs typeface="+mn-cs"/>
                        </a:rPr>
                        <a:t>N.‑B.</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tabLst>
                          <a:tab pos="5280025" algn="l"/>
                        </a:tabLst>
                      </a:pPr>
                      <a:r>
                        <a:rPr lang="fr-CA" sz="1100">
                          <a:solidFill>
                            <a:srgbClr val="262626"/>
                          </a:solidFill>
                          <a:effectLst/>
                          <a:latin typeface="Calibri" panose="020F0502020204030204" pitchFamily="34" charset="0"/>
                          <a:ea typeface="Calibri" panose="020F0502020204030204" pitchFamily="34" charset="0"/>
                          <a:cs typeface="ArialMT"/>
                        </a:rPr>
                        <a:t>Aucun</a:t>
                      </a:r>
                      <a:endParaRPr lang="en-US" sz="110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107094298"/>
                  </a:ext>
                </a:extLst>
              </a:tr>
              <a:tr h="215405">
                <a:tc>
                  <a:txBody>
                    <a:bodyPr/>
                    <a:lstStyle/>
                    <a:p>
                      <a:pPr marL="0" marR="0" algn="ctr">
                        <a:lnSpc>
                          <a:spcPct val="107000"/>
                        </a:lnSpc>
                        <a:spcBef>
                          <a:spcPts val="100"/>
                        </a:spcBef>
                        <a:spcAft>
                          <a:spcPts val="300"/>
                        </a:spcAft>
                        <a:tabLst>
                          <a:tab pos="5280025" algn="l"/>
                        </a:tabLst>
                      </a:pPr>
                      <a:r>
                        <a:rPr lang="fr-CA" sz="1100" b="1" kern="1200">
                          <a:solidFill>
                            <a:schemeClr val="accent4"/>
                          </a:solidFill>
                          <a:effectLst/>
                          <a:latin typeface="+mn-lt"/>
                          <a:ea typeface="+mn-ea"/>
                          <a:cs typeface="+mn-cs"/>
                        </a:rPr>
                        <a:t>N.‑É.</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fr-CA" sz="1100">
                          <a:solidFill>
                            <a:srgbClr val="262626"/>
                          </a:solidFill>
                          <a:effectLst/>
                          <a:latin typeface="Calibri" panose="020F0502020204030204" pitchFamily="34" charset="0"/>
                          <a:ea typeface="Calibri" panose="020F0502020204030204" pitchFamily="34" charset="0"/>
                          <a:cs typeface="Calibri" panose="020F0502020204030204" pitchFamily="34" charset="0"/>
                        </a:rPr>
                        <a:t>Carte de rappel envoyée trois mois avant la date prévue si aucun rendez-vous de dépistage n’a été pris. On étudie actuellement la possibilité d’envoyer des rappels par courriel.</a:t>
                      </a:r>
                      <a:endParaRPr lang="en-US" sz="110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3607308525"/>
                  </a:ext>
                </a:extLst>
              </a:tr>
              <a:tr h="215405">
                <a:tc>
                  <a:txBody>
                    <a:bodyPr/>
                    <a:lstStyle/>
                    <a:p>
                      <a:pPr marL="0" marR="0" algn="ctr">
                        <a:lnSpc>
                          <a:spcPct val="107000"/>
                        </a:lnSpc>
                        <a:spcBef>
                          <a:spcPts val="100"/>
                        </a:spcBef>
                        <a:spcAft>
                          <a:spcPts val="300"/>
                        </a:spcAft>
                        <a:tabLst>
                          <a:tab pos="5280025" algn="l"/>
                        </a:tabLst>
                      </a:pPr>
                      <a:r>
                        <a:rPr lang="fr-CA" sz="1100" b="1" kern="1200">
                          <a:solidFill>
                            <a:schemeClr val="accent4"/>
                          </a:solidFill>
                          <a:effectLst/>
                          <a:latin typeface="+mn-lt"/>
                          <a:ea typeface="+mn-ea"/>
                          <a:cs typeface="+mn-cs"/>
                        </a:rPr>
                        <a:t>Î.‑P.‑É.</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fr-CA" sz="1100">
                          <a:solidFill>
                            <a:srgbClr val="262626"/>
                          </a:solidFill>
                          <a:effectLst/>
                          <a:latin typeface="Calibri" panose="020F0502020204030204" pitchFamily="34" charset="0"/>
                          <a:ea typeface="Calibri" panose="020F0502020204030204" pitchFamily="34" charset="0"/>
                          <a:cs typeface="Calibri" panose="020F0502020204030204" pitchFamily="34" charset="0"/>
                        </a:rPr>
                        <a:t>Lettre de rappel envoyée cinq mois avant la date prévue, une lettre de retard étant envoyée deux mois après la date prévue si aucun rendez-vous de dépistage n’a encore été pris</a:t>
                      </a:r>
                      <a:endParaRPr lang="en-US" sz="110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2009878247"/>
                  </a:ext>
                </a:extLst>
              </a:tr>
              <a:tr h="440783">
                <a:tc>
                  <a:txBody>
                    <a:bodyPr/>
                    <a:lstStyle/>
                    <a:p>
                      <a:pPr marL="0" marR="0" algn="ctr">
                        <a:lnSpc>
                          <a:spcPct val="107000"/>
                        </a:lnSpc>
                        <a:spcBef>
                          <a:spcPts val="100"/>
                        </a:spcBef>
                        <a:spcAft>
                          <a:spcPts val="300"/>
                        </a:spcAft>
                        <a:tabLst>
                          <a:tab pos="5280025" algn="l"/>
                        </a:tabLst>
                      </a:pPr>
                      <a:r>
                        <a:rPr lang="fr-CA" sz="1100" b="1" kern="1200">
                          <a:solidFill>
                            <a:schemeClr val="accent4"/>
                          </a:solidFill>
                          <a:effectLst/>
                          <a:latin typeface="+mn-lt"/>
                          <a:ea typeface="+mn-ea"/>
                          <a:cs typeface="+mn-cs"/>
                        </a:rPr>
                        <a:t>T.‑N.‑L.</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tabLst>
                          <a:tab pos="5280025" algn="l"/>
                        </a:tabLst>
                      </a:pPr>
                      <a:r>
                        <a:rPr lang="fr-CA" sz="11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Lettre de rappel envoyée quatre semaines avant la date prévue du rendez-vous. Si un rendez-vous est pris au cours de cette période de quatre semaines, ou si un rendez-vous existant est déplacé au cours de cette période, on n’envoie aucune lettre de rappel. La date du prochain rendez-vous est indiquée dans la lettre de résultats</a:t>
                      </a:r>
                      <a:endParaRPr lang="en-US" sz="1100" dirty="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2717190558"/>
                  </a:ext>
                </a:extLst>
              </a:tr>
            </a:tbl>
          </a:graphicData>
        </a:graphic>
      </p:graphicFrame>
    </p:spTree>
    <p:extLst>
      <p:ext uri="{BB962C8B-B14F-4D97-AF65-F5344CB8AC3E}">
        <p14:creationId xmlns:p14="http://schemas.microsoft.com/office/powerpoint/2010/main" val="1973926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973014" y="288505"/>
            <a:ext cx="10380786" cy="345482"/>
          </a:xfrm>
        </p:spPr>
        <p:txBody>
          <a:bodyPr>
            <a:normAutofit/>
          </a:bodyPr>
          <a:lstStyle/>
          <a:p>
            <a:r>
              <a:rPr lang="fr-FR" sz="1600"/>
              <a:t>Réception des résultats et suivi après des résultats anormaux à un examen de dépistage du cancer du sein (1/3)</a:t>
            </a:r>
            <a:endParaRPr lang="en-US" sz="1600" i="1"/>
          </a:p>
        </p:txBody>
      </p:sp>
      <p:graphicFrame>
        <p:nvGraphicFramePr>
          <p:cNvPr id="3" name="Table 2">
            <a:extLst>
              <a:ext uri="{FF2B5EF4-FFF2-40B4-BE49-F238E27FC236}">
                <a16:creationId xmlns:a16="http://schemas.microsoft.com/office/drawing/2014/main" id="{EFD31585-0DF9-DBE7-B1A9-B3408F163008}"/>
              </a:ext>
            </a:extLst>
          </p:cNvPr>
          <p:cNvGraphicFramePr>
            <a:graphicFrameLocks noGrp="1"/>
          </p:cNvGraphicFramePr>
          <p:nvPr>
            <p:extLst>
              <p:ext uri="{D42A27DB-BD31-4B8C-83A1-F6EECF244321}">
                <p14:modId xmlns:p14="http://schemas.microsoft.com/office/powerpoint/2010/main" val="4131463746"/>
              </p:ext>
            </p:extLst>
          </p:nvPr>
        </p:nvGraphicFramePr>
        <p:xfrm>
          <a:off x="95687" y="754646"/>
          <a:ext cx="12000625" cy="5137404"/>
        </p:xfrm>
        <a:graphic>
          <a:graphicData uri="http://schemas.openxmlformats.org/drawingml/2006/table">
            <a:tbl>
              <a:tblPr firstRow="1" firstCol="1"/>
              <a:tblGrid>
                <a:gridCol w="519168">
                  <a:extLst>
                    <a:ext uri="{9D8B030D-6E8A-4147-A177-3AD203B41FA5}">
                      <a16:colId xmlns:a16="http://schemas.microsoft.com/office/drawing/2014/main" val="4114023960"/>
                    </a:ext>
                  </a:extLst>
                </a:gridCol>
                <a:gridCol w="2882878">
                  <a:extLst>
                    <a:ext uri="{9D8B030D-6E8A-4147-A177-3AD203B41FA5}">
                      <a16:colId xmlns:a16="http://schemas.microsoft.com/office/drawing/2014/main" val="2723152639"/>
                    </a:ext>
                  </a:extLst>
                </a:gridCol>
                <a:gridCol w="2763829">
                  <a:extLst>
                    <a:ext uri="{9D8B030D-6E8A-4147-A177-3AD203B41FA5}">
                      <a16:colId xmlns:a16="http://schemas.microsoft.com/office/drawing/2014/main" val="634951678"/>
                    </a:ext>
                  </a:extLst>
                </a:gridCol>
                <a:gridCol w="2918599">
                  <a:extLst>
                    <a:ext uri="{9D8B030D-6E8A-4147-A177-3AD203B41FA5}">
                      <a16:colId xmlns:a16="http://schemas.microsoft.com/office/drawing/2014/main" val="4097859487"/>
                    </a:ext>
                  </a:extLst>
                </a:gridCol>
                <a:gridCol w="2916151">
                  <a:extLst>
                    <a:ext uri="{9D8B030D-6E8A-4147-A177-3AD203B41FA5}">
                      <a16:colId xmlns:a16="http://schemas.microsoft.com/office/drawing/2014/main" val="1734531678"/>
                    </a:ext>
                  </a:extLst>
                </a:gridCol>
              </a:tblGrid>
              <a:tr h="119442">
                <a:tc>
                  <a:txBody>
                    <a:bodyPr/>
                    <a:lstStyle/>
                    <a:p>
                      <a:pPr marL="0" marR="0" algn="ctr">
                        <a:lnSpc>
                          <a:spcPct val="100000"/>
                        </a:lnSpc>
                        <a:spcBef>
                          <a:spcPts val="0"/>
                        </a:spcBef>
                        <a:spcAft>
                          <a:spcPts val="0"/>
                        </a:spcAft>
                      </a:pPr>
                      <a:r>
                        <a:rPr lang="en-US" sz="1000" b="1">
                          <a:solidFill>
                            <a:schemeClr val="accent4"/>
                          </a:solidFill>
                          <a:effectLst/>
                        </a:rPr>
                        <a:t>P/T</a:t>
                      </a:r>
                      <a:endParaRPr lang="en-US" sz="10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23540" marR="23540" marT="0" marB="0" anchor="ctr">
                    <a:solidFill>
                      <a:schemeClr val="accent2">
                        <a:lumMod val="20000"/>
                        <a:lumOff val="80000"/>
                      </a:schemeClr>
                    </a:solidFill>
                  </a:tcPr>
                </a:tc>
                <a:tc>
                  <a:txBody>
                    <a:bodyPr/>
                    <a:lstStyle/>
                    <a:p>
                      <a:pPr marL="0" marR="0">
                        <a:lnSpc>
                          <a:spcPct val="107000"/>
                        </a:lnSpc>
                        <a:spcBef>
                          <a:spcPts val="0"/>
                        </a:spcBef>
                        <a:spcAft>
                          <a:spcPts val="0"/>
                        </a:spcAft>
                      </a:pPr>
                      <a:r>
                        <a:rPr lang="fr-CA" sz="1000" b="1" kern="1200">
                          <a:solidFill>
                            <a:schemeClr val="accent4"/>
                          </a:solidFill>
                          <a:effectLst/>
                          <a:latin typeface="+mn-lt"/>
                          <a:ea typeface="+mn-ea"/>
                          <a:cs typeface="+mn-cs"/>
                        </a:rPr>
                        <a:t>Réception des résultats anormaux</a:t>
                      </a:r>
                      <a:endParaRPr lang="en-US" sz="1000" b="1" kern="1200">
                        <a:solidFill>
                          <a:schemeClr val="accent4"/>
                        </a:solidFill>
                        <a:effectLst/>
                        <a:latin typeface="+mn-lt"/>
                        <a:ea typeface="+mn-ea"/>
                        <a:cs typeface="+mn-cs"/>
                      </a:endParaRPr>
                    </a:p>
                    <a:p>
                      <a:pPr marL="0" marR="0">
                        <a:lnSpc>
                          <a:spcPct val="107000"/>
                        </a:lnSpc>
                        <a:spcBef>
                          <a:spcPts val="0"/>
                        </a:spcBef>
                        <a:spcAft>
                          <a:spcPts val="0"/>
                        </a:spcAft>
                      </a:pPr>
                      <a:r>
                        <a:rPr lang="fr-CA" sz="1000" b="1" kern="1200">
                          <a:solidFill>
                            <a:schemeClr val="accent4"/>
                          </a:solidFill>
                          <a:effectLst/>
                          <a:latin typeface="+mn-lt"/>
                          <a:ea typeface="+mn-ea"/>
                          <a:cs typeface="+mn-cs"/>
                        </a:rPr>
                        <a:t> </a:t>
                      </a:r>
                      <a:endParaRPr lang="en-US" sz="10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fr-CA" sz="1000" b="1" kern="1200">
                          <a:solidFill>
                            <a:schemeClr val="accent4"/>
                          </a:solidFill>
                          <a:effectLst/>
                          <a:latin typeface="+mn-lt"/>
                          <a:ea typeface="+mn-ea"/>
                          <a:cs typeface="+mn-cs"/>
                        </a:rPr>
                        <a:t>Suivi des résultats anormaux</a:t>
                      </a:r>
                      <a:endParaRPr lang="en-US" sz="10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fr-CA" sz="1000" b="1" kern="1200">
                          <a:solidFill>
                            <a:schemeClr val="accent4"/>
                          </a:solidFill>
                          <a:effectLst/>
                          <a:latin typeface="+mn-lt"/>
                          <a:ea typeface="+mn-ea"/>
                          <a:cs typeface="+mn-cs"/>
                        </a:rPr>
                        <a:t>Lieu de la mammographie diagnostique après un résultat anormal</a:t>
                      </a:r>
                      <a:endParaRPr lang="en-US" sz="10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fr-CA" sz="1000" b="1" kern="1200">
                          <a:solidFill>
                            <a:schemeClr val="accent4"/>
                          </a:solidFill>
                          <a:effectLst/>
                          <a:latin typeface="+mn-lt"/>
                          <a:ea typeface="+mn-ea"/>
                          <a:cs typeface="+mn-cs"/>
                        </a:rPr>
                        <a:t>Retour au programme de dépistage?</a:t>
                      </a:r>
                      <a:endParaRPr lang="en-US" sz="1000" b="1" kern="1200">
                        <a:solidFill>
                          <a:schemeClr val="accent4"/>
                        </a:solidFill>
                        <a:effectLst/>
                        <a:latin typeface="+mn-lt"/>
                        <a:ea typeface="+mn-ea"/>
                        <a:cs typeface="+mn-cs"/>
                      </a:endParaRPr>
                    </a:p>
                    <a:p>
                      <a:pPr marL="0" marR="0">
                        <a:lnSpc>
                          <a:spcPct val="107000"/>
                        </a:lnSpc>
                        <a:spcBef>
                          <a:spcPts val="0"/>
                        </a:spcBef>
                        <a:spcAft>
                          <a:spcPts val="0"/>
                        </a:spcAft>
                      </a:pPr>
                      <a:r>
                        <a:rPr lang="fr-CA" sz="1000" b="1" kern="1200">
                          <a:solidFill>
                            <a:schemeClr val="accent4"/>
                          </a:solidFill>
                          <a:effectLst/>
                          <a:latin typeface="+mn-lt"/>
                          <a:ea typeface="+mn-ea"/>
                          <a:cs typeface="+mn-cs"/>
                        </a:rPr>
                        <a:t> </a:t>
                      </a:r>
                      <a:endParaRPr lang="en-US" sz="10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extLst>
                  <a:ext uri="{0D108BD9-81ED-4DB2-BD59-A6C34878D82A}">
                    <a16:rowId xmlns:a16="http://schemas.microsoft.com/office/drawing/2014/main" val="2582482946"/>
                  </a:ext>
                </a:extLst>
              </a:tr>
              <a:tr h="235396">
                <a:tc>
                  <a:txBody>
                    <a:bodyPr/>
                    <a:lstStyle/>
                    <a:p>
                      <a:pPr marL="0" marR="0" algn="ctr">
                        <a:lnSpc>
                          <a:spcPct val="107000"/>
                        </a:lnSpc>
                        <a:spcBef>
                          <a:spcPts val="720"/>
                        </a:spcBef>
                        <a:spcAft>
                          <a:spcPts val="720"/>
                        </a:spcAft>
                      </a:pPr>
                      <a:r>
                        <a:rPr lang="fr-CA" sz="1000" b="1" kern="1200">
                          <a:solidFill>
                            <a:schemeClr val="accent4"/>
                          </a:solidFill>
                          <a:effectLst/>
                          <a:latin typeface="+mn-lt"/>
                          <a:ea typeface="+mn-ea"/>
                          <a:cs typeface="+mn-cs"/>
                        </a:rPr>
                        <a:t>Yn</a:t>
                      </a:r>
                      <a:endParaRPr lang="en-US" sz="10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171450" marR="0" lvl="0" indent="-171450">
                        <a:lnSpc>
                          <a:spcPct val="107000"/>
                        </a:lnSpc>
                        <a:spcBef>
                          <a:spcPts val="0"/>
                        </a:spcBef>
                        <a:spcAft>
                          <a:spcPts val="24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Envoi par courrier à la participante</a:t>
                      </a:r>
                      <a:endParaRPr lang="en-US" sz="1000" b="0" kern="1200">
                        <a:solidFill>
                          <a:schemeClr val="accent4"/>
                        </a:solidFill>
                        <a:effectLst/>
                        <a:latin typeface="+mn-lt"/>
                        <a:ea typeface="+mn-ea"/>
                        <a:cs typeface="+mn-cs"/>
                      </a:endParaRPr>
                    </a:p>
                    <a:p>
                      <a:pPr marL="171450" marR="0" lvl="0" indent="-171450">
                        <a:lnSpc>
                          <a:spcPct val="107000"/>
                        </a:lnSpc>
                        <a:spcBef>
                          <a:spcPts val="0"/>
                        </a:spcBef>
                        <a:spcAft>
                          <a:spcPts val="24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Le programme peut également communiquer avec la participante par téléphone, en fonction du suivi requis (imagerie)</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lnSpc>
                          <a:spcPct val="107000"/>
                        </a:lnSpc>
                        <a:spcBef>
                          <a:spcPts val="0"/>
                        </a:spcBef>
                        <a:spcAft>
                          <a:spcPts val="24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Le programme appelle la participante pour fixer un rendez‑vous de suivi pour un examen par imagerie.</a:t>
                      </a:r>
                      <a:endParaRPr lang="en-US" sz="1000" b="0" kern="1200">
                        <a:solidFill>
                          <a:schemeClr val="accent4"/>
                        </a:solidFill>
                        <a:effectLst/>
                        <a:latin typeface="+mn-lt"/>
                        <a:ea typeface="+mn-ea"/>
                        <a:cs typeface="+mn-cs"/>
                      </a:endParaRPr>
                    </a:p>
                    <a:p>
                      <a:pPr marL="171450" marR="0" lvl="0" indent="-171450">
                        <a:lnSpc>
                          <a:spcPct val="107000"/>
                        </a:lnSpc>
                        <a:spcBef>
                          <a:spcPts val="0"/>
                        </a:spcBef>
                        <a:spcAft>
                          <a:spcPts val="24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Si une biopsie est requise, la participante doit revoir son FSP pour obtenir une recommandation pour une biopsie ou pour tout autre examen de suivi.</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lnSpc>
                          <a:spcPct val="107000"/>
                        </a:lnSpc>
                        <a:spcBef>
                          <a:spcPts val="0"/>
                        </a:spcBef>
                        <a:spcAft>
                          <a:spcPts val="24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Programme de dépistage</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lnSpc>
                          <a:spcPct val="107000"/>
                        </a:lnSpc>
                        <a:spcBef>
                          <a:spcPts val="0"/>
                        </a:spcBef>
                        <a:spcAft>
                          <a:spcPts val="24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Si les résultats du suivi sont normaux, les participantes reçoivent une invitation à un nouveau rendez‑vous de dépistage tous les deux ans (ou selon les recommandations du radiologiste).</a:t>
                      </a:r>
                      <a:endParaRPr lang="en-US" sz="10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2876806180"/>
                  </a:ext>
                </a:extLst>
              </a:tr>
              <a:tr h="329554">
                <a:tc>
                  <a:txBody>
                    <a:bodyPr/>
                    <a:lstStyle/>
                    <a:p>
                      <a:pPr marL="0" marR="0" algn="ctr">
                        <a:lnSpc>
                          <a:spcPct val="107000"/>
                        </a:lnSpc>
                        <a:spcBef>
                          <a:spcPts val="720"/>
                        </a:spcBef>
                        <a:spcAft>
                          <a:spcPts val="720"/>
                        </a:spcAft>
                      </a:pPr>
                      <a:r>
                        <a:rPr lang="fr-CA" sz="1000" b="1" kern="1200">
                          <a:solidFill>
                            <a:schemeClr val="accent4"/>
                          </a:solidFill>
                          <a:effectLst/>
                          <a:latin typeface="+mn-lt"/>
                          <a:ea typeface="+mn-ea"/>
                          <a:cs typeface="+mn-cs"/>
                        </a:rPr>
                        <a:t>T.N.‑O.</a:t>
                      </a:r>
                      <a:endParaRPr lang="en-US" sz="10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171450" marR="0" lvl="0" indent="-171450">
                        <a:lnSpc>
                          <a:spcPct val="107000"/>
                        </a:lnSpc>
                        <a:spcBef>
                          <a:spcPts val="0"/>
                        </a:spcBef>
                        <a:spcAft>
                          <a:spcPts val="24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Les participantes reçoivent un appel téléphonique et une lettre.</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lnSpc>
                          <a:spcPct val="107000"/>
                        </a:lnSpc>
                        <a:spcBef>
                          <a:spcPts val="0"/>
                        </a:spcBef>
                        <a:spcAft>
                          <a:spcPts val="24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Le programme appelle la participante pour fixer un rendez‑vous de suivi pour un examen par imagerie. </a:t>
                      </a:r>
                      <a:endParaRPr lang="en-US" sz="1000" b="0" kern="1200">
                        <a:solidFill>
                          <a:schemeClr val="accent4"/>
                        </a:solidFill>
                        <a:effectLst/>
                        <a:latin typeface="+mn-lt"/>
                        <a:ea typeface="+mn-ea"/>
                        <a:cs typeface="+mn-cs"/>
                      </a:endParaRPr>
                    </a:p>
                    <a:p>
                      <a:pPr marL="171450" marR="0" lvl="0" indent="-171450">
                        <a:lnSpc>
                          <a:spcPct val="107000"/>
                        </a:lnSpc>
                        <a:spcBef>
                          <a:spcPts val="0"/>
                        </a:spcBef>
                        <a:spcAft>
                          <a:spcPts val="24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Si une biopsie est requise, la participante doit revoir son FSP pour obtenir une recommandation pour une biopsie.</a:t>
                      </a:r>
                      <a:endParaRPr lang="en-US" sz="1000" b="0" kern="1200">
                        <a:solidFill>
                          <a:schemeClr val="accent4"/>
                        </a:solidFill>
                        <a:effectLst/>
                        <a:latin typeface="+mn-lt"/>
                        <a:ea typeface="+mn-ea"/>
                        <a:cs typeface="+mn-cs"/>
                      </a:endParaRPr>
                    </a:p>
                    <a:p>
                      <a:pPr marL="171450" marR="0" lvl="0" indent="-171450">
                        <a:lnSpc>
                          <a:spcPct val="107000"/>
                        </a:lnSpc>
                        <a:spcBef>
                          <a:spcPts val="0"/>
                        </a:spcBef>
                        <a:spcAft>
                          <a:spcPts val="24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Le programme informe le FSP que la participante doit subir une biopsie.</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lnSpc>
                          <a:spcPct val="107000"/>
                        </a:lnSpc>
                        <a:spcBef>
                          <a:spcPts val="0"/>
                        </a:spcBef>
                        <a:spcAft>
                          <a:spcPts val="24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Stanton Territorial Hospital ou un établissement à Edmonton, en Alberta</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lnSpc>
                          <a:spcPct val="107000"/>
                        </a:lnSpc>
                        <a:spcBef>
                          <a:spcPts val="0"/>
                        </a:spcBef>
                        <a:spcAft>
                          <a:spcPts val="24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Si les résultats du suivi sont normaux, les participantes reçoivent une invitation à un nouveau rendez‑vous de dépistage tous les deux ans (ou selon les recommandations du radiologiste).</a:t>
                      </a:r>
                      <a:endParaRPr lang="en-US" sz="10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3863284896"/>
                  </a:ext>
                </a:extLst>
              </a:tr>
              <a:tr h="235178">
                <a:tc>
                  <a:txBody>
                    <a:bodyPr/>
                    <a:lstStyle/>
                    <a:p>
                      <a:pPr marL="0" marR="0" algn="ctr">
                        <a:lnSpc>
                          <a:spcPct val="107000"/>
                        </a:lnSpc>
                        <a:spcBef>
                          <a:spcPts val="720"/>
                        </a:spcBef>
                        <a:spcAft>
                          <a:spcPts val="720"/>
                        </a:spcAft>
                      </a:pPr>
                      <a:r>
                        <a:rPr lang="fr-CA" sz="1000" b="1" kern="1200">
                          <a:solidFill>
                            <a:schemeClr val="accent4"/>
                          </a:solidFill>
                          <a:effectLst/>
                          <a:latin typeface="+mn-lt"/>
                          <a:ea typeface="+mn-ea"/>
                          <a:cs typeface="+mn-cs"/>
                        </a:rPr>
                        <a:t>Nt</a:t>
                      </a:r>
                      <a:endParaRPr lang="en-US" sz="10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171450" marR="0" lvl="0" indent="-171450">
                        <a:lnSpc>
                          <a:spcPct val="107000"/>
                        </a:lnSpc>
                        <a:spcBef>
                          <a:spcPts val="0"/>
                        </a:spcBef>
                        <a:spcAft>
                          <a:spcPts val="240"/>
                        </a:spcAft>
                        <a:buFont typeface="Arial" panose="020B0604020202020204" pitchFamily="34" charset="0"/>
                        <a:buChar char="•"/>
                      </a:pPr>
                      <a:r>
                        <a:rPr lang="fr-CA" sz="1000" b="0" kern="1200">
                          <a:solidFill>
                            <a:schemeClr val="accent4"/>
                          </a:solidFill>
                          <a:effectLst/>
                          <a:latin typeface="+mn-lt"/>
                          <a:ea typeface="+mn-ea"/>
                          <a:cs typeface="+mn-cs"/>
                        </a:rPr>
                        <a:t>Variable selon le centre. Généralement envoyés au FSP, qui communique avec la participante pour les lui transmettre.</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lnSpc>
                          <a:spcPct val="107000"/>
                        </a:lnSpc>
                        <a:spcBef>
                          <a:spcPts val="720"/>
                        </a:spcBef>
                        <a:spcAft>
                          <a:spcPts val="240"/>
                        </a:spcAft>
                        <a:buFont typeface="Arial" panose="020B0604020202020204" pitchFamily="34" charset="0"/>
                        <a:buChar char="•"/>
                      </a:pPr>
                      <a:r>
                        <a:rPr lang="fr-CA" sz="1000" b="0" kern="1200">
                          <a:solidFill>
                            <a:schemeClr val="accent4"/>
                          </a:solidFill>
                          <a:effectLst/>
                          <a:latin typeface="+mn-lt"/>
                          <a:ea typeface="+mn-ea"/>
                          <a:cs typeface="+mn-cs"/>
                        </a:rPr>
                        <a:t>Le FSP gère les recommandations pour tous les examens de suivi requis.</a:t>
                      </a:r>
                      <a:endParaRPr lang="en-US" sz="1000" b="0" kern="1200">
                        <a:solidFill>
                          <a:schemeClr val="accent4"/>
                        </a:solidFill>
                        <a:effectLst/>
                        <a:latin typeface="+mn-lt"/>
                        <a:ea typeface="+mn-ea"/>
                        <a:cs typeface="+mn-cs"/>
                      </a:endParaRPr>
                    </a:p>
                  </a:txBody>
                  <a:tcPr marL="68580" marR="68580" marT="0" marB="0"/>
                </a:tc>
                <a:tc>
                  <a:txBody>
                    <a:bodyPr/>
                    <a:lstStyle/>
                    <a:p>
                      <a:pPr marL="171450" marR="0" indent="-171450">
                        <a:lnSpc>
                          <a:spcPct val="107000"/>
                        </a:lnSpc>
                        <a:spcBef>
                          <a:spcPts val="0"/>
                        </a:spcBef>
                        <a:spcAft>
                          <a:spcPts val="720"/>
                        </a:spcAft>
                        <a:buFont typeface="Arial" panose="020B0604020202020204" pitchFamily="34" charset="0"/>
                        <a:buChar char="•"/>
                      </a:pPr>
                      <a:r>
                        <a:rPr lang="fr-CA" sz="1000" b="0" kern="1200">
                          <a:solidFill>
                            <a:schemeClr val="accent4"/>
                          </a:solidFill>
                          <a:effectLst/>
                          <a:latin typeface="+mn-lt"/>
                          <a:ea typeface="+mn-ea"/>
                          <a:cs typeface="+mn-cs"/>
                        </a:rPr>
                        <a:t> </a:t>
                      </a:r>
                      <a:endParaRPr lang="en-US" sz="1000" b="0" kern="1200">
                        <a:solidFill>
                          <a:schemeClr val="accent4"/>
                        </a:solidFill>
                        <a:effectLst/>
                        <a:latin typeface="+mn-lt"/>
                        <a:ea typeface="+mn-ea"/>
                        <a:cs typeface="+mn-cs"/>
                      </a:endParaRPr>
                    </a:p>
                  </a:txBody>
                  <a:tcPr marL="68580" marR="68580" marT="0" marB="0"/>
                </a:tc>
                <a:tc>
                  <a:txBody>
                    <a:bodyPr/>
                    <a:lstStyle/>
                    <a:p>
                      <a:pPr marL="171450" marR="0" indent="-171450">
                        <a:lnSpc>
                          <a:spcPct val="107000"/>
                        </a:lnSpc>
                        <a:spcBef>
                          <a:spcPts val="0"/>
                        </a:spcBef>
                        <a:spcAft>
                          <a:spcPts val="0"/>
                        </a:spcAft>
                        <a:buFont typeface="Arial" panose="020B0604020202020204" pitchFamily="34" charset="0"/>
                        <a:buChar char="•"/>
                      </a:pPr>
                      <a:r>
                        <a:rPr lang="fr-CA" sz="1000" b="0" kern="1200">
                          <a:solidFill>
                            <a:schemeClr val="accent4"/>
                          </a:solidFill>
                          <a:effectLst/>
                          <a:latin typeface="+mn-lt"/>
                          <a:ea typeface="+mn-ea"/>
                          <a:cs typeface="+mn-cs"/>
                        </a:rPr>
                        <a:t> </a:t>
                      </a:r>
                      <a:endParaRPr lang="en-US" sz="10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454054814"/>
                  </a:ext>
                </a:extLst>
              </a:tr>
              <a:tr h="244986">
                <a:tc>
                  <a:txBody>
                    <a:bodyPr/>
                    <a:lstStyle/>
                    <a:p>
                      <a:pPr marL="0" marR="0" algn="ctr">
                        <a:lnSpc>
                          <a:spcPct val="107000"/>
                        </a:lnSpc>
                        <a:spcBef>
                          <a:spcPts val="720"/>
                        </a:spcBef>
                        <a:spcAft>
                          <a:spcPts val="720"/>
                        </a:spcAft>
                      </a:pPr>
                      <a:r>
                        <a:rPr lang="fr-CA" sz="1000" b="1" kern="1200">
                          <a:solidFill>
                            <a:schemeClr val="accent4"/>
                          </a:solidFill>
                          <a:effectLst/>
                          <a:latin typeface="+mn-lt"/>
                          <a:ea typeface="+mn-ea"/>
                          <a:cs typeface="+mn-cs"/>
                        </a:rPr>
                        <a:t>C.‑B.</a:t>
                      </a:r>
                      <a:endParaRPr lang="en-US" sz="10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171450" marR="0" lvl="0" indent="-171450">
                        <a:spcBef>
                          <a:spcPts val="0"/>
                        </a:spcBef>
                        <a:spcAft>
                          <a:spcPts val="100"/>
                        </a:spcAft>
                        <a:buFont typeface="Arial" panose="020B0604020202020204" pitchFamily="34" charset="0"/>
                        <a:buChar char="•"/>
                        <a:tabLst>
                          <a:tab pos="228600" algn="l"/>
                          <a:tab pos="5280025" algn="l"/>
                          <a:tab pos="5280025" algn="l"/>
                        </a:tabLst>
                      </a:pPr>
                      <a:r>
                        <a:rPr lang="fr-CA" sz="1000" b="0" kern="1200">
                          <a:solidFill>
                            <a:schemeClr val="accent4"/>
                          </a:solidFill>
                          <a:effectLst/>
                          <a:latin typeface="+mn-lt"/>
                          <a:ea typeface="+mn-ea"/>
                          <a:cs typeface="+mn-cs"/>
                        </a:rPr>
                        <a:t>Les participantes reçoivent un appel téléphonique du centre de diagnostic pour prendre un rendez-vous de suivi.</a:t>
                      </a:r>
                      <a:endParaRPr lang="en-US" sz="1000" b="0" kern="1200">
                        <a:solidFill>
                          <a:schemeClr val="accent4"/>
                        </a:solidFill>
                        <a:effectLst/>
                        <a:latin typeface="+mn-lt"/>
                        <a:ea typeface="+mn-ea"/>
                        <a:cs typeface="+mn-cs"/>
                      </a:endParaRPr>
                    </a:p>
                    <a:p>
                      <a:pPr marL="171450" marR="0" lvl="0" indent="-171450">
                        <a:spcBef>
                          <a:spcPts val="0"/>
                        </a:spcBef>
                        <a:spcAft>
                          <a:spcPts val="0"/>
                        </a:spcAft>
                        <a:buFont typeface="Arial" panose="020B0604020202020204" pitchFamily="34" charset="0"/>
                        <a:buChar char="•"/>
                        <a:tabLst>
                          <a:tab pos="228600" algn="l"/>
                          <a:tab pos="5280025" algn="l"/>
                          <a:tab pos="5280025" algn="l"/>
                        </a:tabLst>
                      </a:pPr>
                      <a:r>
                        <a:rPr lang="fr-CA" sz="1000" b="0" kern="1200">
                          <a:solidFill>
                            <a:schemeClr val="accent4"/>
                          </a:solidFill>
                          <a:effectLst/>
                          <a:latin typeface="+mn-lt"/>
                          <a:ea typeface="+mn-ea"/>
                          <a:cs typeface="+mn-cs"/>
                        </a:rPr>
                        <a:t>Résultats également envoyés au FSP et postés à la participante</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lnSpc>
                          <a:spcPct val="107000"/>
                        </a:lnSpc>
                        <a:spcBef>
                          <a:spcPts val="0"/>
                        </a:spcBef>
                        <a:spcAft>
                          <a:spcPts val="24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Le centre de diagnostic effectue les réservations pour les rendez-vous de suivi et appelle la participante.</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lnSpc>
                          <a:spcPct val="107000"/>
                        </a:lnSpc>
                        <a:spcBef>
                          <a:spcPts val="0"/>
                        </a:spcBef>
                        <a:spcAft>
                          <a:spcPts val="24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Services d’imagerie diagnostique affiliés</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spcBef>
                          <a:spcPts val="0"/>
                        </a:spcBef>
                        <a:spcAft>
                          <a:spcPts val="720"/>
                        </a:spcAft>
                        <a:buFont typeface="Arial" panose="020B0604020202020204" pitchFamily="34" charset="0"/>
                        <a:buChar char="•"/>
                        <a:tabLst>
                          <a:tab pos="228600" algn="l"/>
                          <a:tab pos="5280025" algn="l"/>
                          <a:tab pos="5280025" algn="l"/>
                        </a:tabLst>
                      </a:pPr>
                      <a:r>
                        <a:rPr lang="fr-CA" sz="1000" b="0" kern="1200">
                          <a:solidFill>
                            <a:schemeClr val="accent4"/>
                          </a:solidFill>
                          <a:effectLst/>
                          <a:latin typeface="+mn-lt"/>
                          <a:ea typeface="+mn-ea"/>
                          <a:cs typeface="+mn-cs"/>
                        </a:rPr>
                        <a:t>Si les résultats du suivi sont normaux, les participantes reçoivent une invitation à un nouveau rendez-vous de dépistage, sur une base annuelle ou bisannuelle, conformément à la politique du programme sur les facteurs de risque existants.</a:t>
                      </a:r>
                      <a:endParaRPr lang="en-US" sz="10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2228659637"/>
                  </a:ext>
                </a:extLst>
              </a:tr>
              <a:tr h="282475">
                <a:tc>
                  <a:txBody>
                    <a:bodyPr/>
                    <a:lstStyle/>
                    <a:p>
                      <a:pPr marL="0" marR="0" algn="ctr">
                        <a:lnSpc>
                          <a:spcPct val="107000"/>
                        </a:lnSpc>
                        <a:spcBef>
                          <a:spcPts val="720"/>
                        </a:spcBef>
                        <a:spcAft>
                          <a:spcPts val="720"/>
                        </a:spcAft>
                      </a:pPr>
                      <a:r>
                        <a:rPr lang="fr-CA" sz="1000" b="1" kern="1200">
                          <a:solidFill>
                            <a:schemeClr val="accent4"/>
                          </a:solidFill>
                          <a:effectLst/>
                          <a:latin typeface="+mn-lt"/>
                          <a:ea typeface="+mn-ea"/>
                          <a:cs typeface="+mn-cs"/>
                        </a:rPr>
                        <a:t>Alb.</a:t>
                      </a:r>
                      <a:endParaRPr lang="en-US" sz="10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171450" marR="0" lvl="0" indent="-171450">
                        <a:spcBef>
                          <a:spcPts val="0"/>
                        </a:spcBef>
                        <a:spcAft>
                          <a:spcPts val="100"/>
                        </a:spcAft>
                        <a:buFont typeface="Arial" panose="020B0604020202020204" pitchFamily="34" charset="0"/>
                        <a:buChar char="•"/>
                        <a:tabLst>
                          <a:tab pos="228600" algn="l"/>
                          <a:tab pos="5280025" algn="l"/>
                          <a:tab pos="5280025" algn="l"/>
                        </a:tabLst>
                      </a:pPr>
                      <a:r>
                        <a:rPr lang="fr-CA" sz="1000" b="0" kern="1200">
                          <a:solidFill>
                            <a:schemeClr val="accent4"/>
                          </a:solidFill>
                          <a:effectLst/>
                          <a:latin typeface="+mn-lt"/>
                          <a:ea typeface="+mn-ea"/>
                          <a:cs typeface="+mn-cs"/>
                        </a:rPr>
                        <a:t>La plupart des cliniques avisent les FSP et/ou les participantes en personne ou par téléphone.</a:t>
                      </a:r>
                      <a:endParaRPr lang="en-US" sz="1000" b="0" kern="1200">
                        <a:solidFill>
                          <a:schemeClr val="accent4"/>
                        </a:solidFill>
                        <a:effectLst/>
                        <a:latin typeface="+mn-lt"/>
                        <a:ea typeface="+mn-ea"/>
                        <a:cs typeface="+mn-cs"/>
                      </a:endParaRPr>
                    </a:p>
                    <a:p>
                      <a:pPr marL="171450" marR="0" lvl="0" indent="-171450">
                        <a:spcBef>
                          <a:spcPts val="0"/>
                        </a:spcBef>
                        <a:spcAft>
                          <a:spcPts val="0"/>
                        </a:spcAft>
                        <a:buFont typeface="Arial" panose="020B0604020202020204" pitchFamily="34" charset="0"/>
                        <a:buChar char="•"/>
                        <a:tabLst>
                          <a:tab pos="228600" algn="l"/>
                          <a:tab pos="5280025" algn="l"/>
                          <a:tab pos="5280025" algn="l"/>
                        </a:tabLst>
                      </a:pPr>
                      <a:r>
                        <a:rPr lang="fr-CA" sz="1000" b="0" kern="1200">
                          <a:solidFill>
                            <a:schemeClr val="accent4"/>
                          </a:solidFill>
                          <a:effectLst/>
                          <a:latin typeface="+mn-lt"/>
                          <a:ea typeface="+mn-ea"/>
                          <a:cs typeface="+mn-cs"/>
                        </a:rPr>
                        <a:t>Résultats également envoyés au FSP et postés à la participante</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tabLst>
                          <a:tab pos="228600" algn="l"/>
                          <a:tab pos="5280025" algn="l"/>
                          <a:tab pos="5280025" algn="l"/>
                        </a:tabLst>
                      </a:pPr>
                      <a:r>
                        <a:rPr lang="fr-CA" sz="1000" b="0" kern="1200">
                          <a:solidFill>
                            <a:schemeClr val="accent4"/>
                          </a:solidFill>
                          <a:effectLst/>
                          <a:latin typeface="+mn-lt"/>
                          <a:ea typeface="+mn-ea"/>
                          <a:cs typeface="+mn-cs"/>
                        </a:rPr>
                        <a:t>La clinique, ou le FSP, communique avec la participante pour organiser le suivi.</a:t>
                      </a:r>
                      <a:endParaRPr lang="en-US" sz="1000" b="0" kern="1200">
                        <a:solidFill>
                          <a:schemeClr val="accent4"/>
                        </a:solidFill>
                        <a:effectLst/>
                        <a:latin typeface="+mn-lt"/>
                        <a:ea typeface="+mn-ea"/>
                        <a:cs typeface="+mn-cs"/>
                      </a:endParaRPr>
                    </a:p>
                    <a:p>
                      <a:pPr marL="171450" marR="0" lvl="0" indent="-171450">
                        <a:spcBef>
                          <a:spcPts val="0"/>
                        </a:spcBef>
                        <a:spcAft>
                          <a:spcPts val="0"/>
                        </a:spcAft>
                        <a:buFont typeface="Arial" panose="020B0604020202020204" pitchFamily="34" charset="0"/>
                        <a:buChar char="•"/>
                        <a:tabLst>
                          <a:tab pos="228600" algn="l"/>
                          <a:tab pos="5280025" algn="l"/>
                          <a:tab pos="5280025" algn="l"/>
                        </a:tabLst>
                      </a:pPr>
                      <a:r>
                        <a:rPr lang="fr-CA" sz="1000" b="0" kern="1200">
                          <a:solidFill>
                            <a:schemeClr val="accent4"/>
                          </a:solidFill>
                          <a:effectLst/>
                          <a:latin typeface="+mn-lt"/>
                          <a:ea typeface="+mn-ea"/>
                          <a:cs typeface="+mn-cs"/>
                        </a:rPr>
                        <a:t>Certaines cliniques organisent directement les rendez-vous de suivi (variable selon le centre).</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tabLst>
                          <a:tab pos="228600" algn="l"/>
                          <a:tab pos="5280025" algn="l"/>
                          <a:tab pos="5280025" algn="l"/>
                        </a:tabLst>
                      </a:pPr>
                      <a:r>
                        <a:rPr lang="fr-CA" sz="1000" b="0" kern="1200">
                          <a:solidFill>
                            <a:schemeClr val="accent4"/>
                          </a:solidFill>
                          <a:effectLst/>
                          <a:latin typeface="+mn-lt"/>
                          <a:ea typeface="+mn-ea"/>
                          <a:cs typeface="+mn-cs"/>
                        </a:rPr>
                        <a:t>Si la mammographie a été réalisée dans un établissement pouvant effectuer des mammographies diagnostiques, c’est dans cet établissement qu’elle est généralement effectuée.</a:t>
                      </a:r>
                      <a:endParaRPr lang="en-US" sz="1000" b="0" kern="1200">
                        <a:solidFill>
                          <a:schemeClr val="accent4"/>
                        </a:solidFill>
                        <a:effectLst/>
                        <a:latin typeface="+mn-lt"/>
                        <a:ea typeface="+mn-ea"/>
                        <a:cs typeface="+mn-cs"/>
                      </a:endParaRPr>
                    </a:p>
                    <a:p>
                      <a:pPr marL="171450" marR="0" lvl="0" indent="-171450">
                        <a:spcBef>
                          <a:spcPts val="0"/>
                        </a:spcBef>
                        <a:spcAft>
                          <a:spcPts val="0"/>
                        </a:spcAft>
                        <a:buFont typeface="Arial" panose="020B0604020202020204" pitchFamily="34" charset="0"/>
                        <a:buChar char="•"/>
                        <a:tabLst>
                          <a:tab pos="228600" algn="l"/>
                          <a:tab pos="5280025" algn="l"/>
                          <a:tab pos="5280025" algn="l"/>
                        </a:tabLst>
                      </a:pPr>
                      <a:r>
                        <a:rPr lang="fr-CA" sz="1000" b="0" kern="1200">
                          <a:solidFill>
                            <a:schemeClr val="accent4"/>
                          </a:solidFill>
                          <a:effectLst/>
                          <a:latin typeface="+mn-lt"/>
                          <a:ea typeface="+mn-ea"/>
                          <a:cs typeface="+mn-cs"/>
                        </a:rPr>
                        <a:t>Cliniques privées</a:t>
                      </a:r>
                      <a:endParaRPr lang="en-US" sz="1000" b="0" kern="1200">
                        <a:solidFill>
                          <a:schemeClr val="accent4"/>
                        </a:solidFill>
                        <a:effectLst/>
                        <a:latin typeface="+mn-lt"/>
                        <a:ea typeface="+mn-ea"/>
                        <a:cs typeface="+mn-cs"/>
                      </a:endParaRPr>
                    </a:p>
                    <a:p>
                      <a:pPr marL="171450" marR="0" lvl="0" indent="-171450">
                        <a:spcBef>
                          <a:spcPts val="0"/>
                        </a:spcBef>
                        <a:spcAft>
                          <a:spcPts val="0"/>
                        </a:spcAft>
                        <a:buFont typeface="Arial" panose="020B0604020202020204" pitchFamily="34" charset="0"/>
                        <a:buChar char="•"/>
                        <a:tabLst>
                          <a:tab pos="228600" algn="l"/>
                          <a:tab pos="5280025" algn="l"/>
                          <a:tab pos="5280025" algn="l"/>
                        </a:tabLst>
                      </a:pPr>
                      <a:r>
                        <a:rPr lang="fr-CA" sz="1000" b="0" kern="1200">
                          <a:solidFill>
                            <a:schemeClr val="accent4"/>
                          </a:solidFill>
                          <a:effectLst/>
                          <a:latin typeface="+mn-lt"/>
                          <a:ea typeface="+mn-ea"/>
                          <a:cs typeface="+mn-cs"/>
                        </a:rPr>
                        <a:t>Installations hospitalières</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spcBef>
                          <a:spcPts val="100"/>
                        </a:spcBef>
                        <a:spcAft>
                          <a:spcPts val="0"/>
                        </a:spcAft>
                        <a:buFont typeface="Arial" panose="020B0604020202020204" pitchFamily="34" charset="0"/>
                        <a:buChar char="•"/>
                        <a:tabLst>
                          <a:tab pos="228600" algn="l"/>
                          <a:tab pos="5280025" algn="l"/>
                          <a:tab pos="5280025" algn="l"/>
                        </a:tabLst>
                      </a:pPr>
                      <a:r>
                        <a:rPr lang="fr-CA" sz="1000" b="0" kern="1200">
                          <a:solidFill>
                            <a:schemeClr val="accent4"/>
                          </a:solidFill>
                          <a:effectLst/>
                          <a:latin typeface="+mn-lt"/>
                          <a:ea typeface="+mn-ea"/>
                          <a:cs typeface="+mn-cs"/>
                        </a:rPr>
                        <a:t>Si les résultats du suivi sont normaux, les participantes reçoivent une invitation à un nouveau rendez-vous de dépistage sur une base bisannuelle (ou selon les recommandations du ou de la radiologiste).</a:t>
                      </a:r>
                      <a:endParaRPr lang="en-US" sz="10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421066329"/>
                  </a:ext>
                </a:extLst>
              </a:tr>
            </a:tbl>
          </a:graphicData>
        </a:graphic>
      </p:graphicFrame>
    </p:spTree>
    <p:extLst>
      <p:ext uri="{BB962C8B-B14F-4D97-AF65-F5344CB8AC3E}">
        <p14:creationId xmlns:p14="http://schemas.microsoft.com/office/powerpoint/2010/main" val="1781962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973014" y="288505"/>
            <a:ext cx="10380786" cy="345482"/>
          </a:xfrm>
        </p:spPr>
        <p:txBody>
          <a:bodyPr>
            <a:normAutofit/>
          </a:bodyPr>
          <a:lstStyle/>
          <a:p>
            <a:r>
              <a:rPr lang="fr-FR" sz="1600"/>
              <a:t>Réception des résultats et suivi après des résultats anormaux à un examen de dépistage du cancer du sein (2/3)</a:t>
            </a:r>
            <a:endParaRPr lang="en-US" sz="1600" i="1"/>
          </a:p>
        </p:txBody>
      </p:sp>
      <p:graphicFrame>
        <p:nvGraphicFramePr>
          <p:cNvPr id="3" name="Table 2">
            <a:extLst>
              <a:ext uri="{FF2B5EF4-FFF2-40B4-BE49-F238E27FC236}">
                <a16:creationId xmlns:a16="http://schemas.microsoft.com/office/drawing/2014/main" id="{EFD31585-0DF9-DBE7-B1A9-B3408F163008}"/>
              </a:ext>
            </a:extLst>
          </p:cNvPr>
          <p:cNvGraphicFramePr>
            <a:graphicFrameLocks noGrp="1"/>
          </p:cNvGraphicFramePr>
          <p:nvPr>
            <p:extLst>
              <p:ext uri="{D42A27DB-BD31-4B8C-83A1-F6EECF244321}">
                <p14:modId xmlns:p14="http://schemas.microsoft.com/office/powerpoint/2010/main" val="2867718175"/>
              </p:ext>
            </p:extLst>
          </p:nvPr>
        </p:nvGraphicFramePr>
        <p:xfrm>
          <a:off x="95687" y="754646"/>
          <a:ext cx="12000625" cy="5805297"/>
        </p:xfrm>
        <a:graphic>
          <a:graphicData uri="http://schemas.openxmlformats.org/drawingml/2006/table">
            <a:tbl>
              <a:tblPr firstRow="1" firstCol="1"/>
              <a:tblGrid>
                <a:gridCol w="519168">
                  <a:extLst>
                    <a:ext uri="{9D8B030D-6E8A-4147-A177-3AD203B41FA5}">
                      <a16:colId xmlns:a16="http://schemas.microsoft.com/office/drawing/2014/main" val="4114023960"/>
                    </a:ext>
                  </a:extLst>
                </a:gridCol>
                <a:gridCol w="2882878">
                  <a:extLst>
                    <a:ext uri="{9D8B030D-6E8A-4147-A177-3AD203B41FA5}">
                      <a16:colId xmlns:a16="http://schemas.microsoft.com/office/drawing/2014/main" val="2723152639"/>
                    </a:ext>
                  </a:extLst>
                </a:gridCol>
                <a:gridCol w="2763829">
                  <a:extLst>
                    <a:ext uri="{9D8B030D-6E8A-4147-A177-3AD203B41FA5}">
                      <a16:colId xmlns:a16="http://schemas.microsoft.com/office/drawing/2014/main" val="634951678"/>
                    </a:ext>
                  </a:extLst>
                </a:gridCol>
                <a:gridCol w="2918599">
                  <a:extLst>
                    <a:ext uri="{9D8B030D-6E8A-4147-A177-3AD203B41FA5}">
                      <a16:colId xmlns:a16="http://schemas.microsoft.com/office/drawing/2014/main" val="4097859487"/>
                    </a:ext>
                  </a:extLst>
                </a:gridCol>
                <a:gridCol w="2916151">
                  <a:extLst>
                    <a:ext uri="{9D8B030D-6E8A-4147-A177-3AD203B41FA5}">
                      <a16:colId xmlns:a16="http://schemas.microsoft.com/office/drawing/2014/main" val="1734531678"/>
                    </a:ext>
                  </a:extLst>
                </a:gridCol>
              </a:tblGrid>
              <a:tr h="119442">
                <a:tc>
                  <a:txBody>
                    <a:bodyPr/>
                    <a:lstStyle/>
                    <a:p>
                      <a:pPr marL="0" marR="0" algn="ctr">
                        <a:lnSpc>
                          <a:spcPct val="100000"/>
                        </a:lnSpc>
                        <a:spcBef>
                          <a:spcPts val="0"/>
                        </a:spcBef>
                        <a:spcAft>
                          <a:spcPts val="0"/>
                        </a:spcAft>
                      </a:pPr>
                      <a:r>
                        <a:rPr lang="en-US" sz="1000" b="1">
                          <a:solidFill>
                            <a:schemeClr val="accent4"/>
                          </a:solidFill>
                          <a:effectLst/>
                        </a:rPr>
                        <a:t>P/T</a:t>
                      </a:r>
                      <a:endParaRPr lang="en-US" sz="10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23540" marR="23540" marT="0" marB="0" anchor="ctr">
                    <a:solidFill>
                      <a:schemeClr val="accent2">
                        <a:lumMod val="20000"/>
                        <a:lumOff val="80000"/>
                      </a:schemeClr>
                    </a:solidFill>
                  </a:tcPr>
                </a:tc>
                <a:tc>
                  <a:txBody>
                    <a:bodyPr/>
                    <a:lstStyle/>
                    <a:p>
                      <a:pPr marL="0" marR="0">
                        <a:lnSpc>
                          <a:spcPct val="107000"/>
                        </a:lnSpc>
                        <a:spcBef>
                          <a:spcPts val="0"/>
                        </a:spcBef>
                        <a:spcAft>
                          <a:spcPts val="0"/>
                        </a:spcAft>
                      </a:pPr>
                      <a:r>
                        <a:rPr lang="fr-CA" sz="1000" b="1" kern="1200">
                          <a:solidFill>
                            <a:schemeClr val="accent4"/>
                          </a:solidFill>
                          <a:effectLst/>
                          <a:latin typeface="+mn-lt"/>
                          <a:ea typeface="+mn-ea"/>
                          <a:cs typeface="+mn-cs"/>
                        </a:rPr>
                        <a:t>Réception des résultats anormaux</a:t>
                      </a:r>
                      <a:endParaRPr lang="en-US" sz="1000" b="1" kern="1200">
                        <a:solidFill>
                          <a:schemeClr val="accent4"/>
                        </a:solidFill>
                        <a:effectLst/>
                        <a:latin typeface="+mn-lt"/>
                        <a:ea typeface="+mn-ea"/>
                        <a:cs typeface="+mn-cs"/>
                      </a:endParaRPr>
                    </a:p>
                    <a:p>
                      <a:pPr marL="0" marR="0">
                        <a:lnSpc>
                          <a:spcPct val="107000"/>
                        </a:lnSpc>
                        <a:spcBef>
                          <a:spcPts val="0"/>
                        </a:spcBef>
                        <a:spcAft>
                          <a:spcPts val="0"/>
                        </a:spcAft>
                      </a:pPr>
                      <a:r>
                        <a:rPr lang="fr-CA" sz="1000" b="1" kern="1200">
                          <a:solidFill>
                            <a:schemeClr val="accent4"/>
                          </a:solidFill>
                          <a:effectLst/>
                          <a:latin typeface="+mn-lt"/>
                          <a:ea typeface="+mn-ea"/>
                          <a:cs typeface="+mn-cs"/>
                        </a:rPr>
                        <a:t> </a:t>
                      </a:r>
                      <a:endParaRPr lang="en-US" sz="10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fr-CA" sz="1000" b="1" kern="1200">
                          <a:solidFill>
                            <a:schemeClr val="accent4"/>
                          </a:solidFill>
                          <a:effectLst/>
                          <a:latin typeface="+mn-lt"/>
                          <a:ea typeface="+mn-ea"/>
                          <a:cs typeface="+mn-cs"/>
                        </a:rPr>
                        <a:t>Suivi des résultats anormaux</a:t>
                      </a:r>
                      <a:endParaRPr lang="en-US" sz="10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fr-CA" sz="1000" b="1" kern="1200">
                          <a:solidFill>
                            <a:schemeClr val="accent4"/>
                          </a:solidFill>
                          <a:effectLst/>
                          <a:latin typeface="+mn-lt"/>
                          <a:ea typeface="+mn-ea"/>
                          <a:cs typeface="+mn-cs"/>
                        </a:rPr>
                        <a:t>Lieu de la mammographie diagnostique après un résultat anormal</a:t>
                      </a:r>
                      <a:endParaRPr lang="en-US" sz="10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fr-CA" sz="1000" b="1" kern="1200">
                          <a:solidFill>
                            <a:schemeClr val="accent4"/>
                          </a:solidFill>
                          <a:effectLst/>
                          <a:latin typeface="+mn-lt"/>
                          <a:ea typeface="+mn-ea"/>
                          <a:cs typeface="+mn-cs"/>
                        </a:rPr>
                        <a:t>Retour au programme de dépistage?</a:t>
                      </a:r>
                      <a:endParaRPr lang="en-US" sz="1000" b="1" kern="1200">
                        <a:solidFill>
                          <a:schemeClr val="accent4"/>
                        </a:solidFill>
                        <a:effectLst/>
                        <a:latin typeface="+mn-lt"/>
                        <a:ea typeface="+mn-ea"/>
                        <a:cs typeface="+mn-cs"/>
                      </a:endParaRPr>
                    </a:p>
                    <a:p>
                      <a:pPr marL="0" marR="0">
                        <a:lnSpc>
                          <a:spcPct val="107000"/>
                        </a:lnSpc>
                        <a:spcBef>
                          <a:spcPts val="0"/>
                        </a:spcBef>
                        <a:spcAft>
                          <a:spcPts val="0"/>
                        </a:spcAft>
                      </a:pPr>
                      <a:r>
                        <a:rPr lang="fr-CA" sz="1000" b="1" kern="1200">
                          <a:solidFill>
                            <a:schemeClr val="accent4"/>
                          </a:solidFill>
                          <a:effectLst/>
                          <a:latin typeface="+mn-lt"/>
                          <a:ea typeface="+mn-ea"/>
                          <a:cs typeface="+mn-cs"/>
                        </a:rPr>
                        <a:t> </a:t>
                      </a:r>
                      <a:endParaRPr lang="en-US" sz="10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extLst>
                  <a:ext uri="{0D108BD9-81ED-4DB2-BD59-A6C34878D82A}">
                    <a16:rowId xmlns:a16="http://schemas.microsoft.com/office/drawing/2014/main" val="2582482946"/>
                  </a:ext>
                </a:extLst>
              </a:tr>
              <a:tr h="380993">
                <a:tc>
                  <a:txBody>
                    <a:bodyPr/>
                    <a:lstStyle/>
                    <a:p>
                      <a:pPr marL="0" marR="0" algn="ctr">
                        <a:lnSpc>
                          <a:spcPct val="107000"/>
                        </a:lnSpc>
                        <a:spcBef>
                          <a:spcPts val="720"/>
                        </a:spcBef>
                        <a:spcAft>
                          <a:spcPts val="720"/>
                        </a:spcAft>
                      </a:pPr>
                      <a:r>
                        <a:rPr lang="fr-CA" sz="1000" b="1" kern="1200" err="1">
                          <a:solidFill>
                            <a:schemeClr val="accent4"/>
                          </a:solidFill>
                          <a:effectLst/>
                          <a:latin typeface="+mn-lt"/>
                          <a:ea typeface="+mn-ea"/>
                          <a:cs typeface="+mn-cs"/>
                        </a:rPr>
                        <a:t>Sask</a:t>
                      </a:r>
                      <a:r>
                        <a:rPr lang="fr-CA" sz="1000" b="1" kern="1200">
                          <a:solidFill>
                            <a:schemeClr val="accent4"/>
                          </a:solidFill>
                          <a:effectLst/>
                          <a:latin typeface="+mn-lt"/>
                          <a:ea typeface="+mn-ea"/>
                          <a:cs typeface="+mn-cs"/>
                        </a:rPr>
                        <a:t>.</a:t>
                      </a:r>
                      <a:endParaRPr lang="en-US" sz="10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171450" marR="0" lvl="0" indent="-171450">
                        <a:spcBef>
                          <a:spcPts val="0"/>
                        </a:spcBef>
                        <a:spcAft>
                          <a:spcPts val="100"/>
                        </a:spcAft>
                        <a:buFont typeface="Arial" panose="020B0604020202020204" pitchFamily="34" charset="0"/>
                        <a:buChar char="•"/>
                        <a:tabLst>
                          <a:tab pos="228600" algn="l"/>
                          <a:tab pos="5280025" algn="l"/>
                          <a:tab pos="5280025" algn="l"/>
                        </a:tabLst>
                      </a:pPr>
                      <a:r>
                        <a:rPr lang="fr-CA" sz="1000" b="0" kern="1200">
                          <a:solidFill>
                            <a:schemeClr val="accent4"/>
                          </a:solidFill>
                          <a:effectLst/>
                          <a:latin typeface="+mn-lt"/>
                          <a:ea typeface="+mn-ea"/>
                          <a:cs typeface="+mn-cs"/>
                        </a:rPr>
                        <a:t>Les participantes reçoivent les résultats par téléphone, soit du programme (intervenant‑pivot) soit de leur FSP.</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tabLst>
                          <a:tab pos="228600" algn="l"/>
                          <a:tab pos="5280025" algn="l"/>
                          <a:tab pos="5280025" algn="l"/>
                        </a:tabLst>
                      </a:pPr>
                      <a:r>
                        <a:rPr lang="fr-CA" sz="1000" b="0" kern="1200">
                          <a:solidFill>
                            <a:schemeClr val="accent4"/>
                          </a:solidFill>
                          <a:effectLst/>
                          <a:latin typeface="+mn-lt"/>
                          <a:ea typeface="+mn-ea"/>
                          <a:cs typeface="+mn-cs"/>
                        </a:rPr>
                        <a:t>L’intervenant‑pivot du programme organise les rendez‑vous de suivi s’il y est autorisé par le FSS, sinon c’est ce dernier qui s’en charge.</a:t>
                      </a:r>
                      <a:endParaRPr lang="en-US" sz="1000" b="0" kern="1200">
                        <a:solidFill>
                          <a:schemeClr val="accent4"/>
                        </a:solidFill>
                        <a:effectLst/>
                        <a:latin typeface="+mn-lt"/>
                        <a:ea typeface="+mn-ea"/>
                        <a:cs typeface="+mn-cs"/>
                      </a:endParaRPr>
                    </a:p>
                    <a:p>
                      <a:pPr marL="171450" marR="0" lvl="0" indent="-171450">
                        <a:spcBef>
                          <a:spcPts val="0"/>
                        </a:spcBef>
                        <a:spcAft>
                          <a:spcPts val="0"/>
                        </a:spcAft>
                        <a:buFont typeface="Arial" panose="020B0604020202020204" pitchFamily="34" charset="0"/>
                        <a:buChar char="•"/>
                        <a:tabLst>
                          <a:tab pos="228600" algn="l"/>
                          <a:tab pos="5280025" algn="l"/>
                          <a:tab pos="5280025" algn="l"/>
                        </a:tabLst>
                      </a:pPr>
                      <a:r>
                        <a:rPr lang="fr-CA" sz="1000" b="0" kern="1200">
                          <a:solidFill>
                            <a:schemeClr val="accent4"/>
                          </a:solidFill>
                          <a:effectLst/>
                          <a:latin typeface="+mn-lt"/>
                          <a:ea typeface="+mn-ea"/>
                          <a:cs typeface="+mn-cs"/>
                        </a:rPr>
                        <a:t>Si le programme effectue un suivi, il communique avec la participante par téléphone pour fixer les rendez‑vous requis.</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tabLst>
                          <a:tab pos="228600" algn="l"/>
                          <a:tab pos="5280025" algn="l"/>
                          <a:tab pos="5280025" algn="l"/>
                        </a:tabLst>
                      </a:pPr>
                      <a:r>
                        <a:rPr lang="fr-CA" sz="1000" b="0" kern="1200">
                          <a:solidFill>
                            <a:schemeClr val="accent4"/>
                          </a:solidFill>
                          <a:effectLst/>
                          <a:latin typeface="+mn-lt"/>
                          <a:ea typeface="+mn-ea"/>
                          <a:cs typeface="+mn-cs"/>
                        </a:rPr>
                        <a:t>Centres d’imagerie diagnostique mammaire (hôpitaux, cliniques privées de radiologie ou centre de santé du sein)</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tabLst>
                          <a:tab pos="228600" algn="l"/>
                          <a:tab pos="5280025" algn="l"/>
                          <a:tab pos="5280025" algn="l"/>
                        </a:tabLst>
                      </a:pPr>
                      <a:r>
                        <a:rPr lang="fr-CA" sz="1000" b="0" kern="1200">
                          <a:solidFill>
                            <a:schemeClr val="accent4"/>
                          </a:solidFill>
                          <a:effectLst/>
                          <a:latin typeface="+mn-lt"/>
                          <a:ea typeface="+mn-ea"/>
                          <a:cs typeface="+mn-cs"/>
                        </a:rPr>
                        <a:t>Si les résultats du suivi sont normaux, les participantes reçoivent une invitation à un nouveau rendez-vous de dépistage tous les deux ans (ou selon les recommandations du radiologiste).</a:t>
                      </a:r>
                      <a:endParaRPr lang="en-US" sz="1000" b="0" kern="1200">
                        <a:solidFill>
                          <a:schemeClr val="accent4"/>
                        </a:solidFill>
                        <a:effectLst/>
                        <a:latin typeface="+mn-lt"/>
                        <a:ea typeface="+mn-ea"/>
                        <a:cs typeface="+mn-cs"/>
                      </a:endParaRPr>
                    </a:p>
                    <a:p>
                      <a:pPr marL="171450" marR="0" lvl="0" indent="-171450">
                        <a:spcBef>
                          <a:spcPts val="0"/>
                        </a:spcBef>
                        <a:spcAft>
                          <a:spcPts val="0"/>
                        </a:spcAft>
                        <a:buFont typeface="Arial" panose="020B0604020202020204" pitchFamily="34" charset="0"/>
                        <a:buChar char="•"/>
                        <a:tabLst>
                          <a:tab pos="228600" algn="l"/>
                          <a:tab pos="5280025" algn="l"/>
                          <a:tab pos="5280025" algn="l"/>
                        </a:tabLst>
                      </a:pPr>
                      <a:r>
                        <a:rPr lang="fr-CA" sz="1000" b="0" kern="1200">
                          <a:solidFill>
                            <a:schemeClr val="accent4"/>
                          </a:solidFill>
                          <a:effectLst/>
                          <a:latin typeface="+mn-lt"/>
                          <a:ea typeface="+mn-ea"/>
                          <a:cs typeface="+mn-cs"/>
                        </a:rPr>
                        <a:t>Après avoir reçu un diagnostic de cancer, les participantes réintègrent le processus de dépistage habituel après une période de cinq ans sans récidive; toutefois, actuellement, le système logiciel du programme ne les réinvite pas. </a:t>
                      </a:r>
                      <a:endParaRPr lang="en-US" sz="10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702866885"/>
                  </a:ext>
                </a:extLst>
              </a:tr>
              <a:tr h="333914">
                <a:tc>
                  <a:txBody>
                    <a:bodyPr/>
                    <a:lstStyle/>
                    <a:p>
                      <a:pPr marL="0" marR="0" algn="ctr">
                        <a:lnSpc>
                          <a:spcPct val="100000"/>
                        </a:lnSpc>
                        <a:spcBef>
                          <a:spcPts val="0"/>
                        </a:spcBef>
                        <a:spcAft>
                          <a:spcPts val="0"/>
                        </a:spcAft>
                      </a:pPr>
                      <a:r>
                        <a:rPr lang="en-US" sz="1000" b="1">
                          <a:solidFill>
                            <a:schemeClr val="accent4"/>
                          </a:solidFill>
                          <a:effectLst/>
                        </a:rPr>
                        <a:t>Man.</a:t>
                      </a:r>
                      <a:endParaRPr lang="en-US" sz="10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23540" marR="23540" marT="0" marB="0">
                    <a:solidFill>
                      <a:schemeClr val="accent2">
                        <a:lumMod val="20000"/>
                        <a:lumOff val="80000"/>
                      </a:schemeClr>
                    </a:solidFill>
                  </a:tcPr>
                </a:tc>
                <a:tc>
                  <a:txBody>
                    <a:bodyPr/>
                    <a:lstStyle/>
                    <a:p>
                      <a:pPr marL="171450" marR="0" lvl="0" indent="-171450">
                        <a:spcBef>
                          <a:spcPts val="0"/>
                        </a:spcBef>
                        <a:spcAft>
                          <a:spcPts val="100"/>
                        </a:spcAft>
                        <a:buFont typeface="Arial" panose="020B0604020202020204" pitchFamily="34" charset="0"/>
                        <a:buChar char="•"/>
                        <a:tabLst>
                          <a:tab pos="228600" algn="l"/>
                          <a:tab pos="5280025" algn="l"/>
                          <a:tab pos="5280025" algn="l"/>
                        </a:tabLst>
                      </a:pPr>
                      <a:r>
                        <a:rPr lang="fr-CA" sz="1000" b="0" kern="1200">
                          <a:solidFill>
                            <a:schemeClr val="accent4"/>
                          </a:solidFill>
                          <a:effectLst/>
                          <a:latin typeface="+mn-lt"/>
                          <a:ea typeface="+mn-ea"/>
                          <a:cs typeface="+mn-cs"/>
                        </a:rPr>
                        <a:t>Les participantes reçoivent un appel téléphonique du programme pour les informer des résultats.</a:t>
                      </a:r>
                      <a:endParaRPr lang="en-US" sz="1000" b="0" kern="1200">
                        <a:solidFill>
                          <a:schemeClr val="accent4"/>
                        </a:solidFill>
                        <a:effectLst/>
                        <a:latin typeface="+mn-lt"/>
                        <a:ea typeface="+mn-ea"/>
                        <a:cs typeface="+mn-cs"/>
                      </a:endParaRPr>
                    </a:p>
                    <a:p>
                      <a:pPr marL="171450" marR="0" lvl="0" indent="-171450">
                        <a:spcBef>
                          <a:spcPts val="0"/>
                        </a:spcBef>
                        <a:spcAft>
                          <a:spcPts val="0"/>
                        </a:spcAft>
                        <a:buFont typeface="Arial" panose="020B0604020202020204" pitchFamily="34" charset="0"/>
                        <a:buChar char="•"/>
                        <a:tabLst>
                          <a:tab pos="228600" algn="l"/>
                          <a:tab pos="5280025" algn="l"/>
                          <a:tab pos="5280025" algn="l"/>
                        </a:tabLst>
                      </a:pPr>
                      <a:r>
                        <a:rPr lang="fr-CA" sz="1000" b="0" kern="1200">
                          <a:solidFill>
                            <a:schemeClr val="accent4"/>
                          </a:solidFill>
                          <a:effectLst/>
                          <a:latin typeface="+mn-lt"/>
                          <a:ea typeface="+mn-ea"/>
                          <a:cs typeface="+mn-cs"/>
                        </a:rPr>
                        <a:t>Résultats également envoyés par courrier aux participantes et à leur professionnel de la santé</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tabLst>
                          <a:tab pos="228600" algn="l"/>
                          <a:tab pos="5280025" algn="l"/>
                          <a:tab pos="5280025" algn="l"/>
                        </a:tabLst>
                      </a:pPr>
                      <a:r>
                        <a:rPr lang="fr-CA" sz="1000" b="0" kern="1200">
                          <a:solidFill>
                            <a:schemeClr val="accent4"/>
                          </a:solidFill>
                          <a:effectLst/>
                          <a:latin typeface="+mn-lt"/>
                          <a:ea typeface="+mn-ea"/>
                          <a:cs typeface="+mn-cs"/>
                        </a:rPr>
                        <a:t>Orientation vers un centre de diagnostic coordonnée par le programme. La participante est informée du rendez‑vous de suivi par le programme (téléphone).</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tabLst>
                          <a:tab pos="228600" algn="l"/>
                          <a:tab pos="5280025" algn="l"/>
                          <a:tab pos="5280025" algn="l"/>
                        </a:tabLst>
                      </a:pPr>
                      <a:r>
                        <a:rPr lang="fr-CA" sz="1000" b="0" kern="1200">
                          <a:solidFill>
                            <a:schemeClr val="accent4"/>
                          </a:solidFill>
                          <a:effectLst/>
                          <a:latin typeface="+mn-lt"/>
                          <a:ea typeface="+mn-ea"/>
                          <a:cs typeface="+mn-cs"/>
                        </a:rPr>
                        <a:t>Centre d’imagerie diagnostique</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tabLst>
                          <a:tab pos="228600" algn="l"/>
                          <a:tab pos="5280025" algn="l"/>
                          <a:tab pos="5280025" algn="l"/>
                        </a:tabLst>
                      </a:pPr>
                      <a:r>
                        <a:rPr lang="fr-CA" sz="1000" b="0" kern="1200">
                          <a:solidFill>
                            <a:schemeClr val="accent4"/>
                          </a:solidFill>
                          <a:effectLst/>
                          <a:latin typeface="+mn-lt"/>
                          <a:ea typeface="+mn-ea"/>
                          <a:cs typeface="+mn-cs"/>
                        </a:rPr>
                        <a:t>Si les résultats du suivi sont normaux, les participantes reçoivent une invitation à un nouveau rendez-vous de dépistage tous les deux ans (ou selon les recommandations du radiologiste).</a:t>
                      </a:r>
                      <a:endParaRPr lang="en-US" sz="1000" b="0" kern="1200">
                        <a:solidFill>
                          <a:schemeClr val="accent4"/>
                        </a:solidFill>
                        <a:effectLst/>
                        <a:latin typeface="+mn-lt"/>
                        <a:ea typeface="+mn-ea"/>
                        <a:cs typeface="+mn-cs"/>
                      </a:endParaRPr>
                    </a:p>
                    <a:p>
                      <a:pPr marL="171450" marR="0" lvl="0" indent="-171450">
                        <a:spcBef>
                          <a:spcPts val="0"/>
                        </a:spcBef>
                        <a:spcAft>
                          <a:spcPts val="0"/>
                        </a:spcAft>
                        <a:buFont typeface="Arial" panose="020B0604020202020204" pitchFamily="34" charset="0"/>
                        <a:buChar char="•"/>
                        <a:tabLst>
                          <a:tab pos="228600" algn="l"/>
                          <a:tab pos="5280025" algn="l"/>
                          <a:tab pos="5280025" algn="l"/>
                        </a:tabLst>
                      </a:pPr>
                      <a:r>
                        <a:rPr lang="fr-CA" sz="1000" b="0" kern="1200">
                          <a:solidFill>
                            <a:schemeClr val="accent4"/>
                          </a:solidFill>
                          <a:effectLst/>
                          <a:latin typeface="+mn-lt"/>
                          <a:ea typeface="+mn-ea"/>
                          <a:cs typeface="+mn-cs"/>
                        </a:rPr>
                        <a:t>Toutes les participantes sont informées, par lettre, une fois le bilan diagnostique mené à bien, de leur situation (c’est-à-dire si elles recevront une nouvelle invitation à un rendez-vous de dépistage ou si elles ne sont plus admissibles).</a:t>
                      </a:r>
                      <a:endParaRPr lang="en-US" sz="10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1725134793"/>
                  </a:ext>
                </a:extLst>
              </a:tr>
              <a:tr h="333914">
                <a:tc>
                  <a:txBody>
                    <a:bodyPr/>
                    <a:lstStyle/>
                    <a:p>
                      <a:pPr marL="0" marR="0" algn="ctr" defTabSz="914400" rtl="0" eaLnBrk="1" latinLnBrk="0" hangingPunct="1">
                        <a:lnSpc>
                          <a:spcPct val="100000"/>
                        </a:lnSpc>
                        <a:spcBef>
                          <a:spcPts val="0"/>
                        </a:spcBef>
                        <a:spcAft>
                          <a:spcPts val="0"/>
                        </a:spcAft>
                      </a:pPr>
                      <a:r>
                        <a:rPr lang="fr-CA" sz="1000" b="1" kern="1200" dirty="0">
                          <a:solidFill>
                            <a:schemeClr val="accent4"/>
                          </a:solidFill>
                          <a:effectLst/>
                          <a:latin typeface="+mn-lt"/>
                          <a:ea typeface="+mn-ea"/>
                          <a:cs typeface="+mn-cs"/>
                        </a:rPr>
                        <a:t>Ont.</a:t>
                      </a:r>
                      <a:endParaRPr lang="en-US" sz="1000" b="1" kern="1200" dirty="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171450" marR="0" lvl="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Les centres du PODCS doivent veiller à ce que le FSP de la participante soit informé, dès que possible, des résultats anormaux du dépistage mammaire.</a:t>
                      </a:r>
                      <a:endParaRPr lang="en-US" sz="1000" b="0" kern="120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5280025" algn="l"/>
                          <a:tab pos="5280025" algn="l"/>
                        </a:tabLst>
                      </a:pPr>
                      <a:r>
                        <a:rPr lang="fr-CA" sz="1000" b="0" kern="1200">
                          <a:solidFill>
                            <a:schemeClr val="accent4"/>
                          </a:solidFill>
                          <a:effectLst/>
                          <a:latin typeface="+mn-lt"/>
                          <a:ea typeface="+mn-ea"/>
                          <a:cs typeface="+mn-cs"/>
                        </a:rPr>
                        <a:t>La réception de résultats anormaux par les participantes varie selon le centre : certains peuvent appeler, d’autres envoyer une lettre, quelques-uns pouvant également communiquer avec le FSP qui communiquera, à son tour, avec sa patiente pour lui transmettre ses résultats.</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Le suivi varie selon le centre : certains centres peuvent coordonner les rendez‑vous de suivi, tandis que, dans d’autres, c’est le FSP qui s’en charge.</a:t>
                      </a:r>
                      <a:endParaRPr lang="en-US" sz="1000" b="0" kern="120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Si une participante n’a pas de FSP, le centre de dépistage désignera un médecin qui prendra en charge le suivi jusqu’à la confirmation d’un diagnostic.</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Centres d’évaluation du programme (hôpitaux et établissements de santé indépendants qui effectuent des examens d’imagerie diagnostique)</a:t>
                      </a:r>
                      <a:endParaRPr lang="en-US" sz="1000" b="0" kern="120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Centres d’évaluation en dehors du programme (hôpitaux et établissements de santé indépendants qui réalisent l’imagerie diagnostique)</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Si les résultats du suivi sont normaux, la plupart des participantes reçoivent une invitation à un nouveau rendez-vous de dépistage sur une base bisannuelle.</a:t>
                      </a:r>
                      <a:endParaRPr lang="en-US" sz="10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3505487801"/>
                  </a:ext>
                </a:extLst>
              </a:tr>
              <a:tr h="333914">
                <a:tc>
                  <a:txBody>
                    <a:bodyPr/>
                    <a:lstStyle/>
                    <a:p>
                      <a:pPr marL="0" marR="0" algn="ctr" defTabSz="914400" rtl="0" eaLnBrk="1" latinLnBrk="0" hangingPunct="1">
                        <a:lnSpc>
                          <a:spcPct val="100000"/>
                        </a:lnSpc>
                        <a:spcBef>
                          <a:spcPts val="0"/>
                        </a:spcBef>
                        <a:spcAft>
                          <a:spcPts val="0"/>
                        </a:spcAft>
                      </a:pPr>
                      <a:r>
                        <a:rPr lang="fr-CA" sz="1000" b="1" kern="1200" dirty="0">
                          <a:solidFill>
                            <a:schemeClr val="accent4"/>
                          </a:solidFill>
                          <a:effectLst/>
                          <a:latin typeface="+mn-lt"/>
                          <a:ea typeface="+mn-ea"/>
                          <a:cs typeface="+mn-cs"/>
                        </a:rPr>
                        <a:t>Qc</a:t>
                      </a:r>
                      <a:endParaRPr lang="en-US" sz="1000" b="1" kern="1200" dirty="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171450" marR="0" lvl="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Envoi par courrier à la participante</a:t>
                      </a:r>
                      <a:endParaRPr lang="en-US" sz="1000" b="0" kern="120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Le FSP, ou le centre, communique avec la participante pour lui fournir les résultats.</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Variable : les participantes peuvent être invitées, dans la lettre de résultats, à communiquer avec le centre ou avec leur FSP, certains centres communiquant de manière proactive avec la participante pour organiser le suivi.</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fr-CA" sz="1000" b="0" kern="1200">
                          <a:solidFill>
                            <a:schemeClr val="accent4"/>
                          </a:solidFill>
                          <a:effectLst/>
                          <a:latin typeface="+mn-lt"/>
                          <a:ea typeface="+mn-ea"/>
                          <a:cs typeface="+mn-cs"/>
                        </a:rPr>
                        <a:t>Centres de dépistage désignés ou Centres de référence pour investigation désignés</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fr-CA" sz="1000" b="0" kern="1200" dirty="0">
                          <a:solidFill>
                            <a:schemeClr val="accent4"/>
                          </a:solidFill>
                          <a:effectLst/>
                          <a:latin typeface="+mn-lt"/>
                          <a:ea typeface="+mn-ea"/>
                          <a:cs typeface="+mn-cs"/>
                        </a:rPr>
                        <a:t>Si les résultats du suivi sont normaux, les participantes reçoivent une invitation à un nouveau rendez‑vous de dépistage tous les deux ans (ou selon les recommandations du radiologiste).</a:t>
                      </a:r>
                      <a:endParaRPr lang="en-US" sz="1000" b="0" kern="1200" dirty="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2960005326"/>
                  </a:ext>
                </a:extLst>
              </a:tr>
            </a:tbl>
          </a:graphicData>
        </a:graphic>
      </p:graphicFrame>
    </p:spTree>
    <p:extLst>
      <p:ext uri="{BB962C8B-B14F-4D97-AF65-F5344CB8AC3E}">
        <p14:creationId xmlns:p14="http://schemas.microsoft.com/office/powerpoint/2010/main" val="862378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973014" y="288505"/>
            <a:ext cx="10380786" cy="345482"/>
          </a:xfrm>
        </p:spPr>
        <p:txBody>
          <a:bodyPr>
            <a:normAutofit/>
          </a:bodyPr>
          <a:lstStyle/>
          <a:p>
            <a:r>
              <a:rPr lang="fr-FR" sz="1600"/>
              <a:t>Réception des résultats et suivi après des résultats anormaux à un examen de dépistage du cancer du sein (3/3)</a:t>
            </a:r>
            <a:endParaRPr lang="en-US" sz="1600" i="1"/>
          </a:p>
        </p:txBody>
      </p:sp>
      <p:graphicFrame>
        <p:nvGraphicFramePr>
          <p:cNvPr id="3" name="Table 2">
            <a:extLst>
              <a:ext uri="{FF2B5EF4-FFF2-40B4-BE49-F238E27FC236}">
                <a16:creationId xmlns:a16="http://schemas.microsoft.com/office/drawing/2014/main" id="{EFD31585-0DF9-DBE7-B1A9-B3408F163008}"/>
              </a:ext>
            </a:extLst>
          </p:cNvPr>
          <p:cNvGraphicFramePr>
            <a:graphicFrameLocks noGrp="1"/>
          </p:cNvGraphicFramePr>
          <p:nvPr>
            <p:extLst>
              <p:ext uri="{D42A27DB-BD31-4B8C-83A1-F6EECF244321}">
                <p14:modId xmlns:p14="http://schemas.microsoft.com/office/powerpoint/2010/main" val="230457174"/>
              </p:ext>
            </p:extLst>
          </p:nvPr>
        </p:nvGraphicFramePr>
        <p:xfrm>
          <a:off x="126610" y="736720"/>
          <a:ext cx="11938779" cy="5730113"/>
        </p:xfrm>
        <a:graphic>
          <a:graphicData uri="http://schemas.openxmlformats.org/drawingml/2006/table">
            <a:tbl>
              <a:tblPr firstRow="1" firstCol="1"/>
              <a:tblGrid>
                <a:gridCol w="543560">
                  <a:extLst>
                    <a:ext uri="{9D8B030D-6E8A-4147-A177-3AD203B41FA5}">
                      <a16:colId xmlns:a16="http://schemas.microsoft.com/office/drawing/2014/main" val="4114023960"/>
                    </a:ext>
                  </a:extLst>
                </a:gridCol>
                <a:gridCol w="2875037">
                  <a:extLst>
                    <a:ext uri="{9D8B030D-6E8A-4147-A177-3AD203B41FA5}">
                      <a16:colId xmlns:a16="http://schemas.microsoft.com/office/drawing/2014/main" val="2723152639"/>
                    </a:ext>
                  </a:extLst>
                </a:gridCol>
                <a:gridCol w="2738630">
                  <a:extLst>
                    <a:ext uri="{9D8B030D-6E8A-4147-A177-3AD203B41FA5}">
                      <a16:colId xmlns:a16="http://schemas.microsoft.com/office/drawing/2014/main" val="634951678"/>
                    </a:ext>
                  </a:extLst>
                </a:gridCol>
                <a:gridCol w="2891989">
                  <a:extLst>
                    <a:ext uri="{9D8B030D-6E8A-4147-A177-3AD203B41FA5}">
                      <a16:colId xmlns:a16="http://schemas.microsoft.com/office/drawing/2014/main" val="4097859487"/>
                    </a:ext>
                  </a:extLst>
                </a:gridCol>
                <a:gridCol w="2889563">
                  <a:extLst>
                    <a:ext uri="{9D8B030D-6E8A-4147-A177-3AD203B41FA5}">
                      <a16:colId xmlns:a16="http://schemas.microsoft.com/office/drawing/2014/main" val="1734531678"/>
                    </a:ext>
                  </a:extLst>
                </a:gridCol>
              </a:tblGrid>
              <a:tr h="119442">
                <a:tc>
                  <a:txBody>
                    <a:bodyPr/>
                    <a:lstStyle/>
                    <a:p>
                      <a:pPr marL="0" marR="0" algn="ctr">
                        <a:lnSpc>
                          <a:spcPct val="100000"/>
                        </a:lnSpc>
                        <a:spcBef>
                          <a:spcPts val="0"/>
                        </a:spcBef>
                        <a:spcAft>
                          <a:spcPts val="0"/>
                        </a:spcAft>
                      </a:pPr>
                      <a:r>
                        <a:rPr lang="en-US" sz="1000" b="1">
                          <a:solidFill>
                            <a:schemeClr val="accent4"/>
                          </a:solidFill>
                          <a:effectLst/>
                        </a:rPr>
                        <a:t>P/T</a:t>
                      </a:r>
                      <a:endParaRPr lang="en-US" sz="10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23540" marR="23540" marT="0" marB="0" anchor="ctr">
                    <a:solidFill>
                      <a:schemeClr val="accent2">
                        <a:lumMod val="20000"/>
                        <a:lumOff val="80000"/>
                      </a:schemeClr>
                    </a:solidFill>
                  </a:tcPr>
                </a:tc>
                <a:tc>
                  <a:txBody>
                    <a:bodyPr/>
                    <a:lstStyle/>
                    <a:p>
                      <a:pPr marL="0" marR="0">
                        <a:lnSpc>
                          <a:spcPct val="107000"/>
                        </a:lnSpc>
                        <a:spcBef>
                          <a:spcPts val="0"/>
                        </a:spcBef>
                        <a:spcAft>
                          <a:spcPts val="0"/>
                        </a:spcAft>
                      </a:pPr>
                      <a:r>
                        <a:rPr lang="fr-CA" sz="1000" b="1" kern="1200">
                          <a:solidFill>
                            <a:schemeClr val="accent4"/>
                          </a:solidFill>
                          <a:effectLst/>
                          <a:latin typeface="+mn-lt"/>
                          <a:ea typeface="+mn-ea"/>
                          <a:cs typeface="+mn-cs"/>
                        </a:rPr>
                        <a:t>Réception des résultats anormaux</a:t>
                      </a:r>
                      <a:endParaRPr lang="en-US" sz="1000" b="1" kern="1200">
                        <a:solidFill>
                          <a:schemeClr val="accent4"/>
                        </a:solidFill>
                        <a:effectLst/>
                        <a:latin typeface="+mn-lt"/>
                        <a:ea typeface="+mn-ea"/>
                        <a:cs typeface="+mn-cs"/>
                      </a:endParaRPr>
                    </a:p>
                    <a:p>
                      <a:pPr marL="0" marR="0">
                        <a:lnSpc>
                          <a:spcPct val="107000"/>
                        </a:lnSpc>
                        <a:spcBef>
                          <a:spcPts val="0"/>
                        </a:spcBef>
                        <a:spcAft>
                          <a:spcPts val="0"/>
                        </a:spcAft>
                      </a:pPr>
                      <a:r>
                        <a:rPr lang="fr-CA" sz="1000" b="1" kern="1200">
                          <a:solidFill>
                            <a:schemeClr val="accent4"/>
                          </a:solidFill>
                          <a:effectLst/>
                          <a:latin typeface="+mn-lt"/>
                          <a:ea typeface="+mn-ea"/>
                          <a:cs typeface="+mn-cs"/>
                        </a:rPr>
                        <a:t> </a:t>
                      </a:r>
                      <a:endParaRPr lang="en-US" sz="10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fr-CA" sz="1000" b="1" kern="1200">
                          <a:solidFill>
                            <a:schemeClr val="accent4"/>
                          </a:solidFill>
                          <a:effectLst/>
                          <a:latin typeface="+mn-lt"/>
                          <a:ea typeface="+mn-ea"/>
                          <a:cs typeface="+mn-cs"/>
                        </a:rPr>
                        <a:t>Suivi des résultats anormaux</a:t>
                      </a:r>
                      <a:endParaRPr lang="en-US" sz="10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fr-CA" sz="1000" b="1" kern="1200">
                          <a:solidFill>
                            <a:schemeClr val="accent4"/>
                          </a:solidFill>
                          <a:effectLst/>
                          <a:latin typeface="+mn-lt"/>
                          <a:ea typeface="+mn-ea"/>
                          <a:cs typeface="+mn-cs"/>
                        </a:rPr>
                        <a:t>Lieu de la mammographie diagnostique après un résultat anormal</a:t>
                      </a:r>
                      <a:endParaRPr lang="en-US" sz="10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fr-CA" sz="1000" b="1" kern="1200">
                          <a:solidFill>
                            <a:schemeClr val="accent4"/>
                          </a:solidFill>
                          <a:effectLst/>
                          <a:latin typeface="+mn-lt"/>
                          <a:ea typeface="+mn-ea"/>
                          <a:cs typeface="+mn-cs"/>
                        </a:rPr>
                        <a:t>Retour au programme de dépistage?</a:t>
                      </a:r>
                      <a:endParaRPr lang="en-US" sz="1000" b="1" kern="1200">
                        <a:solidFill>
                          <a:schemeClr val="accent4"/>
                        </a:solidFill>
                        <a:effectLst/>
                        <a:latin typeface="+mn-lt"/>
                        <a:ea typeface="+mn-ea"/>
                        <a:cs typeface="+mn-cs"/>
                      </a:endParaRPr>
                    </a:p>
                    <a:p>
                      <a:pPr marL="0" marR="0">
                        <a:lnSpc>
                          <a:spcPct val="107000"/>
                        </a:lnSpc>
                        <a:spcBef>
                          <a:spcPts val="0"/>
                        </a:spcBef>
                        <a:spcAft>
                          <a:spcPts val="0"/>
                        </a:spcAft>
                      </a:pPr>
                      <a:r>
                        <a:rPr lang="fr-CA" sz="1000" b="1" kern="1200">
                          <a:solidFill>
                            <a:schemeClr val="accent4"/>
                          </a:solidFill>
                          <a:effectLst/>
                          <a:latin typeface="+mn-lt"/>
                          <a:ea typeface="+mn-ea"/>
                          <a:cs typeface="+mn-cs"/>
                        </a:rPr>
                        <a:t> </a:t>
                      </a:r>
                      <a:endParaRPr lang="en-US" sz="10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extLst>
                  <a:ext uri="{0D108BD9-81ED-4DB2-BD59-A6C34878D82A}">
                    <a16:rowId xmlns:a16="http://schemas.microsoft.com/office/drawing/2014/main" val="2582482946"/>
                  </a:ext>
                </a:extLst>
              </a:tr>
              <a:tr h="235396">
                <a:tc>
                  <a:txBody>
                    <a:bodyPr/>
                    <a:lstStyle/>
                    <a:p>
                      <a:pPr marL="0" marR="0" algn="ctr" defTabSz="914400" rtl="0" eaLnBrk="1" latinLnBrk="0" hangingPunct="1">
                        <a:lnSpc>
                          <a:spcPct val="107000"/>
                        </a:lnSpc>
                        <a:spcBef>
                          <a:spcPts val="720"/>
                        </a:spcBef>
                        <a:spcAft>
                          <a:spcPts val="720"/>
                        </a:spcAft>
                      </a:pPr>
                      <a:r>
                        <a:rPr lang="fr-CA" sz="1000" b="1" kern="1200">
                          <a:solidFill>
                            <a:schemeClr val="accent4"/>
                          </a:solidFill>
                          <a:effectLst/>
                          <a:latin typeface="+mn-lt"/>
                          <a:ea typeface="+mn-ea"/>
                          <a:cs typeface="+mn-cs"/>
                        </a:rPr>
                        <a:t>N.‑B.</a:t>
                      </a:r>
                      <a:endParaRPr lang="en-US" sz="10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171450" marR="0" lvl="0" indent="-171450" algn="l" defTabSz="914400" rtl="0" eaLnBrk="1" latinLnBrk="0" hangingPunct="1">
                        <a:lnSpc>
                          <a:spcPct val="107000"/>
                        </a:lnSpc>
                        <a:spcBef>
                          <a:spcPts val="720"/>
                        </a:spcBef>
                        <a:spcAft>
                          <a:spcPts val="72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La plupart des centres communiquent par téléphone avec les participantes.</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lgn="l" defTabSz="914400" rtl="0" eaLnBrk="1" latinLnBrk="0" hangingPunct="1">
                        <a:lnSpc>
                          <a:spcPct val="107000"/>
                        </a:lnSpc>
                        <a:spcBef>
                          <a:spcPts val="720"/>
                        </a:spcBef>
                        <a:spcAft>
                          <a:spcPts val="72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Variable d’un centre à l’autre, les participantes étant habituellement orientées automatiquement pour une procédure diagnostique.</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lgn="l" defTabSz="914400" rtl="0" eaLnBrk="1" latinLnBrk="0" hangingPunct="1">
                        <a:lnSpc>
                          <a:spcPct val="107000"/>
                        </a:lnSpc>
                        <a:spcBef>
                          <a:spcPts val="720"/>
                        </a:spcBef>
                        <a:spcAft>
                          <a:spcPts val="72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Centres variables selon la région</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lgn="l" defTabSz="914400" rtl="0" eaLnBrk="1" latinLnBrk="0" hangingPunct="1">
                        <a:lnSpc>
                          <a:spcPct val="107000"/>
                        </a:lnSpc>
                        <a:spcBef>
                          <a:spcPts val="720"/>
                        </a:spcBef>
                        <a:spcAft>
                          <a:spcPts val="72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Les participantes présentant des résultats de mammographie anormaux sans diagnostic de cancer peuvent réintégrer le programme de dépistage et recevoir une invitation à un nouveau rendez-vous sur recommandation d’un médecin, ou d’une infirmière praticienne.</a:t>
                      </a:r>
                      <a:endParaRPr lang="en-US" sz="10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32721417"/>
                  </a:ext>
                </a:extLst>
              </a:tr>
              <a:tr h="470792">
                <a:tc>
                  <a:txBody>
                    <a:bodyPr/>
                    <a:lstStyle/>
                    <a:p>
                      <a:pPr marL="0" marR="0" algn="ctr" defTabSz="914400" rtl="0" eaLnBrk="1" latinLnBrk="0" hangingPunct="1">
                        <a:lnSpc>
                          <a:spcPct val="107000"/>
                        </a:lnSpc>
                        <a:spcBef>
                          <a:spcPts val="720"/>
                        </a:spcBef>
                        <a:spcAft>
                          <a:spcPts val="720"/>
                        </a:spcAft>
                      </a:pPr>
                      <a:r>
                        <a:rPr lang="fr-CA" sz="1000" b="1" kern="1200">
                          <a:solidFill>
                            <a:schemeClr val="accent4"/>
                          </a:solidFill>
                          <a:effectLst/>
                          <a:latin typeface="+mn-lt"/>
                          <a:ea typeface="+mn-ea"/>
                          <a:cs typeface="+mn-cs"/>
                        </a:rPr>
                        <a:t>N.‑É.</a:t>
                      </a:r>
                      <a:endParaRPr lang="en-US" sz="10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171450" marR="0" lvl="0" indent="-171450" algn="l" defTabSz="914400" rtl="0" eaLnBrk="1" latinLnBrk="0" hangingPunct="1">
                        <a:lnSpc>
                          <a:spcPct val="107000"/>
                        </a:lnSpc>
                        <a:spcBef>
                          <a:spcPts val="720"/>
                        </a:spcBef>
                        <a:spcAft>
                          <a:spcPts val="72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Envoi par courrier à la participante</a:t>
                      </a:r>
                      <a:endParaRPr lang="en-US" sz="1000" b="0" kern="1200">
                        <a:solidFill>
                          <a:schemeClr val="accent4"/>
                        </a:solidFill>
                        <a:effectLst/>
                        <a:latin typeface="+mn-lt"/>
                        <a:ea typeface="+mn-ea"/>
                        <a:cs typeface="+mn-cs"/>
                      </a:endParaRPr>
                    </a:p>
                    <a:p>
                      <a:pPr marL="171450" marR="0" lvl="0" indent="-171450" algn="l" defTabSz="914400" rtl="0" eaLnBrk="1" latinLnBrk="0" hangingPunct="1">
                        <a:lnSpc>
                          <a:spcPct val="107000"/>
                        </a:lnSpc>
                        <a:spcBef>
                          <a:spcPts val="720"/>
                        </a:spcBef>
                        <a:spcAft>
                          <a:spcPts val="72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Lettre de résultats envoyée au FSP par télécopie électronique 3 jours avant l’envoi à la participante, afin que le FSP puisse l’informer de ses résultats anormaux et lui fournir les renseignements nécessaires sur les rendez‑vous de suivi</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lgn="l" defTabSz="914400" rtl="0" eaLnBrk="1" latinLnBrk="0" hangingPunct="1">
                        <a:lnSpc>
                          <a:spcPct val="107000"/>
                        </a:lnSpc>
                        <a:spcBef>
                          <a:spcPts val="720"/>
                        </a:spcBef>
                        <a:spcAft>
                          <a:spcPts val="72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Le programme organise des rendez‑vous de suivi, selon les recommandations du radiologiste. Les renseignements sur ces rendez‑vous sont inclus dans la lettre de résultats adressée au FSP et à la participante.</a:t>
                      </a:r>
                      <a:endParaRPr lang="en-US" sz="1000" b="0" kern="1200">
                        <a:solidFill>
                          <a:schemeClr val="accent4"/>
                        </a:solidFill>
                        <a:effectLst/>
                        <a:latin typeface="+mn-lt"/>
                        <a:ea typeface="+mn-ea"/>
                        <a:cs typeface="+mn-cs"/>
                      </a:endParaRPr>
                    </a:p>
                    <a:p>
                      <a:pPr marL="171450" marR="0" lvl="0" indent="-171450" algn="l" defTabSz="914400" rtl="0" eaLnBrk="1" latinLnBrk="0" hangingPunct="1">
                        <a:lnSpc>
                          <a:spcPct val="107000"/>
                        </a:lnSpc>
                        <a:spcBef>
                          <a:spcPts val="720"/>
                        </a:spcBef>
                        <a:spcAft>
                          <a:spcPts val="72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Le processus de prise de rendez‑vous, pour une biopsie mammaire au trocart, varie selon le centre; certains prennent rendez‑vous sur recommandation du radiologiste (sans demande), tandis que d’autres exigent une demande du FSP.</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lgn="l" defTabSz="914400" rtl="0" eaLnBrk="1" latinLnBrk="0" hangingPunct="1">
                        <a:lnSpc>
                          <a:spcPct val="107000"/>
                        </a:lnSpc>
                        <a:spcBef>
                          <a:spcPts val="720"/>
                        </a:spcBef>
                        <a:spcAft>
                          <a:spcPts val="72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Services d’imagerie diagnostique du sein situés dans des hôpitaux</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lgn="l" defTabSz="914400" rtl="0" eaLnBrk="1" latinLnBrk="0" hangingPunct="1">
                        <a:lnSpc>
                          <a:spcPct val="107000"/>
                        </a:lnSpc>
                        <a:spcBef>
                          <a:spcPts val="720"/>
                        </a:spcBef>
                        <a:spcAft>
                          <a:spcPts val="72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Si les résultats du suivi sont normaux, les participantes reçoivent une invitation à un nouveau rendez‑vous de dépistage tous les deux ans (ou tous les ans, si le radiologiste le recommande).</a:t>
                      </a:r>
                      <a:endParaRPr lang="en-US" sz="10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3588157875"/>
                  </a:ext>
                </a:extLst>
              </a:tr>
              <a:tr h="329554">
                <a:tc>
                  <a:txBody>
                    <a:bodyPr/>
                    <a:lstStyle/>
                    <a:p>
                      <a:pPr marL="0" marR="0" algn="ctr" defTabSz="914400" rtl="0" eaLnBrk="1" latinLnBrk="0" hangingPunct="1">
                        <a:lnSpc>
                          <a:spcPct val="107000"/>
                        </a:lnSpc>
                        <a:spcBef>
                          <a:spcPts val="720"/>
                        </a:spcBef>
                        <a:spcAft>
                          <a:spcPts val="720"/>
                        </a:spcAft>
                      </a:pPr>
                      <a:r>
                        <a:rPr lang="fr-CA" sz="1000" b="1" kern="1200">
                          <a:solidFill>
                            <a:schemeClr val="accent4"/>
                          </a:solidFill>
                          <a:effectLst/>
                          <a:latin typeface="+mn-lt"/>
                          <a:ea typeface="+mn-ea"/>
                          <a:cs typeface="+mn-cs"/>
                        </a:rPr>
                        <a:t>Î.‑P.‑É.</a:t>
                      </a:r>
                      <a:endParaRPr lang="en-US" sz="10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171450" marR="0" lvl="0" indent="-171450" algn="l" defTabSz="914400" rtl="0" eaLnBrk="1" latinLnBrk="0" hangingPunct="1">
                        <a:lnSpc>
                          <a:spcPct val="107000"/>
                        </a:lnSpc>
                        <a:spcBef>
                          <a:spcPts val="720"/>
                        </a:spcBef>
                        <a:spcAft>
                          <a:spcPts val="720"/>
                        </a:spcAft>
                        <a:buFont typeface="Arial" panose="020B0604020202020204" pitchFamily="34" charset="0"/>
                        <a:buChar char="•"/>
                        <a:tabLst>
                          <a:tab pos="228600" algn="l"/>
                          <a:tab pos="5280025" algn="l"/>
                          <a:tab pos="5280025" algn="l"/>
                        </a:tabLst>
                      </a:pPr>
                      <a:r>
                        <a:rPr lang="fr-CA" sz="1000" b="0" kern="1200">
                          <a:solidFill>
                            <a:schemeClr val="accent4"/>
                          </a:solidFill>
                          <a:effectLst/>
                          <a:latin typeface="+mn-lt"/>
                          <a:ea typeface="+mn-ea"/>
                          <a:cs typeface="+mn-cs"/>
                        </a:rPr>
                        <a:t>Notification d’imagerie de suivi envoyée par la poste à la participante</a:t>
                      </a:r>
                      <a:endParaRPr lang="en-US" sz="1000" b="0" kern="1200">
                        <a:solidFill>
                          <a:schemeClr val="accent4"/>
                        </a:solidFill>
                        <a:effectLst/>
                        <a:latin typeface="+mn-lt"/>
                        <a:ea typeface="+mn-ea"/>
                        <a:cs typeface="+mn-cs"/>
                      </a:endParaRPr>
                    </a:p>
                    <a:p>
                      <a:pPr marL="171450" marR="0" lvl="0" indent="-171450" algn="l" defTabSz="914400" rtl="0" eaLnBrk="1" latinLnBrk="0" hangingPunct="1">
                        <a:lnSpc>
                          <a:spcPct val="107000"/>
                        </a:lnSpc>
                        <a:spcBef>
                          <a:spcPts val="720"/>
                        </a:spcBef>
                        <a:spcAft>
                          <a:spcPts val="720"/>
                        </a:spcAft>
                        <a:buFont typeface="Arial" panose="020B0604020202020204" pitchFamily="34" charset="0"/>
                        <a:buChar char="•"/>
                        <a:tabLst>
                          <a:tab pos="228600" algn="l"/>
                          <a:tab pos="5280025" algn="l"/>
                          <a:tab pos="5280025" algn="l"/>
                        </a:tabLst>
                      </a:pPr>
                      <a:r>
                        <a:rPr lang="fr-CA" sz="1000" b="0" kern="1200">
                          <a:solidFill>
                            <a:schemeClr val="accent4"/>
                          </a:solidFill>
                          <a:effectLst/>
                          <a:latin typeface="+mn-lt"/>
                          <a:ea typeface="+mn-ea"/>
                          <a:cs typeface="+mn-cs"/>
                        </a:rPr>
                        <a:t>Résultats envoyés par la poste au FSP</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lgn="l" defTabSz="914400" rtl="0" eaLnBrk="1" latinLnBrk="0" hangingPunct="1">
                        <a:lnSpc>
                          <a:spcPct val="107000"/>
                        </a:lnSpc>
                        <a:spcBef>
                          <a:spcPts val="720"/>
                        </a:spcBef>
                        <a:spcAft>
                          <a:spcPts val="720"/>
                        </a:spcAft>
                        <a:buFont typeface="Arial" panose="020B0604020202020204" pitchFamily="34" charset="0"/>
                        <a:buChar char="•"/>
                        <a:tabLst>
                          <a:tab pos="228600" algn="l"/>
                          <a:tab pos="5280025" algn="l"/>
                          <a:tab pos="5280025" algn="l"/>
                        </a:tabLst>
                      </a:pPr>
                      <a:r>
                        <a:rPr lang="fr-CA" sz="1000" b="0" kern="1200">
                          <a:solidFill>
                            <a:schemeClr val="accent4"/>
                          </a:solidFill>
                          <a:effectLst/>
                          <a:latin typeface="+mn-lt"/>
                          <a:ea typeface="+mn-ea"/>
                          <a:cs typeface="+mn-cs"/>
                        </a:rPr>
                        <a:t>Notification, par lettre, de résultats anormaux, pour prise d’un rendez-vous de suivi</a:t>
                      </a:r>
                      <a:endParaRPr lang="en-US" sz="1000" b="0" kern="1200">
                        <a:solidFill>
                          <a:schemeClr val="accent4"/>
                        </a:solidFill>
                        <a:effectLst/>
                        <a:latin typeface="+mn-lt"/>
                        <a:ea typeface="+mn-ea"/>
                        <a:cs typeface="+mn-cs"/>
                      </a:endParaRPr>
                    </a:p>
                    <a:p>
                      <a:pPr marL="171450" marR="0" lvl="0" indent="-171450" algn="l" defTabSz="914400" rtl="0" eaLnBrk="1" latinLnBrk="0" hangingPunct="1">
                        <a:lnSpc>
                          <a:spcPct val="107000"/>
                        </a:lnSpc>
                        <a:spcBef>
                          <a:spcPts val="720"/>
                        </a:spcBef>
                        <a:spcAft>
                          <a:spcPts val="720"/>
                        </a:spcAft>
                        <a:buFont typeface="Arial" panose="020B0604020202020204" pitchFamily="34" charset="0"/>
                        <a:buChar char="•"/>
                        <a:tabLst>
                          <a:tab pos="228600" algn="l"/>
                          <a:tab pos="5280025" algn="l"/>
                          <a:tab pos="5280025" algn="l"/>
                        </a:tabLst>
                      </a:pPr>
                      <a:r>
                        <a:rPr lang="fr-CA" sz="1000" b="0" kern="1200">
                          <a:solidFill>
                            <a:schemeClr val="accent4"/>
                          </a:solidFill>
                          <a:effectLst/>
                          <a:latin typeface="+mn-lt"/>
                          <a:ea typeface="+mn-ea"/>
                          <a:cs typeface="+mn-cs"/>
                        </a:rPr>
                        <a:t>On communique avec la participante, par téléphone, la veille de son rendez-vous.</a:t>
                      </a:r>
                      <a:endParaRPr lang="en-US" sz="1000" b="0" kern="1200">
                        <a:solidFill>
                          <a:schemeClr val="accent4"/>
                        </a:solidFill>
                        <a:effectLst/>
                        <a:latin typeface="+mn-lt"/>
                        <a:ea typeface="+mn-ea"/>
                        <a:cs typeface="+mn-cs"/>
                      </a:endParaRPr>
                    </a:p>
                    <a:p>
                      <a:pPr marL="171450" marR="0" lvl="0" indent="-171450" algn="l" defTabSz="914400" rtl="0" eaLnBrk="1" latinLnBrk="0" hangingPunct="1">
                        <a:lnSpc>
                          <a:spcPct val="107000"/>
                        </a:lnSpc>
                        <a:spcBef>
                          <a:spcPts val="720"/>
                        </a:spcBef>
                        <a:spcAft>
                          <a:spcPts val="720"/>
                        </a:spcAft>
                        <a:buFont typeface="Arial" panose="020B0604020202020204" pitchFamily="34" charset="0"/>
                        <a:buChar char="•"/>
                        <a:tabLst>
                          <a:tab pos="228600" algn="l"/>
                          <a:tab pos="5280025" algn="l"/>
                          <a:tab pos="5280025" algn="l"/>
                        </a:tabLst>
                      </a:pPr>
                      <a:r>
                        <a:rPr lang="fr-CA" sz="1000" b="0" kern="1200">
                          <a:solidFill>
                            <a:schemeClr val="accent4"/>
                          </a:solidFill>
                          <a:effectLst/>
                          <a:latin typeface="+mn-lt"/>
                          <a:ea typeface="+mn-ea"/>
                          <a:cs typeface="+mn-cs"/>
                        </a:rPr>
                        <a:t>Si une biopsie est nécessaire, le FSP communique avec la participante. </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lgn="l" defTabSz="914400" rtl="0" eaLnBrk="1" latinLnBrk="0" hangingPunct="1">
                        <a:lnSpc>
                          <a:spcPct val="107000"/>
                        </a:lnSpc>
                        <a:spcBef>
                          <a:spcPts val="720"/>
                        </a:spcBef>
                        <a:spcAft>
                          <a:spcPts val="72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Le programme de dépistage et les examens diagnostiques se déroulent dans les deux mêmes centres hospitaliers.</a:t>
                      </a:r>
                      <a:endParaRPr lang="en-US" sz="1000" b="0" kern="1200">
                        <a:solidFill>
                          <a:schemeClr val="accent4"/>
                        </a:solidFill>
                        <a:effectLst/>
                        <a:latin typeface="+mn-lt"/>
                        <a:ea typeface="+mn-ea"/>
                        <a:cs typeface="+mn-cs"/>
                      </a:endParaRPr>
                    </a:p>
                    <a:p>
                      <a:pPr marL="171450" marR="0" lvl="0" indent="-171450" algn="l" defTabSz="914400" rtl="0" eaLnBrk="1" latinLnBrk="0" hangingPunct="1">
                        <a:lnSpc>
                          <a:spcPct val="107000"/>
                        </a:lnSpc>
                        <a:spcBef>
                          <a:spcPts val="720"/>
                        </a:spcBef>
                        <a:spcAft>
                          <a:spcPts val="72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Les biopsies sont effectuées dans un seul centre.</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lgn="l" defTabSz="914400" rtl="0" eaLnBrk="1" latinLnBrk="0" hangingPunct="1">
                        <a:lnSpc>
                          <a:spcPct val="107000"/>
                        </a:lnSpc>
                        <a:spcBef>
                          <a:spcPts val="720"/>
                        </a:spcBef>
                        <a:spcAft>
                          <a:spcPts val="72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Si les résultats du suivi sont normaux, les participantes reçoivent une invitation à un nouveau rendez‑vous de dépistage tous les deux ans (ou selon les recommandations du radiologiste).</a:t>
                      </a:r>
                      <a:endParaRPr lang="en-US" sz="10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2278919890"/>
                  </a:ext>
                </a:extLst>
              </a:tr>
              <a:tr h="427418">
                <a:tc>
                  <a:txBody>
                    <a:bodyPr/>
                    <a:lstStyle/>
                    <a:p>
                      <a:pPr marL="0" marR="0" algn="ctr" defTabSz="914400" rtl="0" eaLnBrk="1" latinLnBrk="0" hangingPunct="1">
                        <a:lnSpc>
                          <a:spcPct val="107000"/>
                        </a:lnSpc>
                        <a:spcBef>
                          <a:spcPts val="720"/>
                        </a:spcBef>
                        <a:spcAft>
                          <a:spcPts val="720"/>
                        </a:spcAft>
                      </a:pPr>
                      <a:r>
                        <a:rPr lang="fr-CA" sz="1000" b="1" kern="1200">
                          <a:solidFill>
                            <a:schemeClr val="accent4"/>
                          </a:solidFill>
                          <a:effectLst/>
                          <a:latin typeface="+mn-lt"/>
                          <a:ea typeface="+mn-ea"/>
                          <a:cs typeface="+mn-cs"/>
                        </a:rPr>
                        <a:t>T.‑N.‑L.</a:t>
                      </a:r>
                      <a:endParaRPr lang="en-US" sz="10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171450" marR="0" lvl="0" indent="-171450" algn="l" defTabSz="914400" rtl="0" eaLnBrk="1" latinLnBrk="0" hangingPunct="1">
                        <a:lnSpc>
                          <a:spcPct val="107000"/>
                        </a:lnSpc>
                        <a:spcBef>
                          <a:spcPts val="720"/>
                        </a:spcBef>
                        <a:spcAft>
                          <a:spcPts val="72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Envoi par courrier à la participante</a:t>
                      </a:r>
                      <a:endParaRPr lang="en-US" sz="1000" b="0" kern="1200">
                        <a:solidFill>
                          <a:schemeClr val="accent4"/>
                        </a:solidFill>
                        <a:effectLst/>
                        <a:latin typeface="+mn-lt"/>
                        <a:ea typeface="+mn-ea"/>
                        <a:cs typeface="+mn-cs"/>
                      </a:endParaRPr>
                    </a:p>
                    <a:p>
                      <a:pPr marL="171450" marR="0" lvl="0" indent="-171450" algn="l" defTabSz="914400" rtl="0" eaLnBrk="1" latinLnBrk="0" hangingPunct="1">
                        <a:lnSpc>
                          <a:spcPct val="107000"/>
                        </a:lnSpc>
                        <a:spcBef>
                          <a:spcPts val="720"/>
                        </a:spcBef>
                        <a:spcAft>
                          <a:spcPts val="72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Envoi par courrier au FSP, deux jours avant l’envoi à la participante</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lgn="l" defTabSz="914400" rtl="0" eaLnBrk="1" latinLnBrk="0" hangingPunct="1">
                        <a:lnSpc>
                          <a:spcPct val="107000"/>
                        </a:lnSpc>
                        <a:spcBef>
                          <a:spcPts val="720"/>
                        </a:spcBef>
                        <a:spcAft>
                          <a:spcPts val="72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Le programme coordonne les rendez‑vous pour les examens de suivi, et envoie un courrier à la participante l’informant des résultats anormaux et des rendez‑vous prévus.</a:t>
                      </a:r>
                      <a:endParaRPr lang="en-US" sz="1000" b="0" kern="1200">
                        <a:solidFill>
                          <a:schemeClr val="accent4"/>
                        </a:solidFill>
                        <a:effectLst/>
                        <a:latin typeface="+mn-lt"/>
                        <a:ea typeface="+mn-ea"/>
                        <a:cs typeface="+mn-cs"/>
                      </a:endParaRPr>
                    </a:p>
                    <a:p>
                      <a:pPr marL="171450" marR="0" lvl="0" indent="-171450" algn="l" defTabSz="914400" rtl="0" eaLnBrk="1" latinLnBrk="0" hangingPunct="1">
                        <a:lnSpc>
                          <a:spcPct val="107000"/>
                        </a:lnSpc>
                        <a:spcBef>
                          <a:spcPts val="720"/>
                        </a:spcBef>
                        <a:spcAft>
                          <a:spcPts val="72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Un rendez‑vous avec le FSP peut être pris, sans que cela soit obligatoire.</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lgn="l" defTabSz="914400" rtl="0" eaLnBrk="1" latinLnBrk="0" hangingPunct="1">
                        <a:lnSpc>
                          <a:spcPct val="107000"/>
                        </a:lnSpc>
                        <a:spcBef>
                          <a:spcPts val="720"/>
                        </a:spcBef>
                        <a:spcAft>
                          <a:spcPts val="72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Services d’imagerie diagnostique du sein situés dans des hôpitaux</a:t>
                      </a:r>
                      <a:endParaRPr lang="en-US" sz="1000" b="0" kern="1200">
                        <a:solidFill>
                          <a:schemeClr val="accent4"/>
                        </a:solidFill>
                        <a:effectLst/>
                        <a:latin typeface="+mn-lt"/>
                        <a:ea typeface="+mn-ea"/>
                        <a:cs typeface="+mn-cs"/>
                      </a:endParaRPr>
                    </a:p>
                  </a:txBody>
                  <a:tcPr marL="68580" marR="68580" marT="0" marB="0"/>
                </a:tc>
                <a:tc>
                  <a:txBody>
                    <a:bodyPr/>
                    <a:lstStyle/>
                    <a:p>
                      <a:pPr marL="171450" marR="0" lvl="0" indent="-171450" algn="l" defTabSz="914400" rtl="0" eaLnBrk="1" latinLnBrk="0" hangingPunct="1">
                        <a:lnSpc>
                          <a:spcPct val="107000"/>
                        </a:lnSpc>
                        <a:spcBef>
                          <a:spcPts val="720"/>
                        </a:spcBef>
                        <a:spcAft>
                          <a:spcPts val="720"/>
                        </a:spcAft>
                        <a:buClr>
                          <a:srgbClr val="000000"/>
                        </a:buClr>
                        <a:buFont typeface="Arial" panose="020B0604020202020204" pitchFamily="34" charset="0"/>
                        <a:buChar char="•"/>
                      </a:pPr>
                      <a:r>
                        <a:rPr lang="fr-CA" sz="1000" b="0" kern="1200">
                          <a:solidFill>
                            <a:schemeClr val="accent4"/>
                          </a:solidFill>
                          <a:effectLst/>
                          <a:latin typeface="+mn-lt"/>
                          <a:ea typeface="+mn-ea"/>
                          <a:cs typeface="+mn-cs"/>
                        </a:rPr>
                        <a:t>Si les résultats du suivi sont normaux, les participantes reçoivent une invitation à un nouveau rendez‑vous de dépistage tous les deux ans (ou selon les recommandations du radiologiste, ou les protocoles du programme).</a:t>
                      </a:r>
                      <a:endParaRPr lang="en-US" sz="10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2417354674"/>
                  </a:ext>
                </a:extLst>
              </a:tr>
            </a:tbl>
          </a:graphicData>
        </a:graphic>
      </p:graphicFrame>
    </p:spTree>
    <p:extLst>
      <p:ext uri="{BB962C8B-B14F-4D97-AF65-F5344CB8AC3E}">
        <p14:creationId xmlns:p14="http://schemas.microsoft.com/office/powerpoint/2010/main" val="621115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p:txBody>
          <a:bodyPr>
            <a:normAutofit/>
          </a:bodyPr>
          <a:lstStyle/>
          <a:p>
            <a:r>
              <a:rPr lang="fr-FR" sz="1600"/>
              <a:t>Processus lorsque les participantes n’ont pas de FSP ou lorsqu’il est impossible de communiquer avec elles</a:t>
            </a:r>
            <a:endParaRPr lang="en-US" sz="1600"/>
          </a:p>
        </p:txBody>
      </p:sp>
      <p:graphicFrame>
        <p:nvGraphicFramePr>
          <p:cNvPr id="2" name="Table 1">
            <a:extLst>
              <a:ext uri="{FF2B5EF4-FFF2-40B4-BE49-F238E27FC236}">
                <a16:creationId xmlns:a16="http://schemas.microsoft.com/office/drawing/2014/main" id="{CCA7D7C6-575D-D86C-E01E-D267E92DD9D8}"/>
              </a:ext>
            </a:extLst>
          </p:cNvPr>
          <p:cNvGraphicFramePr>
            <a:graphicFrameLocks noGrp="1"/>
          </p:cNvGraphicFramePr>
          <p:nvPr>
            <p:extLst>
              <p:ext uri="{D42A27DB-BD31-4B8C-83A1-F6EECF244321}">
                <p14:modId xmlns:p14="http://schemas.microsoft.com/office/powerpoint/2010/main" val="501290495"/>
              </p:ext>
            </p:extLst>
          </p:nvPr>
        </p:nvGraphicFramePr>
        <p:xfrm>
          <a:off x="179489" y="1006419"/>
          <a:ext cx="11630831" cy="5720429"/>
        </p:xfrm>
        <a:graphic>
          <a:graphicData uri="http://schemas.openxmlformats.org/drawingml/2006/table">
            <a:tbl>
              <a:tblPr firstRow="1" firstCol="1"/>
              <a:tblGrid>
                <a:gridCol w="589598">
                  <a:extLst>
                    <a:ext uri="{9D8B030D-6E8A-4147-A177-3AD203B41FA5}">
                      <a16:colId xmlns:a16="http://schemas.microsoft.com/office/drawing/2014/main" val="1300806315"/>
                    </a:ext>
                  </a:extLst>
                </a:gridCol>
                <a:gridCol w="5007342">
                  <a:extLst>
                    <a:ext uri="{9D8B030D-6E8A-4147-A177-3AD203B41FA5}">
                      <a16:colId xmlns:a16="http://schemas.microsoft.com/office/drawing/2014/main" val="1312123041"/>
                    </a:ext>
                  </a:extLst>
                </a:gridCol>
                <a:gridCol w="6033891">
                  <a:extLst>
                    <a:ext uri="{9D8B030D-6E8A-4147-A177-3AD203B41FA5}">
                      <a16:colId xmlns:a16="http://schemas.microsoft.com/office/drawing/2014/main" val="2871530434"/>
                    </a:ext>
                  </a:extLst>
                </a:gridCol>
              </a:tblGrid>
              <a:tr h="174024">
                <a:tc>
                  <a:txBody>
                    <a:bodyPr/>
                    <a:lstStyle/>
                    <a:p>
                      <a:pPr marL="0" marR="0" algn="ctr">
                        <a:lnSpc>
                          <a:spcPct val="107000"/>
                        </a:lnSpc>
                        <a:spcBef>
                          <a:spcPts val="0"/>
                        </a:spcBef>
                        <a:spcAft>
                          <a:spcPts val="240"/>
                        </a:spcAft>
                      </a:pPr>
                      <a:r>
                        <a:rPr lang="en-US" sz="900" b="1">
                          <a:solidFill>
                            <a:schemeClr val="accent4"/>
                          </a:solidFill>
                          <a:effectLst/>
                        </a:rPr>
                        <a:t>P/T</a:t>
                      </a:r>
                      <a:endParaRPr lang="en-US" sz="9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44839" marR="44839" marT="0" marB="0">
                    <a:solidFill>
                      <a:schemeClr val="accent2">
                        <a:lumMod val="20000"/>
                        <a:lumOff val="80000"/>
                      </a:schemeClr>
                    </a:solidFill>
                  </a:tcPr>
                </a:tc>
                <a:tc>
                  <a:txBody>
                    <a:bodyPr/>
                    <a:lstStyle/>
                    <a:p>
                      <a:pPr marL="0" marR="0">
                        <a:lnSpc>
                          <a:spcPct val="107000"/>
                        </a:lnSpc>
                        <a:spcBef>
                          <a:spcPts val="0"/>
                        </a:spcBef>
                        <a:spcAft>
                          <a:spcPts val="0"/>
                        </a:spcAft>
                      </a:pPr>
                      <a:r>
                        <a:rPr lang="fr-CA" sz="900" b="1" kern="1200">
                          <a:solidFill>
                            <a:schemeClr val="accent4"/>
                          </a:solidFill>
                          <a:effectLst/>
                          <a:latin typeface="+mn-lt"/>
                          <a:ea typeface="+mn-ea"/>
                          <a:cs typeface="+mn-cs"/>
                        </a:rPr>
                        <a:t>Processus lorsque les participantes n’ont pas de FSP</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fr-CA" sz="900" b="1" kern="1200">
                          <a:solidFill>
                            <a:schemeClr val="accent4"/>
                          </a:solidFill>
                          <a:effectLst/>
                          <a:latin typeface="+mn-lt"/>
                          <a:ea typeface="+mn-ea"/>
                          <a:cs typeface="+mn-cs"/>
                        </a:rPr>
                        <a:t>Processus lorsqu’il est impossible de communiquer avec les participantes</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extLst>
                  <a:ext uri="{0D108BD9-81ED-4DB2-BD59-A6C34878D82A}">
                    <a16:rowId xmlns:a16="http://schemas.microsoft.com/office/drawing/2014/main" val="2709109672"/>
                  </a:ext>
                </a:extLst>
              </a:tr>
              <a:tr h="174024">
                <a:tc>
                  <a:txBody>
                    <a:bodyPr/>
                    <a:lstStyle/>
                    <a:p>
                      <a:pPr marL="0" marR="0" algn="ctr">
                        <a:lnSpc>
                          <a:spcPct val="107000"/>
                        </a:lnSpc>
                        <a:spcBef>
                          <a:spcPts val="0"/>
                        </a:spcBef>
                        <a:spcAft>
                          <a:spcPts val="0"/>
                        </a:spcAft>
                      </a:pPr>
                      <a:r>
                        <a:rPr lang="fr-CA" sz="900" b="1" kern="1200" err="1">
                          <a:solidFill>
                            <a:schemeClr val="accent4"/>
                          </a:solidFill>
                          <a:effectLst/>
                          <a:latin typeface="+mn-lt"/>
                          <a:ea typeface="+mn-ea"/>
                          <a:cs typeface="+mn-cs"/>
                        </a:rPr>
                        <a:t>Yn</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fr-CA" sz="9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FSP déterminé lors de la prise de rendez-vous pour la mammographie. </a:t>
                      </a:r>
                      <a:endParaRPr lang="en-US" sz="9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fr-CA" sz="9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Suivi avec le FSP</a:t>
                      </a:r>
                      <a:endParaRPr lang="en-US" sz="9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extLst>
                  <a:ext uri="{0D108BD9-81ED-4DB2-BD59-A6C34878D82A}">
                    <a16:rowId xmlns:a16="http://schemas.microsoft.com/office/drawing/2014/main" val="219058821"/>
                  </a:ext>
                </a:extLst>
              </a:tr>
              <a:tr h="1264572">
                <a:tc>
                  <a:txBody>
                    <a:bodyPr/>
                    <a:lstStyle/>
                    <a:p>
                      <a:pPr marL="0" marR="0" algn="ctr">
                        <a:lnSpc>
                          <a:spcPct val="107000"/>
                        </a:lnSpc>
                        <a:spcBef>
                          <a:spcPts val="0"/>
                        </a:spcBef>
                        <a:spcAft>
                          <a:spcPts val="0"/>
                        </a:spcAft>
                      </a:pPr>
                      <a:r>
                        <a:rPr lang="fr-CA" sz="900" b="1" kern="1200">
                          <a:solidFill>
                            <a:schemeClr val="accent4"/>
                          </a:solidFill>
                          <a:effectLst/>
                          <a:latin typeface="+mn-lt"/>
                          <a:ea typeface="+mn-ea"/>
                          <a:cs typeface="+mn-cs"/>
                        </a:rPr>
                        <a:t>T.N.‑O.</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720"/>
                        </a:spcBef>
                        <a:spcAft>
                          <a:spcPts val="0"/>
                        </a:spcAft>
                      </a:pPr>
                      <a:r>
                        <a:rPr lang="fr-CA" sz="9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La participante doit avoir un FSP pour subir un dépistage. FSP déterminé lors de la prise de rendez-vous pour la mammographie.</a:t>
                      </a:r>
                      <a:endParaRPr lang="en-US" sz="9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171450" marR="0" lvl="0" indent="-171450">
                        <a:spcBef>
                          <a:spcPts val="0"/>
                        </a:spcBef>
                        <a:spcAft>
                          <a:spcPts val="100"/>
                        </a:spcAft>
                        <a:buFont typeface="Arial" panose="020B0604020202020204" pitchFamily="34" charset="0"/>
                        <a:buChar char="•"/>
                        <a:tabLst>
                          <a:tab pos="228600" algn="l"/>
                          <a:tab pos="5280025" algn="l"/>
                          <a:tab pos="5280025" algn="l"/>
                        </a:tabLst>
                      </a:pPr>
                      <a:r>
                        <a:rPr lang="fr-CA" sz="9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YKBSP : Le coordonnateur des rendez‑vous du programme communique avec la participante par téléphone si des examens supplémentaires d’imagerie sont nécessaires. Si cela ne peut être fait à Yellowknife, une lettre est envoyée au FSP responsable de la recommandation pour l’en informer. Si une lettre est retournée, le programme consulte les systèmes électroniques et hospitaliers pour confirmer l’adresse de la participante, puis l’appelle pour confirmer ses nouvelles coordonnées.</a:t>
                      </a:r>
                      <a:endParaRPr lang="en-US" sz="9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p>
                      <a:pPr marL="171450" marR="0" lvl="0" indent="-171450">
                        <a:spcBef>
                          <a:spcPts val="0"/>
                        </a:spcBef>
                        <a:spcAft>
                          <a:spcPts val="0"/>
                        </a:spcAft>
                        <a:buFont typeface="Arial" panose="020B0604020202020204" pitchFamily="34" charset="0"/>
                        <a:buChar char="•"/>
                        <a:tabLst>
                          <a:tab pos="228600" algn="l"/>
                          <a:tab pos="5280025" algn="l"/>
                          <a:tab pos="5280025" algn="l"/>
                        </a:tabLst>
                      </a:pPr>
                      <a:r>
                        <a:rPr lang="fr-CA" sz="9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HRBSP : Pas de politique particulière. Le coordonnateur du programme appelle le numéro de téléphone figurant au dossier de la participante, si elle vit à Hay River ou à Enterprise. Si elle vit dans une collectivité éloignée, le coordonnateur appelle le centre de santé communautaire ou le FSP.</a:t>
                      </a:r>
                      <a:endParaRPr lang="en-US" sz="9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extLst>
                  <a:ext uri="{0D108BD9-81ED-4DB2-BD59-A6C34878D82A}">
                    <a16:rowId xmlns:a16="http://schemas.microsoft.com/office/drawing/2014/main" val="256153294"/>
                  </a:ext>
                </a:extLst>
              </a:tr>
              <a:tr h="174024">
                <a:tc>
                  <a:txBody>
                    <a:bodyPr/>
                    <a:lstStyle/>
                    <a:p>
                      <a:pPr marL="0" marR="0" algn="ctr">
                        <a:lnSpc>
                          <a:spcPct val="107000"/>
                        </a:lnSpc>
                        <a:spcBef>
                          <a:spcPts val="0"/>
                        </a:spcBef>
                        <a:spcAft>
                          <a:spcPts val="0"/>
                        </a:spcAft>
                      </a:pPr>
                      <a:r>
                        <a:rPr lang="fr-CA" sz="900" b="1" kern="1200">
                          <a:solidFill>
                            <a:schemeClr val="accent4"/>
                          </a:solidFill>
                          <a:effectLst/>
                          <a:latin typeface="+mn-lt"/>
                          <a:ea typeface="+mn-ea"/>
                          <a:cs typeface="+mn-cs"/>
                        </a:rPr>
                        <a:t>Nt</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fr-CA" sz="9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FSP déterminé en fonction du territoire de compétence où le dépistage a eu lieu.</a:t>
                      </a:r>
                      <a:endParaRPr lang="en-US" sz="9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fr-CA" sz="9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extLst>
                  <a:ext uri="{0D108BD9-81ED-4DB2-BD59-A6C34878D82A}">
                    <a16:rowId xmlns:a16="http://schemas.microsoft.com/office/drawing/2014/main" val="1544045301"/>
                  </a:ext>
                </a:extLst>
              </a:tr>
              <a:tr h="356105">
                <a:tc>
                  <a:txBody>
                    <a:bodyPr/>
                    <a:lstStyle/>
                    <a:p>
                      <a:pPr marL="0" marR="0" algn="ctr">
                        <a:lnSpc>
                          <a:spcPct val="107000"/>
                        </a:lnSpc>
                        <a:spcBef>
                          <a:spcPts val="0"/>
                        </a:spcBef>
                        <a:spcAft>
                          <a:spcPts val="0"/>
                        </a:spcAft>
                      </a:pPr>
                      <a:r>
                        <a:rPr lang="fr-CA" sz="900" b="1" kern="1200">
                          <a:solidFill>
                            <a:schemeClr val="accent4"/>
                          </a:solidFill>
                          <a:effectLst/>
                          <a:latin typeface="+mn-lt"/>
                          <a:ea typeface="+mn-ea"/>
                          <a:cs typeface="+mn-cs"/>
                        </a:rPr>
                        <a:t>C.‑B.</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fr-CA" sz="9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La participante doit avoir un FSP pour pouvoir subir un examen de dépistage. Le FSP est déterminé au moment de la prise de rendez-vous pour la mammographie.</a:t>
                      </a:r>
                      <a:endParaRPr lang="en-US" sz="9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fr-CA" sz="9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Suivi avec le FSP</a:t>
                      </a:r>
                      <a:endParaRPr lang="en-US" sz="9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extLst>
                  <a:ext uri="{0D108BD9-81ED-4DB2-BD59-A6C34878D82A}">
                    <a16:rowId xmlns:a16="http://schemas.microsoft.com/office/drawing/2014/main" val="2165862070"/>
                  </a:ext>
                </a:extLst>
              </a:tr>
              <a:tr h="356105">
                <a:tc>
                  <a:txBody>
                    <a:bodyPr/>
                    <a:lstStyle/>
                    <a:p>
                      <a:pPr marL="0" marR="0" algn="ctr">
                        <a:lnSpc>
                          <a:spcPct val="107000"/>
                        </a:lnSpc>
                        <a:spcBef>
                          <a:spcPts val="0"/>
                        </a:spcBef>
                        <a:spcAft>
                          <a:spcPts val="0"/>
                        </a:spcAft>
                      </a:pPr>
                      <a:r>
                        <a:rPr lang="fr-CA" sz="900" b="1" kern="1200" err="1">
                          <a:solidFill>
                            <a:schemeClr val="accent4"/>
                          </a:solidFill>
                          <a:effectLst/>
                          <a:latin typeface="+mn-lt"/>
                          <a:ea typeface="+mn-ea"/>
                          <a:cs typeface="+mn-cs"/>
                        </a:rPr>
                        <a:t>Alb</a:t>
                      </a:r>
                      <a:r>
                        <a:rPr lang="fr-CA" sz="900" b="1" kern="1200">
                          <a:solidFill>
                            <a:schemeClr val="accent4"/>
                          </a:solidFill>
                          <a:effectLst/>
                          <a:latin typeface="+mn-lt"/>
                          <a:ea typeface="+mn-ea"/>
                          <a:cs typeface="+mn-cs"/>
                        </a:rPr>
                        <a:t>.</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fr-CA" sz="9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FSP habituellement déterminé lors de la prise de rendez-vous pour la mammographie. Le programme aide la participante à trouver un FSP avant le dépistage ou après un résultat anormal.</a:t>
                      </a:r>
                      <a:endParaRPr lang="en-US" sz="9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fr-CA" sz="9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Le centre de dépistage informe le FSP.</a:t>
                      </a:r>
                      <a:endParaRPr lang="en-US" sz="9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extLst>
                  <a:ext uri="{0D108BD9-81ED-4DB2-BD59-A6C34878D82A}">
                    <a16:rowId xmlns:a16="http://schemas.microsoft.com/office/drawing/2014/main" val="142855558"/>
                  </a:ext>
                </a:extLst>
              </a:tr>
              <a:tr h="356105">
                <a:tc>
                  <a:txBody>
                    <a:bodyPr/>
                    <a:lstStyle/>
                    <a:p>
                      <a:pPr marL="0" marR="0" algn="ctr">
                        <a:lnSpc>
                          <a:spcPct val="107000"/>
                        </a:lnSpc>
                        <a:spcBef>
                          <a:spcPts val="0"/>
                        </a:spcBef>
                        <a:spcAft>
                          <a:spcPts val="0"/>
                        </a:spcAft>
                      </a:pPr>
                      <a:r>
                        <a:rPr lang="fr-CA" sz="900" b="1" kern="1200">
                          <a:solidFill>
                            <a:schemeClr val="accent4"/>
                          </a:solidFill>
                          <a:effectLst/>
                          <a:latin typeface="+mn-lt"/>
                          <a:ea typeface="+mn-ea"/>
                          <a:cs typeface="+mn-cs"/>
                        </a:rPr>
                        <a:t>Sask.</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fr-CA" sz="9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L’intervenant‑pivot aide la participante à trouver un FSP, si elle n’en a pas. Le programme peut également diriger la participante vers un FSS qui assurera le suivi.</a:t>
                      </a:r>
                      <a:endParaRPr lang="en-US" sz="9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fr-CA" sz="9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Suivi avec le FSS pour obtenir le numéro de téléphone actuel.</a:t>
                      </a:r>
                      <a:endParaRPr lang="en-US" sz="9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extLst>
                  <a:ext uri="{0D108BD9-81ED-4DB2-BD59-A6C34878D82A}">
                    <a16:rowId xmlns:a16="http://schemas.microsoft.com/office/drawing/2014/main" val="2719046149"/>
                  </a:ext>
                </a:extLst>
              </a:tr>
              <a:tr h="538184">
                <a:tc>
                  <a:txBody>
                    <a:bodyPr/>
                    <a:lstStyle/>
                    <a:p>
                      <a:pPr marL="0" marR="0" algn="ctr">
                        <a:lnSpc>
                          <a:spcPct val="107000"/>
                        </a:lnSpc>
                        <a:spcBef>
                          <a:spcPts val="0"/>
                        </a:spcBef>
                        <a:spcAft>
                          <a:spcPts val="0"/>
                        </a:spcAft>
                      </a:pPr>
                      <a:r>
                        <a:rPr lang="fr-CA" sz="900" b="1" kern="1200">
                          <a:solidFill>
                            <a:schemeClr val="accent4"/>
                          </a:solidFill>
                          <a:effectLst/>
                          <a:latin typeface="+mn-lt"/>
                          <a:ea typeface="+mn-ea"/>
                          <a:cs typeface="+mn-cs"/>
                        </a:rPr>
                        <a:t>Man.</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fr-CA" sz="9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En cas de résultat anormal, le programme aide la participante à trouver un FSP, par l’intermédiaire de l’initiative provinciale « Trouver un médecin ». S’il est impossible de trouver un FSP, le responsable médical du programme prend en charge la participante pour les examens de suivi.</a:t>
                      </a:r>
                      <a:endParaRPr lang="en-US" sz="9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fr-CA" sz="9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Une lettre de résultats est envoyée par courrier à la participante et à son FSP, comprenant une note indiquant que le programme n’a pas été en mesure de joindre la participante par téléphone.</a:t>
                      </a:r>
                      <a:endParaRPr lang="en-US" sz="9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extLst>
                  <a:ext uri="{0D108BD9-81ED-4DB2-BD59-A6C34878D82A}">
                    <a16:rowId xmlns:a16="http://schemas.microsoft.com/office/drawing/2014/main" val="2686834731"/>
                  </a:ext>
                </a:extLst>
              </a:tr>
              <a:tr h="356105">
                <a:tc>
                  <a:txBody>
                    <a:bodyPr/>
                    <a:lstStyle/>
                    <a:p>
                      <a:pPr marL="0" marR="0" algn="ctr">
                        <a:lnSpc>
                          <a:spcPct val="107000"/>
                        </a:lnSpc>
                        <a:spcBef>
                          <a:spcPts val="0"/>
                        </a:spcBef>
                        <a:spcAft>
                          <a:spcPts val="0"/>
                        </a:spcAft>
                      </a:pPr>
                      <a:r>
                        <a:rPr lang="fr-CA" sz="900" b="1" kern="1200">
                          <a:solidFill>
                            <a:schemeClr val="accent4"/>
                          </a:solidFill>
                          <a:effectLst/>
                          <a:latin typeface="+mn-lt"/>
                          <a:ea typeface="+mn-ea"/>
                          <a:cs typeface="+mn-cs"/>
                        </a:rPr>
                        <a:t>Ont.</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fr-CA" sz="9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Si la participante n’a pas de FSP, le centre de dépistage désigne un médecin qui prendra en charge le suivi jusqu’au diagnostic.</a:t>
                      </a:r>
                      <a:endParaRPr lang="en-US" sz="9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fr-CA" sz="9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Le centre du programme informe le FSP et aide à planifier un rendez-vous de suivi. Le centre du programme peut également continuer à appeler la participante et/ou lui envoyer une lettre, lui demandant d’effectuer un suivi avec le centre de dépistage.</a:t>
                      </a:r>
                      <a:endParaRPr lang="en-US" sz="9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extLst>
                  <a:ext uri="{0D108BD9-81ED-4DB2-BD59-A6C34878D82A}">
                    <a16:rowId xmlns:a16="http://schemas.microsoft.com/office/drawing/2014/main" val="2372348364"/>
                  </a:ext>
                </a:extLst>
              </a:tr>
              <a:tr h="538184">
                <a:tc>
                  <a:txBody>
                    <a:bodyPr/>
                    <a:lstStyle/>
                    <a:p>
                      <a:pPr marL="0" marR="0" algn="ctr">
                        <a:lnSpc>
                          <a:spcPct val="107000"/>
                        </a:lnSpc>
                        <a:spcBef>
                          <a:spcPts val="0"/>
                        </a:spcBef>
                        <a:spcAft>
                          <a:spcPts val="0"/>
                        </a:spcAft>
                      </a:pPr>
                      <a:r>
                        <a:rPr lang="fr-CA" sz="900" b="1" kern="1200">
                          <a:solidFill>
                            <a:schemeClr val="accent4"/>
                          </a:solidFill>
                          <a:effectLst/>
                          <a:latin typeface="+mn-lt"/>
                          <a:ea typeface="+mn-ea"/>
                          <a:cs typeface="+mn-cs"/>
                        </a:rPr>
                        <a:t>Qc</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fr-CA" sz="9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Attribution à la participante d’un FSP volontaire du programme qui assurera le suivi</a:t>
                      </a:r>
                      <a:endParaRPr lang="en-US" sz="9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fr-CA" sz="9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Les coordonnateurs de programme communiquent avec la participante ou avec le FSP dans un délai d’au plus 45 jours après un résultat anormal à un examen de dépistage, si aucun examen complémentaire n’a été confirmé dans le système d’information. Envoi d’un courrier recommandé s’il est toujours impossible de joindre la participante après 90 jours.</a:t>
                      </a:r>
                      <a:endParaRPr lang="en-US" sz="9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extLst>
                  <a:ext uri="{0D108BD9-81ED-4DB2-BD59-A6C34878D82A}">
                    <a16:rowId xmlns:a16="http://schemas.microsoft.com/office/drawing/2014/main" val="3549667250"/>
                  </a:ext>
                </a:extLst>
              </a:tr>
              <a:tr h="174024">
                <a:tc>
                  <a:txBody>
                    <a:bodyPr/>
                    <a:lstStyle/>
                    <a:p>
                      <a:pPr marL="0" marR="0" algn="ctr">
                        <a:lnSpc>
                          <a:spcPct val="107000"/>
                        </a:lnSpc>
                        <a:spcBef>
                          <a:spcPts val="0"/>
                        </a:spcBef>
                        <a:spcAft>
                          <a:spcPts val="0"/>
                        </a:spcAft>
                      </a:pPr>
                      <a:r>
                        <a:rPr lang="fr-CA" sz="900" b="1" kern="1200">
                          <a:solidFill>
                            <a:schemeClr val="accent4"/>
                          </a:solidFill>
                          <a:effectLst/>
                          <a:latin typeface="+mn-lt"/>
                          <a:ea typeface="+mn-ea"/>
                          <a:cs typeface="+mn-cs"/>
                        </a:rPr>
                        <a:t>N.‑B.</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fr-CA" sz="9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Aucun processus officiel. Approche variable selon le centre.</a:t>
                      </a:r>
                      <a:endParaRPr lang="en-US" sz="9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fr-CA" sz="9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Aucun processus officiel. Approche variable selon le centre.</a:t>
                      </a:r>
                      <a:endParaRPr lang="en-US" sz="9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extLst>
                  <a:ext uri="{0D108BD9-81ED-4DB2-BD59-A6C34878D82A}">
                    <a16:rowId xmlns:a16="http://schemas.microsoft.com/office/drawing/2014/main" val="2863268353"/>
                  </a:ext>
                </a:extLst>
              </a:tr>
              <a:tr h="356105">
                <a:tc>
                  <a:txBody>
                    <a:bodyPr/>
                    <a:lstStyle/>
                    <a:p>
                      <a:pPr marL="0" marR="0" algn="ctr">
                        <a:lnSpc>
                          <a:spcPct val="107000"/>
                        </a:lnSpc>
                        <a:spcBef>
                          <a:spcPts val="0"/>
                        </a:spcBef>
                        <a:spcAft>
                          <a:spcPts val="0"/>
                        </a:spcAft>
                      </a:pPr>
                      <a:r>
                        <a:rPr lang="fr-CA" sz="900" b="1" kern="1200">
                          <a:solidFill>
                            <a:schemeClr val="accent4"/>
                          </a:solidFill>
                          <a:effectLst/>
                          <a:latin typeface="+mn-lt"/>
                          <a:ea typeface="+mn-ea"/>
                          <a:cs typeface="+mn-cs"/>
                        </a:rPr>
                        <a:t>N.‑É.</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fr-CA" sz="9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En cas de rapport de dépistage anormal, le programme collabore avec le coordonnateur de chaque centre de dépistage pour obtenir un FSP local susceptible de prendre en charge le rapport.</a:t>
                      </a:r>
                      <a:endParaRPr lang="en-US" sz="9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fr-CA" sz="9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Le service central de prise de rendez‑vous appelle la participante. En cas d’échec, ce service communique avec le FSP pour obtenir les coordonnées actuelles de la participante.</a:t>
                      </a:r>
                      <a:endParaRPr lang="en-US" sz="9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extLst>
                  <a:ext uri="{0D108BD9-81ED-4DB2-BD59-A6C34878D82A}">
                    <a16:rowId xmlns:a16="http://schemas.microsoft.com/office/drawing/2014/main" val="2226200819"/>
                  </a:ext>
                </a:extLst>
              </a:tr>
              <a:tr h="211630">
                <a:tc>
                  <a:txBody>
                    <a:bodyPr/>
                    <a:lstStyle/>
                    <a:p>
                      <a:pPr marL="0" marR="0" algn="ctr">
                        <a:lnSpc>
                          <a:spcPct val="107000"/>
                        </a:lnSpc>
                        <a:spcBef>
                          <a:spcPts val="0"/>
                        </a:spcBef>
                        <a:spcAft>
                          <a:spcPts val="0"/>
                        </a:spcAft>
                      </a:pPr>
                      <a:r>
                        <a:rPr lang="fr-CA" sz="900" b="1" kern="1200">
                          <a:solidFill>
                            <a:schemeClr val="accent4"/>
                          </a:solidFill>
                          <a:effectLst/>
                          <a:latin typeface="+mn-lt"/>
                          <a:ea typeface="+mn-ea"/>
                          <a:cs typeface="+mn-cs"/>
                        </a:rPr>
                        <a:t>Î.‑P.‑É.</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fr-CA" sz="9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Le coordonnateur provincial (ou la personne qui agit en son nom), ou le chirurgien, communique avec la participante au sujet du suivi.</a:t>
                      </a:r>
                      <a:endParaRPr lang="en-US" sz="9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fr-CA" sz="9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Suivi avec appel téléphonique au FSP</a:t>
                      </a:r>
                      <a:endParaRPr lang="en-US" sz="9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extLst>
                  <a:ext uri="{0D108BD9-81ED-4DB2-BD59-A6C34878D82A}">
                    <a16:rowId xmlns:a16="http://schemas.microsoft.com/office/drawing/2014/main" val="3851493662"/>
                  </a:ext>
                </a:extLst>
              </a:tr>
              <a:tr h="538184">
                <a:tc>
                  <a:txBody>
                    <a:bodyPr/>
                    <a:lstStyle/>
                    <a:p>
                      <a:pPr marL="0" marR="0" algn="ctr">
                        <a:lnSpc>
                          <a:spcPct val="107000"/>
                        </a:lnSpc>
                        <a:spcBef>
                          <a:spcPts val="0"/>
                        </a:spcBef>
                        <a:spcAft>
                          <a:spcPts val="0"/>
                        </a:spcAft>
                      </a:pPr>
                      <a:r>
                        <a:rPr lang="fr-CA" sz="900" b="1" kern="1200">
                          <a:solidFill>
                            <a:schemeClr val="accent4"/>
                          </a:solidFill>
                          <a:effectLst/>
                          <a:latin typeface="+mn-lt"/>
                          <a:ea typeface="+mn-ea"/>
                          <a:cs typeface="+mn-cs"/>
                        </a:rPr>
                        <a:t>T.‑N.‑L.</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fr-CA" sz="9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Le programme aide la participante à trouver un FSP, sans que cela ne bloque le dépistage. Le directeur médical et le coordonnateur des parcours de dépistage du cancer collaborent avec la participante, afin de veiller à ce que le suivi soit intégralement mis en œuvre.</a:t>
                      </a:r>
                      <a:endParaRPr lang="en-US" sz="9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fr-CA" sz="9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Recherche de l’adresse auprès d’une autre source et renvoi du courrier si on trouve une adresse plus récente; sinon, suivi avec le FSP</a:t>
                      </a:r>
                      <a:endParaRPr lang="en-US" sz="9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extLst>
                  <a:ext uri="{0D108BD9-81ED-4DB2-BD59-A6C34878D82A}">
                    <a16:rowId xmlns:a16="http://schemas.microsoft.com/office/drawing/2014/main" val="4141472900"/>
                  </a:ext>
                </a:extLst>
              </a:tr>
            </a:tbl>
          </a:graphicData>
        </a:graphic>
      </p:graphicFrame>
    </p:spTree>
    <p:extLst>
      <p:ext uri="{BB962C8B-B14F-4D97-AF65-F5344CB8AC3E}">
        <p14:creationId xmlns:p14="http://schemas.microsoft.com/office/powerpoint/2010/main" val="4010900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602C92-8820-BD6F-1226-4E1A278685AB}"/>
              </a:ext>
            </a:extLst>
          </p:cNvPr>
          <p:cNvSpPr>
            <a:spLocks noGrp="1"/>
          </p:cNvSpPr>
          <p:nvPr>
            <p:ph type="sldNum" sz="quarter" idx="12"/>
          </p:nvPr>
        </p:nvSpPr>
        <p:spPr/>
        <p:txBody>
          <a:bodyPr/>
          <a:lstStyle/>
          <a:p>
            <a:fld id="{D9F2F12A-E773-6344-8602-31C2DEEE88BD}" type="slidenum">
              <a:rPr lang="en-US" smtClean="0"/>
              <a:pPr/>
              <a:t>29</a:t>
            </a:fld>
            <a:endParaRPr lang="en-US"/>
          </a:p>
        </p:txBody>
      </p:sp>
      <p:sp>
        <p:nvSpPr>
          <p:cNvPr id="5" name="Title 4">
            <a:extLst>
              <a:ext uri="{FF2B5EF4-FFF2-40B4-BE49-F238E27FC236}">
                <a16:creationId xmlns:a16="http://schemas.microsoft.com/office/drawing/2014/main" id="{43FFAE47-BA96-8D82-6562-8D70B233F3AF}"/>
              </a:ext>
            </a:extLst>
          </p:cNvPr>
          <p:cNvSpPr>
            <a:spLocks noGrp="1"/>
          </p:cNvSpPr>
          <p:nvPr>
            <p:ph type="title"/>
          </p:nvPr>
        </p:nvSpPr>
        <p:spPr/>
        <p:txBody>
          <a:bodyPr>
            <a:normAutofit fontScale="90000"/>
          </a:bodyPr>
          <a:lstStyle/>
          <a:p>
            <a:r>
              <a:rPr lang="fr-FR"/>
              <a:t>Dépistage du cancer du sein chez les personnes présentant un risque accru ou élevé</a:t>
            </a:r>
            <a:endParaRPr lang="en-US"/>
          </a:p>
        </p:txBody>
      </p:sp>
      <p:sp>
        <p:nvSpPr>
          <p:cNvPr id="6" name="Content Placeholder 5">
            <a:extLst>
              <a:ext uri="{FF2B5EF4-FFF2-40B4-BE49-F238E27FC236}">
                <a16:creationId xmlns:a16="http://schemas.microsoft.com/office/drawing/2014/main" id="{F592A426-6E95-2B18-AE66-2056EB9EFD11}"/>
              </a:ext>
            </a:extLst>
          </p:cNvPr>
          <p:cNvSpPr>
            <a:spLocks noGrp="1"/>
          </p:cNvSpPr>
          <p:nvPr>
            <p:ph idx="1"/>
          </p:nvPr>
        </p:nvSpPr>
        <p:spPr/>
        <p:txBody>
          <a:bodyPr/>
          <a:lstStyle/>
          <a:p>
            <a:r>
              <a:rPr lang="en-US" err="1"/>
              <a:t>Risque</a:t>
            </a:r>
            <a:r>
              <a:rPr lang="en-US"/>
              <a:t> </a:t>
            </a:r>
            <a:r>
              <a:rPr lang="en-US" err="1"/>
              <a:t>accru</a:t>
            </a:r>
            <a:endParaRPr lang="en-US"/>
          </a:p>
          <a:p>
            <a:r>
              <a:rPr lang="en-US" err="1"/>
              <a:t>Risque</a:t>
            </a:r>
            <a:r>
              <a:rPr lang="en-US"/>
              <a:t> </a:t>
            </a:r>
            <a:r>
              <a:rPr lang="en-US" err="1"/>
              <a:t>élevé</a:t>
            </a:r>
            <a:endParaRPr lang="en-US"/>
          </a:p>
          <a:p>
            <a:r>
              <a:rPr lang="en-US" err="1"/>
              <a:t>Densité</a:t>
            </a:r>
            <a:r>
              <a:rPr lang="en-US"/>
              <a:t> </a:t>
            </a:r>
            <a:r>
              <a:rPr lang="en-US" err="1"/>
              <a:t>mammaire</a:t>
            </a:r>
            <a:endParaRPr lang="en-US"/>
          </a:p>
        </p:txBody>
      </p:sp>
    </p:spTree>
    <p:extLst>
      <p:ext uri="{BB962C8B-B14F-4D97-AF65-F5344CB8AC3E}">
        <p14:creationId xmlns:p14="http://schemas.microsoft.com/office/powerpoint/2010/main" val="1176004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EC1DF1-58C0-7B6D-652A-009DD2A020A6}"/>
              </a:ext>
            </a:extLst>
          </p:cNvPr>
          <p:cNvSpPr>
            <a:spLocks noGrp="1"/>
          </p:cNvSpPr>
          <p:nvPr>
            <p:ph type="title"/>
          </p:nvPr>
        </p:nvSpPr>
        <p:spPr>
          <a:xfrm>
            <a:off x="973014" y="206435"/>
            <a:ext cx="10380786" cy="752842"/>
          </a:xfrm>
        </p:spPr>
        <p:txBody>
          <a:bodyPr>
            <a:normAutofit/>
          </a:bodyPr>
          <a:lstStyle/>
          <a:p>
            <a:r>
              <a:rPr lang="fr-FR" sz="1600"/>
              <a:t>Parcours de dépistage du cancer du sein</a:t>
            </a:r>
            <a:endParaRPr lang="en-US" sz="1600"/>
          </a:p>
        </p:txBody>
      </p:sp>
      <p:sp>
        <p:nvSpPr>
          <p:cNvPr id="2" name="Slide Number Placeholder 1">
            <a:extLst>
              <a:ext uri="{FF2B5EF4-FFF2-40B4-BE49-F238E27FC236}">
                <a16:creationId xmlns:a16="http://schemas.microsoft.com/office/drawing/2014/main" id="{BACE797F-2919-214B-B90F-C6975526C29C}"/>
              </a:ext>
            </a:extLst>
          </p:cNvPr>
          <p:cNvSpPr>
            <a:spLocks noGrp="1"/>
          </p:cNvSpPr>
          <p:nvPr>
            <p:ph type="sldNum" sz="quarter" idx="12"/>
          </p:nvPr>
        </p:nvSpPr>
        <p:spPr/>
        <p:txBody>
          <a:bodyPr/>
          <a:lstStyle/>
          <a:p>
            <a:fld id="{D9F2F12A-E773-6344-8602-31C2DEEE88BD}" type="slidenum">
              <a:rPr lang="en-US" smtClean="0"/>
              <a:pPr/>
              <a:t>3</a:t>
            </a:fld>
            <a:endParaRPr lang="en-US"/>
          </a:p>
        </p:txBody>
      </p:sp>
      <p:pic>
        <p:nvPicPr>
          <p:cNvPr id="8" name="Picture 7">
            <a:extLst>
              <a:ext uri="{FF2B5EF4-FFF2-40B4-BE49-F238E27FC236}">
                <a16:creationId xmlns:a16="http://schemas.microsoft.com/office/drawing/2014/main" id="{E7CC63D1-EBA5-E1D4-67DE-F70FC558128E}"/>
              </a:ext>
            </a:extLst>
          </p:cNvPr>
          <p:cNvPicPr>
            <a:picLocks noChangeAspect="1"/>
          </p:cNvPicPr>
          <p:nvPr/>
        </p:nvPicPr>
        <p:blipFill>
          <a:blip r:embed="rId2"/>
          <a:stretch>
            <a:fillRect/>
          </a:stretch>
        </p:blipFill>
        <p:spPr>
          <a:xfrm>
            <a:off x="1794987" y="736778"/>
            <a:ext cx="8602025" cy="5984697"/>
          </a:xfrm>
          <a:prstGeom prst="rect">
            <a:avLst/>
          </a:prstGeom>
        </p:spPr>
      </p:pic>
    </p:spTree>
    <p:extLst>
      <p:ext uri="{BB962C8B-B14F-4D97-AF65-F5344CB8AC3E}">
        <p14:creationId xmlns:p14="http://schemas.microsoft.com/office/powerpoint/2010/main" val="4189668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973014" y="288505"/>
            <a:ext cx="10380786" cy="345482"/>
          </a:xfrm>
        </p:spPr>
        <p:txBody>
          <a:bodyPr>
            <a:normAutofit/>
          </a:bodyPr>
          <a:lstStyle/>
          <a:p>
            <a:r>
              <a:rPr lang="fr-FR" sz="1600"/>
              <a:t>Définitions du risque accru de cancer du sein (1/2)</a:t>
            </a:r>
            <a:endParaRPr lang="en-US" sz="1600" i="1"/>
          </a:p>
        </p:txBody>
      </p:sp>
      <p:graphicFrame>
        <p:nvGraphicFramePr>
          <p:cNvPr id="2" name="Table 1">
            <a:extLst>
              <a:ext uri="{FF2B5EF4-FFF2-40B4-BE49-F238E27FC236}">
                <a16:creationId xmlns:a16="http://schemas.microsoft.com/office/drawing/2014/main" id="{E4B624F2-5017-8299-B2FE-CB6A8BD2E1D0}"/>
              </a:ext>
            </a:extLst>
          </p:cNvPr>
          <p:cNvGraphicFramePr>
            <a:graphicFrameLocks noGrp="1"/>
          </p:cNvGraphicFramePr>
          <p:nvPr>
            <p:extLst>
              <p:ext uri="{D42A27DB-BD31-4B8C-83A1-F6EECF244321}">
                <p14:modId xmlns:p14="http://schemas.microsoft.com/office/powerpoint/2010/main" val="1366424915"/>
              </p:ext>
            </p:extLst>
          </p:nvPr>
        </p:nvGraphicFramePr>
        <p:xfrm>
          <a:off x="218484" y="633987"/>
          <a:ext cx="11688900" cy="4404360"/>
        </p:xfrm>
        <a:graphic>
          <a:graphicData uri="http://schemas.openxmlformats.org/drawingml/2006/table">
            <a:tbl>
              <a:tblPr firstRow="1" firstCol="1" bandRow="1"/>
              <a:tblGrid>
                <a:gridCol w="598488">
                  <a:extLst>
                    <a:ext uri="{9D8B030D-6E8A-4147-A177-3AD203B41FA5}">
                      <a16:colId xmlns:a16="http://schemas.microsoft.com/office/drawing/2014/main" val="3174878201"/>
                    </a:ext>
                  </a:extLst>
                </a:gridCol>
                <a:gridCol w="1011828">
                  <a:extLst>
                    <a:ext uri="{9D8B030D-6E8A-4147-A177-3AD203B41FA5}">
                      <a16:colId xmlns:a16="http://schemas.microsoft.com/office/drawing/2014/main" val="3657201728"/>
                    </a:ext>
                  </a:extLst>
                </a:gridCol>
                <a:gridCol w="1135117">
                  <a:extLst>
                    <a:ext uri="{9D8B030D-6E8A-4147-A177-3AD203B41FA5}">
                      <a16:colId xmlns:a16="http://schemas.microsoft.com/office/drawing/2014/main" val="2712915590"/>
                    </a:ext>
                  </a:extLst>
                </a:gridCol>
                <a:gridCol w="1127235">
                  <a:extLst>
                    <a:ext uri="{9D8B030D-6E8A-4147-A177-3AD203B41FA5}">
                      <a16:colId xmlns:a16="http://schemas.microsoft.com/office/drawing/2014/main" val="1586593488"/>
                    </a:ext>
                  </a:extLst>
                </a:gridCol>
                <a:gridCol w="974627">
                  <a:extLst>
                    <a:ext uri="{9D8B030D-6E8A-4147-A177-3AD203B41FA5}">
                      <a16:colId xmlns:a16="http://schemas.microsoft.com/office/drawing/2014/main" val="2252996730"/>
                    </a:ext>
                  </a:extLst>
                </a:gridCol>
                <a:gridCol w="1308538">
                  <a:extLst>
                    <a:ext uri="{9D8B030D-6E8A-4147-A177-3AD203B41FA5}">
                      <a16:colId xmlns:a16="http://schemas.microsoft.com/office/drawing/2014/main" val="2350469778"/>
                    </a:ext>
                  </a:extLst>
                </a:gridCol>
                <a:gridCol w="5533067">
                  <a:extLst>
                    <a:ext uri="{9D8B030D-6E8A-4147-A177-3AD203B41FA5}">
                      <a16:colId xmlns:a16="http://schemas.microsoft.com/office/drawing/2014/main" val="1993083581"/>
                    </a:ext>
                  </a:extLst>
                </a:gridCol>
              </a:tblGrid>
              <a:tr h="441788">
                <a:tc>
                  <a:txBody>
                    <a:bodyPr/>
                    <a:lstStyle/>
                    <a:p>
                      <a:pPr marL="0" marR="0" algn="ctr">
                        <a:lnSpc>
                          <a:spcPct val="107000"/>
                        </a:lnSpc>
                        <a:spcBef>
                          <a:spcPts val="0"/>
                        </a:spcBef>
                        <a:spcAft>
                          <a:spcPts val="240"/>
                        </a:spcAft>
                        <a:tabLst>
                          <a:tab pos="5280025" algn="l"/>
                        </a:tabLst>
                      </a:pPr>
                      <a:r>
                        <a:rPr lang="en-US" sz="1100" b="1">
                          <a:solidFill>
                            <a:schemeClr val="accent4"/>
                          </a:solidFill>
                          <a:effectLst/>
                        </a:rPr>
                        <a:t>P/T</a:t>
                      </a:r>
                      <a:endParaRPr lang="en-US" sz="11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3121" marR="33121" marT="0" marB="0" anchor="ctr">
                    <a:solidFill>
                      <a:schemeClr val="accent2">
                        <a:lumMod val="20000"/>
                        <a:lumOff val="80000"/>
                      </a:schemeClr>
                    </a:solidFill>
                  </a:tcPr>
                </a:tc>
                <a:tc>
                  <a:txBody>
                    <a:bodyPr/>
                    <a:lstStyle/>
                    <a:p>
                      <a:pPr algn="l" fontAlgn="t"/>
                      <a:r>
                        <a:rPr lang="fr-FR" sz="1100" b="1" kern="1200">
                          <a:solidFill>
                            <a:schemeClr val="accent4"/>
                          </a:solidFill>
                          <a:effectLst/>
                          <a:latin typeface="+mn-lt"/>
                          <a:ea typeface="+mn-ea"/>
                          <a:cs typeface="+mn-cs"/>
                        </a:rPr>
                        <a:t>Antécédents familiaux au premier degré</a:t>
                      </a:r>
                    </a:p>
                  </a:txBody>
                  <a:tcPr marL="76200" marR="76200" marT="76200" marB="76200">
                    <a:solidFill>
                      <a:schemeClr val="accent2">
                        <a:lumMod val="20000"/>
                        <a:lumOff val="80000"/>
                      </a:schemeClr>
                    </a:solidFill>
                  </a:tcPr>
                </a:tc>
                <a:tc>
                  <a:txBody>
                    <a:bodyPr/>
                    <a:lstStyle/>
                    <a:p>
                      <a:pPr algn="l" fontAlgn="t"/>
                      <a:r>
                        <a:rPr lang="fr-FR" sz="1100" b="1" kern="1200">
                          <a:solidFill>
                            <a:schemeClr val="accent4"/>
                          </a:solidFill>
                          <a:effectLst/>
                          <a:latin typeface="+mn-lt"/>
                          <a:ea typeface="+mn-ea"/>
                          <a:cs typeface="+mn-cs"/>
                        </a:rPr>
                        <a:t>Recours à une </a:t>
                      </a:r>
                      <a:r>
                        <a:rPr lang="fr-FR" sz="1100" b="1" kern="1200" err="1">
                          <a:solidFill>
                            <a:schemeClr val="accent4"/>
                          </a:solidFill>
                          <a:effectLst/>
                          <a:latin typeface="+mn-lt"/>
                          <a:ea typeface="+mn-ea"/>
                          <a:cs typeface="+mn-cs"/>
                        </a:rPr>
                        <a:t>hormono-thérapie</a:t>
                      </a:r>
                      <a:r>
                        <a:rPr lang="fr-FR" sz="1100" b="1" kern="1200">
                          <a:solidFill>
                            <a:schemeClr val="accent4"/>
                          </a:solidFill>
                          <a:effectLst/>
                          <a:latin typeface="+mn-lt"/>
                          <a:ea typeface="+mn-ea"/>
                          <a:cs typeface="+mn-cs"/>
                        </a:rPr>
                        <a:t> substitutive</a:t>
                      </a:r>
                    </a:p>
                  </a:txBody>
                  <a:tcPr marL="76200" marR="76200" marT="76200" marB="76200">
                    <a:solidFill>
                      <a:schemeClr val="accent2">
                        <a:lumMod val="20000"/>
                        <a:lumOff val="80000"/>
                      </a:schemeClr>
                    </a:solidFill>
                  </a:tcPr>
                </a:tc>
                <a:tc>
                  <a:txBody>
                    <a:bodyPr/>
                    <a:lstStyle/>
                    <a:p>
                      <a:pPr algn="l" fontAlgn="t"/>
                      <a:r>
                        <a:rPr lang="fr-FR" sz="1100" b="1" kern="1200">
                          <a:solidFill>
                            <a:schemeClr val="accent4"/>
                          </a:solidFill>
                          <a:effectLst/>
                          <a:latin typeface="+mn-lt"/>
                          <a:ea typeface="+mn-ea"/>
                          <a:cs typeface="+mn-cs"/>
                        </a:rPr>
                        <a:t>Densité mammaire supérieure, ou supérieure ou égale à 75 %</a:t>
                      </a:r>
                    </a:p>
                  </a:txBody>
                  <a:tcPr marL="76200" marR="76200" marT="76200" marB="76200">
                    <a:solidFill>
                      <a:schemeClr val="accent2">
                        <a:lumMod val="20000"/>
                        <a:lumOff val="80000"/>
                      </a:schemeClr>
                    </a:solidFill>
                  </a:tcPr>
                </a:tc>
                <a:tc>
                  <a:txBody>
                    <a:bodyPr/>
                    <a:lstStyle/>
                    <a:p>
                      <a:pPr algn="l" fontAlgn="t"/>
                      <a:r>
                        <a:rPr lang="fr-FR" sz="1100" b="1" kern="1200">
                          <a:solidFill>
                            <a:schemeClr val="accent4"/>
                          </a:solidFill>
                          <a:effectLst/>
                          <a:latin typeface="+mn-lt"/>
                          <a:ea typeface="+mn-ea"/>
                          <a:cs typeface="+mn-cs"/>
                        </a:rPr>
                        <a:t>Antécédents de risque élevé de maladies du sein bénignes</a:t>
                      </a:r>
                    </a:p>
                  </a:txBody>
                  <a:tcPr marL="76200" marR="76200" marT="76200" marB="76200">
                    <a:solidFill>
                      <a:schemeClr val="accent2">
                        <a:lumMod val="20000"/>
                        <a:lumOff val="80000"/>
                      </a:schemeClr>
                    </a:solidFill>
                  </a:tcPr>
                </a:tc>
                <a:tc>
                  <a:txBody>
                    <a:bodyPr/>
                    <a:lstStyle/>
                    <a:p>
                      <a:pPr algn="l" fontAlgn="t"/>
                      <a:r>
                        <a:rPr lang="en-US" sz="1100" b="1" kern="1200" err="1">
                          <a:solidFill>
                            <a:schemeClr val="accent4"/>
                          </a:solidFill>
                          <a:effectLst/>
                          <a:latin typeface="+mn-lt"/>
                          <a:ea typeface="+mn-ea"/>
                          <a:cs typeface="+mn-cs"/>
                        </a:rPr>
                        <a:t>Recommand-ations</a:t>
                      </a:r>
                      <a:r>
                        <a:rPr lang="en-US" sz="1100" b="1" kern="1200">
                          <a:solidFill>
                            <a:schemeClr val="accent4"/>
                          </a:solidFill>
                          <a:effectLst/>
                          <a:latin typeface="+mn-lt"/>
                          <a:ea typeface="+mn-ea"/>
                          <a:cs typeface="+mn-cs"/>
                        </a:rPr>
                        <a:t> du </a:t>
                      </a:r>
                      <a:r>
                        <a:rPr lang="en-US" sz="1100" b="1" kern="1200" err="1">
                          <a:solidFill>
                            <a:schemeClr val="accent4"/>
                          </a:solidFill>
                          <a:effectLst/>
                          <a:latin typeface="+mn-lt"/>
                          <a:ea typeface="+mn-ea"/>
                          <a:cs typeface="+mn-cs"/>
                        </a:rPr>
                        <a:t>radiologiste</a:t>
                      </a:r>
                      <a:endParaRPr lang="en-US" sz="1100" b="1" kern="1200">
                        <a:solidFill>
                          <a:schemeClr val="accent4"/>
                        </a:solidFill>
                        <a:effectLst/>
                        <a:latin typeface="+mn-lt"/>
                        <a:ea typeface="+mn-ea"/>
                        <a:cs typeface="+mn-cs"/>
                      </a:endParaRPr>
                    </a:p>
                  </a:txBody>
                  <a:tcPr marL="76200" marR="76200" marT="76200" marB="76200">
                    <a:solidFill>
                      <a:schemeClr val="accent2">
                        <a:lumMod val="20000"/>
                        <a:lumOff val="80000"/>
                      </a:schemeClr>
                    </a:solidFill>
                  </a:tcPr>
                </a:tc>
                <a:tc>
                  <a:txBody>
                    <a:bodyPr/>
                    <a:lstStyle/>
                    <a:p>
                      <a:pPr algn="l" fontAlgn="t"/>
                      <a:r>
                        <a:rPr lang="en-US" sz="1100" b="1" kern="1200" err="1">
                          <a:solidFill>
                            <a:schemeClr val="accent4"/>
                          </a:solidFill>
                          <a:effectLst/>
                          <a:latin typeface="+mn-lt"/>
                          <a:ea typeface="+mn-ea"/>
                          <a:cs typeface="+mn-cs"/>
                        </a:rPr>
                        <a:t>Autre</a:t>
                      </a:r>
                      <a:endParaRPr lang="en-US" sz="1100" b="1" kern="1200">
                        <a:solidFill>
                          <a:schemeClr val="accent4"/>
                        </a:solidFill>
                        <a:effectLst/>
                        <a:latin typeface="+mn-lt"/>
                        <a:ea typeface="+mn-ea"/>
                        <a:cs typeface="+mn-cs"/>
                      </a:endParaRPr>
                    </a:p>
                  </a:txBody>
                  <a:tcPr marL="76200" marR="76200" marT="76200" marB="76200">
                    <a:solidFill>
                      <a:schemeClr val="accent2">
                        <a:lumMod val="20000"/>
                        <a:lumOff val="80000"/>
                      </a:schemeClr>
                    </a:solidFill>
                  </a:tcPr>
                </a:tc>
                <a:extLst>
                  <a:ext uri="{0D108BD9-81ED-4DB2-BD59-A6C34878D82A}">
                    <a16:rowId xmlns:a16="http://schemas.microsoft.com/office/drawing/2014/main" val="4128863823"/>
                  </a:ext>
                </a:extLst>
              </a:tr>
              <a:tr h="0">
                <a:tc>
                  <a:txBody>
                    <a:bodyPr/>
                    <a:lstStyle/>
                    <a:p>
                      <a:pPr fontAlgn="t"/>
                      <a:r>
                        <a:rPr lang="en-US" sz="1100" b="1" kern="1200">
                          <a:solidFill>
                            <a:schemeClr val="accent4"/>
                          </a:solidFill>
                          <a:effectLst/>
                          <a:latin typeface="+mn-lt"/>
                          <a:ea typeface="+mn-ea"/>
                          <a:cs typeface="+mn-cs"/>
                        </a:rPr>
                        <a:t>Yn</a:t>
                      </a:r>
                    </a:p>
                  </a:txBody>
                  <a:tcPr marL="76200" marR="76200" marT="76200" marB="76200">
                    <a:solidFill>
                      <a:schemeClr val="accent2">
                        <a:lumMod val="20000"/>
                        <a:lumOff val="80000"/>
                      </a:schemeClr>
                    </a:solidFill>
                  </a:tcPr>
                </a:tc>
                <a:tc>
                  <a:txBody>
                    <a:bodyPr/>
                    <a:lstStyle/>
                    <a:p>
                      <a:pPr fontAlgn="t"/>
                      <a:r>
                        <a:rPr lang="en-US" sz="1100" b="0" kern="1200">
                          <a:solidFill>
                            <a:schemeClr val="accent4"/>
                          </a:solidFill>
                          <a:effectLst/>
                          <a:latin typeface="+mn-lt"/>
                          <a:ea typeface="+mn-ea"/>
                          <a:cs typeface="+mn-cs"/>
                        </a:rPr>
                        <a:t>✓</a:t>
                      </a:r>
                    </a:p>
                  </a:txBody>
                  <a:tcPr marL="76200" marR="76200" marT="76200" marB="76200"/>
                </a:tc>
                <a:tc>
                  <a:txBody>
                    <a:bodyPr/>
                    <a:lstStyle/>
                    <a:p>
                      <a:pPr fontAlgn="t"/>
                      <a:endParaRPr lang="en-US" sz="1100" b="0" kern="1200">
                        <a:solidFill>
                          <a:schemeClr val="accent4"/>
                        </a:solidFill>
                        <a:effectLst/>
                        <a:latin typeface="+mn-lt"/>
                        <a:ea typeface="+mn-ea"/>
                        <a:cs typeface="+mn-cs"/>
                      </a:endParaRPr>
                    </a:p>
                  </a:txBody>
                  <a:tcPr marL="76200" marR="76200" marT="76200" marB="76200"/>
                </a:tc>
                <a:tc>
                  <a:txBody>
                    <a:bodyPr/>
                    <a:lstStyle/>
                    <a:p>
                      <a:pPr fontAlgn="t"/>
                      <a:r>
                        <a:rPr lang="en-US" sz="1100" b="0" kern="1200">
                          <a:solidFill>
                            <a:schemeClr val="accent4"/>
                          </a:solidFill>
                          <a:effectLst/>
                          <a:latin typeface="+mn-lt"/>
                          <a:ea typeface="+mn-ea"/>
                          <a:cs typeface="+mn-cs"/>
                        </a:rPr>
                        <a:t>✓*</a:t>
                      </a:r>
                    </a:p>
                  </a:txBody>
                  <a:tcPr marL="76200" marR="76200" marT="76200" marB="76200"/>
                </a:tc>
                <a:tc>
                  <a:txBody>
                    <a:bodyPr/>
                    <a:lstStyle/>
                    <a:p>
                      <a:pPr fontAlgn="t"/>
                      <a:endParaRPr lang="en-US" sz="1100" b="0" kern="1200">
                        <a:solidFill>
                          <a:schemeClr val="accent4"/>
                        </a:solidFill>
                        <a:effectLst/>
                        <a:latin typeface="+mn-lt"/>
                        <a:ea typeface="+mn-ea"/>
                        <a:cs typeface="+mn-cs"/>
                      </a:endParaRPr>
                    </a:p>
                  </a:txBody>
                  <a:tcPr marL="76200" marR="76200" marT="76200" marB="76200"/>
                </a:tc>
                <a:tc>
                  <a:txBody>
                    <a:bodyPr/>
                    <a:lstStyle/>
                    <a:p>
                      <a:pPr fontAlgn="t"/>
                      <a:r>
                        <a:rPr lang="en-US" sz="1100" b="0" kern="1200">
                          <a:solidFill>
                            <a:schemeClr val="accent4"/>
                          </a:solidFill>
                          <a:effectLst/>
                          <a:latin typeface="+mn-lt"/>
                          <a:ea typeface="+mn-ea"/>
                          <a:cs typeface="+mn-cs"/>
                        </a:rPr>
                        <a:t>✓</a:t>
                      </a:r>
                    </a:p>
                  </a:txBody>
                  <a:tcPr marL="76200" marR="76200" marT="76200" marB="76200"/>
                </a:tc>
                <a:tc>
                  <a:txBody>
                    <a:bodyPr/>
                    <a:lstStyle/>
                    <a:p>
                      <a:pPr fontAlgn="t"/>
                      <a:endParaRPr lang="en-US" sz="1100" b="0" kern="1200">
                        <a:solidFill>
                          <a:schemeClr val="accent4"/>
                        </a:solidFill>
                        <a:effectLst/>
                        <a:latin typeface="+mn-lt"/>
                        <a:ea typeface="+mn-ea"/>
                        <a:cs typeface="+mn-cs"/>
                      </a:endParaRPr>
                    </a:p>
                  </a:txBody>
                  <a:tcPr marL="76200" marR="76200" marT="76200" marB="76200"/>
                </a:tc>
                <a:extLst>
                  <a:ext uri="{0D108BD9-81ED-4DB2-BD59-A6C34878D82A}">
                    <a16:rowId xmlns:a16="http://schemas.microsoft.com/office/drawing/2014/main" val="863246966"/>
                  </a:ext>
                </a:extLst>
              </a:tr>
              <a:tr h="390273">
                <a:tc>
                  <a:txBody>
                    <a:bodyPr/>
                    <a:lstStyle/>
                    <a:p>
                      <a:pPr fontAlgn="t"/>
                      <a:r>
                        <a:rPr lang="en-US" sz="1100" b="1" kern="1200">
                          <a:solidFill>
                            <a:schemeClr val="accent4"/>
                          </a:solidFill>
                          <a:effectLst/>
                          <a:latin typeface="+mn-lt"/>
                          <a:ea typeface="+mn-ea"/>
                          <a:cs typeface="+mn-cs"/>
                        </a:rPr>
                        <a:t>T.N.‑O.</a:t>
                      </a:r>
                    </a:p>
                  </a:txBody>
                  <a:tcPr marL="76200" marR="76200" marT="76200" marB="76200">
                    <a:solidFill>
                      <a:schemeClr val="accent2">
                        <a:lumMod val="20000"/>
                        <a:lumOff val="80000"/>
                      </a:schemeClr>
                    </a:solidFill>
                  </a:tcPr>
                </a:tc>
                <a:tc>
                  <a:txBody>
                    <a:bodyPr/>
                    <a:lstStyle/>
                    <a:p>
                      <a:pPr fontAlgn="t"/>
                      <a:r>
                        <a:rPr lang="en-US" sz="1100" b="0" kern="1200">
                          <a:solidFill>
                            <a:schemeClr val="accent4"/>
                          </a:solidFill>
                          <a:effectLst/>
                          <a:latin typeface="+mn-lt"/>
                          <a:ea typeface="+mn-ea"/>
                          <a:cs typeface="+mn-cs"/>
                        </a:rPr>
                        <a:t>✓</a:t>
                      </a:r>
                    </a:p>
                  </a:txBody>
                  <a:tcPr marL="76200" marR="76200" marT="76200" marB="76200"/>
                </a:tc>
                <a:tc>
                  <a:txBody>
                    <a:bodyPr/>
                    <a:lstStyle/>
                    <a:p>
                      <a:pPr fontAlgn="t"/>
                      <a:r>
                        <a:rPr lang="en-US" sz="1100" b="0" kern="1200">
                          <a:solidFill>
                            <a:schemeClr val="accent4"/>
                          </a:solidFill>
                          <a:effectLst/>
                          <a:latin typeface="+mn-lt"/>
                          <a:ea typeface="+mn-ea"/>
                          <a:cs typeface="+mn-cs"/>
                        </a:rPr>
                        <a:t>✓</a:t>
                      </a:r>
                    </a:p>
                  </a:txBody>
                  <a:tcPr marL="76200" marR="76200" marT="76200" marB="76200"/>
                </a:tc>
                <a:tc>
                  <a:txBody>
                    <a:bodyPr/>
                    <a:lstStyle/>
                    <a:p>
                      <a:pPr fontAlgn="t"/>
                      <a:r>
                        <a:rPr lang="en-US" sz="1100" b="0" kern="1200">
                          <a:solidFill>
                            <a:schemeClr val="accent4"/>
                          </a:solidFill>
                          <a:effectLst/>
                          <a:latin typeface="+mn-lt"/>
                          <a:ea typeface="+mn-ea"/>
                          <a:cs typeface="+mn-cs"/>
                        </a:rPr>
                        <a:t>✓</a:t>
                      </a:r>
                    </a:p>
                  </a:txBody>
                  <a:tcPr marL="76200" marR="76200" marT="76200" marB="76200"/>
                </a:tc>
                <a:tc>
                  <a:txBody>
                    <a:bodyPr/>
                    <a:lstStyle/>
                    <a:p>
                      <a:pPr fontAlgn="t"/>
                      <a:r>
                        <a:rPr lang="en-US" sz="1100" b="0" kern="1200">
                          <a:solidFill>
                            <a:schemeClr val="accent4"/>
                          </a:solidFill>
                          <a:effectLst/>
                          <a:latin typeface="+mn-lt"/>
                          <a:ea typeface="+mn-ea"/>
                          <a:cs typeface="+mn-cs"/>
                        </a:rPr>
                        <a:t>✓</a:t>
                      </a:r>
                    </a:p>
                  </a:txBody>
                  <a:tcPr marL="76200" marR="76200" marT="76200" marB="76200"/>
                </a:tc>
                <a:tc>
                  <a:txBody>
                    <a:bodyPr/>
                    <a:lstStyle/>
                    <a:p>
                      <a:pPr fontAlgn="t"/>
                      <a:r>
                        <a:rPr lang="en-US" sz="1100" b="0" kern="1200">
                          <a:solidFill>
                            <a:schemeClr val="accent4"/>
                          </a:solidFill>
                          <a:effectLst/>
                          <a:latin typeface="+mn-lt"/>
                          <a:ea typeface="+mn-ea"/>
                          <a:cs typeface="+mn-cs"/>
                        </a:rPr>
                        <a:t>✓</a:t>
                      </a:r>
                    </a:p>
                  </a:txBody>
                  <a:tcPr marL="76200" marR="76200" marT="76200" marB="76200"/>
                </a:tc>
                <a:tc>
                  <a:txBody>
                    <a:bodyPr/>
                    <a:lstStyle/>
                    <a:p>
                      <a:pPr marL="171450" indent="-171450" fontAlgn="t">
                        <a:buFont typeface="Arial" panose="020B0604020202020204" pitchFamily="34" charset="0"/>
                        <a:buChar char="•"/>
                      </a:pPr>
                      <a:r>
                        <a:rPr lang="fr-FR" sz="1100" b="0" kern="1200">
                          <a:solidFill>
                            <a:schemeClr val="accent4"/>
                          </a:solidFill>
                          <a:effectLst/>
                          <a:latin typeface="+mn-lt"/>
                          <a:ea typeface="+mn-ea"/>
                          <a:cs typeface="+mn-cs"/>
                        </a:rPr>
                        <a:t>Exposition aux œstrogènes supérieure à la moyenne</a:t>
                      </a:r>
                    </a:p>
                    <a:p>
                      <a:pPr marL="171450" indent="-171450" fontAlgn="t">
                        <a:buFont typeface="Arial" panose="020B0604020202020204" pitchFamily="34" charset="0"/>
                        <a:buChar char="•"/>
                      </a:pPr>
                      <a:r>
                        <a:rPr lang="fr-FR" sz="1100" b="0" kern="1200">
                          <a:solidFill>
                            <a:schemeClr val="accent4"/>
                          </a:solidFill>
                          <a:effectLst/>
                          <a:latin typeface="+mn-lt"/>
                          <a:ea typeface="+mn-ea"/>
                          <a:cs typeface="+mn-cs"/>
                        </a:rPr>
                        <a:t>Consommation d’alcool supérieure à un verre par jour</a:t>
                      </a:r>
                    </a:p>
                    <a:p>
                      <a:pPr marL="171450" indent="-171450" fontAlgn="t">
                        <a:buFont typeface="Arial" panose="020B0604020202020204" pitchFamily="34" charset="0"/>
                        <a:buChar char="•"/>
                      </a:pPr>
                      <a:r>
                        <a:rPr lang="fr-FR" sz="1100" b="0" kern="1200">
                          <a:solidFill>
                            <a:schemeClr val="accent4"/>
                          </a:solidFill>
                          <a:effectLst/>
                          <a:latin typeface="+mn-lt"/>
                          <a:ea typeface="+mn-ea"/>
                          <a:cs typeface="+mn-cs"/>
                        </a:rPr>
                        <a:t>Surpoids ou obésité après la ménopause</a:t>
                      </a:r>
                    </a:p>
                    <a:p>
                      <a:pPr marL="171450" indent="-171450" fontAlgn="t">
                        <a:buFont typeface="Arial" panose="020B0604020202020204" pitchFamily="34" charset="0"/>
                        <a:buChar char="•"/>
                      </a:pPr>
                      <a:r>
                        <a:rPr lang="fr-FR" sz="1100" b="0" kern="1200">
                          <a:solidFill>
                            <a:schemeClr val="accent4"/>
                          </a:solidFill>
                          <a:effectLst/>
                          <a:latin typeface="+mn-lt"/>
                          <a:ea typeface="+mn-ea"/>
                          <a:cs typeface="+mn-cs"/>
                        </a:rPr>
                        <a:t>Tabagisme, surtout s’il a commencé à un jeune âge et avant la naissance du premier enfant</a:t>
                      </a:r>
                    </a:p>
                  </a:txBody>
                  <a:tcPr marL="76200" marR="76200" marT="76200" marB="76200"/>
                </a:tc>
                <a:extLst>
                  <a:ext uri="{0D108BD9-81ED-4DB2-BD59-A6C34878D82A}">
                    <a16:rowId xmlns:a16="http://schemas.microsoft.com/office/drawing/2014/main" val="176326961"/>
                  </a:ext>
                </a:extLst>
              </a:tr>
              <a:tr h="0">
                <a:tc>
                  <a:txBody>
                    <a:bodyPr/>
                    <a:lstStyle/>
                    <a:p>
                      <a:pPr fontAlgn="t"/>
                      <a:r>
                        <a:rPr lang="en-US" sz="1100" b="1" kern="1200">
                          <a:solidFill>
                            <a:schemeClr val="accent4"/>
                          </a:solidFill>
                          <a:effectLst/>
                          <a:latin typeface="+mn-lt"/>
                          <a:ea typeface="+mn-ea"/>
                          <a:cs typeface="+mn-cs"/>
                        </a:rPr>
                        <a:t>Nt</a:t>
                      </a:r>
                    </a:p>
                  </a:txBody>
                  <a:tcPr marL="76200" marR="76200" marT="76200" marB="76200">
                    <a:solidFill>
                      <a:schemeClr val="accent2">
                        <a:lumMod val="20000"/>
                        <a:lumOff val="80000"/>
                      </a:schemeClr>
                    </a:solidFill>
                  </a:tcPr>
                </a:tc>
                <a:tc>
                  <a:txBody>
                    <a:bodyPr/>
                    <a:lstStyle/>
                    <a:p>
                      <a:pPr fontAlgn="t"/>
                      <a:r>
                        <a:rPr lang="en-US" sz="1100" b="0" kern="1200">
                          <a:solidFill>
                            <a:schemeClr val="accent4"/>
                          </a:solidFill>
                          <a:effectLst/>
                          <a:latin typeface="+mn-lt"/>
                          <a:ea typeface="+mn-ea"/>
                          <a:cs typeface="+mn-cs"/>
                        </a:rPr>
                        <a:t>✓</a:t>
                      </a:r>
                    </a:p>
                  </a:txBody>
                  <a:tcPr marL="76200" marR="76200" marT="76200" marB="76200"/>
                </a:tc>
                <a:tc>
                  <a:txBody>
                    <a:bodyPr/>
                    <a:lstStyle/>
                    <a:p>
                      <a:pPr fontAlgn="t"/>
                      <a:endParaRPr lang="en-US" sz="1100" b="0" kern="1200">
                        <a:solidFill>
                          <a:schemeClr val="accent4"/>
                        </a:solidFill>
                        <a:effectLst/>
                        <a:latin typeface="+mn-lt"/>
                        <a:ea typeface="+mn-ea"/>
                        <a:cs typeface="+mn-cs"/>
                      </a:endParaRPr>
                    </a:p>
                  </a:txBody>
                  <a:tcPr marL="76200" marR="76200" marT="76200" marB="76200"/>
                </a:tc>
                <a:tc>
                  <a:txBody>
                    <a:bodyPr/>
                    <a:lstStyle/>
                    <a:p>
                      <a:pPr fontAlgn="t"/>
                      <a:endParaRPr lang="en-US" sz="1100" b="0" kern="1200">
                        <a:solidFill>
                          <a:schemeClr val="accent4"/>
                        </a:solidFill>
                        <a:effectLst/>
                        <a:latin typeface="+mn-lt"/>
                        <a:ea typeface="+mn-ea"/>
                        <a:cs typeface="+mn-cs"/>
                      </a:endParaRPr>
                    </a:p>
                  </a:txBody>
                  <a:tcPr marL="76200" marR="76200" marT="76200" marB="76200"/>
                </a:tc>
                <a:tc>
                  <a:txBody>
                    <a:bodyPr/>
                    <a:lstStyle/>
                    <a:p>
                      <a:pPr fontAlgn="t"/>
                      <a:endParaRPr lang="en-US" sz="1100" b="0" kern="1200">
                        <a:solidFill>
                          <a:schemeClr val="accent4"/>
                        </a:solidFill>
                        <a:effectLst/>
                        <a:latin typeface="+mn-lt"/>
                        <a:ea typeface="+mn-ea"/>
                        <a:cs typeface="+mn-cs"/>
                      </a:endParaRPr>
                    </a:p>
                  </a:txBody>
                  <a:tcPr marL="76200" marR="76200" marT="76200" marB="76200"/>
                </a:tc>
                <a:tc>
                  <a:txBody>
                    <a:bodyPr/>
                    <a:lstStyle/>
                    <a:p>
                      <a:pPr fontAlgn="t"/>
                      <a:r>
                        <a:rPr lang="en-US" sz="1100" b="0" kern="1200">
                          <a:solidFill>
                            <a:schemeClr val="accent4"/>
                          </a:solidFill>
                          <a:effectLst/>
                          <a:latin typeface="+mn-lt"/>
                          <a:ea typeface="+mn-ea"/>
                          <a:cs typeface="+mn-cs"/>
                        </a:rPr>
                        <a:t>✓</a:t>
                      </a:r>
                    </a:p>
                  </a:txBody>
                  <a:tcPr marL="76200" marR="76200" marT="76200" marB="76200"/>
                </a:tc>
                <a:tc>
                  <a:txBody>
                    <a:bodyPr/>
                    <a:lstStyle/>
                    <a:p>
                      <a:pPr marL="171450" indent="-171450" fontAlgn="t">
                        <a:buFont typeface="Arial" panose="020B0604020202020204" pitchFamily="34" charset="0"/>
                        <a:buChar char="•"/>
                      </a:pPr>
                      <a:endParaRPr lang="en-US" sz="1100" b="0" kern="1200">
                        <a:solidFill>
                          <a:schemeClr val="accent4"/>
                        </a:solidFill>
                        <a:effectLst/>
                        <a:latin typeface="+mn-lt"/>
                        <a:ea typeface="+mn-ea"/>
                        <a:cs typeface="+mn-cs"/>
                      </a:endParaRPr>
                    </a:p>
                  </a:txBody>
                  <a:tcPr marL="76200" marR="76200" marT="76200" marB="76200"/>
                </a:tc>
                <a:extLst>
                  <a:ext uri="{0D108BD9-81ED-4DB2-BD59-A6C34878D82A}">
                    <a16:rowId xmlns:a16="http://schemas.microsoft.com/office/drawing/2014/main" val="4051265813"/>
                  </a:ext>
                </a:extLst>
              </a:tr>
              <a:tr h="0">
                <a:tc>
                  <a:txBody>
                    <a:bodyPr/>
                    <a:lstStyle/>
                    <a:p>
                      <a:pPr fontAlgn="t"/>
                      <a:r>
                        <a:rPr lang="en-US" sz="1100" b="1" kern="1200">
                          <a:solidFill>
                            <a:schemeClr val="accent4"/>
                          </a:solidFill>
                          <a:effectLst/>
                          <a:latin typeface="+mn-lt"/>
                          <a:ea typeface="+mn-ea"/>
                          <a:cs typeface="+mn-cs"/>
                        </a:rPr>
                        <a:t>C.‑B.</a:t>
                      </a:r>
                    </a:p>
                  </a:txBody>
                  <a:tcPr marL="76200" marR="76200" marT="76200" marB="76200">
                    <a:solidFill>
                      <a:schemeClr val="accent2">
                        <a:lumMod val="20000"/>
                        <a:lumOff val="80000"/>
                      </a:schemeClr>
                    </a:solidFill>
                  </a:tcPr>
                </a:tc>
                <a:tc>
                  <a:txBody>
                    <a:bodyPr/>
                    <a:lstStyle/>
                    <a:p>
                      <a:pPr fontAlgn="t"/>
                      <a:r>
                        <a:rPr lang="en-US" sz="1100" b="0" kern="1200">
                          <a:solidFill>
                            <a:schemeClr val="accent4"/>
                          </a:solidFill>
                          <a:effectLst/>
                          <a:latin typeface="+mn-lt"/>
                          <a:ea typeface="+mn-ea"/>
                          <a:cs typeface="+mn-cs"/>
                        </a:rPr>
                        <a:t>✓</a:t>
                      </a:r>
                    </a:p>
                  </a:txBody>
                  <a:tcPr marL="76200" marR="76200" marT="76200" marB="76200"/>
                </a:tc>
                <a:tc>
                  <a:txBody>
                    <a:bodyPr/>
                    <a:lstStyle/>
                    <a:p>
                      <a:pPr fontAlgn="t"/>
                      <a:endParaRPr lang="en-US" sz="1100" b="0" kern="1200">
                        <a:solidFill>
                          <a:schemeClr val="accent4"/>
                        </a:solidFill>
                        <a:effectLst/>
                        <a:latin typeface="+mn-lt"/>
                        <a:ea typeface="+mn-ea"/>
                        <a:cs typeface="+mn-cs"/>
                      </a:endParaRPr>
                    </a:p>
                  </a:txBody>
                  <a:tcPr marL="76200" marR="76200" marT="76200" marB="76200"/>
                </a:tc>
                <a:tc>
                  <a:txBody>
                    <a:bodyPr/>
                    <a:lstStyle/>
                    <a:p>
                      <a:pPr fontAlgn="t"/>
                      <a:endParaRPr lang="en-US" sz="1100" b="0" kern="1200">
                        <a:solidFill>
                          <a:schemeClr val="accent4"/>
                        </a:solidFill>
                        <a:effectLst/>
                        <a:latin typeface="+mn-lt"/>
                        <a:ea typeface="+mn-ea"/>
                        <a:cs typeface="+mn-cs"/>
                      </a:endParaRPr>
                    </a:p>
                  </a:txBody>
                  <a:tcPr marL="76200" marR="76200" marT="76200" marB="76200"/>
                </a:tc>
                <a:tc>
                  <a:txBody>
                    <a:bodyPr/>
                    <a:lstStyle/>
                    <a:p>
                      <a:pPr fontAlgn="t"/>
                      <a:r>
                        <a:rPr lang="en-US" sz="1100" b="0" kern="1200">
                          <a:solidFill>
                            <a:schemeClr val="accent4"/>
                          </a:solidFill>
                          <a:effectLst/>
                          <a:latin typeface="+mn-lt"/>
                          <a:ea typeface="+mn-ea"/>
                          <a:cs typeface="+mn-cs"/>
                        </a:rPr>
                        <a:t>✓</a:t>
                      </a:r>
                    </a:p>
                  </a:txBody>
                  <a:tcPr marL="76200" marR="76200" marT="76200" marB="76200"/>
                </a:tc>
                <a:tc>
                  <a:txBody>
                    <a:bodyPr/>
                    <a:lstStyle/>
                    <a:p>
                      <a:pPr fontAlgn="t"/>
                      <a:endParaRPr lang="en-US" sz="1100" b="0" kern="1200">
                        <a:solidFill>
                          <a:schemeClr val="accent4"/>
                        </a:solidFill>
                        <a:effectLst/>
                        <a:latin typeface="+mn-lt"/>
                        <a:ea typeface="+mn-ea"/>
                        <a:cs typeface="+mn-cs"/>
                      </a:endParaRPr>
                    </a:p>
                  </a:txBody>
                  <a:tcPr marL="76200" marR="76200" marT="76200" marB="76200"/>
                </a:tc>
                <a:tc>
                  <a:txBody>
                    <a:bodyPr/>
                    <a:lstStyle/>
                    <a:p>
                      <a:pPr marL="171450" indent="-171450" fontAlgn="t">
                        <a:buFont typeface="Arial" panose="020B0604020202020204" pitchFamily="34" charset="0"/>
                        <a:buChar char="•"/>
                      </a:pPr>
                      <a:endParaRPr lang="en-US" sz="1100" b="0" kern="1200">
                        <a:solidFill>
                          <a:schemeClr val="accent4"/>
                        </a:solidFill>
                        <a:effectLst/>
                        <a:latin typeface="+mn-lt"/>
                        <a:ea typeface="+mn-ea"/>
                        <a:cs typeface="+mn-cs"/>
                      </a:endParaRPr>
                    </a:p>
                  </a:txBody>
                  <a:tcPr marL="76200" marR="76200" marT="76200" marB="76200"/>
                </a:tc>
                <a:extLst>
                  <a:ext uri="{0D108BD9-81ED-4DB2-BD59-A6C34878D82A}">
                    <a16:rowId xmlns:a16="http://schemas.microsoft.com/office/drawing/2014/main" val="3379358733"/>
                  </a:ext>
                </a:extLst>
              </a:tr>
              <a:tr h="0">
                <a:tc>
                  <a:txBody>
                    <a:bodyPr/>
                    <a:lstStyle/>
                    <a:p>
                      <a:pPr fontAlgn="t"/>
                      <a:r>
                        <a:rPr lang="en-US" sz="1100" b="1" kern="1200">
                          <a:solidFill>
                            <a:schemeClr val="accent4"/>
                          </a:solidFill>
                          <a:effectLst/>
                          <a:latin typeface="+mn-lt"/>
                          <a:ea typeface="+mn-ea"/>
                          <a:cs typeface="+mn-cs"/>
                        </a:rPr>
                        <a:t>Alb.</a:t>
                      </a:r>
                    </a:p>
                  </a:txBody>
                  <a:tcPr marL="76200" marR="76200" marT="76200" marB="76200">
                    <a:solidFill>
                      <a:schemeClr val="accent2">
                        <a:lumMod val="20000"/>
                        <a:lumOff val="80000"/>
                      </a:schemeClr>
                    </a:solidFill>
                  </a:tcPr>
                </a:tc>
                <a:tc>
                  <a:txBody>
                    <a:bodyPr/>
                    <a:lstStyle/>
                    <a:p>
                      <a:pPr fontAlgn="t"/>
                      <a:r>
                        <a:rPr lang="en-US" sz="1100" b="0" kern="1200">
                          <a:solidFill>
                            <a:schemeClr val="accent4"/>
                          </a:solidFill>
                          <a:effectLst/>
                          <a:latin typeface="+mn-lt"/>
                          <a:ea typeface="+mn-ea"/>
                          <a:cs typeface="+mn-cs"/>
                        </a:rPr>
                        <a:t>✓</a:t>
                      </a:r>
                    </a:p>
                  </a:txBody>
                  <a:tcPr marL="76200" marR="76200" marT="76200" marB="76200"/>
                </a:tc>
                <a:tc>
                  <a:txBody>
                    <a:bodyPr/>
                    <a:lstStyle/>
                    <a:p>
                      <a:pPr fontAlgn="t"/>
                      <a:endParaRPr lang="en-US" sz="1100" b="0" kern="1200">
                        <a:solidFill>
                          <a:schemeClr val="accent4"/>
                        </a:solidFill>
                        <a:effectLst/>
                        <a:latin typeface="+mn-lt"/>
                        <a:ea typeface="+mn-ea"/>
                        <a:cs typeface="+mn-cs"/>
                      </a:endParaRPr>
                    </a:p>
                  </a:txBody>
                  <a:tcPr marL="76200" marR="76200" marT="76200" marB="76200"/>
                </a:tc>
                <a:tc>
                  <a:txBody>
                    <a:bodyPr/>
                    <a:lstStyle/>
                    <a:p>
                      <a:pPr fontAlgn="t"/>
                      <a:r>
                        <a:rPr lang="en-US" sz="1100" b="0" kern="1200">
                          <a:solidFill>
                            <a:schemeClr val="accent4"/>
                          </a:solidFill>
                          <a:effectLst/>
                          <a:latin typeface="+mn-lt"/>
                          <a:ea typeface="+mn-ea"/>
                          <a:cs typeface="+mn-cs"/>
                        </a:rPr>
                        <a:t>✓</a:t>
                      </a:r>
                    </a:p>
                  </a:txBody>
                  <a:tcPr marL="76200" marR="76200" marT="76200" marB="76200"/>
                </a:tc>
                <a:tc>
                  <a:txBody>
                    <a:bodyPr/>
                    <a:lstStyle/>
                    <a:p>
                      <a:pPr fontAlgn="t"/>
                      <a:r>
                        <a:rPr lang="en-US" sz="1100" b="0" kern="1200">
                          <a:solidFill>
                            <a:schemeClr val="accent4"/>
                          </a:solidFill>
                          <a:effectLst/>
                          <a:latin typeface="+mn-lt"/>
                          <a:ea typeface="+mn-ea"/>
                          <a:cs typeface="+mn-cs"/>
                        </a:rPr>
                        <a:t>✓</a:t>
                      </a:r>
                    </a:p>
                  </a:txBody>
                  <a:tcPr marL="76200" marR="76200" marT="76200" marB="76200"/>
                </a:tc>
                <a:tc>
                  <a:txBody>
                    <a:bodyPr/>
                    <a:lstStyle/>
                    <a:p>
                      <a:pPr fontAlgn="t"/>
                      <a:r>
                        <a:rPr lang="en-US" sz="1100" b="0" kern="1200">
                          <a:solidFill>
                            <a:schemeClr val="accent4"/>
                          </a:solidFill>
                          <a:effectLst/>
                          <a:latin typeface="+mn-lt"/>
                          <a:ea typeface="+mn-ea"/>
                          <a:cs typeface="+mn-cs"/>
                        </a:rPr>
                        <a:t>✓</a:t>
                      </a:r>
                    </a:p>
                  </a:txBody>
                  <a:tcPr marL="76200" marR="76200" marT="76200" marB="76200"/>
                </a:tc>
                <a:tc>
                  <a:txBody>
                    <a:bodyPr/>
                    <a:lstStyle/>
                    <a:p>
                      <a:pPr marL="171450" indent="-171450" fontAlgn="t">
                        <a:buFont typeface="Arial" panose="020B0604020202020204" pitchFamily="34" charset="0"/>
                        <a:buChar char="•"/>
                      </a:pPr>
                      <a:endParaRPr lang="en-US" sz="1100" b="0" kern="1200">
                        <a:solidFill>
                          <a:schemeClr val="accent4"/>
                        </a:solidFill>
                        <a:effectLst/>
                        <a:latin typeface="+mn-lt"/>
                        <a:ea typeface="+mn-ea"/>
                        <a:cs typeface="+mn-cs"/>
                      </a:endParaRPr>
                    </a:p>
                  </a:txBody>
                  <a:tcPr marL="76200" marR="76200" marT="76200" marB="76200"/>
                </a:tc>
                <a:extLst>
                  <a:ext uri="{0D108BD9-81ED-4DB2-BD59-A6C34878D82A}">
                    <a16:rowId xmlns:a16="http://schemas.microsoft.com/office/drawing/2014/main" val="2384498965"/>
                  </a:ext>
                </a:extLst>
              </a:tr>
              <a:tr h="0">
                <a:tc>
                  <a:txBody>
                    <a:bodyPr/>
                    <a:lstStyle/>
                    <a:p>
                      <a:pPr marL="0" algn="l" defTabSz="914400" rtl="0" eaLnBrk="1" fontAlgn="t" latinLnBrk="0" hangingPunct="1"/>
                      <a:r>
                        <a:rPr lang="en-US" sz="1100" b="1" kern="1200">
                          <a:solidFill>
                            <a:schemeClr val="accent4"/>
                          </a:solidFill>
                          <a:effectLst/>
                          <a:latin typeface="+mn-lt"/>
                          <a:ea typeface="+mn-ea"/>
                          <a:cs typeface="+mn-cs"/>
                        </a:rPr>
                        <a:t>Sask.</a:t>
                      </a:r>
                    </a:p>
                  </a:txBody>
                  <a:tcPr marL="76200" marR="76200" marT="76200" marB="76200">
                    <a:solidFill>
                      <a:schemeClr val="accent2">
                        <a:lumMod val="20000"/>
                        <a:lumOff val="80000"/>
                      </a:schemeClr>
                    </a:solidFill>
                  </a:tcPr>
                </a:tc>
                <a:tc>
                  <a:txBody>
                    <a:bodyPr/>
                    <a:lstStyle/>
                    <a:p>
                      <a:pPr marL="0" algn="l" defTabSz="914400" rtl="0" eaLnBrk="1" fontAlgn="t" latinLnBrk="0" hangingPunct="1"/>
                      <a:r>
                        <a:rPr lang="en-US" sz="1100" b="0" kern="1200">
                          <a:solidFill>
                            <a:schemeClr val="accent4"/>
                          </a:solidFill>
                          <a:effectLst/>
                          <a:latin typeface="+mn-lt"/>
                          <a:ea typeface="+mn-ea"/>
                          <a:cs typeface="+mn-cs"/>
                        </a:rPr>
                        <a:t>✓</a:t>
                      </a:r>
                    </a:p>
                  </a:txBody>
                  <a:tcPr marL="76200" marR="76200" marT="76200" marB="76200"/>
                </a:tc>
                <a:tc>
                  <a:txBody>
                    <a:bodyPr/>
                    <a:lstStyle/>
                    <a:p>
                      <a:pPr marL="0" algn="l" defTabSz="914400" rtl="0" eaLnBrk="1" fontAlgn="t" latinLnBrk="0" hangingPunct="1"/>
                      <a:r>
                        <a:rPr lang="en-US" sz="1100" b="0" kern="1200">
                          <a:solidFill>
                            <a:schemeClr val="accent4"/>
                          </a:solidFill>
                          <a:effectLst/>
                          <a:latin typeface="+mn-lt"/>
                          <a:ea typeface="+mn-ea"/>
                          <a:cs typeface="+mn-cs"/>
                        </a:rPr>
                        <a:t>✓</a:t>
                      </a:r>
                    </a:p>
                  </a:txBody>
                  <a:tcPr marL="76200" marR="76200" marT="76200" marB="76200"/>
                </a:tc>
                <a:tc>
                  <a:txBody>
                    <a:bodyPr/>
                    <a:lstStyle/>
                    <a:p>
                      <a:pPr marL="0" algn="l" defTabSz="914400" rtl="0" eaLnBrk="1" fontAlgn="t" latinLnBrk="0" hangingPunct="1"/>
                      <a:r>
                        <a:rPr lang="en-US" sz="1100" b="0" kern="1200">
                          <a:solidFill>
                            <a:schemeClr val="accent4"/>
                          </a:solidFill>
                          <a:effectLst/>
                          <a:latin typeface="+mn-lt"/>
                          <a:ea typeface="+mn-ea"/>
                          <a:cs typeface="+mn-cs"/>
                        </a:rPr>
                        <a:t>✓</a:t>
                      </a:r>
                    </a:p>
                  </a:txBody>
                  <a:tcPr marL="76200" marR="76200" marT="76200" marB="76200"/>
                </a:tc>
                <a:tc>
                  <a:txBody>
                    <a:bodyPr/>
                    <a:lstStyle/>
                    <a:p>
                      <a:pPr marL="0" algn="l" defTabSz="914400" rtl="0" eaLnBrk="1" fontAlgn="t" latinLnBrk="0" hangingPunct="1"/>
                      <a:r>
                        <a:rPr lang="en-US" sz="1100" b="0" kern="1200">
                          <a:solidFill>
                            <a:schemeClr val="accent4"/>
                          </a:solidFill>
                          <a:effectLst/>
                          <a:latin typeface="+mn-lt"/>
                          <a:ea typeface="+mn-ea"/>
                          <a:cs typeface="+mn-cs"/>
                        </a:rPr>
                        <a:t>✓</a:t>
                      </a:r>
                    </a:p>
                  </a:txBody>
                  <a:tcPr marL="76200" marR="76200" marT="76200" marB="76200"/>
                </a:tc>
                <a:tc>
                  <a:txBody>
                    <a:bodyPr/>
                    <a:lstStyle/>
                    <a:p>
                      <a:pPr marL="0" algn="l" defTabSz="914400" rtl="0" eaLnBrk="1" fontAlgn="t" latinLnBrk="0" hangingPunct="1"/>
                      <a:r>
                        <a:rPr lang="en-US" sz="1100" b="0" kern="1200">
                          <a:solidFill>
                            <a:schemeClr val="accent4"/>
                          </a:solidFill>
                          <a:effectLst/>
                          <a:latin typeface="+mn-lt"/>
                          <a:ea typeface="+mn-ea"/>
                          <a:cs typeface="+mn-cs"/>
                        </a:rPr>
                        <a:t>✓</a:t>
                      </a:r>
                    </a:p>
                  </a:txBody>
                  <a:tcPr marL="76200" marR="76200" marT="76200" marB="76200"/>
                </a:tc>
                <a:tc>
                  <a:txBody>
                    <a:bodyPr/>
                    <a:lstStyle/>
                    <a:p>
                      <a:pPr marL="171450" indent="-171450" algn="l" defTabSz="914400" rtl="0" eaLnBrk="1" fontAlgn="t" latinLnBrk="0" hangingPunct="1">
                        <a:buFont typeface="Arial" panose="020B0604020202020204" pitchFamily="34" charset="0"/>
                        <a:buChar char="•"/>
                      </a:pPr>
                      <a:r>
                        <a:rPr lang="fr-FR" sz="1100" b="0" kern="1200">
                          <a:solidFill>
                            <a:schemeClr val="accent4"/>
                          </a:solidFill>
                          <a:effectLst/>
                          <a:latin typeface="+mn-lt"/>
                          <a:ea typeface="+mn-ea"/>
                          <a:cs typeface="+mn-cs"/>
                        </a:rPr>
                        <a:t>Antécédents personnels de cancer du sein</a:t>
                      </a:r>
                    </a:p>
                    <a:p>
                      <a:pPr marL="171450" indent="-171450" algn="l" defTabSz="914400" rtl="0" eaLnBrk="1" fontAlgn="t" latinLnBrk="0" hangingPunct="1">
                        <a:buFont typeface="Arial" panose="020B0604020202020204" pitchFamily="34" charset="0"/>
                        <a:buChar char="•"/>
                      </a:pPr>
                      <a:r>
                        <a:rPr lang="fr-FR" sz="1100" b="0" kern="1200">
                          <a:solidFill>
                            <a:schemeClr val="accent4"/>
                          </a:solidFill>
                          <a:effectLst/>
                          <a:latin typeface="+mn-lt"/>
                          <a:ea typeface="+mn-ea"/>
                          <a:cs typeface="+mn-cs"/>
                        </a:rPr>
                        <a:t>Antécédents personnels d’autres cancers</a:t>
                      </a:r>
                    </a:p>
                  </a:txBody>
                  <a:tcPr marL="76200" marR="76200" marT="76200" marB="76200"/>
                </a:tc>
                <a:extLst>
                  <a:ext uri="{0D108BD9-81ED-4DB2-BD59-A6C34878D82A}">
                    <a16:rowId xmlns:a16="http://schemas.microsoft.com/office/drawing/2014/main" val="1606872433"/>
                  </a:ext>
                </a:extLst>
              </a:tr>
              <a:tr h="311520">
                <a:tc>
                  <a:txBody>
                    <a:bodyPr/>
                    <a:lstStyle/>
                    <a:p>
                      <a:pPr marL="0" algn="l" defTabSz="914400" rtl="0" eaLnBrk="1" fontAlgn="t" latinLnBrk="0" hangingPunct="1"/>
                      <a:r>
                        <a:rPr lang="en-US" sz="1100" b="1" kern="1200">
                          <a:solidFill>
                            <a:schemeClr val="accent4"/>
                          </a:solidFill>
                          <a:effectLst/>
                          <a:latin typeface="+mn-lt"/>
                          <a:ea typeface="+mn-ea"/>
                          <a:cs typeface="+mn-cs"/>
                        </a:rPr>
                        <a:t>Man.</a:t>
                      </a:r>
                    </a:p>
                  </a:txBody>
                  <a:tcPr marL="76200" marR="76200" marT="76200" marB="76200">
                    <a:solidFill>
                      <a:schemeClr val="accent2">
                        <a:lumMod val="20000"/>
                        <a:lumOff val="80000"/>
                      </a:schemeClr>
                    </a:solidFill>
                  </a:tcPr>
                </a:tc>
                <a:tc>
                  <a:txBody>
                    <a:bodyPr/>
                    <a:lstStyle/>
                    <a:p>
                      <a:pPr marL="0" algn="l" defTabSz="914400" rtl="0" eaLnBrk="1" fontAlgn="t" latinLnBrk="0" hangingPunct="1"/>
                      <a:r>
                        <a:rPr lang="en-US" sz="1100" b="0" kern="1200">
                          <a:solidFill>
                            <a:schemeClr val="accent4"/>
                          </a:solidFill>
                          <a:effectLst/>
                          <a:latin typeface="+mn-lt"/>
                          <a:ea typeface="+mn-ea"/>
                          <a:cs typeface="+mn-cs"/>
                        </a:rPr>
                        <a:t>✓</a:t>
                      </a:r>
                    </a:p>
                  </a:txBody>
                  <a:tcPr marL="76200" marR="76200" marT="76200" marB="76200"/>
                </a:tc>
                <a:tc>
                  <a:txBody>
                    <a:bodyPr/>
                    <a:lstStyle/>
                    <a:p>
                      <a:pPr marL="0" algn="l" defTabSz="914400" rtl="0" eaLnBrk="1" fontAlgn="t" latinLnBrk="0" hangingPunct="1"/>
                      <a:r>
                        <a:rPr lang="en-US" sz="1100" b="0" kern="1200">
                          <a:solidFill>
                            <a:schemeClr val="accent4"/>
                          </a:solidFill>
                          <a:effectLst/>
                          <a:latin typeface="+mn-lt"/>
                          <a:ea typeface="+mn-ea"/>
                          <a:cs typeface="+mn-cs"/>
                        </a:rPr>
                        <a:t> </a:t>
                      </a:r>
                    </a:p>
                  </a:txBody>
                  <a:tcPr marL="76200" marR="76200" marT="76200" marB="76200"/>
                </a:tc>
                <a:tc>
                  <a:txBody>
                    <a:bodyPr/>
                    <a:lstStyle/>
                    <a:p>
                      <a:pPr marL="0" algn="l" defTabSz="914400" rtl="0" eaLnBrk="1" fontAlgn="t" latinLnBrk="0" hangingPunct="1"/>
                      <a:r>
                        <a:rPr lang="en-US" sz="1100" b="0" kern="1200">
                          <a:solidFill>
                            <a:schemeClr val="accent4"/>
                          </a:solidFill>
                          <a:effectLst/>
                          <a:latin typeface="+mn-lt"/>
                          <a:ea typeface="+mn-ea"/>
                          <a:cs typeface="+mn-cs"/>
                        </a:rPr>
                        <a:t> </a:t>
                      </a:r>
                    </a:p>
                  </a:txBody>
                  <a:tcPr marL="76200" marR="76200" marT="76200" marB="76200"/>
                </a:tc>
                <a:tc>
                  <a:txBody>
                    <a:bodyPr/>
                    <a:lstStyle/>
                    <a:p>
                      <a:pPr marL="0" algn="l" defTabSz="914400" rtl="0" eaLnBrk="1" fontAlgn="t" latinLnBrk="0" hangingPunct="1"/>
                      <a:r>
                        <a:rPr lang="en-US" sz="1100" b="0" kern="1200">
                          <a:solidFill>
                            <a:schemeClr val="accent4"/>
                          </a:solidFill>
                          <a:effectLst/>
                          <a:latin typeface="+mn-lt"/>
                          <a:ea typeface="+mn-ea"/>
                          <a:cs typeface="+mn-cs"/>
                        </a:rPr>
                        <a:t>✓</a:t>
                      </a:r>
                    </a:p>
                  </a:txBody>
                  <a:tcPr marL="76200" marR="76200" marT="76200" marB="76200"/>
                </a:tc>
                <a:tc>
                  <a:txBody>
                    <a:bodyPr/>
                    <a:lstStyle/>
                    <a:p>
                      <a:pPr marL="0" algn="l" defTabSz="914400" rtl="0" eaLnBrk="1" fontAlgn="t" latinLnBrk="0" hangingPunct="1"/>
                      <a:r>
                        <a:rPr lang="en-US" sz="1100" b="0" kern="1200">
                          <a:solidFill>
                            <a:schemeClr val="accent4"/>
                          </a:solidFill>
                          <a:effectLst/>
                          <a:latin typeface="+mn-lt"/>
                          <a:ea typeface="+mn-ea"/>
                          <a:cs typeface="+mn-cs"/>
                        </a:rPr>
                        <a:t>✓</a:t>
                      </a:r>
                    </a:p>
                  </a:txBody>
                  <a:tcPr marL="76200" marR="76200" marT="76200" marB="76200"/>
                </a:tc>
                <a:tc>
                  <a:txBody>
                    <a:bodyPr/>
                    <a:lstStyle/>
                    <a:p>
                      <a:pPr marL="171450" indent="-171450" algn="l" defTabSz="914400" rtl="0" eaLnBrk="1" fontAlgn="t" latinLnBrk="0" hangingPunct="1">
                        <a:buFont typeface="Arial" panose="020B0604020202020204" pitchFamily="34" charset="0"/>
                        <a:buChar char="•"/>
                      </a:pPr>
                      <a:r>
                        <a:rPr lang="fr-FR" sz="1100" b="0" kern="1200" dirty="0">
                          <a:solidFill>
                            <a:schemeClr val="accent4"/>
                          </a:solidFill>
                          <a:effectLst/>
                          <a:latin typeface="+mn-lt"/>
                          <a:ea typeface="+mn-ea"/>
                          <a:cs typeface="+mn-cs"/>
                        </a:rPr>
                        <a:t>Au moins une parente au premier ou au deuxième degré, du côté maternel ou paternel de la famille, ayant des antécédents de cancer du sein ou de l’ovaire n’entrant pas dans la catégorie de risque fortement accru</a:t>
                      </a:r>
                    </a:p>
                    <a:p>
                      <a:pPr marL="171450" indent="-171450" algn="l" defTabSz="914400" rtl="0" eaLnBrk="1" fontAlgn="t" latinLnBrk="0" hangingPunct="1">
                        <a:buFont typeface="Arial" panose="020B0604020202020204" pitchFamily="34" charset="0"/>
                        <a:buChar char="•"/>
                      </a:pPr>
                      <a:r>
                        <a:rPr lang="fr-FR" sz="1100" b="0" kern="1200" dirty="0">
                          <a:solidFill>
                            <a:schemeClr val="accent4"/>
                          </a:solidFill>
                          <a:effectLst/>
                          <a:latin typeface="+mn-lt"/>
                          <a:ea typeface="+mn-ea"/>
                          <a:cs typeface="+mn-cs"/>
                        </a:rPr>
                        <a:t>Ascendance ashkénaze</a:t>
                      </a:r>
                    </a:p>
                  </a:txBody>
                  <a:tcPr marL="76200" marR="76200" marT="76200" marB="76200"/>
                </a:tc>
                <a:extLst>
                  <a:ext uri="{0D108BD9-81ED-4DB2-BD59-A6C34878D82A}">
                    <a16:rowId xmlns:a16="http://schemas.microsoft.com/office/drawing/2014/main" val="3822277044"/>
                  </a:ext>
                </a:extLst>
              </a:tr>
            </a:tbl>
          </a:graphicData>
        </a:graphic>
      </p:graphicFrame>
    </p:spTree>
    <p:extLst>
      <p:ext uri="{BB962C8B-B14F-4D97-AF65-F5344CB8AC3E}">
        <p14:creationId xmlns:p14="http://schemas.microsoft.com/office/powerpoint/2010/main" val="397047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973014" y="288505"/>
            <a:ext cx="10380786" cy="345482"/>
          </a:xfrm>
        </p:spPr>
        <p:txBody>
          <a:bodyPr>
            <a:normAutofit/>
          </a:bodyPr>
          <a:lstStyle/>
          <a:p>
            <a:r>
              <a:rPr lang="fr-FR" sz="1600"/>
              <a:t>Définitions du risque accru de cancer du sein (2/2)</a:t>
            </a:r>
            <a:endParaRPr lang="en-US" sz="1600" i="1"/>
          </a:p>
        </p:txBody>
      </p:sp>
      <p:graphicFrame>
        <p:nvGraphicFramePr>
          <p:cNvPr id="2" name="Table 1">
            <a:extLst>
              <a:ext uri="{FF2B5EF4-FFF2-40B4-BE49-F238E27FC236}">
                <a16:creationId xmlns:a16="http://schemas.microsoft.com/office/drawing/2014/main" id="{E4B624F2-5017-8299-B2FE-CB6A8BD2E1D0}"/>
              </a:ext>
            </a:extLst>
          </p:cNvPr>
          <p:cNvGraphicFramePr>
            <a:graphicFrameLocks noGrp="1"/>
          </p:cNvGraphicFramePr>
          <p:nvPr>
            <p:extLst>
              <p:ext uri="{D42A27DB-BD31-4B8C-83A1-F6EECF244321}">
                <p14:modId xmlns:p14="http://schemas.microsoft.com/office/powerpoint/2010/main" val="184220713"/>
              </p:ext>
            </p:extLst>
          </p:nvPr>
        </p:nvGraphicFramePr>
        <p:xfrm>
          <a:off x="218484" y="633987"/>
          <a:ext cx="11911545" cy="5257800"/>
        </p:xfrm>
        <a:graphic>
          <a:graphicData uri="http://schemas.openxmlformats.org/drawingml/2006/table">
            <a:tbl>
              <a:tblPr firstRow="1" firstCol="1" bandRow="1"/>
              <a:tblGrid>
                <a:gridCol w="604838">
                  <a:extLst>
                    <a:ext uri="{9D8B030D-6E8A-4147-A177-3AD203B41FA5}">
                      <a16:colId xmlns:a16="http://schemas.microsoft.com/office/drawing/2014/main" val="3174878201"/>
                    </a:ext>
                  </a:extLst>
                </a:gridCol>
                <a:gridCol w="1083399">
                  <a:extLst>
                    <a:ext uri="{9D8B030D-6E8A-4147-A177-3AD203B41FA5}">
                      <a16:colId xmlns:a16="http://schemas.microsoft.com/office/drawing/2014/main" val="3657201728"/>
                    </a:ext>
                  </a:extLst>
                </a:gridCol>
                <a:gridCol w="1112376">
                  <a:extLst>
                    <a:ext uri="{9D8B030D-6E8A-4147-A177-3AD203B41FA5}">
                      <a16:colId xmlns:a16="http://schemas.microsoft.com/office/drawing/2014/main" val="2712915590"/>
                    </a:ext>
                  </a:extLst>
                </a:gridCol>
                <a:gridCol w="1181507">
                  <a:extLst>
                    <a:ext uri="{9D8B030D-6E8A-4147-A177-3AD203B41FA5}">
                      <a16:colId xmlns:a16="http://schemas.microsoft.com/office/drawing/2014/main" val="1586593488"/>
                    </a:ext>
                  </a:extLst>
                </a:gridCol>
                <a:gridCol w="994134">
                  <a:extLst>
                    <a:ext uri="{9D8B030D-6E8A-4147-A177-3AD203B41FA5}">
                      <a16:colId xmlns:a16="http://schemas.microsoft.com/office/drawing/2014/main" val="2252996730"/>
                    </a:ext>
                  </a:extLst>
                </a:gridCol>
                <a:gridCol w="1402224">
                  <a:extLst>
                    <a:ext uri="{9D8B030D-6E8A-4147-A177-3AD203B41FA5}">
                      <a16:colId xmlns:a16="http://schemas.microsoft.com/office/drawing/2014/main" val="2350469778"/>
                    </a:ext>
                  </a:extLst>
                </a:gridCol>
                <a:gridCol w="5533067">
                  <a:extLst>
                    <a:ext uri="{9D8B030D-6E8A-4147-A177-3AD203B41FA5}">
                      <a16:colId xmlns:a16="http://schemas.microsoft.com/office/drawing/2014/main" val="1993083581"/>
                    </a:ext>
                  </a:extLst>
                </a:gridCol>
              </a:tblGrid>
              <a:tr h="441788">
                <a:tc>
                  <a:txBody>
                    <a:bodyPr/>
                    <a:lstStyle/>
                    <a:p>
                      <a:pPr marL="0" marR="0" algn="ctr">
                        <a:lnSpc>
                          <a:spcPct val="107000"/>
                        </a:lnSpc>
                        <a:spcBef>
                          <a:spcPts val="0"/>
                        </a:spcBef>
                        <a:spcAft>
                          <a:spcPts val="240"/>
                        </a:spcAft>
                        <a:tabLst>
                          <a:tab pos="5280025" algn="l"/>
                        </a:tabLst>
                      </a:pPr>
                      <a:r>
                        <a:rPr lang="en-US" sz="1100" b="1">
                          <a:solidFill>
                            <a:schemeClr val="accent4"/>
                          </a:solidFill>
                          <a:effectLst/>
                        </a:rPr>
                        <a:t>P/T</a:t>
                      </a:r>
                      <a:endParaRPr lang="en-US" sz="11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3121" marR="33121" marT="0" marB="0" anchor="ctr">
                    <a:solidFill>
                      <a:schemeClr val="accent2">
                        <a:lumMod val="20000"/>
                        <a:lumOff val="80000"/>
                      </a:schemeClr>
                    </a:solidFill>
                  </a:tcPr>
                </a:tc>
                <a:tc>
                  <a:txBody>
                    <a:bodyPr/>
                    <a:lstStyle/>
                    <a:p>
                      <a:pPr algn="l" fontAlgn="t"/>
                      <a:r>
                        <a:rPr lang="fr-FR" sz="1100" b="1" kern="1200">
                          <a:solidFill>
                            <a:schemeClr val="accent4"/>
                          </a:solidFill>
                          <a:effectLst/>
                          <a:latin typeface="+mn-lt"/>
                          <a:ea typeface="+mn-ea"/>
                          <a:cs typeface="+mn-cs"/>
                        </a:rPr>
                        <a:t>Antécédents familiaux au premier degré</a:t>
                      </a:r>
                    </a:p>
                  </a:txBody>
                  <a:tcPr marL="76200" marR="76200" marT="76200" marB="76200">
                    <a:solidFill>
                      <a:schemeClr val="accent2">
                        <a:lumMod val="20000"/>
                        <a:lumOff val="80000"/>
                      </a:schemeClr>
                    </a:solidFill>
                  </a:tcPr>
                </a:tc>
                <a:tc>
                  <a:txBody>
                    <a:bodyPr/>
                    <a:lstStyle/>
                    <a:p>
                      <a:pPr algn="l" fontAlgn="t"/>
                      <a:r>
                        <a:rPr lang="fr-FR" sz="1100" b="1" kern="1200" dirty="0">
                          <a:solidFill>
                            <a:schemeClr val="accent4"/>
                          </a:solidFill>
                          <a:effectLst/>
                          <a:latin typeface="+mn-lt"/>
                          <a:ea typeface="+mn-ea"/>
                          <a:cs typeface="+mn-cs"/>
                        </a:rPr>
                        <a:t>Recours à une </a:t>
                      </a:r>
                      <a:r>
                        <a:rPr lang="fr-FR" sz="1100" b="1" kern="1200" dirty="0" err="1">
                          <a:solidFill>
                            <a:schemeClr val="accent4"/>
                          </a:solidFill>
                          <a:effectLst/>
                          <a:latin typeface="+mn-lt"/>
                          <a:ea typeface="+mn-ea"/>
                          <a:cs typeface="+mn-cs"/>
                        </a:rPr>
                        <a:t>hormono-thérapie</a:t>
                      </a:r>
                      <a:r>
                        <a:rPr lang="fr-FR" sz="1100" b="1" kern="1200" dirty="0">
                          <a:solidFill>
                            <a:schemeClr val="accent4"/>
                          </a:solidFill>
                          <a:effectLst/>
                          <a:latin typeface="+mn-lt"/>
                          <a:ea typeface="+mn-ea"/>
                          <a:cs typeface="+mn-cs"/>
                        </a:rPr>
                        <a:t> substitutive</a:t>
                      </a:r>
                    </a:p>
                  </a:txBody>
                  <a:tcPr marL="76200" marR="76200" marT="76200" marB="76200">
                    <a:solidFill>
                      <a:schemeClr val="accent2">
                        <a:lumMod val="20000"/>
                        <a:lumOff val="80000"/>
                      </a:schemeClr>
                    </a:solidFill>
                  </a:tcPr>
                </a:tc>
                <a:tc>
                  <a:txBody>
                    <a:bodyPr/>
                    <a:lstStyle/>
                    <a:p>
                      <a:pPr algn="l" fontAlgn="t"/>
                      <a:r>
                        <a:rPr lang="fr-FR" sz="1100" b="1" kern="1200" dirty="0">
                          <a:solidFill>
                            <a:schemeClr val="accent4"/>
                          </a:solidFill>
                          <a:effectLst/>
                          <a:latin typeface="+mn-lt"/>
                          <a:ea typeface="+mn-ea"/>
                          <a:cs typeface="+mn-cs"/>
                        </a:rPr>
                        <a:t>Densité mammaire supérieure, ou supérieure ou égale à 75 %</a:t>
                      </a:r>
                    </a:p>
                  </a:txBody>
                  <a:tcPr marL="76200" marR="76200" marT="76200" marB="76200">
                    <a:solidFill>
                      <a:schemeClr val="accent2">
                        <a:lumMod val="20000"/>
                        <a:lumOff val="80000"/>
                      </a:schemeClr>
                    </a:solidFill>
                  </a:tcPr>
                </a:tc>
                <a:tc>
                  <a:txBody>
                    <a:bodyPr/>
                    <a:lstStyle/>
                    <a:p>
                      <a:pPr algn="l" fontAlgn="t"/>
                      <a:r>
                        <a:rPr lang="fr-FR" sz="1100" b="1" kern="1200">
                          <a:solidFill>
                            <a:schemeClr val="accent4"/>
                          </a:solidFill>
                          <a:effectLst/>
                          <a:latin typeface="+mn-lt"/>
                          <a:ea typeface="+mn-ea"/>
                          <a:cs typeface="+mn-cs"/>
                        </a:rPr>
                        <a:t>Antécédents de risque élevé de maladies du sein bénignes</a:t>
                      </a:r>
                    </a:p>
                  </a:txBody>
                  <a:tcPr marL="76200" marR="76200" marT="76200" marB="76200">
                    <a:solidFill>
                      <a:schemeClr val="accent2">
                        <a:lumMod val="20000"/>
                        <a:lumOff val="80000"/>
                      </a:schemeClr>
                    </a:solidFill>
                  </a:tcPr>
                </a:tc>
                <a:tc>
                  <a:txBody>
                    <a:bodyPr/>
                    <a:lstStyle/>
                    <a:p>
                      <a:pPr algn="l" fontAlgn="t"/>
                      <a:r>
                        <a:rPr lang="en-US" sz="1100" b="1" kern="1200" err="1">
                          <a:solidFill>
                            <a:schemeClr val="accent4"/>
                          </a:solidFill>
                          <a:effectLst/>
                          <a:latin typeface="+mn-lt"/>
                          <a:ea typeface="+mn-ea"/>
                          <a:cs typeface="+mn-cs"/>
                        </a:rPr>
                        <a:t>Recommand-ations</a:t>
                      </a:r>
                      <a:r>
                        <a:rPr lang="en-US" sz="1100" b="1" kern="1200">
                          <a:solidFill>
                            <a:schemeClr val="accent4"/>
                          </a:solidFill>
                          <a:effectLst/>
                          <a:latin typeface="+mn-lt"/>
                          <a:ea typeface="+mn-ea"/>
                          <a:cs typeface="+mn-cs"/>
                        </a:rPr>
                        <a:t> du </a:t>
                      </a:r>
                      <a:r>
                        <a:rPr lang="en-US" sz="1100" b="1" kern="1200" err="1">
                          <a:solidFill>
                            <a:schemeClr val="accent4"/>
                          </a:solidFill>
                          <a:effectLst/>
                          <a:latin typeface="+mn-lt"/>
                          <a:ea typeface="+mn-ea"/>
                          <a:cs typeface="+mn-cs"/>
                        </a:rPr>
                        <a:t>radiologiste</a:t>
                      </a:r>
                      <a:endParaRPr lang="en-US" sz="1100" b="1" kern="1200">
                        <a:solidFill>
                          <a:schemeClr val="accent4"/>
                        </a:solidFill>
                        <a:effectLst/>
                        <a:latin typeface="+mn-lt"/>
                        <a:ea typeface="+mn-ea"/>
                        <a:cs typeface="+mn-cs"/>
                      </a:endParaRPr>
                    </a:p>
                  </a:txBody>
                  <a:tcPr marL="76200" marR="76200" marT="76200" marB="76200">
                    <a:solidFill>
                      <a:schemeClr val="accent2">
                        <a:lumMod val="20000"/>
                        <a:lumOff val="80000"/>
                      </a:schemeClr>
                    </a:solidFill>
                  </a:tcPr>
                </a:tc>
                <a:tc>
                  <a:txBody>
                    <a:bodyPr/>
                    <a:lstStyle/>
                    <a:p>
                      <a:pPr algn="l" fontAlgn="t"/>
                      <a:r>
                        <a:rPr lang="en-US" sz="1100" b="1" kern="1200" err="1">
                          <a:solidFill>
                            <a:schemeClr val="accent4"/>
                          </a:solidFill>
                          <a:effectLst/>
                          <a:latin typeface="+mn-lt"/>
                          <a:ea typeface="+mn-ea"/>
                          <a:cs typeface="+mn-cs"/>
                        </a:rPr>
                        <a:t>Autre</a:t>
                      </a:r>
                      <a:endParaRPr lang="en-US" sz="1100" b="1" kern="1200">
                        <a:solidFill>
                          <a:schemeClr val="accent4"/>
                        </a:solidFill>
                        <a:effectLst/>
                        <a:latin typeface="+mn-lt"/>
                        <a:ea typeface="+mn-ea"/>
                        <a:cs typeface="+mn-cs"/>
                      </a:endParaRPr>
                    </a:p>
                  </a:txBody>
                  <a:tcPr marL="76200" marR="76200" marT="76200" marB="76200">
                    <a:solidFill>
                      <a:schemeClr val="accent2">
                        <a:lumMod val="20000"/>
                        <a:lumOff val="80000"/>
                      </a:schemeClr>
                    </a:solidFill>
                  </a:tcPr>
                </a:tc>
                <a:extLst>
                  <a:ext uri="{0D108BD9-81ED-4DB2-BD59-A6C34878D82A}">
                    <a16:rowId xmlns:a16="http://schemas.microsoft.com/office/drawing/2014/main" val="4128863823"/>
                  </a:ext>
                </a:extLst>
              </a:tr>
              <a:tr h="311520">
                <a:tc>
                  <a:txBody>
                    <a:bodyPr/>
                    <a:lstStyle/>
                    <a:p>
                      <a:pPr marL="0" algn="l" defTabSz="914400" rtl="0" eaLnBrk="1" fontAlgn="t" latinLnBrk="0" hangingPunct="1"/>
                      <a:r>
                        <a:rPr lang="en-US" sz="1100" b="1" kern="1200">
                          <a:solidFill>
                            <a:schemeClr val="accent4"/>
                          </a:solidFill>
                          <a:effectLst/>
                          <a:latin typeface="+mn-lt"/>
                          <a:ea typeface="+mn-ea"/>
                          <a:cs typeface="+mn-cs"/>
                        </a:rPr>
                        <a:t>Ont.</a:t>
                      </a:r>
                    </a:p>
                  </a:txBody>
                  <a:tcPr marL="76200" marR="76200" marT="76200" marB="76200">
                    <a:solidFill>
                      <a:schemeClr val="accent2">
                        <a:lumMod val="20000"/>
                        <a:lumOff val="80000"/>
                      </a:schemeClr>
                    </a:solidFill>
                  </a:tcPr>
                </a:tc>
                <a:tc>
                  <a:txBody>
                    <a:bodyPr/>
                    <a:lstStyle/>
                    <a:p>
                      <a:pPr marL="0" algn="l" defTabSz="914400" rtl="0" eaLnBrk="1" fontAlgn="t" latinLnBrk="0" hangingPunct="1"/>
                      <a:r>
                        <a:rPr lang="en-US" sz="1100" b="0" kern="1200">
                          <a:solidFill>
                            <a:schemeClr val="accent4"/>
                          </a:solidFill>
                          <a:effectLst/>
                          <a:latin typeface="+mn-lt"/>
                          <a:ea typeface="+mn-ea"/>
                          <a:cs typeface="+mn-cs"/>
                        </a:rPr>
                        <a:t>✓</a:t>
                      </a:r>
                    </a:p>
                  </a:txBody>
                  <a:tcPr marL="76200" marR="76200" marT="76200" marB="76200"/>
                </a:tc>
                <a:tc>
                  <a:txBody>
                    <a:bodyPr/>
                    <a:lstStyle/>
                    <a:p>
                      <a:pPr marL="0" algn="l" defTabSz="914400" rtl="0" eaLnBrk="1" fontAlgn="t" latinLnBrk="0" hangingPunct="1"/>
                      <a:endParaRPr lang="en-US" sz="1100" b="0" kern="1200">
                        <a:solidFill>
                          <a:schemeClr val="accent4"/>
                        </a:solidFill>
                        <a:effectLst/>
                        <a:latin typeface="+mn-lt"/>
                        <a:ea typeface="+mn-ea"/>
                        <a:cs typeface="+mn-cs"/>
                      </a:endParaRPr>
                    </a:p>
                  </a:txBody>
                  <a:tcPr marL="76200" marR="76200" marT="76200" marB="76200"/>
                </a:tc>
                <a:tc>
                  <a:txBody>
                    <a:bodyPr/>
                    <a:lstStyle/>
                    <a:p>
                      <a:pPr marL="0" algn="l" defTabSz="914400" rtl="0" eaLnBrk="1" fontAlgn="t" latinLnBrk="0" hangingPunct="1"/>
                      <a:r>
                        <a:rPr lang="en-US" sz="1100" b="0" kern="1200">
                          <a:solidFill>
                            <a:schemeClr val="accent4"/>
                          </a:solidFill>
                          <a:effectLst/>
                          <a:latin typeface="+mn-lt"/>
                          <a:ea typeface="+mn-ea"/>
                          <a:cs typeface="+mn-cs"/>
                        </a:rPr>
                        <a:t>✓</a:t>
                      </a:r>
                    </a:p>
                  </a:txBody>
                  <a:tcPr marL="76200" marR="76200" marT="76200" marB="76200"/>
                </a:tc>
                <a:tc>
                  <a:txBody>
                    <a:bodyPr/>
                    <a:lstStyle/>
                    <a:p>
                      <a:pPr marL="0" algn="l" defTabSz="914400" rtl="0" eaLnBrk="1" fontAlgn="t" latinLnBrk="0" hangingPunct="1"/>
                      <a:r>
                        <a:rPr lang="en-US" sz="1100" b="0" kern="1200">
                          <a:solidFill>
                            <a:schemeClr val="accent4"/>
                          </a:solidFill>
                          <a:effectLst/>
                          <a:latin typeface="+mn-lt"/>
                          <a:ea typeface="+mn-ea"/>
                          <a:cs typeface="+mn-cs"/>
                        </a:rPr>
                        <a:t>✓</a:t>
                      </a:r>
                    </a:p>
                  </a:txBody>
                  <a:tcPr marL="76200" marR="76200" marT="76200" marB="76200"/>
                </a:tc>
                <a:tc>
                  <a:txBody>
                    <a:bodyPr/>
                    <a:lstStyle/>
                    <a:p>
                      <a:pPr marL="0" algn="l" defTabSz="914400" rtl="0" eaLnBrk="1" fontAlgn="t" latinLnBrk="0" hangingPunct="1"/>
                      <a:r>
                        <a:rPr lang="en-US" sz="1100" b="0" kern="1200">
                          <a:solidFill>
                            <a:schemeClr val="accent4"/>
                          </a:solidFill>
                          <a:effectLst/>
                          <a:latin typeface="+mn-lt"/>
                          <a:ea typeface="+mn-ea"/>
                          <a:cs typeface="+mn-cs"/>
                        </a:rPr>
                        <a:t>✓</a:t>
                      </a:r>
                    </a:p>
                  </a:txBody>
                  <a:tcPr marL="76200" marR="76200" marT="76200" marB="76200"/>
                </a:tc>
                <a:tc>
                  <a:txBody>
                    <a:bodyPr/>
                    <a:lstStyle/>
                    <a:p>
                      <a:pPr marL="171450" indent="-171450" algn="l" defTabSz="914400" rtl="0" eaLnBrk="1" fontAlgn="t" latinLnBrk="0" hangingPunct="1">
                        <a:buFont typeface="Arial" panose="020B0604020202020204" pitchFamily="34" charset="0"/>
                        <a:buChar char="•"/>
                      </a:pPr>
                      <a:r>
                        <a:rPr lang="fr-FR" sz="1100" b="0" kern="1200">
                          <a:solidFill>
                            <a:schemeClr val="accent4"/>
                          </a:solidFill>
                          <a:effectLst/>
                          <a:latin typeface="+mn-lt"/>
                          <a:ea typeface="+mn-ea"/>
                          <a:cs typeface="+mn-cs"/>
                        </a:rPr>
                        <a:t>Antécédents personnels ou familiaux au premier degré de cancer de l’ovaire</a:t>
                      </a:r>
                    </a:p>
                    <a:p>
                      <a:pPr marL="171450" indent="-171450" algn="l" defTabSz="914400" rtl="0" eaLnBrk="1" fontAlgn="t" latinLnBrk="0" hangingPunct="1">
                        <a:buFont typeface="Arial" panose="020B0604020202020204" pitchFamily="34" charset="0"/>
                        <a:buChar char="•"/>
                      </a:pPr>
                      <a:r>
                        <a:rPr lang="fr-FR" sz="1100" b="0" kern="1200">
                          <a:solidFill>
                            <a:schemeClr val="accent4"/>
                          </a:solidFill>
                          <a:effectLst/>
                          <a:latin typeface="+mn-lt"/>
                          <a:ea typeface="+mn-ea"/>
                          <a:cs typeface="+mn-cs"/>
                        </a:rPr>
                        <a:t>Parent mâle au premier atteint d’un cancer du sein, quel que soit l’âge</a:t>
                      </a:r>
                    </a:p>
                    <a:p>
                      <a:pPr marL="171450" indent="-171450" algn="l" defTabSz="914400" rtl="0" eaLnBrk="1" fontAlgn="t" latinLnBrk="0" hangingPunct="1">
                        <a:buFont typeface="Arial" panose="020B0604020202020204" pitchFamily="34" charset="0"/>
                        <a:buChar char="•"/>
                      </a:pPr>
                      <a:r>
                        <a:rPr lang="fr-FR" sz="1100" b="0" kern="1200">
                          <a:solidFill>
                            <a:schemeClr val="accent4"/>
                          </a:solidFill>
                          <a:effectLst/>
                          <a:latin typeface="+mn-lt"/>
                          <a:ea typeface="+mn-ea"/>
                          <a:cs typeface="+mn-cs"/>
                        </a:rPr>
                        <a:t>Cancer du sein chez au moins deux parentes au premier degré à n’importe quel âge, ou cancer du sein chez une parente au premier degré à moins de 50 ans</a:t>
                      </a:r>
                    </a:p>
                  </a:txBody>
                  <a:tcPr marL="76200" marR="76200" marT="76200" marB="76200"/>
                </a:tc>
                <a:extLst>
                  <a:ext uri="{0D108BD9-81ED-4DB2-BD59-A6C34878D82A}">
                    <a16:rowId xmlns:a16="http://schemas.microsoft.com/office/drawing/2014/main" val="2320626989"/>
                  </a:ext>
                </a:extLst>
              </a:tr>
              <a:tr h="0">
                <a:tc>
                  <a:txBody>
                    <a:bodyPr/>
                    <a:lstStyle/>
                    <a:p>
                      <a:pPr marL="0" algn="l" defTabSz="914400" rtl="0" eaLnBrk="1" fontAlgn="t" latinLnBrk="0" hangingPunct="1"/>
                      <a:r>
                        <a:rPr lang="en-US" sz="1100" b="1" kern="1200">
                          <a:solidFill>
                            <a:schemeClr val="accent4"/>
                          </a:solidFill>
                          <a:effectLst/>
                          <a:latin typeface="+mn-lt"/>
                          <a:ea typeface="+mn-ea"/>
                          <a:cs typeface="+mn-cs"/>
                        </a:rPr>
                        <a:t>Qc</a:t>
                      </a:r>
                    </a:p>
                  </a:txBody>
                  <a:tcPr marL="76200" marR="76200" marT="76200" marB="76200">
                    <a:solidFill>
                      <a:schemeClr val="accent2">
                        <a:lumMod val="20000"/>
                        <a:lumOff val="80000"/>
                      </a:schemeClr>
                    </a:solidFill>
                  </a:tcPr>
                </a:tc>
                <a:tc>
                  <a:txBody>
                    <a:bodyPr/>
                    <a:lstStyle/>
                    <a:p>
                      <a:pPr marL="0" algn="l" defTabSz="914400" rtl="0" eaLnBrk="1" fontAlgn="t" latinLnBrk="0" hangingPunct="1"/>
                      <a:endParaRPr lang="en-US" sz="1100" b="0" kern="1200">
                        <a:solidFill>
                          <a:schemeClr val="accent4"/>
                        </a:solidFill>
                        <a:effectLst/>
                        <a:latin typeface="+mn-lt"/>
                        <a:ea typeface="+mn-ea"/>
                        <a:cs typeface="+mn-cs"/>
                      </a:endParaRPr>
                    </a:p>
                  </a:txBody>
                  <a:tcPr marL="76200" marR="76200" marT="76200" marB="76200"/>
                </a:tc>
                <a:tc>
                  <a:txBody>
                    <a:bodyPr/>
                    <a:lstStyle/>
                    <a:p>
                      <a:pPr marL="0" algn="l" defTabSz="914400" rtl="0" eaLnBrk="1" fontAlgn="t" latinLnBrk="0" hangingPunct="1"/>
                      <a:endParaRPr lang="en-US" sz="1100" b="0" kern="1200">
                        <a:solidFill>
                          <a:schemeClr val="accent4"/>
                        </a:solidFill>
                        <a:effectLst/>
                        <a:latin typeface="+mn-lt"/>
                        <a:ea typeface="+mn-ea"/>
                        <a:cs typeface="+mn-cs"/>
                      </a:endParaRPr>
                    </a:p>
                  </a:txBody>
                  <a:tcPr marL="76200" marR="76200" marT="76200" marB="76200"/>
                </a:tc>
                <a:tc>
                  <a:txBody>
                    <a:bodyPr/>
                    <a:lstStyle/>
                    <a:p>
                      <a:pPr marL="0" algn="l" defTabSz="914400" rtl="0" eaLnBrk="1" fontAlgn="t" latinLnBrk="0" hangingPunct="1"/>
                      <a:endParaRPr lang="en-US" sz="1100" b="0" kern="1200">
                        <a:solidFill>
                          <a:schemeClr val="accent4"/>
                        </a:solidFill>
                        <a:effectLst/>
                        <a:latin typeface="+mn-lt"/>
                        <a:ea typeface="+mn-ea"/>
                        <a:cs typeface="+mn-cs"/>
                      </a:endParaRPr>
                    </a:p>
                  </a:txBody>
                  <a:tcPr marL="76200" marR="76200" marT="76200" marB="76200"/>
                </a:tc>
                <a:tc>
                  <a:txBody>
                    <a:bodyPr/>
                    <a:lstStyle/>
                    <a:p>
                      <a:pPr marL="0" algn="l" defTabSz="914400" rtl="0" eaLnBrk="1" fontAlgn="t" latinLnBrk="0" hangingPunct="1"/>
                      <a:endParaRPr lang="en-US" sz="1100" b="0" kern="1200">
                        <a:solidFill>
                          <a:schemeClr val="accent4"/>
                        </a:solidFill>
                        <a:effectLst/>
                        <a:latin typeface="+mn-lt"/>
                        <a:ea typeface="+mn-ea"/>
                        <a:cs typeface="+mn-cs"/>
                      </a:endParaRPr>
                    </a:p>
                  </a:txBody>
                  <a:tcPr marL="76200" marR="76200" marT="76200" marB="76200"/>
                </a:tc>
                <a:tc>
                  <a:txBody>
                    <a:bodyPr/>
                    <a:lstStyle/>
                    <a:p>
                      <a:pPr marL="0" algn="l" defTabSz="914400" rtl="0" eaLnBrk="1" fontAlgn="t" latinLnBrk="0" hangingPunct="1"/>
                      <a:endParaRPr lang="en-US" sz="1100" b="0" kern="1200">
                        <a:solidFill>
                          <a:schemeClr val="accent4"/>
                        </a:solidFill>
                        <a:effectLst/>
                        <a:latin typeface="+mn-lt"/>
                        <a:ea typeface="+mn-ea"/>
                        <a:cs typeface="+mn-cs"/>
                      </a:endParaRPr>
                    </a:p>
                  </a:txBody>
                  <a:tcPr marL="76200" marR="76200" marT="76200" marB="76200"/>
                </a:tc>
                <a:tc>
                  <a:txBody>
                    <a:bodyPr/>
                    <a:lstStyle/>
                    <a:p>
                      <a:pPr marL="0" algn="l" defTabSz="914400" rtl="0" eaLnBrk="1" fontAlgn="t" latinLnBrk="0" hangingPunct="1"/>
                      <a:r>
                        <a:rPr lang="fr-FR" sz="1100" b="0" kern="1200">
                          <a:solidFill>
                            <a:schemeClr val="accent4"/>
                          </a:solidFill>
                          <a:effectLst/>
                          <a:latin typeface="+mn-lt"/>
                          <a:ea typeface="+mn-ea"/>
                          <a:cs typeface="+mn-cs"/>
                        </a:rPr>
                        <a:t>Pas de catégorie « risque élevé »</a:t>
                      </a:r>
                    </a:p>
                  </a:txBody>
                  <a:tcPr marL="76200" marR="76200" marT="76200" marB="76200"/>
                </a:tc>
                <a:extLst>
                  <a:ext uri="{0D108BD9-81ED-4DB2-BD59-A6C34878D82A}">
                    <a16:rowId xmlns:a16="http://schemas.microsoft.com/office/drawing/2014/main" val="394127007"/>
                  </a:ext>
                </a:extLst>
              </a:tr>
              <a:tr h="0">
                <a:tc>
                  <a:txBody>
                    <a:bodyPr/>
                    <a:lstStyle/>
                    <a:p>
                      <a:pPr marL="0" algn="l" defTabSz="914400" rtl="0" eaLnBrk="1" fontAlgn="t" latinLnBrk="0" hangingPunct="1"/>
                      <a:r>
                        <a:rPr lang="en-US" sz="1100" b="1" kern="1200">
                          <a:solidFill>
                            <a:schemeClr val="accent4"/>
                          </a:solidFill>
                          <a:effectLst/>
                          <a:latin typeface="+mn-lt"/>
                          <a:ea typeface="+mn-ea"/>
                          <a:cs typeface="+mn-cs"/>
                        </a:rPr>
                        <a:t>N.‑B.</a:t>
                      </a:r>
                    </a:p>
                  </a:txBody>
                  <a:tcPr marL="76200" marR="76200" marT="76200" marB="76200">
                    <a:solidFill>
                      <a:schemeClr val="accent2">
                        <a:lumMod val="20000"/>
                        <a:lumOff val="80000"/>
                      </a:schemeClr>
                    </a:solidFill>
                  </a:tcPr>
                </a:tc>
                <a:tc>
                  <a:txBody>
                    <a:bodyPr/>
                    <a:lstStyle/>
                    <a:p>
                      <a:pPr marL="0" algn="l" defTabSz="914400" rtl="0" eaLnBrk="1" fontAlgn="t" latinLnBrk="0" hangingPunct="1"/>
                      <a:endParaRPr lang="en-US" sz="1100" b="0" kern="1200">
                        <a:solidFill>
                          <a:schemeClr val="accent4"/>
                        </a:solidFill>
                        <a:effectLst/>
                        <a:latin typeface="+mn-lt"/>
                        <a:ea typeface="+mn-ea"/>
                        <a:cs typeface="+mn-cs"/>
                      </a:endParaRPr>
                    </a:p>
                  </a:txBody>
                  <a:tcPr marL="76200" marR="76200" marT="76200" marB="76200"/>
                </a:tc>
                <a:tc>
                  <a:txBody>
                    <a:bodyPr/>
                    <a:lstStyle/>
                    <a:p>
                      <a:pPr marL="0" algn="l" defTabSz="914400" rtl="0" eaLnBrk="1" fontAlgn="t" latinLnBrk="0" hangingPunct="1"/>
                      <a:endParaRPr lang="en-US" sz="1100" b="0" kern="1200">
                        <a:solidFill>
                          <a:schemeClr val="accent4"/>
                        </a:solidFill>
                        <a:effectLst/>
                        <a:latin typeface="+mn-lt"/>
                        <a:ea typeface="+mn-ea"/>
                        <a:cs typeface="+mn-cs"/>
                      </a:endParaRPr>
                    </a:p>
                  </a:txBody>
                  <a:tcPr marL="76200" marR="76200" marT="76200" marB="76200"/>
                </a:tc>
                <a:tc>
                  <a:txBody>
                    <a:bodyPr/>
                    <a:lstStyle/>
                    <a:p>
                      <a:pPr marL="0" algn="l" defTabSz="914400" rtl="0" eaLnBrk="1" fontAlgn="t" latinLnBrk="0" hangingPunct="1"/>
                      <a:endParaRPr lang="en-US" sz="1100" b="0" kern="1200">
                        <a:solidFill>
                          <a:schemeClr val="accent4"/>
                        </a:solidFill>
                        <a:effectLst/>
                        <a:latin typeface="+mn-lt"/>
                        <a:ea typeface="+mn-ea"/>
                        <a:cs typeface="+mn-cs"/>
                      </a:endParaRPr>
                    </a:p>
                  </a:txBody>
                  <a:tcPr marL="76200" marR="76200" marT="76200" marB="76200"/>
                </a:tc>
                <a:tc>
                  <a:txBody>
                    <a:bodyPr/>
                    <a:lstStyle/>
                    <a:p>
                      <a:pPr marL="0" algn="l" defTabSz="914400" rtl="0" eaLnBrk="1" fontAlgn="t" latinLnBrk="0" hangingPunct="1"/>
                      <a:endParaRPr lang="en-US" sz="1100" b="0" kern="1200">
                        <a:solidFill>
                          <a:schemeClr val="accent4"/>
                        </a:solidFill>
                        <a:effectLst/>
                        <a:latin typeface="+mn-lt"/>
                        <a:ea typeface="+mn-ea"/>
                        <a:cs typeface="+mn-cs"/>
                      </a:endParaRPr>
                    </a:p>
                  </a:txBody>
                  <a:tcPr marL="76200" marR="76200" marT="76200" marB="76200"/>
                </a:tc>
                <a:tc>
                  <a:txBody>
                    <a:bodyPr/>
                    <a:lstStyle/>
                    <a:p>
                      <a:pPr marL="0" algn="l" defTabSz="914400" rtl="0" eaLnBrk="1" fontAlgn="t" latinLnBrk="0" hangingPunct="1"/>
                      <a:endParaRPr lang="en-US" sz="1100" b="0" kern="1200">
                        <a:solidFill>
                          <a:schemeClr val="accent4"/>
                        </a:solidFill>
                        <a:effectLst/>
                        <a:latin typeface="+mn-lt"/>
                        <a:ea typeface="+mn-ea"/>
                        <a:cs typeface="+mn-cs"/>
                      </a:endParaRPr>
                    </a:p>
                  </a:txBody>
                  <a:tcPr marL="76200" marR="76200" marT="76200" marB="76200"/>
                </a:tc>
                <a:tc>
                  <a:txBody>
                    <a:bodyPr/>
                    <a:lstStyle/>
                    <a:p>
                      <a:pPr marL="0" algn="l" defTabSz="914400" rtl="0" eaLnBrk="1" fontAlgn="t" latinLnBrk="0" hangingPunct="1"/>
                      <a:r>
                        <a:rPr lang="fr-FR" sz="1100" b="0" kern="1200">
                          <a:solidFill>
                            <a:schemeClr val="accent4"/>
                          </a:solidFill>
                          <a:effectLst/>
                          <a:latin typeface="+mn-lt"/>
                          <a:ea typeface="+mn-ea"/>
                          <a:cs typeface="+mn-cs"/>
                        </a:rPr>
                        <a:t>En cours d’évaluation dans le cadre de l’élaboration des lignes directrices sur les risques accrus/élevés.</a:t>
                      </a:r>
                    </a:p>
                  </a:txBody>
                  <a:tcPr marL="76200" marR="76200" marT="76200" marB="76200"/>
                </a:tc>
                <a:extLst>
                  <a:ext uri="{0D108BD9-81ED-4DB2-BD59-A6C34878D82A}">
                    <a16:rowId xmlns:a16="http://schemas.microsoft.com/office/drawing/2014/main" val="3147452118"/>
                  </a:ext>
                </a:extLst>
              </a:tr>
              <a:tr h="0">
                <a:tc>
                  <a:txBody>
                    <a:bodyPr/>
                    <a:lstStyle/>
                    <a:p>
                      <a:pPr marL="0" algn="l" defTabSz="914400" rtl="0" eaLnBrk="1" fontAlgn="t" latinLnBrk="0" hangingPunct="1"/>
                      <a:r>
                        <a:rPr lang="en-US" sz="1100" b="1" kern="1200">
                          <a:solidFill>
                            <a:schemeClr val="accent4"/>
                          </a:solidFill>
                          <a:effectLst/>
                          <a:latin typeface="+mn-lt"/>
                          <a:ea typeface="+mn-ea"/>
                          <a:cs typeface="+mn-cs"/>
                        </a:rPr>
                        <a:t>N.‑É.</a:t>
                      </a:r>
                    </a:p>
                  </a:txBody>
                  <a:tcPr marL="76200" marR="76200" marT="76200" marB="76200">
                    <a:solidFill>
                      <a:schemeClr val="accent2">
                        <a:lumMod val="20000"/>
                        <a:lumOff val="80000"/>
                      </a:schemeClr>
                    </a:solidFill>
                  </a:tcPr>
                </a:tc>
                <a:tc>
                  <a:txBody>
                    <a:bodyPr/>
                    <a:lstStyle/>
                    <a:p>
                      <a:pPr marL="0" algn="l" defTabSz="914400" rtl="0" eaLnBrk="1" fontAlgn="t" latinLnBrk="0" hangingPunct="1"/>
                      <a:r>
                        <a:rPr lang="en-US" sz="1100" b="0" kern="1200">
                          <a:solidFill>
                            <a:schemeClr val="accent4"/>
                          </a:solidFill>
                          <a:effectLst/>
                          <a:latin typeface="+mn-lt"/>
                          <a:ea typeface="+mn-ea"/>
                          <a:cs typeface="+mn-cs"/>
                        </a:rPr>
                        <a:t>✓</a:t>
                      </a:r>
                    </a:p>
                  </a:txBody>
                  <a:tcPr marL="76200" marR="76200" marT="76200" marB="76200"/>
                </a:tc>
                <a:tc>
                  <a:txBody>
                    <a:bodyPr/>
                    <a:lstStyle/>
                    <a:p>
                      <a:pPr marL="0" algn="l" defTabSz="914400" rtl="0" eaLnBrk="1" fontAlgn="t" latinLnBrk="0" hangingPunct="1"/>
                      <a:r>
                        <a:rPr lang="en-US" sz="1100" b="0" kern="1200">
                          <a:solidFill>
                            <a:schemeClr val="accent4"/>
                          </a:solidFill>
                          <a:effectLst/>
                          <a:latin typeface="+mn-lt"/>
                          <a:ea typeface="+mn-ea"/>
                          <a:cs typeface="+mn-cs"/>
                        </a:rPr>
                        <a:t>✓</a:t>
                      </a:r>
                    </a:p>
                  </a:txBody>
                  <a:tcPr marL="76200" marR="76200" marT="76200" marB="76200"/>
                </a:tc>
                <a:tc>
                  <a:txBody>
                    <a:bodyPr/>
                    <a:lstStyle/>
                    <a:p>
                      <a:pPr marL="0" algn="l" defTabSz="914400" rtl="0" eaLnBrk="1" fontAlgn="t" latinLnBrk="0" hangingPunct="1"/>
                      <a:endParaRPr lang="en-US" sz="1100" b="0" kern="1200">
                        <a:solidFill>
                          <a:schemeClr val="accent4"/>
                        </a:solidFill>
                        <a:effectLst/>
                        <a:latin typeface="+mn-lt"/>
                        <a:ea typeface="+mn-ea"/>
                        <a:cs typeface="+mn-cs"/>
                      </a:endParaRPr>
                    </a:p>
                  </a:txBody>
                  <a:tcPr marL="76200" marR="76200" marT="76200" marB="76200"/>
                </a:tc>
                <a:tc>
                  <a:txBody>
                    <a:bodyPr/>
                    <a:lstStyle/>
                    <a:p>
                      <a:pPr marL="0" algn="l" defTabSz="914400" rtl="0" eaLnBrk="1" fontAlgn="t" latinLnBrk="0" hangingPunct="1"/>
                      <a:r>
                        <a:rPr lang="en-US" sz="1100" b="0" kern="1200">
                          <a:solidFill>
                            <a:schemeClr val="accent4"/>
                          </a:solidFill>
                          <a:effectLst/>
                          <a:latin typeface="+mn-lt"/>
                          <a:ea typeface="+mn-ea"/>
                          <a:cs typeface="+mn-cs"/>
                        </a:rPr>
                        <a:t>✓</a:t>
                      </a:r>
                    </a:p>
                  </a:txBody>
                  <a:tcPr marL="76200" marR="76200" marT="76200" marB="76200"/>
                </a:tc>
                <a:tc>
                  <a:txBody>
                    <a:bodyPr/>
                    <a:lstStyle/>
                    <a:p>
                      <a:pPr marL="0" algn="l" defTabSz="914400" rtl="0" eaLnBrk="1" fontAlgn="t" latinLnBrk="0" hangingPunct="1"/>
                      <a:r>
                        <a:rPr lang="en-US" sz="1100" b="0" kern="1200">
                          <a:solidFill>
                            <a:schemeClr val="accent4"/>
                          </a:solidFill>
                          <a:effectLst/>
                          <a:latin typeface="+mn-lt"/>
                          <a:ea typeface="+mn-ea"/>
                          <a:cs typeface="+mn-cs"/>
                        </a:rPr>
                        <a:t>✓</a:t>
                      </a:r>
                    </a:p>
                  </a:txBody>
                  <a:tcPr marL="76200" marR="76200" marT="76200" marB="76200"/>
                </a:tc>
                <a:tc>
                  <a:txBody>
                    <a:bodyPr/>
                    <a:lstStyle/>
                    <a:p>
                      <a:pPr marL="0" algn="l" defTabSz="914400" rtl="0" eaLnBrk="1" fontAlgn="t" latinLnBrk="0" hangingPunct="1"/>
                      <a:endParaRPr lang="en-US" sz="1100" b="0" kern="1200">
                        <a:solidFill>
                          <a:schemeClr val="accent4"/>
                        </a:solidFill>
                        <a:effectLst/>
                        <a:latin typeface="+mn-lt"/>
                        <a:ea typeface="+mn-ea"/>
                        <a:cs typeface="+mn-cs"/>
                      </a:endParaRPr>
                    </a:p>
                  </a:txBody>
                  <a:tcPr marL="76200" marR="76200" marT="76200" marB="76200"/>
                </a:tc>
                <a:extLst>
                  <a:ext uri="{0D108BD9-81ED-4DB2-BD59-A6C34878D82A}">
                    <a16:rowId xmlns:a16="http://schemas.microsoft.com/office/drawing/2014/main" val="2535493340"/>
                  </a:ext>
                </a:extLst>
              </a:tr>
              <a:tr h="0">
                <a:tc>
                  <a:txBody>
                    <a:bodyPr/>
                    <a:lstStyle/>
                    <a:p>
                      <a:pPr marL="0" algn="l" defTabSz="914400" rtl="0" eaLnBrk="1" fontAlgn="t" latinLnBrk="0" hangingPunct="1"/>
                      <a:r>
                        <a:rPr lang="en-US" sz="1100" b="1" kern="1200">
                          <a:solidFill>
                            <a:schemeClr val="accent4"/>
                          </a:solidFill>
                          <a:effectLst/>
                          <a:latin typeface="+mn-lt"/>
                          <a:ea typeface="+mn-ea"/>
                          <a:cs typeface="+mn-cs"/>
                        </a:rPr>
                        <a:t>Î.‑P.‑É.</a:t>
                      </a:r>
                    </a:p>
                  </a:txBody>
                  <a:tcPr marL="76200" marR="76200" marT="76200" marB="76200">
                    <a:solidFill>
                      <a:schemeClr val="accent2">
                        <a:lumMod val="20000"/>
                        <a:lumOff val="80000"/>
                      </a:schemeClr>
                    </a:solidFill>
                  </a:tcPr>
                </a:tc>
                <a:tc>
                  <a:txBody>
                    <a:bodyPr/>
                    <a:lstStyle/>
                    <a:p>
                      <a:pPr marL="0" algn="l" defTabSz="914400" rtl="0" eaLnBrk="1" fontAlgn="t" latinLnBrk="0" hangingPunct="1"/>
                      <a:r>
                        <a:rPr lang="en-US" sz="1100" b="0" kern="1200">
                          <a:solidFill>
                            <a:schemeClr val="accent4"/>
                          </a:solidFill>
                          <a:effectLst/>
                          <a:latin typeface="+mn-lt"/>
                          <a:ea typeface="+mn-ea"/>
                          <a:cs typeface="+mn-cs"/>
                        </a:rPr>
                        <a:t>✓</a:t>
                      </a:r>
                    </a:p>
                  </a:txBody>
                  <a:tcPr marL="76200" marR="76200" marT="76200" marB="76200"/>
                </a:tc>
                <a:tc>
                  <a:txBody>
                    <a:bodyPr/>
                    <a:lstStyle/>
                    <a:p>
                      <a:pPr marL="0" algn="l" defTabSz="914400" rtl="0" eaLnBrk="1" fontAlgn="t" latinLnBrk="0" hangingPunct="1"/>
                      <a:endParaRPr lang="en-US" sz="1100" b="0" kern="1200">
                        <a:solidFill>
                          <a:schemeClr val="accent4"/>
                        </a:solidFill>
                        <a:effectLst/>
                        <a:latin typeface="+mn-lt"/>
                        <a:ea typeface="+mn-ea"/>
                        <a:cs typeface="+mn-cs"/>
                      </a:endParaRPr>
                    </a:p>
                  </a:txBody>
                  <a:tcPr marL="76200" marR="76200" marT="76200" marB="76200"/>
                </a:tc>
                <a:tc>
                  <a:txBody>
                    <a:bodyPr/>
                    <a:lstStyle/>
                    <a:p>
                      <a:pPr marL="0" algn="l" defTabSz="914400" rtl="0" eaLnBrk="1" fontAlgn="t" latinLnBrk="0" hangingPunct="1"/>
                      <a:r>
                        <a:rPr lang="en-US" sz="1100" b="0" kern="1200">
                          <a:solidFill>
                            <a:schemeClr val="accent4"/>
                          </a:solidFill>
                          <a:effectLst/>
                          <a:latin typeface="+mn-lt"/>
                          <a:ea typeface="+mn-ea"/>
                          <a:cs typeface="+mn-cs"/>
                        </a:rPr>
                        <a:t>✓</a:t>
                      </a:r>
                    </a:p>
                  </a:txBody>
                  <a:tcPr marL="76200" marR="76200" marT="76200" marB="76200"/>
                </a:tc>
                <a:tc>
                  <a:txBody>
                    <a:bodyPr/>
                    <a:lstStyle/>
                    <a:p>
                      <a:pPr marL="0" algn="l" defTabSz="914400" rtl="0" eaLnBrk="1" fontAlgn="t" latinLnBrk="0" hangingPunct="1"/>
                      <a:r>
                        <a:rPr lang="en-US" sz="1100" b="0" kern="1200">
                          <a:solidFill>
                            <a:schemeClr val="accent4"/>
                          </a:solidFill>
                          <a:effectLst/>
                          <a:latin typeface="+mn-lt"/>
                          <a:ea typeface="+mn-ea"/>
                          <a:cs typeface="+mn-cs"/>
                        </a:rPr>
                        <a:t>✓</a:t>
                      </a:r>
                    </a:p>
                  </a:txBody>
                  <a:tcPr marL="76200" marR="76200" marT="76200" marB="76200"/>
                </a:tc>
                <a:tc>
                  <a:txBody>
                    <a:bodyPr/>
                    <a:lstStyle/>
                    <a:p>
                      <a:pPr marL="0" algn="l" defTabSz="914400" rtl="0" eaLnBrk="1" fontAlgn="t" latinLnBrk="0" hangingPunct="1"/>
                      <a:r>
                        <a:rPr lang="en-US" sz="1100" b="0" kern="1200">
                          <a:solidFill>
                            <a:schemeClr val="accent4"/>
                          </a:solidFill>
                          <a:effectLst/>
                          <a:latin typeface="+mn-lt"/>
                          <a:ea typeface="+mn-ea"/>
                          <a:cs typeface="+mn-cs"/>
                        </a:rPr>
                        <a:t>✓</a:t>
                      </a:r>
                    </a:p>
                  </a:txBody>
                  <a:tcPr marL="76200" marR="76200" marT="76200" marB="76200"/>
                </a:tc>
                <a:tc>
                  <a:txBody>
                    <a:bodyPr/>
                    <a:lstStyle/>
                    <a:p>
                      <a:pPr marL="0" algn="l" defTabSz="914400" rtl="0" eaLnBrk="1" fontAlgn="t" latinLnBrk="0" hangingPunct="1"/>
                      <a:endParaRPr lang="en-US" sz="1100" b="0" kern="1200">
                        <a:solidFill>
                          <a:schemeClr val="accent4"/>
                        </a:solidFill>
                        <a:effectLst/>
                        <a:latin typeface="+mn-lt"/>
                        <a:ea typeface="+mn-ea"/>
                        <a:cs typeface="+mn-cs"/>
                      </a:endParaRPr>
                    </a:p>
                  </a:txBody>
                  <a:tcPr marL="76200" marR="76200" marT="76200" marB="76200"/>
                </a:tc>
                <a:extLst>
                  <a:ext uri="{0D108BD9-81ED-4DB2-BD59-A6C34878D82A}">
                    <a16:rowId xmlns:a16="http://schemas.microsoft.com/office/drawing/2014/main" val="4087195859"/>
                  </a:ext>
                </a:extLst>
              </a:tr>
              <a:tr h="1246630">
                <a:tc>
                  <a:txBody>
                    <a:bodyPr/>
                    <a:lstStyle/>
                    <a:p>
                      <a:pPr marL="0" algn="l" defTabSz="914400" rtl="0" eaLnBrk="1" fontAlgn="t" latinLnBrk="0" hangingPunct="1"/>
                      <a:r>
                        <a:rPr lang="en-US" sz="1100" b="1" kern="1200">
                          <a:solidFill>
                            <a:schemeClr val="accent4"/>
                          </a:solidFill>
                          <a:effectLst/>
                          <a:latin typeface="+mn-lt"/>
                          <a:ea typeface="+mn-ea"/>
                          <a:cs typeface="+mn-cs"/>
                        </a:rPr>
                        <a:t>T.‑N.‑L.</a:t>
                      </a:r>
                    </a:p>
                  </a:txBody>
                  <a:tcPr marL="76200" marR="76200" marT="76200" marB="76200">
                    <a:solidFill>
                      <a:schemeClr val="accent2">
                        <a:lumMod val="20000"/>
                        <a:lumOff val="80000"/>
                      </a:schemeClr>
                    </a:solidFill>
                  </a:tcPr>
                </a:tc>
                <a:tc>
                  <a:txBody>
                    <a:bodyPr/>
                    <a:lstStyle/>
                    <a:p>
                      <a:pPr marL="0" algn="l" defTabSz="914400" rtl="0" eaLnBrk="1" fontAlgn="t" latinLnBrk="0" hangingPunct="1"/>
                      <a:r>
                        <a:rPr lang="en-US" sz="1100" b="0" kern="1200">
                          <a:solidFill>
                            <a:schemeClr val="accent4"/>
                          </a:solidFill>
                          <a:effectLst/>
                          <a:latin typeface="+mn-lt"/>
                          <a:ea typeface="+mn-ea"/>
                          <a:cs typeface="+mn-cs"/>
                        </a:rPr>
                        <a:t>✓</a:t>
                      </a:r>
                    </a:p>
                  </a:txBody>
                  <a:tcPr marL="76200" marR="76200" marT="76200" marB="76200"/>
                </a:tc>
                <a:tc>
                  <a:txBody>
                    <a:bodyPr/>
                    <a:lstStyle/>
                    <a:p>
                      <a:pPr marL="0" algn="l" defTabSz="914400" rtl="0" eaLnBrk="1" fontAlgn="t" latinLnBrk="0" hangingPunct="1"/>
                      <a:endParaRPr lang="en-US" sz="1100" b="0" kern="1200">
                        <a:solidFill>
                          <a:schemeClr val="accent4"/>
                        </a:solidFill>
                        <a:effectLst/>
                        <a:latin typeface="+mn-lt"/>
                        <a:ea typeface="+mn-ea"/>
                        <a:cs typeface="+mn-cs"/>
                      </a:endParaRPr>
                    </a:p>
                  </a:txBody>
                  <a:tcPr marL="76200" marR="76200" marT="76200" marB="76200"/>
                </a:tc>
                <a:tc>
                  <a:txBody>
                    <a:bodyPr/>
                    <a:lstStyle/>
                    <a:p>
                      <a:pPr marL="0" algn="l" defTabSz="914400" rtl="0" eaLnBrk="1" fontAlgn="t" latinLnBrk="0" hangingPunct="1"/>
                      <a:r>
                        <a:rPr lang="en-US" sz="1100" b="0" kern="1200">
                          <a:solidFill>
                            <a:schemeClr val="accent4"/>
                          </a:solidFill>
                          <a:effectLst/>
                          <a:latin typeface="+mn-lt"/>
                          <a:ea typeface="+mn-ea"/>
                          <a:cs typeface="+mn-cs"/>
                        </a:rPr>
                        <a:t>✓</a:t>
                      </a:r>
                    </a:p>
                  </a:txBody>
                  <a:tcPr marL="76200" marR="76200" marT="76200" marB="76200"/>
                </a:tc>
                <a:tc>
                  <a:txBody>
                    <a:bodyPr/>
                    <a:lstStyle/>
                    <a:p>
                      <a:pPr marL="0" algn="l" defTabSz="914400" rtl="0" eaLnBrk="1" fontAlgn="t" latinLnBrk="0" hangingPunct="1"/>
                      <a:r>
                        <a:rPr lang="en-US" sz="1100" b="0" kern="1200">
                          <a:solidFill>
                            <a:schemeClr val="accent4"/>
                          </a:solidFill>
                          <a:effectLst/>
                          <a:latin typeface="+mn-lt"/>
                          <a:ea typeface="+mn-ea"/>
                          <a:cs typeface="+mn-cs"/>
                        </a:rPr>
                        <a:t>✓</a:t>
                      </a:r>
                    </a:p>
                  </a:txBody>
                  <a:tcPr marL="76200" marR="76200" marT="76200" marB="76200"/>
                </a:tc>
                <a:tc>
                  <a:txBody>
                    <a:bodyPr/>
                    <a:lstStyle/>
                    <a:p>
                      <a:pPr marL="0" algn="l" defTabSz="914400" rtl="0" eaLnBrk="1" fontAlgn="t" latinLnBrk="0" hangingPunct="1"/>
                      <a:endParaRPr lang="en-US" sz="1100" b="0" kern="1200">
                        <a:solidFill>
                          <a:schemeClr val="accent4"/>
                        </a:solidFill>
                        <a:effectLst/>
                        <a:latin typeface="+mn-lt"/>
                        <a:ea typeface="+mn-ea"/>
                        <a:cs typeface="+mn-cs"/>
                      </a:endParaRPr>
                    </a:p>
                  </a:txBody>
                  <a:tcPr marL="76200" marR="76200" marT="76200" marB="76200"/>
                </a:tc>
                <a:tc>
                  <a:txBody>
                    <a:bodyPr/>
                    <a:lstStyle/>
                    <a:p>
                      <a:pPr marL="171450" indent="-171450" algn="l" defTabSz="914400" rtl="0" eaLnBrk="1" fontAlgn="t" latinLnBrk="0" hangingPunct="1">
                        <a:buFont typeface="Arial" panose="020B0604020202020204" pitchFamily="34" charset="0"/>
                        <a:buChar char="•"/>
                      </a:pPr>
                      <a:r>
                        <a:rPr lang="fr-FR" sz="1100" b="0" kern="1200" dirty="0">
                          <a:solidFill>
                            <a:schemeClr val="accent4"/>
                          </a:solidFill>
                          <a:effectLst/>
                          <a:latin typeface="+mn-lt"/>
                          <a:ea typeface="+mn-ea"/>
                          <a:cs typeface="+mn-cs"/>
                        </a:rPr>
                        <a:t>Cancer du sein ou cancer de l’ovaire chez quatre parents au deuxième degré – grands-parents, tante, oncle, nièce, neveu, demi-sœur ou demi-frère – du même côté de la famille</a:t>
                      </a:r>
                    </a:p>
                    <a:p>
                      <a:pPr marL="171450" indent="-171450" algn="l" defTabSz="914400" rtl="0" eaLnBrk="1" fontAlgn="t" latinLnBrk="0" hangingPunct="1">
                        <a:buFont typeface="Arial" panose="020B0604020202020204" pitchFamily="34" charset="0"/>
                        <a:buChar char="•"/>
                      </a:pPr>
                      <a:r>
                        <a:rPr lang="fr-FR" sz="1100" b="0" kern="1200" dirty="0">
                          <a:solidFill>
                            <a:schemeClr val="accent4"/>
                          </a:solidFill>
                          <a:effectLst/>
                          <a:latin typeface="+mn-lt"/>
                          <a:ea typeface="+mn-ea"/>
                          <a:cs typeface="+mn-cs"/>
                        </a:rPr>
                        <a:t>Cancer du sein ou cancer de l’ovaire chez trois parents au deuxième degré, du même côté de la famille, l’un ou plusieurs d’entre eux remplissant une ou plusieurs des conditions suivantes :</a:t>
                      </a:r>
                      <a:br>
                        <a:rPr lang="fr-FR" sz="1100" b="0" kern="1200" dirty="0">
                          <a:solidFill>
                            <a:schemeClr val="accent4"/>
                          </a:solidFill>
                          <a:effectLst/>
                          <a:latin typeface="+mn-lt"/>
                          <a:ea typeface="+mn-ea"/>
                          <a:cs typeface="+mn-cs"/>
                        </a:rPr>
                      </a:br>
                      <a:r>
                        <a:rPr lang="fr-FR" sz="1100" b="0" kern="1200" dirty="0">
                          <a:solidFill>
                            <a:schemeClr val="accent4"/>
                          </a:solidFill>
                          <a:effectLst/>
                          <a:latin typeface="+mn-lt"/>
                          <a:ea typeface="+mn-ea"/>
                          <a:cs typeface="+mn-cs"/>
                        </a:rPr>
                        <a:t>– Cancer contracté à moins de 50 ans</a:t>
                      </a:r>
                      <a:br>
                        <a:rPr lang="fr-FR" sz="1100" b="0" kern="1200" dirty="0">
                          <a:solidFill>
                            <a:schemeClr val="accent4"/>
                          </a:solidFill>
                          <a:effectLst/>
                          <a:latin typeface="+mn-lt"/>
                          <a:ea typeface="+mn-ea"/>
                          <a:cs typeface="+mn-cs"/>
                        </a:rPr>
                      </a:br>
                      <a:r>
                        <a:rPr lang="fr-FR" sz="1100" b="0" kern="1200" dirty="0">
                          <a:solidFill>
                            <a:schemeClr val="accent4"/>
                          </a:solidFill>
                          <a:effectLst/>
                          <a:latin typeface="+mn-lt"/>
                          <a:ea typeface="+mn-ea"/>
                          <a:cs typeface="+mn-cs"/>
                        </a:rPr>
                        <a:t>– Cancer du sein et de l’ovaire chez la même personne</a:t>
                      </a:r>
                      <a:br>
                        <a:rPr lang="fr-FR" sz="1100" b="0" kern="1200" dirty="0">
                          <a:solidFill>
                            <a:schemeClr val="accent4"/>
                          </a:solidFill>
                          <a:effectLst/>
                          <a:latin typeface="+mn-lt"/>
                          <a:ea typeface="+mn-ea"/>
                          <a:cs typeface="+mn-cs"/>
                        </a:rPr>
                      </a:br>
                      <a:r>
                        <a:rPr lang="fr-FR" sz="1100" b="0" kern="1200" dirty="0">
                          <a:solidFill>
                            <a:schemeClr val="accent4"/>
                          </a:solidFill>
                          <a:effectLst/>
                          <a:latin typeface="+mn-lt"/>
                          <a:ea typeface="+mn-ea"/>
                          <a:cs typeface="+mn-cs"/>
                        </a:rPr>
                        <a:t>– Cancer du sein masculin</a:t>
                      </a:r>
                    </a:p>
                    <a:p>
                      <a:pPr marL="171450" indent="-171450" algn="l" defTabSz="914400" rtl="0" eaLnBrk="1" fontAlgn="t" latinLnBrk="0" hangingPunct="1">
                        <a:buFont typeface="Arial" panose="020B0604020202020204" pitchFamily="34" charset="0"/>
                        <a:buChar char="•"/>
                      </a:pPr>
                      <a:r>
                        <a:rPr lang="fr-FR" sz="1100" b="0" kern="1200" dirty="0">
                          <a:solidFill>
                            <a:schemeClr val="accent4"/>
                          </a:solidFill>
                          <a:effectLst/>
                          <a:latin typeface="+mn-lt"/>
                          <a:ea typeface="+mn-ea"/>
                          <a:cs typeface="+mn-cs"/>
                        </a:rPr>
                        <a:t>Antécédents personnels de cancer de l’ovaire diagnostiqué avant 50 ans</a:t>
                      </a:r>
                    </a:p>
                    <a:p>
                      <a:pPr marL="171450" indent="-171450" algn="l" defTabSz="914400" rtl="0" eaLnBrk="1" fontAlgn="t" latinLnBrk="0" hangingPunct="1">
                        <a:buFont typeface="Arial" panose="020B0604020202020204" pitchFamily="34" charset="0"/>
                        <a:buChar char="•"/>
                      </a:pPr>
                      <a:r>
                        <a:rPr lang="fr-FR" sz="1100" b="0" kern="1200" dirty="0">
                          <a:solidFill>
                            <a:schemeClr val="accent4"/>
                          </a:solidFill>
                          <a:effectLst/>
                          <a:latin typeface="+mn-lt"/>
                          <a:ea typeface="+mn-ea"/>
                          <a:cs typeface="+mn-cs"/>
                        </a:rPr>
                        <a:t>Radiothérapie médiastinale avant 30 ans</a:t>
                      </a:r>
                    </a:p>
                    <a:p>
                      <a:pPr marL="171450" indent="-171450" algn="l" defTabSz="914400" rtl="0" eaLnBrk="1" fontAlgn="t" latinLnBrk="0" hangingPunct="1">
                        <a:buFont typeface="Arial" panose="020B0604020202020204" pitchFamily="34" charset="0"/>
                        <a:buChar char="•"/>
                      </a:pPr>
                      <a:r>
                        <a:rPr lang="fr-FR" sz="1100" b="0" kern="1200" dirty="0">
                          <a:solidFill>
                            <a:schemeClr val="accent4"/>
                          </a:solidFill>
                          <a:effectLst/>
                          <a:latin typeface="+mn-lt"/>
                          <a:ea typeface="+mn-ea"/>
                          <a:cs typeface="+mn-cs"/>
                        </a:rPr>
                        <a:t>Évaluation génétique confirmant un risque élevé de cancer du sein</a:t>
                      </a:r>
                    </a:p>
                  </a:txBody>
                  <a:tcPr marL="76200" marR="76200" marT="76200" marB="76200"/>
                </a:tc>
                <a:extLst>
                  <a:ext uri="{0D108BD9-81ED-4DB2-BD59-A6C34878D82A}">
                    <a16:rowId xmlns:a16="http://schemas.microsoft.com/office/drawing/2014/main" val="3233188366"/>
                  </a:ext>
                </a:extLst>
              </a:tr>
            </a:tbl>
          </a:graphicData>
        </a:graphic>
      </p:graphicFrame>
      <p:sp>
        <p:nvSpPr>
          <p:cNvPr id="6" name="TextBox 5">
            <a:extLst>
              <a:ext uri="{FF2B5EF4-FFF2-40B4-BE49-F238E27FC236}">
                <a16:creationId xmlns:a16="http://schemas.microsoft.com/office/drawing/2014/main" id="{C443BFEA-D93C-11D6-6926-C6C6BC1BA99E}"/>
              </a:ext>
            </a:extLst>
          </p:cNvPr>
          <p:cNvSpPr txBox="1"/>
          <p:nvPr/>
        </p:nvSpPr>
        <p:spPr>
          <a:xfrm>
            <a:off x="218484" y="6030097"/>
            <a:ext cx="9702351" cy="414344"/>
          </a:xfrm>
          <a:prstGeom prst="rect">
            <a:avLst/>
          </a:prstGeom>
          <a:noFill/>
        </p:spPr>
        <p:txBody>
          <a:bodyPr wrap="square">
            <a:spAutoFit/>
          </a:bodyPr>
          <a:lstStyle/>
          <a:p>
            <a:pPr marL="0" marR="0">
              <a:lnSpc>
                <a:spcPct val="107000"/>
              </a:lnSpc>
              <a:spcBef>
                <a:spcPts val="0"/>
              </a:spcBef>
              <a:spcAft>
                <a:spcPts val="800"/>
              </a:spcAft>
            </a:pPr>
            <a:r>
              <a:rPr lang="fr-FR" sz="1000" err="1">
                <a:effectLst/>
                <a:latin typeface="Calibri" panose="020F0502020204030204" pitchFamily="34" charset="0"/>
                <a:ea typeface="Yu Mincho" panose="02020400000000000000" pitchFamily="18" charset="-128"/>
                <a:cs typeface="Arial" panose="020B0604020202020204" pitchFamily="34" charset="0"/>
              </a:rPr>
              <a:t>Yn</a:t>
            </a:r>
            <a:r>
              <a:rPr lang="fr-FR" sz="1000">
                <a:effectLst/>
                <a:latin typeface="Calibri" panose="020F0502020204030204" pitchFamily="34" charset="0"/>
                <a:ea typeface="Yu Mincho" panose="02020400000000000000" pitchFamily="18" charset="-128"/>
                <a:cs typeface="Arial" panose="020B0604020202020204" pitchFamily="34" charset="0"/>
              </a:rPr>
              <a:t> : * S’applique aux personnes classées dans la catégorie « D » de la classification BI RADS de la densité mammaire, correspondant à un sein extrêmement dense, soit plus de 75 % de tissu glandulaire.</a:t>
            </a:r>
            <a:endParaRPr lang="en-US" sz="1000">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1539374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973014" y="288505"/>
            <a:ext cx="10380786" cy="345482"/>
          </a:xfrm>
        </p:spPr>
        <p:txBody>
          <a:bodyPr>
            <a:normAutofit/>
          </a:bodyPr>
          <a:lstStyle/>
          <a:p>
            <a:r>
              <a:rPr lang="fr-FR" sz="1600"/>
              <a:t>Prise en charge des personnes présentant un risque élevé de cancer du sein par les programmes de dépistage</a:t>
            </a:r>
            <a:endParaRPr lang="en-US" sz="1600" i="1"/>
          </a:p>
        </p:txBody>
      </p:sp>
      <p:sp>
        <p:nvSpPr>
          <p:cNvPr id="6" name="TextBox 5">
            <a:extLst>
              <a:ext uri="{FF2B5EF4-FFF2-40B4-BE49-F238E27FC236}">
                <a16:creationId xmlns:a16="http://schemas.microsoft.com/office/drawing/2014/main" id="{C443BFEA-D93C-11D6-6926-C6C6BC1BA99E}"/>
              </a:ext>
            </a:extLst>
          </p:cNvPr>
          <p:cNvSpPr txBox="1"/>
          <p:nvPr/>
        </p:nvSpPr>
        <p:spPr>
          <a:xfrm>
            <a:off x="158456" y="6142035"/>
            <a:ext cx="11999502" cy="715965"/>
          </a:xfrm>
          <a:prstGeom prst="rect">
            <a:avLst/>
          </a:prstGeom>
          <a:noFill/>
        </p:spPr>
        <p:txBody>
          <a:bodyPr wrap="square">
            <a:spAutoFit/>
          </a:bodyPr>
          <a:lstStyle/>
          <a:p>
            <a:pPr marL="0" marR="0">
              <a:lnSpc>
                <a:spcPct val="107000"/>
              </a:lnSpc>
              <a:spcBef>
                <a:spcPts val="0"/>
              </a:spcBef>
              <a:spcAft>
                <a:spcPts val="800"/>
              </a:spcAft>
            </a:pPr>
            <a:r>
              <a:rPr lang="fr-FR" sz="800" err="1">
                <a:effectLst/>
                <a:latin typeface="Calibri" panose="020F0502020204030204" pitchFamily="34" charset="0"/>
                <a:ea typeface="Calibri" panose="020F0502020204030204" pitchFamily="34" charset="0"/>
                <a:cs typeface="Calibri" panose="020F0502020204030204" pitchFamily="34" charset="0"/>
              </a:rPr>
              <a:t>Alb</a:t>
            </a:r>
            <a:r>
              <a:rPr lang="fr-FR" sz="800">
                <a:effectLst/>
                <a:latin typeface="Calibri" panose="020F0502020204030204" pitchFamily="34" charset="0"/>
                <a:ea typeface="Calibri" panose="020F0502020204030204" pitchFamily="34" charset="0"/>
                <a:cs typeface="Calibri" panose="020F0502020204030204" pitchFamily="34" charset="0"/>
              </a:rPr>
              <a:t>. : * L’ABCSP n’est pas doté de recommandations officielles en matière de risques élevés, le programme incluant toutes les personnes admissibles; cependant, les FSP et les radiologistes peuvent formuler des recommandations de dépistage, en fonction des risques individuels.</a:t>
            </a:r>
          </a:p>
          <a:p>
            <a:pPr marL="0" marR="0">
              <a:lnSpc>
                <a:spcPct val="107000"/>
              </a:lnSpc>
              <a:spcBef>
                <a:spcPts val="0"/>
              </a:spcBef>
              <a:spcAft>
                <a:spcPts val="800"/>
              </a:spcAft>
            </a:pPr>
            <a:r>
              <a:rPr lang="fr-FR" sz="800">
                <a:effectLst/>
                <a:latin typeface="Calibri" panose="020F0502020204030204" pitchFamily="34" charset="0"/>
                <a:ea typeface="Calibri" panose="020F0502020204030204" pitchFamily="34" charset="0"/>
                <a:cs typeface="Calibri" panose="020F0502020204030204" pitchFamily="34" charset="0"/>
              </a:rPr>
              <a:t>Ont. : ^ Le PODCS n’utilise pas le terme « risque accru », cependant, une participante peut faire l’objet d’une nouvelle invitation du programme en l’espace d’un an pour plusieurs raisons : pathologie documentée de lésions à risque élevé; antécédents personnels de cancer de l’ovaire; deux parentes ou plus du premier degré atteintes d’un cancer du sein, quel que soit l’âge; une parente du premier degré atteinte d’un cancer du sein à moins de 50 ans; une parente du premier degré atteinte d’un cancer de l’ovaire, quel que soit l’âge; un parent mâle atteint d’un cancer du sein, quel que soit l’âge; une densité mammaire ≥ 75 % au moment du dépistage; la recommandation d’un radiologiste au moment du dépistage ou de l’évaluation.</a:t>
            </a:r>
          </a:p>
        </p:txBody>
      </p:sp>
      <p:graphicFrame>
        <p:nvGraphicFramePr>
          <p:cNvPr id="7" name="Table 6">
            <a:extLst>
              <a:ext uri="{FF2B5EF4-FFF2-40B4-BE49-F238E27FC236}">
                <a16:creationId xmlns:a16="http://schemas.microsoft.com/office/drawing/2014/main" id="{15752F8C-B9DF-8DCC-14BE-BD9999681602}"/>
              </a:ext>
            </a:extLst>
          </p:cNvPr>
          <p:cNvGraphicFramePr>
            <a:graphicFrameLocks noGrp="1"/>
          </p:cNvGraphicFramePr>
          <p:nvPr>
            <p:extLst>
              <p:ext uri="{D42A27DB-BD31-4B8C-83A1-F6EECF244321}">
                <p14:modId xmlns:p14="http://schemas.microsoft.com/office/powerpoint/2010/main" val="50170713"/>
              </p:ext>
            </p:extLst>
          </p:nvPr>
        </p:nvGraphicFramePr>
        <p:xfrm>
          <a:off x="96249" y="689191"/>
          <a:ext cx="11999502" cy="5420137"/>
        </p:xfrm>
        <a:graphic>
          <a:graphicData uri="http://schemas.openxmlformats.org/drawingml/2006/table">
            <a:tbl>
              <a:tblPr firstRow="1" firstCol="1" bandRow="1"/>
              <a:tblGrid>
                <a:gridCol w="543560">
                  <a:extLst>
                    <a:ext uri="{9D8B030D-6E8A-4147-A177-3AD203B41FA5}">
                      <a16:colId xmlns:a16="http://schemas.microsoft.com/office/drawing/2014/main" val="1341916112"/>
                    </a:ext>
                  </a:extLst>
                </a:gridCol>
                <a:gridCol w="2307155">
                  <a:extLst>
                    <a:ext uri="{9D8B030D-6E8A-4147-A177-3AD203B41FA5}">
                      <a16:colId xmlns:a16="http://schemas.microsoft.com/office/drawing/2014/main" val="732903247"/>
                    </a:ext>
                  </a:extLst>
                </a:gridCol>
                <a:gridCol w="1668497">
                  <a:extLst>
                    <a:ext uri="{9D8B030D-6E8A-4147-A177-3AD203B41FA5}">
                      <a16:colId xmlns:a16="http://schemas.microsoft.com/office/drawing/2014/main" val="2260910853"/>
                    </a:ext>
                  </a:extLst>
                </a:gridCol>
                <a:gridCol w="1939926">
                  <a:extLst>
                    <a:ext uri="{9D8B030D-6E8A-4147-A177-3AD203B41FA5}">
                      <a16:colId xmlns:a16="http://schemas.microsoft.com/office/drawing/2014/main" val="1532796138"/>
                    </a:ext>
                  </a:extLst>
                </a:gridCol>
                <a:gridCol w="3105479">
                  <a:extLst>
                    <a:ext uri="{9D8B030D-6E8A-4147-A177-3AD203B41FA5}">
                      <a16:colId xmlns:a16="http://schemas.microsoft.com/office/drawing/2014/main" val="261318724"/>
                    </a:ext>
                  </a:extLst>
                </a:gridCol>
                <a:gridCol w="2434885">
                  <a:extLst>
                    <a:ext uri="{9D8B030D-6E8A-4147-A177-3AD203B41FA5}">
                      <a16:colId xmlns:a16="http://schemas.microsoft.com/office/drawing/2014/main" val="2854714596"/>
                    </a:ext>
                  </a:extLst>
                </a:gridCol>
              </a:tblGrid>
              <a:tr h="291119">
                <a:tc>
                  <a:txBody>
                    <a:bodyPr/>
                    <a:lstStyle/>
                    <a:p>
                      <a:pPr marL="0" marR="0" algn="ctr">
                        <a:lnSpc>
                          <a:spcPct val="107000"/>
                        </a:lnSpc>
                        <a:spcBef>
                          <a:spcPts val="360"/>
                        </a:spcBef>
                        <a:spcAft>
                          <a:spcPts val="360"/>
                        </a:spcAft>
                        <a:tabLst>
                          <a:tab pos="5280025" algn="l"/>
                        </a:tabLst>
                      </a:pPr>
                      <a:r>
                        <a:rPr lang="en-US" sz="900" b="1">
                          <a:solidFill>
                            <a:schemeClr val="accent4"/>
                          </a:solidFill>
                          <a:effectLst/>
                        </a:rPr>
                        <a:t>P/T</a:t>
                      </a:r>
                      <a:endParaRPr lang="en-US" sz="9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11963" marR="11963" marT="0" marB="0" anchor="ctr">
                    <a:solidFill>
                      <a:schemeClr val="accent2">
                        <a:lumMod val="20000"/>
                        <a:lumOff val="80000"/>
                      </a:schemeClr>
                    </a:solidFill>
                  </a:tcPr>
                </a:tc>
                <a:tc>
                  <a:txBody>
                    <a:bodyPr/>
                    <a:lstStyle/>
                    <a:p>
                      <a:pPr marL="0" marR="0" algn="ctr">
                        <a:lnSpc>
                          <a:spcPct val="107000"/>
                        </a:lnSpc>
                        <a:spcBef>
                          <a:spcPts val="360"/>
                        </a:spcBef>
                        <a:spcAft>
                          <a:spcPts val="360"/>
                        </a:spcAft>
                        <a:tabLst>
                          <a:tab pos="5280025" algn="l"/>
                        </a:tabLst>
                      </a:pPr>
                      <a:r>
                        <a:rPr lang="fr-CA" sz="900" b="1" kern="1200">
                          <a:solidFill>
                            <a:schemeClr val="accent4"/>
                          </a:solidFill>
                          <a:effectLst/>
                          <a:latin typeface="+mn-lt"/>
                          <a:ea typeface="+mn-ea"/>
                          <a:cs typeface="+mn-cs"/>
                        </a:rPr>
                        <a:t>Le programme prend-il en charge les participantes présentant un risque accru? (✓)</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360"/>
                        </a:spcBef>
                        <a:spcAft>
                          <a:spcPts val="360"/>
                        </a:spcAft>
                        <a:tabLst>
                          <a:tab pos="5280025" algn="l"/>
                        </a:tabLst>
                      </a:pPr>
                      <a:r>
                        <a:rPr lang="fr-CA" sz="900" b="1" kern="1200">
                          <a:solidFill>
                            <a:schemeClr val="accent4"/>
                          </a:solidFill>
                          <a:effectLst/>
                          <a:latin typeface="+mn-lt"/>
                          <a:ea typeface="+mn-ea"/>
                          <a:cs typeface="+mn-cs"/>
                        </a:rPr>
                        <a:t>Modalité de dépistage recommandée</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360"/>
                        </a:spcBef>
                        <a:spcAft>
                          <a:spcPts val="360"/>
                        </a:spcAft>
                        <a:tabLst>
                          <a:tab pos="5280025" algn="l"/>
                        </a:tabLst>
                      </a:pPr>
                      <a:r>
                        <a:rPr lang="fr-CA" sz="900" b="1" kern="1200">
                          <a:solidFill>
                            <a:schemeClr val="accent4"/>
                          </a:solidFill>
                          <a:effectLst/>
                          <a:latin typeface="+mn-lt"/>
                          <a:ea typeface="+mn-ea"/>
                          <a:cs typeface="+mn-cs"/>
                        </a:rPr>
                        <a:t>Âge de début recommandé</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360"/>
                        </a:spcBef>
                        <a:spcAft>
                          <a:spcPts val="360"/>
                        </a:spcAft>
                        <a:tabLst>
                          <a:tab pos="5280025" algn="l"/>
                        </a:tabLst>
                      </a:pPr>
                      <a:r>
                        <a:rPr lang="fr-CA" sz="900" b="1" kern="1200">
                          <a:solidFill>
                            <a:schemeClr val="accent4"/>
                          </a:solidFill>
                          <a:effectLst/>
                          <a:latin typeface="+mn-lt"/>
                          <a:ea typeface="+mn-ea"/>
                          <a:cs typeface="+mn-cs"/>
                        </a:rPr>
                        <a:t>Intervalle recommandé</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360"/>
                        </a:spcBef>
                        <a:spcAft>
                          <a:spcPts val="360"/>
                        </a:spcAft>
                        <a:tabLst>
                          <a:tab pos="5280025" algn="l"/>
                        </a:tabLst>
                      </a:pPr>
                      <a:r>
                        <a:rPr lang="fr-CA" sz="900" b="1" kern="1200">
                          <a:solidFill>
                            <a:schemeClr val="accent4"/>
                          </a:solidFill>
                          <a:effectLst/>
                          <a:latin typeface="+mn-lt"/>
                          <a:ea typeface="+mn-ea"/>
                          <a:cs typeface="+mn-cs"/>
                        </a:rPr>
                        <a:t>Âge de fin recommandé</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extLst>
                  <a:ext uri="{0D108BD9-81ED-4DB2-BD59-A6C34878D82A}">
                    <a16:rowId xmlns:a16="http://schemas.microsoft.com/office/drawing/2014/main" val="4169959273"/>
                  </a:ext>
                </a:extLst>
              </a:tr>
              <a:tr h="142255">
                <a:tc>
                  <a:txBody>
                    <a:bodyPr/>
                    <a:lstStyle/>
                    <a:p>
                      <a:pPr marL="0" marR="0" algn="ctr">
                        <a:lnSpc>
                          <a:spcPct val="107000"/>
                        </a:lnSpc>
                        <a:spcBef>
                          <a:spcPts val="360"/>
                        </a:spcBef>
                        <a:spcAft>
                          <a:spcPts val="360"/>
                        </a:spcAft>
                        <a:tabLst>
                          <a:tab pos="5280025" algn="l"/>
                        </a:tabLst>
                      </a:pPr>
                      <a:r>
                        <a:rPr lang="fr-CA" sz="900" b="1" kern="1200">
                          <a:solidFill>
                            <a:schemeClr val="accent4"/>
                          </a:solidFill>
                          <a:effectLst/>
                          <a:latin typeface="+mn-lt"/>
                          <a:ea typeface="+mn-ea"/>
                          <a:cs typeface="+mn-cs"/>
                        </a:rPr>
                        <a:t>Yn</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360"/>
                        </a:spcBef>
                        <a:spcAft>
                          <a:spcPts val="360"/>
                        </a:spcAft>
                        <a:tabLst>
                          <a:tab pos="5280025" algn="l"/>
                        </a:tabLst>
                      </a:pPr>
                      <a:r>
                        <a:rPr lang="en-US" sz="900" b="0">
                          <a:solidFill>
                            <a:schemeClr val="accent4"/>
                          </a:solidFill>
                          <a:effectLst/>
                        </a:rPr>
                        <a:t>✓</a:t>
                      </a:r>
                      <a:endParaRPr lang="en-US" sz="900" b="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11963" marR="11963" marT="0" marB="0"/>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Mammographie</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Non précisé</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Annuel</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Non précisé</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3492564386"/>
                  </a:ext>
                </a:extLst>
              </a:tr>
              <a:tr h="532733">
                <a:tc>
                  <a:txBody>
                    <a:bodyPr/>
                    <a:lstStyle/>
                    <a:p>
                      <a:pPr marL="0" marR="0" algn="ctr">
                        <a:lnSpc>
                          <a:spcPct val="107000"/>
                        </a:lnSpc>
                        <a:spcBef>
                          <a:spcPts val="360"/>
                        </a:spcBef>
                        <a:spcAft>
                          <a:spcPts val="360"/>
                        </a:spcAft>
                        <a:tabLst>
                          <a:tab pos="5280025" algn="l"/>
                        </a:tabLst>
                      </a:pPr>
                      <a:r>
                        <a:rPr lang="fr-CA" sz="900" b="1" kern="1200">
                          <a:solidFill>
                            <a:schemeClr val="accent4"/>
                          </a:solidFill>
                          <a:effectLst/>
                          <a:latin typeface="+mn-lt"/>
                          <a:ea typeface="+mn-ea"/>
                          <a:cs typeface="+mn-cs"/>
                        </a:rPr>
                        <a:t>T.N.‑O.</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360"/>
                        </a:spcBef>
                        <a:spcAft>
                          <a:spcPts val="360"/>
                        </a:spcAft>
                        <a:tabLst>
                          <a:tab pos="5280025" algn="l"/>
                        </a:tabLst>
                      </a:pPr>
                      <a:r>
                        <a:rPr lang="en-US" sz="900" b="0">
                          <a:solidFill>
                            <a:schemeClr val="accent4"/>
                          </a:solidFill>
                          <a:effectLst/>
                        </a:rPr>
                        <a:t>✓</a:t>
                      </a:r>
                      <a:endParaRPr lang="en-US" sz="900" b="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11963" marR="11963" marT="0" marB="0"/>
                </a:tc>
                <a:tc>
                  <a:txBody>
                    <a:bodyPr/>
                    <a:lstStyle/>
                    <a:p>
                      <a:pPr marL="0" marR="0" algn="ctr">
                        <a:lnSpc>
                          <a:spcPct val="107000"/>
                        </a:lnSpc>
                        <a:spcBef>
                          <a:spcPts val="0"/>
                        </a:spcBef>
                        <a:spcAft>
                          <a:spcPts val="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YKBSP : mammographie et échographie, IRM dans certains cas</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HRBSP : mammographie</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40 ans</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(40 ans sur recommandation du FSP, 50 ans en cas d’accès direct)</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Annuel ou bisannuel, sur recommandation du radiologiste</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74 ans</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(possibilité de poursuivre le dépistage à partir de 75 ans)</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3560017902"/>
                  </a:ext>
                </a:extLst>
              </a:tr>
              <a:tr h="142255">
                <a:tc>
                  <a:txBody>
                    <a:bodyPr/>
                    <a:lstStyle/>
                    <a:p>
                      <a:pPr marL="0" marR="0" algn="ctr">
                        <a:lnSpc>
                          <a:spcPct val="107000"/>
                        </a:lnSpc>
                        <a:spcBef>
                          <a:spcPts val="360"/>
                        </a:spcBef>
                        <a:spcAft>
                          <a:spcPts val="360"/>
                        </a:spcAft>
                        <a:tabLst>
                          <a:tab pos="5280025" algn="l"/>
                        </a:tabLst>
                      </a:pPr>
                      <a:r>
                        <a:rPr lang="fr-CA" sz="900" b="1" kern="1200">
                          <a:solidFill>
                            <a:schemeClr val="accent4"/>
                          </a:solidFill>
                          <a:effectLst/>
                          <a:latin typeface="+mn-lt"/>
                          <a:ea typeface="+mn-ea"/>
                          <a:cs typeface="+mn-cs"/>
                        </a:rPr>
                        <a:t>Nt</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360"/>
                        </a:spcBef>
                        <a:spcAft>
                          <a:spcPts val="360"/>
                        </a:spcAft>
                        <a:tabLst>
                          <a:tab pos="5280025" algn="l"/>
                        </a:tabLst>
                      </a:pPr>
                      <a:r>
                        <a:rPr lang="en-US" sz="900" b="0">
                          <a:solidFill>
                            <a:schemeClr val="accent4"/>
                          </a:solidFill>
                          <a:effectLst/>
                        </a:rPr>
                        <a:t>-</a:t>
                      </a:r>
                      <a:endParaRPr lang="en-US" sz="900" b="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11963" marR="11963" marT="0" marB="0"/>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59840187"/>
                  </a:ext>
                </a:extLst>
              </a:tr>
              <a:tr h="291119">
                <a:tc>
                  <a:txBody>
                    <a:bodyPr/>
                    <a:lstStyle/>
                    <a:p>
                      <a:pPr marL="0" marR="0" algn="ctr">
                        <a:lnSpc>
                          <a:spcPct val="107000"/>
                        </a:lnSpc>
                        <a:spcBef>
                          <a:spcPts val="360"/>
                        </a:spcBef>
                        <a:spcAft>
                          <a:spcPts val="360"/>
                        </a:spcAft>
                        <a:tabLst>
                          <a:tab pos="5280025" algn="l"/>
                        </a:tabLst>
                      </a:pPr>
                      <a:r>
                        <a:rPr lang="fr-CA" sz="900" b="1" kern="1200">
                          <a:solidFill>
                            <a:schemeClr val="accent4"/>
                          </a:solidFill>
                          <a:effectLst/>
                          <a:latin typeface="+mn-lt"/>
                          <a:ea typeface="+mn-ea"/>
                          <a:cs typeface="+mn-cs"/>
                        </a:rPr>
                        <a:t>C.‑B.</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360"/>
                        </a:spcBef>
                        <a:spcAft>
                          <a:spcPts val="360"/>
                        </a:spcAft>
                        <a:tabLst>
                          <a:tab pos="5280025" algn="l"/>
                        </a:tabLst>
                      </a:pPr>
                      <a:r>
                        <a:rPr lang="en-US" sz="900" b="0">
                          <a:solidFill>
                            <a:schemeClr val="accent4"/>
                          </a:solidFill>
                          <a:effectLst/>
                        </a:rPr>
                        <a:t>✓</a:t>
                      </a:r>
                      <a:endParaRPr lang="en-US" sz="900" b="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11963" marR="11963" marT="0" marB="0"/>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Mammographie</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40 ans</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Annuel pour les personnes ayant des antécédents familiaux de cancer du sein ou des antécédents personnels de lésions bénignes du sein à risque élevé</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74 ans</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1783994994"/>
                  </a:ext>
                </a:extLst>
              </a:tr>
              <a:tr h="142255">
                <a:tc>
                  <a:txBody>
                    <a:bodyPr/>
                    <a:lstStyle/>
                    <a:p>
                      <a:pPr marL="0" marR="0" algn="ctr">
                        <a:lnSpc>
                          <a:spcPct val="107000"/>
                        </a:lnSpc>
                        <a:spcBef>
                          <a:spcPts val="360"/>
                        </a:spcBef>
                        <a:spcAft>
                          <a:spcPts val="360"/>
                        </a:spcAft>
                        <a:tabLst>
                          <a:tab pos="5280025" algn="l"/>
                        </a:tabLst>
                      </a:pPr>
                      <a:r>
                        <a:rPr lang="fr-CA" sz="900" b="1" kern="1200">
                          <a:solidFill>
                            <a:schemeClr val="accent4"/>
                          </a:solidFill>
                          <a:effectLst/>
                          <a:latin typeface="+mn-lt"/>
                          <a:ea typeface="+mn-ea"/>
                          <a:cs typeface="+mn-cs"/>
                        </a:rPr>
                        <a:t>Alb.*</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360"/>
                        </a:spcBef>
                        <a:spcAft>
                          <a:spcPts val="360"/>
                        </a:spcAft>
                        <a:tabLst>
                          <a:tab pos="5280025" algn="l"/>
                        </a:tabLst>
                      </a:pPr>
                      <a:r>
                        <a:rPr lang="en-US" sz="900" b="0">
                          <a:solidFill>
                            <a:schemeClr val="accent4"/>
                          </a:solidFill>
                          <a:effectLst/>
                        </a:rPr>
                        <a:t>-</a:t>
                      </a:r>
                      <a:endParaRPr lang="en-US" sz="900" b="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11963" marR="11963" marT="0" marB="0"/>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1259656756"/>
                  </a:ext>
                </a:extLst>
              </a:tr>
              <a:tr h="291119">
                <a:tc>
                  <a:txBody>
                    <a:bodyPr/>
                    <a:lstStyle/>
                    <a:p>
                      <a:pPr marL="0" marR="0" algn="ctr">
                        <a:lnSpc>
                          <a:spcPct val="107000"/>
                        </a:lnSpc>
                        <a:spcBef>
                          <a:spcPts val="360"/>
                        </a:spcBef>
                        <a:spcAft>
                          <a:spcPts val="360"/>
                        </a:spcAft>
                        <a:tabLst>
                          <a:tab pos="5280025" algn="l"/>
                        </a:tabLst>
                      </a:pPr>
                      <a:r>
                        <a:rPr lang="fr-CA" sz="900" b="1" kern="1200">
                          <a:solidFill>
                            <a:schemeClr val="accent4"/>
                          </a:solidFill>
                          <a:effectLst/>
                          <a:latin typeface="+mn-lt"/>
                          <a:ea typeface="+mn-ea"/>
                          <a:cs typeface="+mn-cs"/>
                        </a:rPr>
                        <a:t>Sask.</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360"/>
                        </a:spcBef>
                        <a:spcAft>
                          <a:spcPts val="360"/>
                        </a:spcAft>
                        <a:tabLst>
                          <a:tab pos="5280025" algn="l"/>
                        </a:tabLst>
                      </a:pPr>
                      <a:r>
                        <a:rPr lang="en-US" sz="900" b="0">
                          <a:solidFill>
                            <a:schemeClr val="accent4"/>
                          </a:solidFill>
                          <a:effectLst/>
                        </a:rPr>
                        <a:t>✓</a:t>
                      </a:r>
                      <a:endParaRPr lang="en-US" sz="900" b="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11963" marR="11963" marT="0" marB="0"/>
                </a:tc>
                <a:tc>
                  <a:txBody>
                    <a:bodyPr/>
                    <a:lstStyle/>
                    <a:p>
                      <a:pPr marL="0" marR="0" algn="ctr">
                        <a:lnSpc>
                          <a:spcPct val="107000"/>
                        </a:lnSpc>
                        <a:spcBef>
                          <a:spcPts val="360"/>
                        </a:spcBef>
                        <a:spcAft>
                          <a:spcPts val="360"/>
                        </a:spcAft>
                        <a:tabLst>
                          <a:tab pos="5280025" algn="l"/>
                        </a:tabLst>
                      </a:pPr>
                      <a:r>
                        <a:rPr lang="fr-CA" sz="900" b="0" dirty="0">
                          <a:solidFill>
                            <a:srgbClr val="262626"/>
                          </a:solidFill>
                          <a:effectLst/>
                          <a:latin typeface="Calibri" panose="020F0502020204030204" pitchFamily="34" charset="0"/>
                          <a:ea typeface="Calibri" panose="020F0502020204030204" pitchFamily="34" charset="0"/>
                          <a:cs typeface="Arial" panose="020B0604020202020204" pitchFamily="34" charset="0"/>
                        </a:rPr>
                        <a:t>Mammographie</a:t>
                      </a:r>
                      <a:endParaRPr lang="en-US" sz="900" b="0" dirty="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Calibri" panose="020F0502020204030204" pitchFamily="34" charset="0"/>
                        </a:rPr>
                        <a:t>40 ans</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Calibri" panose="020F0502020204030204" pitchFamily="34" charset="0"/>
                        </a:rPr>
                        <a:t>(Avec aiguillage par le FSP vers le centre de diagnostic; 50 ans en cas d’accès direct)</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Annuel pour les personnes ayant des antécédents familiaux de cancer du sein et une densité mammaire élevée,</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Calibri" panose="020F0502020204030204" pitchFamily="34" charset="0"/>
                        </a:rPr>
                        <a:t>antécédents de lésions mammaires bénignes à haut risque</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74 ans</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(possibilité de poursuivre le dépistage à partir de 75 ans)</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3767883895"/>
                  </a:ext>
                </a:extLst>
              </a:tr>
              <a:tr h="291119">
                <a:tc>
                  <a:txBody>
                    <a:bodyPr/>
                    <a:lstStyle/>
                    <a:p>
                      <a:pPr marL="0" marR="0" algn="ctr">
                        <a:lnSpc>
                          <a:spcPct val="107000"/>
                        </a:lnSpc>
                        <a:spcBef>
                          <a:spcPts val="360"/>
                        </a:spcBef>
                        <a:spcAft>
                          <a:spcPts val="360"/>
                        </a:spcAft>
                        <a:tabLst>
                          <a:tab pos="5280025" algn="l"/>
                        </a:tabLst>
                      </a:pPr>
                      <a:r>
                        <a:rPr lang="fr-CA" sz="900" b="1" kern="1200">
                          <a:solidFill>
                            <a:schemeClr val="accent4"/>
                          </a:solidFill>
                          <a:effectLst/>
                          <a:latin typeface="+mn-lt"/>
                          <a:ea typeface="+mn-ea"/>
                          <a:cs typeface="+mn-cs"/>
                        </a:rPr>
                        <a:t>Man.</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360"/>
                        </a:spcBef>
                        <a:spcAft>
                          <a:spcPts val="360"/>
                        </a:spcAft>
                        <a:tabLst>
                          <a:tab pos="5280025" algn="l"/>
                        </a:tabLst>
                      </a:pPr>
                      <a:r>
                        <a:rPr lang="en-US" sz="900" b="0">
                          <a:solidFill>
                            <a:schemeClr val="accent4"/>
                          </a:solidFill>
                          <a:effectLst/>
                        </a:rPr>
                        <a:t>✓</a:t>
                      </a:r>
                      <a:endParaRPr lang="en-US" sz="900" b="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11963" marR="11963" marT="0" marB="0"/>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Mammographie</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50 ans</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Variable selon le degré de risque et les recommandations du radiologiste</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74 ans</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(possibilité de poursuivre le dépistage à partir de 75 ans)</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1941262716"/>
                  </a:ext>
                </a:extLst>
              </a:tr>
              <a:tr h="979324">
                <a:tc>
                  <a:txBody>
                    <a:bodyPr/>
                    <a:lstStyle/>
                    <a:p>
                      <a:pPr marL="0" marR="0" algn="ctr">
                        <a:lnSpc>
                          <a:spcPct val="107000"/>
                        </a:lnSpc>
                        <a:spcBef>
                          <a:spcPts val="360"/>
                        </a:spcBef>
                        <a:spcAft>
                          <a:spcPts val="360"/>
                        </a:spcAft>
                        <a:tabLst>
                          <a:tab pos="5280025" algn="l"/>
                        </a:tabLst>
                      </a:pPr>
                      <a:r>
                        <a:rPr lang="fr-CA" sz="900" b="1" kern="1200">
                          <a:solidFill>
                            <a:schemeClr val="accent4"/>
                          </a:solidFill>
                          <a:effectLst/>
                          <a:latin typeface="+mn-lt"/>
                          <a:ea typeface="+mn-ea"/>
                          <a:cs typeface="+mn-cs"/>
                        </a:rPr>
                        <a:t>Ont.^</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360"/>
                        </a:spcBef>
                        <a:spcAft>
                          <a:spcPts val="360"/>
                        </a:spcAft>
                        <a:tabLst>
                          <a:tab pos="5280025" algn="l"/>
                        </a:tabLst>
                      </a:pPr>
                      <a:r>
                        <a:rPr lang="en-US" sz="900" b="0">
                          <a:solidFill>
                            <a:schemeClr val="accent4"/>
                          </a:solidFill>
                          <a:effectLst/>
                        </a:rPr>
                        <a:t>✓</a:t>
                      </a:r>
                      <a:endParaRPr lang="en-US" sz="900" b="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11963" marR="11963" marT="0" marB="0"/>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Mammographie</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50 ans</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Calibri" panose="020F0502020204030204" pitchFamily="34" charset="0"/>
                        </a:rPr>
                        <a:t>Dépistage annuel récurrent pour les femmes présentant des antécédents familiaux et/ou une pathologie documentée de lésions à risque élevé</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Calibri" panose="020F0502020204030204" pitchFamily="34" charset="0"/>
                        </a:rPr>
                        <a:t>Dépistage annuel temporaire pour les femmes ayant une densité mammaire ≥ 75 % au moment du dépistage, ou sur recommandation du ou de la radiologiste au moment du dépistage ou de l’évaluation </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74 ans</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262467033"/>
                  </a:ext>
                </a:extLst>
              </a:tr>
              <a:tr h="142255">
                <a:tc>
                  <a:txBody>
                    <a:bodyPr/>
                    <a:lstStyle/>
                    <a:p>
                      <a:pPr marL="0" marR="0" algn="ctr">
                        <a:lnSpc>
                          <a:spcPct val="107000"/>
                        </a:lnSpc>
                        <a:spcBef>
                          <a:spcPts val="360"/>
                        </a:spcBef>
                        <a:spcAft>
                          <a:spcPts val="360"/>
                        </a:spcAft>
                        <a:tabLst>
                          <a:tab pos="5280025" algn="l"/>
                        </a:tabLst>
                      </a:pPr>
                      <a:r>
                        <a:rPr lang="fr-CA" sz="900" b="1" kern="1200">
                          <a:solidFill>
                            <a:schemeClr val="accent4"/>
                          </a:solidFill>
                          <a:effectLst/>
                          <a:latin typeface="+mn-lt"/>
                          <a:ea typeface="+mn-ea"/>
                          <a:cs typeface="+mn-cs"/>
                        </a:rPr>
                        <a:t>Qc</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360"/>
                        </a:spcBef>
                        <a:spcAft>
                          <a:spcPts val="360"/>
                        </a:spcAft>
                        <a:tabLst>
                          <a:tab pos="5280025" algn="l"/>
                        </a:tabLst>
                      </a:pPr>
                      <a:r>
                        <a:rPr lang="en-US" sz="900" b="0">
                          <a:solidFill>
                            <a:schemeClr val="accent4"/>
                          </a:solidFill>
                          <a:effectLst/>
                        </a:rPr>
                        <a:t>-</a:t>
                      </a:r>
                      <a:endParaRPr lang="en-US" sz="900" b="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11963" marR="11963" marT="0" marB="0"/>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720095668"/>
                  </a:ext>
                </a:extLst>
              </a:tr>
              <a:tr h="142255">
                <a:tc>
                  <a:txBody>
                    <a:bodyPr/>
                    <a:lstStyle/>
                    <a:p>
                      <a:pPr marL="0" marR="0" algn="ctr">
                        <a:lnSpc>
                          <a:spcPct val="107000"/>
                        </a:lnSpc>
                        <a:spcBef>
                          <a:spcPts val="360"/>
                        </a:spcBef>
                        <a:spcAft>
                          <a:spcPts val="360"/>
                        </a:spcAft>
                        <a:tabLst>
                          <a:tab pos="5280025" algn="l"/>
                        </a:tabLst>
                      </a:pPr>
                      <a:r>
                        <a:rPr lang="fr-CA" sz="900" b="1" kern="1200">
                          <a:solidFill>
                            <a:schemeClr val="accent4"/>
                          </a:solidFill>
                          <a:effectLst/>
                          <a:latin typeface="+mn-lt"/>
                          <a:ea typeface="+mn-ea"/>
                          <a:cs typeface="+mn-cs"/>
                        </a:rPr>
                        <a:t>N.‑B.~</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360"/>
                        </a:spcBef>
                        <a:spcAft>
                          <a:spcPts val="360"/>
                        </a:spcAft>
                        <a:tabLst>
                          <a:tab pos="5280025" algn="l"/>
                        </a:tabLst>
                      </a:pPr>
                      <a:r>
                        <a:rPr lang="en-US" sz="900" b="0">
                          <a:solidFill>
                            <a:schemeClr val="accent4"/>
                          </a:solidFill>
                          <a:effectLst/>
                        </a:rPr>
                        <a:t>-</a:t>
                      </a:r>
                      <a:endParaRPr lang="en-US" sz="900" b="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11963" marR="11963" marT="0" marB="0"/>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2255598037"/>
                  </a:ext>
                </a:extLst>
              </a:tr>
              <a:tr h="291119">
                <a:tc>
                  <a:txBody>
                    <a:bodyPr/>
                    <a:lstStyle/>
                    <a:p>
                      <a:pPr marL="0" marR="0" algn="ctr">
                        <a:lnSpc>
                          <a:spcPct val="107000"/>
                        </a:lnSpc>
                        <a:spcBef>
                          <a:spcPts val="360"/>
                        </a:spcBef>
                        <a:spcAft>
                          <a:spcPts val="360"/>
                        </a:spcAft>
                        <a:tabLst>
                          <a:tab pos="5280025" algn="l"/>
                        </a:tabLst>
                      </a:pPr>
                      <a:r>
                        <a:rPr lang="fr-CA" sz="900" b="1" kern="1200">
                          <a:solidFill>
                            <a:schemeClr val="accent4"/>
                          </a:solidFill>
                          <a:effectLst/>
                          <a:latin typeface="+mn-lt"/>
                          <a:ea typeface="+mn-ea"/>
                          <a:cs typeface="+mn-cs"/>
                        </a:rPr>
                        <a:t>N.‑É.</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360"/>
                        </a:spcBef>
                        <a:spcAft>
                          <a:spcPts val="360"/>
                        </a:spcAft>
                        <a:tabLst>
                          <a:tab pos="5280025" algn="l"/>
                        </a:tabLst>
                      </a:pPr>
                      <a:r>
                        <a:rPr lang="en-US" sz="900" b="0">
                          <a:solidFill>
                            <a:schemeClr val="accent4"/>
                          </a:solidFill>
                          <a:effectLst/>
                        </a:rPr>
                        <a:t>✓</a:t>
                      </a:r>
                      <a:endParaRPr lang="en-US" sz="900" b="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11963" marR="11963" marT="0" marB="0"/>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Mammographie</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50 ans </a:t>
                      </a:r>
                      <a:b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b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(accès direct de 40 à 49 ans)</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Annuel</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74 ans</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1692273410"/>
                  </a:ext>
                </a:extLst>
              </a:tr>
              <a:tr h="142255">
                <a:tc>
                  <a:txBody>
                    <a:bodyPr/>
                    <a:lstStyle/>
                    <a:p>
                      <a:pPr marL="0" marR="0" algn="ctr">
                        <a:lnSpc>
                          <a:spcPct val="107000"/>
                        </a:lnSpc>
                        <a:spcBef>
                          <a:spcPts val="360"/>
                        </a:spcBef>
                        <a:spcAft>
                          <a:spcPts val="360"/>
                        </a:spcAft>
                        <a:tabLst>
                          <a:tab pos="5280025" algn="l"/>
                        </a:tabLst>
                      </a:pPr>
                      <a:r>
                        <a:rPr lang="fr-CA" sz="900" b="1" kern="1200">
                          <a:solidFill>
                            <a:schemeClr val="accent4"/>
                          </a:solidFill>
                          <a:effectLst/>
                          <a:latin typeface="+mn-lt"/>
                          <a:ea typeface="+mn-ea"/>
                          <a:cs typeface="+mn-cs"/>
                        </a:rPr>
                        <a:t>Î.‑P.‑É.</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360"/>
                        </a:spcBef>
                        <a:spcAft>
                          <a:spcPts val="360"/>
                        </a:spcAft>
                        <a:tabLst>
                          <a:tab pos="5280025" algn="l"/>
                        </a:tabLst>
                      </a:pPr>
                      <a:r>
                        <a:rPr lang="en-US" sz="900" b="0">
                          <a:solidFill>
                            <a:schemeClr val="accent4"/>
                          </a:solidFill>
                          <a:effectLst/>
                        </a:rPr>
                        <a:t>✓**</a:t>
                      </a:r>
                      <a:endParaRPr lang="en-US" sz="900" b="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11963" marR="11963" marT="0" marB="0"/>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Mammographie</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Calibri" panose="020F0502020204030204" pitchFamily="34" charset="0"/>
                        </a:rPr>
                        <a:t>50 ans</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Calibri" panose="020F0502020204030204" pitchFamily="34" charset="0"/>
                        </a:rPr>
                        <a:t>(accès direct de 40 à 49 ans)</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Annuel</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74 ans</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800470721"/>
                  </a:ext>
                </a:extLst>
              </a:tr>
              <a:tr h="383869">
                <a:tc>
                  <a:txBody>
                    <a:bodyPr/>
                    <a:lstStyle/>
                    <a:p>
                      <a:pPr marL="0" marR="0" algn="ctr">
                        <a:lnSpc>
                          <a:spcPct val="107000"/>
                        </a:lnSpc>
                        <a:spcBef>
                          <a:spcPts val="360"/>
                        </a:spcBef>
                        <a:spcAft>
                          <a:spcPts val="360"/>
                        </a:spcAft>
                        <a:tabLst>
                          <a:tab pos="5280025" algn="l"/>
                        </a:tabLst>
                      </a:pPr>
                      <a:r>
                        <a:rPr lang="fr-CA" sz="900" b="1" kern="1200">
                          <a:solidFill>
                            <a:schemeClr val="accent4"/>
                          </a:solidFill>
                          <a:effectLst/>
                          <a:latin typeface="+mn-lt"/>
                          <a:ea typeface="+mn-ea"/>
                          <a:cs typeface="+mn-cs"/>
                        </a:rPr>
                        <a:t>T.‑N.‑L.</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360"/>
                        </a:spcBef>
                        <a:spcAft>
                          <a:spcPts val="360"/>
                        </a:spcAft>
                        <a:tabLst>
                          <a:tab pos="5280025" algn="l"/>
                        </a:tabLst>
                      </a:pPr>
                      <a:r>
                        <a:rPr lang="en-US" sz="900" b="0">
                          <a:solidFill>
                            <a:schemeClr val="accent4"/>
                          </a:solidFill>
                          <a:effectLst/>
                        </a:rPr>
                        <a:t>✓</a:t>
                      </a:r>
                      <a:endParaRPr lang="en-US" sz="900" b="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11963" marR="11963" marT="0" marB="0"/>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Mammographie</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50 ans‡</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a:solidFill>
                            <a:srgbClr val="262626"/>
                          </a:solidFill>
                          <a:effectLst/>
                          <a:latin typeface="Calibri" panose="020F0502020204030204" pitchFamily="34" charset="0"/>
                          <a:ea typeface="Calibri" panose="020F0502020204030204" pitchFamily="34" charset="0"/>
                          <a:cs typeface="Arial" panose="020B0604020202020204" pitchFamily="34" charset="0"/>
                        </a:rPr>
                        <a:t>Annuel</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marL="0" marR="0" algn="ctr">
                        <a:lnSpc>
                          <a:spcPct val="107000"/>
                        </a:lnSpc>
                        <a:spcBef>
                          <a:spcPts val="360"/>
                        </a:spcBef>
                        <a:spcAft>
                          <a:spcPts val="360"/>
                        </a:spcAft>
                        <a:tabLst>
                          <a:tab pos="5280025" algn="l"/>
                        </a:tabLst>
                      </a:pPr>
                      <a:r>
                        <a:rPr lang="fr-CA" sz="900" b="0" dirty="0">
                          <a:solidFill>
                            <a:srgbClr val="262626"/>
                          </a:solidFill>
                          <a:effectLst/>
                          <a:latin typeface="Calibri" panose="020F0502020204030204" pitchFamily="34" charset="0"/>
                          <a:ea typeface="Calibri" panose="020F0502020204030204" pitchFamily="34" charset="0"/>
                          <a:cs typeface="Arial" panose="020B0604020202020204" pitchFamily="34" charset="0"/>
                        </a:rPr>
                        <a:t>74 ans‡</a:t>
                      </a:r>
                      <a:endParaRPr lang="en-US" sz="900" b="0" dirty="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3531330447"/>
                  </a:ext>
                </a:extLst>
              </a:tr>
            </a:tbl>
          </a:graphicData>
        </a:graphic>
      </p:graphicFrame>
    </p:spTree>
    <p:extLst>
      <p:ext uri="{BB962C8B-B14F-4D97-AF65-F5344CB8AC3E}">
        <p14:creationId xmlns:p14="http://schemas.microsoft.com/office/powerpoint/2010/main" val="1197197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973014" y="288505"/>
            <a:ext cx="10380786" cy="345482"/>
          </a:xfrm>
        </p:spPr>
        <p:txBody>
          <a:bodyPr>
            <a:normAutofit/>
          </a:bodyPr>
          <a:lstStyle/>
          <a:p>
            <a:r>
              <a:rPr lang="fr-FR" sz="1600"/>
              <a:t>Définitions d’un risque élevé de cancer du sein (1/2)</a:t>
            </a:r>
            <a:endParaRPr lang="en-US" sz="1600" i="1"/>
          </a:p>
        </p:txBody>
      </p:sp>
      <p:graphicFrame>
        <p:nvGraphicFramePr>
          <p:cNvPr id="3" name="Table 2">
            <a:extLst>
              <a:ext uri="{FF2B5EF4-FFF2-40B4-BE49-F238E27FC236}">
                <a16:creationId xmlns:a16="http://schemas.microsoft.com/office/drawing/2014/main" id="{5B0C1ABD-A8E1-C644-F648-4FCED75F3A23}"/>
              </a:ext>
            </a:extLst>
          </p:cNvPr>
          <p:cNvGraphicFramePr>
            <a:graphicFrameLocks noGrp="1"/>
          </p:cNvGraphicFramePr>
          <p:nvPr>
            <p:extLst>
              <p:ext uri="{D42A27DB-BD31-4B8C-83A1-F6EECF244321}">
                <p14:modId xmlns:p14="http://schemas.microsoft.com/office/powerpoint/2010/main" val="886502126"/>
              </p:ext>
            </p:extLst>
          </p:nvPr>
        </p:nvGraphicFramePr>
        <p:xfrm>
          <a:off x="188470" y="633987"/>
          <a:ext cx="11917789" cy="5842435"/>
        </p:xfrm>
        <a:graphic>
          <a:graphicData uri="http://schemas.openxmlformats.org/drawingml/2006/table">
            <a:tbl>
              <a:tblPr firstRow="1" firstCol="1" bandRow="1"/>
              <a:tblGrid>
                <a:gridCol w="591923">
                  <a:extLst>
                    <a:ext uri="{9D8B030D-6E8A-4147-A177-3AD203B41FA5}">
                      <a16:colId xmlns:a16="http://schemas.microsoft.com/office/drawing/2014/main" val="1683531180"/>
                    </a:ext>
                  </a:extLst>
                </a:gridCol>
                <a:gridCol w="1028473">
                  <a:extLst>
                    <a:ext uri="{9D8B030D-6E8A-4147-A177-3AD203B41FA5}">
                      <a16:colId xmlns:a16="http://schemas.microsoft.com/office/drawing/2014/main" val="2037229603"/>
                    </a:ext>
                  </a:extLst>
                </a:gridCol>
                <a:gridCol w="1245476">
                  <a:extLst>
                    <a:ext uri="{9D8B030D-6E8A-4147-A177-3AD203B41FA5}">
                      <a16:colId xmlns:a16="http://schemas.microsoft.com/office/drawing/2014/main" val="2316952482"/>
                    </a:ext>
                  </a:extLst>
                </a:gridCol>
                <a:gridCol w="1253359">
                  <a:extLst>
                    <a:ext uri="{9D8B030D-6E8A-4147-A177-3AD203B41FA5}">
                      <a16:colId xmlns:a16="http://schemas.microsoft.com/office/drawing/2014/main" val="1891661396"/>
                    </a:ext>
                  </a:extLst>
                </a:gridCol>
                <a:gridCol w="1308538">
                  <a:extLst>
                    <a:ext uri="{9D8B030D-6E8A-4147-A177-3AD203B41FA5}">
                      <a16:colId xmlns:a16="http://schemas.microsoft.com/office/drawing/2014/main" val="1147834574"/>
                    </a:ext>
                  </a:extLst>
                </a:gridCol>
                <a:gridCol w="6490020">
                  <a:extLst>
                    <a:ext uri="{9D8B030D-6E8A-4147-A177-3AD203B41FA5}">
                      <a16:colId xmlns:a16="http://schemas.microsoft.com/office/drawing/2014/main" val="917467415"/>
                    </a:ext>
                  </a:extLst>
                </a:gridCol>
              </a:tblGrid>
              <a:tr h="816134">
                <a:tc>
                  <a:txBody>
                    <a:bodyPr/>
                    <a:lstStyle/>
                    <a:p>
                      <a:pPr marL="0" marR="0" algn="ctr">
                        <a:lnSpc>
                          <a:spcPct val="107000"/>
                        </a:lnSpc>
                        <a:spcBef>
                          <a:spcPts val="720"/>
                        </a:spcBef>
                        <a:spcAft>
                          <a:spcPts val="720"/>
                        </a:spcAft>
                        <a:tabLst>
                          <a:tab pos="5280025" algn="l"/>
                        </a:tabLst>
                      </a:pPr>
                      <a:r>
                        <a:rPr lang="en-US" sz="1000" b="1">
                          <a:solidFill>
                            <a:schemeClr val="accent4"/>
                          </a:solidFill>
                          <a:effectLst/>
                        </a:rPr>
                        <a:t>P/T</a:t>
                      </a:r>
                      <a:endParaRPr lang="en-US" sz="10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nchor="ctr">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fr-CA" sz="1000" b="1" kern="1200">
                          <a:solidFill>
                            <a:schemeClr val="accent4"/>
                          </a:solidFill>
                          <a:effectLst/>
                          <a:latin typeface="+mn-lt"/>
                          <a:ea typeface="+mn-ea"/>
                          <a:cs typeface="+mn-cs"/>
                        </a:rPr>
                        <a:t>Personne porteuse d’une mutation génique délétère connue (par exemple BRCA1 ou BRCA2)</a:t>
                      </a:r>
                      <a:endParaRPr lang="en-US" sz="10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fr-CA" sz="1000" b="1" kern="1200">
                          <a:solidFill>
                            <a:schemeClr val="accent4"/>
                          </a:solidFill>
                          <a:effectLst/>
                          <a:latin typeface="+mn-lt"/>
                          <a:ea typeface="+mn-ea"/>
                          <a:cs typeface="+mn-cs"/>
                        </a:rPr>
                        <a:t>Personne ayant refusé les tests génétiques et parente au premier degré d’une personne porteuse d’une mutation génique (par exemple BRCA1 ou BRCA2)</a:t>
                      </a:r>
                      <a:endParaRPr lang="en-US" sz="10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fr-CA" sz="1000" b="1" kern="1200">
                          <a:solidFill>
                            <a:schemeClr val="accent4"/>
                          </a:solidFill>
                          <a:effectLst/>
                          <a:latin typeface="+mn-lt"/>
                          <a:ea typeface="+mn-ea"/>
                          <a:cs typeface="+mn-cs"/>
                        </a:rPr>
                        <a:t>Personne présentant un risque à vie de cancer du sein ≥ 25 % (évaluation à l’aide d’un outil de détermination des risques IBIS ou BOADICEA/</a:t>
                      </a:r>
                      <a:r>
                        <a:rPr lang="fr-CA" sz="1000" b="1" kern="1200" err="1">
                          <a:solidFill>
                            <a:schemeClr val="accent4"/>
                          </a:solidFill>
                          <a:effectLst/>
                          <a:latin typeface="+mn-lt"/>
                          <a:ea typeface="+mn-ea"/>
                          <a:cs typeface="+mn-cs"/>
                        </a:rPr>
                        <a:t>Canrisk</a:t>
                      </a:r>
                      <a:r>
                        <a:rPr lang="fr-CA" sz="1000" b="1" kern="1200">
                          <a:solidFill>
                            <a:schemeClr val="accent4"/>
                          </a:solidFill>
                          <a:effectLst/>
                          <a:latin typeface="+mn-lt"/>
                          <a:ea typeface="+mn-ea"/>
                          <a:cs typeface="+mn-cs"/>
                        </a:rPr>
                        <a:t>)</a:t>
                      </a:r>
                      <a:endParaRPr lang="en-US" sz="10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fr-CA" sz="1000" b="1" kern="1200">
                          <a:solidFill>
                            <a:schemeClr val="accent4"/>
                          </a:solidFill>
                          <a:effectLst/>
                          <a:latin typeface="+mn-lt"/>
                          <a:ea typeface="+mn-ea"/>
                          <a:cs typeface="+mn-cs"/>
                        </a:rPr>
                        <a:t>Personne traitée par radiothérapie thoracique avant l’âge de 30 ans et au moins 8 ans auparavant </a:t>
                      </a:r>
                      <a:endParaRPr lang="en-US" sz="10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nSpc>
                          <a:spcPct val="107000"/>
                        </a:lnSpc>
                        <a:spcBef>
                          <a:spcPts val="720"/>
                        </a:spcBef>
                        <a:spcAft>
                          <a:spcPts val="720"/>
                        </a:spcAft>
                        <a:tabLst>
                          <a:tab pos="5280025" algn="l"/>
                        </a:tabLst>
                      </a:pPr>
                      <a:r>
                        <a:rPr lang="fr-CA" sz="1000" b="1" kern="1200">
                          <a:solidFill>
                            <a:schemeClr val="accent4"/>
                          </a:solidFill>
                          <a:effectLst/>
                          <a:latin typeface="+mn-lt"/>
                          <a:ea typeface="+mn-ea"/>
                          <a:cs typeface="+mn-cs"/>
                        </a:rPr>
                        <a:t>Autre</a:t>
                      </a:r>
                      <a:endParaRPr lang="en-US" sz="10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3048399318"/>
                  </a:ext>
                </a:extLst>
              </a:tr>
              <a:tr h="178235">
                <a:tc>
                  <a:txBody>
                    <a:bodyPr/>
                    <a:lstStyle/>
                    <a:p>
                      <a:pPr marL="0" marR="0" algn="ctr">
                        <a:lnSpc>
                          <a:spcPct val="107000"/>
                        </a:lnSpc>
                        <a:spcBef>
                          <a:spcPts val="720"/>
                        </a:spcBef>
                        <a:spcAft>
                          <a:spcPts val="720"/>
                        </a:spcAft>
                        <a:tabLst>
                          <a:tab pos="5280025" algn="l"/>
                        </a:tabLst>
                      </a:pPr>
                      <a:r>
                        <a:rPr lang="en-US" sz="1000" b="1" kern="1200" err="1">
                          <a:solidFill>
                            <a:schemeClr val="accent4"/>
                          </a:solidFill>
                          <a:effectLst/>
                          <a:latin typeface="+mn-lt"/>
                          <a:ea typeface="+mn-ea"/>
                          <a:cs typeface="+mn-cs"/>
                        </a:rPr>
                        <a:t>Yn</a:t>
                      </a:r>
                      <a:endParaRPr lang="en-US" sz="10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457200" marR="0" algn="ctr">
                        <a:lnSpc>
                          <a:spcPct val="107000"/>
                        </a:lnSpc>
                        <a:spcBef>
                          <a:spcPts val="0"/>
                        </a:spcBef>
                        <a:spcAft>
                          <a:spcPts val="0"/>
                        </a:spcAft>
                        <a:tabLst>
                          <a:tab pos="5280025" algn="l"/>
                        </a:tabLst>
                      </a:pPr>
                      <a:r>
                        <a:rPr lang="en-US" sz="1000">
                          <a:solidFill>
                            <a:schemeClr val="accent4"/>
                          </a:solidFill>
                          <a:effectLst/>
                        </a:rPr>
                        <a:t> </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457200" marR="0" algn="ctr">
                        <a:lnSpc>
                          <a:spcPct val="107000"/>
                        </a:lnSpc>
                        <a:spcBef>
                          <a:spcPts val="0"/>
                        </a:spcBef>
                        <a:spcAft>
                          <a:spcPts val="0"/>
                        </a:spcAft>
                        <a:tabLst>
                          <a:tab pos="5280025" algn="l"/>
                        </a:tabLst>
                      </a:pPr>
                      <a:r>
                        <a:rPr lang="en-US" sz="1000">
                          <a:solidFill>
                            <a:schemeClr val="accent4"/>
                          </a:solidFill>
                          <a:effectLst/>
                        </a:rPr>
                        <a:t> </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457200" marR="0" algn="ctr">
                        <a:lnSpc>
                          <a:spcPct val="107000"/>
                        </a:lnSpc>
                        <a:spcBef>
                          <a:spcPts val="0"/>
                        </a:spcBef>
                        <a:spcAft>
                          <a:spcPts val="0"/>
                        </a:spcAft>
                        <a:tabLst>
                          <a:tab pos="5280025" algn="l"/>
                        </a:tabLst>
                      </a:pPr>
                      <a:r>
                        <a:rPr lang="en-US" sz="1000">
                          <a:solidFill>
                            <a:schemeClr val="accent4"/>
                          </a:solidFill>
                          <a:effectLst/>
                        </a:rPr>
                        <a:t> </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457200" marR="0" algn="ctr">
                        <a:lnSpc>
                          <a:spcPct val="107000"/>
                        </a:lnSpc>
                        <a:spcBef>
                          <a:spcPts val="0"/>
                        </a:spcBef>
                        <a:spcAft>
                          <a:spcPts val="0"/>
                        </a:spcAft>
                        <a:tabLst>
                          <a:tab pos="5280025" algn="l"/>
                        </a:tabLst>
                      </a:pPr>
                      <a:r>
                        <a:rPr lang="en-US" sz="1000">
                          <a:solidFill>
                            <a:schemeClr val="accent4"/>
                          </a:solidFill>
                          <a:effectLst/>
                        </a:rPr>
                        <a:t> </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171450" marR="0" indent="-171450">
                        <a:lnSpc>
                          <a:spcPct val="107000"/>
                        </a:lnSpc>
                        <a:spcBef>
                          <a:spcPts val="0"/>
                        </a:spcBef>
                        <a:spcAft>
                          <a:spcPts val="720"/>
                        </a:spcAft>
                        <a:buFont typeface="Arial" panose="020B0604020202020204" pitchFamily="34" charset="0"/>
                        <a:buChar char="•"/>
                        <a:tabLst>
                          <a:tab pos="5280025" algn="l"/>
                        </a:tabLst>
                      </a:pPr>
                      <a:r>
                        <a:rPr lang="fr-CA" sz="1000" b="0" kern="1200" dirty="0">
                          <a:solidFill>
                            <a:schemeClr val="accent4"/>
                          </a:solidFill>
                          <a:effectLst/>
                          <a:latin typeface="+mn-lt"/>
                          <a:ea typeface="+mn-ea"/>
                          <a:cs typeface="+mn-cs"/>
                        </a:rPr>
                        <a:t>Pas de catégorie « risque élevé »</a:t>
                      </a:r>
                      <a:endParaRPr lang="en-US" sz="1000" b="0" kern="1200" dirty="0">
                        <a:solidFill>
                          <a:schemeClr val="accent4"/>
                        </a:solidFill>
                        <a:effectLst/>
                        <a:latin typeface="+mn-lt"/>
                        <a:ea typeface="+mn-ea"/>
                        <a:cs typeface="+mn-cs"/>
                      </a:endParaRPr>
                    </a:p>
                  </a:txBody>
                  <a:tcPr marL="68580" marR="68580" marT="0" marB="0" anchor="ctr"/>
                </a:tc>
                <a:extLst>
                  <a:ext uri="{0D108BD9-81ED-4DB2-BD59-A6C34878D82A}">
                    <a16:rowId xmlns:a16="http://schemas.microsoft.com/office/drawing/2014/main" val="2269352343"/>
                  </a:ext>
                </a:extLst>
              </a:tr>
              <a:tr h="654145">
                <a:tc>
                  <a:txBody>
                    <a:bodyPr/>
                    <a:lstStyle/>
                    <a:p>
                      <a:pPr marL="0" marR="0" algn="ctr">
                        <a:lnSpc>
                          <a:spcPct val="107000"/>
                        </a:lnSpc>
                        <a:spcBef>
                          <a:spcPts val="720"/>
                        </a:spcBef>
                        <a:spcAft>
                          <a:spcPts val="720"/>
                        </a:spcAft>
                        <a:tabLst>
                          <a:tab pos="5280025" algn="l"/>
                        </a:tabLst>
                      </a:pPr>
                      <a:r>
                        <a:rPr lang="en-US" sz="1000" b="1" kern="1200">
                          <a:solidFill>
                            <a:schemeClr val="accent4"/>
                          </a:solidFill>
                          <a:effectLst/>
                          <a:latin typeface="+mn-lt"/>
                          <a:ea typeface="+mn-ea"/>
                          <a:cs typeface="+mn-cs"/>
                        </a:rPr>
                        <a:t>T.N. O.</a:t>
                      </a:r>
                    </a:p>
                  </a:txBody>
                  <a:tcPr marL="68580" marR="68580" marT="0" marB="0">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en-US" sz="1000">
                          <a:solidFill>
                            <a:schemeClr val="accent4"/>
                          </a:solidFill>
                          <a:effectLst/>
                        </a:rPr>
                        <a:t>✓</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 </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171450" marR="0" lvl="0" indent="-171450">
                        <a:lnSpc>
                          <a:spcPct val="107000"/>
                        </a:lnSpc>
                        <a:spcBef>
                          <a:spcPts val="0"/>
                        </a:spcBef>
                        <a:spcAft>
                          <a:spcPts val="0"/>
                        </a:spcAft>
                        <a:buFont typeface="Arial" panose="020B0604020202020204" pitchFamily="34" charset="0"/>
                        <a:buChar char="•"/>
                        <a:tabLst>
                          <a:tab pos="5280025" algn="l"/>
                        </a:tabLst>
                      </a:pPr>
                      <a:r>
                        <a:rPr lang="fr-CA" sz="1000" b="0" kern="1200">
                          <a:solidFill>
                            <a:schemeClr val="accent4"/>
                          </a:solidFill>
                          <a:effectLst/>
                          <a:latin typeface="+mn-lt"/>
                          <a:ea typeface="+mn-ea"/>
                          <a:cs typeface="+mn-cs"/>
                        </a:rPr>
                        <a:t>Mutations confirmées des gènes BRCA1 ou BRCA2</a:t>
                      </a:r>
                      <a:endParaRPr lang="en-US" sz="1000" b="0" kern="1200">
                        <a:solidFill>
                          <a:schemeClr val="accent4"/>
                        </a:solidFill>
                        <a:effectLst/>
                        <a:latin typeface="+mn-lt"/>
                        <a:ea typeface="+mn-ea"/>
                        <a:cs typeface="+mn-cs"/>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fr-CA" sz="1000" b="0" kern="1200">
                          <a:solidFill>
                            <a:schemeClr val="accent4"/>
                          </a:solidFill>
                          <a:effectLst/>
                          <a:latin typeface="+mn-lt"/>
                          <a:ea typeface="+mn-ea"/>
                          <a:cs typeface="+mn-cs"/>
                        </a:rPr>
                        <a:t>Radiothérapie de la région du thorax</a:t>
                      </a:r>
                      <a:endParaRPr lang="en-US" sz="1000" b="0" kern="1200">
                        <a:solidFill>
                          <a:schemeClr val="accent4"/>
                        </a:solidFill>
                        <a:effectLst/>
                        <a:latin typeface="+mn-lt"/>
                        <a:ea typeface="+mn-ea"/>
                        <a:cs typeface="+mn-cs"/>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fr-CA" sz="1000" b="0" kern="1200">
                          <a:solidFill>
                            <a:schemeClr val="accent4"/>
                          </a:solidFill>
                          <a:effectLst/>
                          <a:latin typeface="+mn-lt"/>
                          <a:ea typeface="+mn-ea"/>
                          <a:cs typeface="+mn-cs"/>
                        </a:rPr>
                        <a:t>Antécédents familiaux au premier degré de cancer du sein</a:t>
                      </a:r>
                      <a:endParaRPr lang="en-US" sz="1000" b="0" kern="1200">
                        <a:solidFill>
                          <a:schemeClr val="accent4"/>
                        </a:solidFill>
                        <a:effectLst/>
                        <a:latin typeface="+mn-lt"/>
                        <a:ea typeface="+mn-ea"/>
                        <a:cs typeface="+mn-cs"/>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fr-CA" sz="1000" b="0" kern="1200">
                          <a:solidFill>
                            <a:schemeClr val="accent4"/>
                          </a:solidFill>
                          <a:effectLst/>
                          <a:latin typeface="+mn-lt"/>
                          <a:ea typeface="+mn-ea"/>
                          <a:cs typeface="+mn-cs"/>
                        </a:rPr>
                        <a:t>Antécédents personnels ou familiaux au premier degré de cancer de l’ovaire</a:t>
                      </a:r>
                      <a:endParaRPr lang="en-US" sz="1000" b="0" kern="1200">
                        <a:solidFill>
                          <a:schemeClr val="accent4"/>
                        </a:solidFill>
                        <a:effectLst/>
                        <a:latin typeface="+mn-lt"/>
                        <a:ea typeface="+mn-ea"/>
                        <a:cs typeface="+mn-cs"/>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fr-CA" sz="1000" b="0" kern="1200">
                          <a:solidFill>
                            <a:schemeClr val="accent4"/>
                          </a:solidFill>
                          <a:effectLst/>
                          <a:latin typeface="+mn-lt"/>
                          <a:ea typeface="+mn-ea"/>
                          <a:cs typeface="+mn-cs"/>
                        </a:rPr>
                        <a:t>Tissu mammaire très dense (≥ 75 %, en fonction des observations effectuées à partir de la mammographie)</a:t>
                      </a:r>
                      <a:endParaRPr lang="en-US" sz="1000" b="0" kern="1200">
                        <a:solidFill>
                          <a:schemeClr val="accent4"/>
                        </a:solidFill>
                        <a:effectLst/>
                        <a:latin typeface="+mn-lt"/>
                        <a:ea typeface="+mn-ea"/>
                        <a:cs typeface="+mn-cs"/>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fr-CA" sz="1000" b="0" kern="1200">
                          <a:solidFill>
                            <a:schemeClr val="accent4"/>
                          </a:solidFill>
                          <a:effectLst/>
                          <a:latin typeface="+mn-lt"/>
                          <a:ea typeface="+mn-ea"/>
                          <a:cs typeface="+mn-cs"/>
                        </a:rPr>
                        <a:t>Antécédents personnels de biopsies mammaires montrant une hyperplasie canalaire atypique</a:t>
                      </a:r>
                      <a:endParaRPr lang="en-US" sz="10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3011431674"/>
                  </a:ext>
                </a:extLst>
              </a:tr>
              <a:tr h="437144">
                <a:tc>
                  <a:txBody>
                    <a:bodyPr/>
                    <a:lstStyle/>
                    <a:p>
                      <a:pPr marL="0" marR="0" algn="ctr">
                        <a:lnSpc>
                          <a:spcPct val="107000"/>
                        </a:lnSpc>
                        <a:spcBef>
                          <a:spcPts val="720"/>
                        </a:spcBef>
                        <a:spcAft>
                          <a:spcPts val="720"/>
                        </a:spcAft>
                        <a:tabLst>
                          <a:tab pos="5280025" algn="l"/>
                        </a:tabLst>
                      </a:pPr>
                      <a:r>
                        <a:rPr lang="en-US" sz="1000" b="1" kern="1200" err="1">
                          <a:solidFill>
                            <a:schemeClr val="accent4"/>
                          </a:solidFill>
                          <a:effectLst/>
                          <a:latin typeface="+mn-lt"/>
                          <a:ea typeface="+mn-ea"/>
                          <a:cs typeface="+mn-cs"/>
                        </a:rPr>
                        <a:t>Nt</a:t>
                      </a:r>
                      <a:endParaRPr lang="en-US" sz="10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en-US" sz="1000">
                          <a:solidFill>
                            <a:schemeClr val="accent4"/>
                          </a:solidFill>
                          <a:effectLst/>
                        </a:rPr>
                        <a:t> </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 </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 </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720"/>
                        </a:spcBef>
                        <a:spcAft>
                          <a:spcPts val="0"/>
                        </a:spcAft>
                        <a:tabLst>
                          <a:tab pos="5280025" algn="l"/>
                        </a:tabLst>
                      </a:pPr>
                      <a:r>
                        <a:rPr lang="en-US" sz="1000">
                          <a:solidFill>
                            <a:schemeClr val="accent4"/>
                          </a:solidFill>
                          <a:effectLst/>
                        </a:rPr>
                        <a:t> </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171450" marR="0" lvl="0" indent="-171450">
                        <a:lnSpc>
                          <a:spcPct val="107000"/>
                        </a:lnSpc>
                        <a:spcBef>
                          <a:spcPts val="0"/>
                        </a:spcBef>
                        <a:spcAft>
                          <a:spcPts val="0"/>
                        </a:spcAft>
                        <a:buFont typeface="Arial" panose="020B0604020202020204" pitchFamily="34" charset="0"/>
                        <a:buChar char="•"/>
                        <a:tabLst>
                          <a:tab pos="5280025" algn="l"/>
                        </a:tabLst>
                      </a:pPr>
                      <a:r>
                        <a:rPr lang="fr-CA" sz="1000" b="0" kern="1200">
                          <a:solidFill>
                            <a:schemeClr val="accent4"/>
                          </a:solidFill>
                          <a:effectLst/>
                          <a:latin typeface="+mn-lt"/>
                          <a:ea typeface="+mn-ea"/>
                          <a:cs typeface="+mn-cs"/>
                        </a:rPr>
                        <a:t>Patiente ayant eu un cancer du sein</a:t>
                      </a:r>
                      <a:endParaRPr lang="en-US" sz="1000" b="0" kern="1200">
                        <a:solidFill>
                          <a:schemeClr val="accent4"/>
                        </a:solidFill>
                        <a:effectLst/>
                        <a:latin typeface="+mn-lt"/>
                        <a:ea typeface="+mn-ea"/>
                        <a:cs typeface="+mn-cs"/>
                      </a:endParaRPr>
                    </a:p>
                    <a:p>
                      <a:pPr marL="171450" marR="0" lvl="0" indent="-171450">
                        <a:lnSpc>
                          <a:spcPct val="107000"/>
                        </a:lnSpc>
                        <a:spcBef>
                          <a:spcPts val="720"/>
                        </a:spcBef>
                        <a:spcAft>
                          <a:spcPts val="0"/>
                        </a:spcAft>
                        <a:buFont typeface="Arial" panose="020B0604020202020204" pitchFamily="34" charset="0"/>
                        <a:buChar char="•"/>
                        <a:tabLst>
                          <a:tab pos="5280025" algn="l"/>
                        </a:tabLst>
                      </a:pPr>
                      <a:r>
                        <a:rPr lang="fr-CA" sz="1000" b="0" kern="1200">
                          <a:solidFill>
                            <a:schemeClr val="accent4"/>
                          </a:solidFill>
                          <a:effectLst/>
                          <a:latin typeface="+mn-lt"/>
                          <a:ea typeface="+mn-ea"/>
                          <a:cs typeface="+mn-cs"/>
                        </a:rPr>
                        <a:t>Parent au premier degré</a:t>
                      </a:r>
                      <a:endParaRPr lang="en-US" sz="1000" b="0" kern="1200">
                        <a:solidFill>
                          <a:schemeClr val="accent4"/>
                        </a:solidFill>
                        <a:effectLst/>
                        <a:latin typeface="+mn-lt"/>
                        <a:ea typeface="+mn-ea"/>
                        <a:cs typeface="+mn-cs"/>
                      </a:endParaRPr>
                    </a:p>
                    <a:p>
                      <a:pPr marL="171450" marR="0" lvl="0" indent="-171450">
                        <a:lnSpc>
                          <a:spcPct val="107000"/>
                        </a:lnSpc>
                        <a:spcBef>
                          <a:spcPts val="720"/>
                        </a:spcBef>
                        <a:spcAft>
                          <a:spcPts val="720"/>
                        </a:spcAft>
                        <a:buFont typeface="Arial" panose="020B0604020202020204" pitchFamily="34" charset="0"/>
                        <a:buChar char="•"/>
                        <a:tabLst>
                          <a:tab pos="5280025" algn="l"/>
                        </a:tabLst>
                      </a:pPr>
                      <a:r>
                        <a:rPr lang="fr-CA" sz="1000" b="0" kern="1200">
                          <a:solidFill>
                            <a:schemeClr val="accent4"/>
                          </a:solidFill>
                          <a:effectLst/>
                          <a:latin typeface="+mn-lt"/>
                          <a:ea typeface="+mn-ea"/>
                          <a:cs typeface="+mn-cs"/>
                        </a:rPr>
                        <a:t>Patiente symptomatique</a:t>
                      </a:r>
                      <a:endParaRPr lang="en-US" sz="10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3511166136"/>
                  </a:ext>
                </a:extLst>
              </a:tr>
              <a:tr h="267240">
                <a:tc>
                  <a:txBody>
                    <a:bodyPr/>
                    <a:lstStyle/>
                    <a:p>
                      <a:pPr marL="0" marR="0" algn="ctr">
                        <a:lnSpc>
                          <a:spcPct val="107000"/>
                        </a:lnSpc>
                        <a:spcBef>
                          <a:spcPts val="720"/>
                        </a:spcBef>
                        <a:spcAft>
                          <a:spcPts val="720"/>
                        </a:spcAft>
                        <a:tabLst>
                          <a:tab pos="5280025" algn="l"/>
                        </a:tabLst>
                      </a:pPr>
                      <a:r>
                        <a:rPr lang="en-US" sz="1000" b="1" kern="1200">
                          <a:solidFill>
                            <a:schemeClr val="accent4"/>
                          </a:solidFill>
                          <a:effectLst/>
                          <a:latin typeface="+mn-lt"/>
                          <a:ea typeface="+mn-ea"/>
                          <a:cs typeface="+mn-cs"/>
                        </a:rPr>
                        <a:t>C. B.</a:t>
                      </a:r>
                    </a:p>
                  </a:txBody>
                  <a:tcPr marL="68580" marR="68580" marT="0" marB="0">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en-US" sz="1000">
                          <a:solidFill>
                            <a:schemeClr val="accent4"/>
                          </a:solidFill>
                          <a:effectLst/>
                        </a:rPr>
                        <a:t>✓</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171450" marR="0" lvl="0" indent="-171450">
                        <a:lnSpc>
                          <a:spcPct val="107000"/>
                        </a:lnSpc>
                        <a:spcBef>
                          <a:spcPts val="0"/>
                        </a:spcBef>
                        <a:spcAft>
                          <a:spcPts val="0"/>
                        </a:spcAft>
                        <a:buFont typeface="Arial" panose="020B0604020202020204" pitchFamily="34" charset="0"/>
                        <a:buChar char="•"/>
                        <a:tabLst>
                          <a:tab pos="5280025" algn="l"/>
                        </a:tabLst>
                      </a:pPr>
                      <a:r>
                        <a:rPr lang="fr-CA" sz="1000" b="0" kern="1200">
                          <a:solidFill>
                            <a:schemeClr val="accent4"/>
                          </a:solidFill>
                          <a:effectLst/>
                          <a:latin typeface="+mn-lt"/>
                          <a:ea typeface="+mn-ea"/>
                          <a:cs typeface="+mn-cs"/>
                        </a:rPr>
                        <a:t>Antécédents familiaux très importants de cancer du sein : 2 cas de cancer du sein chez des proches parentes, du même côté de la famille, toutes deux ayant reçu leur diagnostic avant 30 ans, ou 3 cas ou plus de cancer du sein chez des proches parentes, du même côté de la famille, avec au moins l’une d’entre elles ayant reçu son diagnostic avant 50 ans</a:t>
                      </a:r>
                      <a:endParaRPr lang="en-US" sz="10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2599870870"/>
                  </a:ext>
                </a:extLst>
              </a:tr>
              <a:tr h="178235">
                <a:tc>
                  <a:txBody>
                    <a:bodyPr/>
                    <a:lstStyle/>
                    <a:p>
                      <a:pPr marL="0" marR="0" algn="ctr">
                        <a:lnSpc>
                          <a:spcPct val="107000"/>
                        </a:lnSpc>
                        <a:spcBef>
                          <a:spcPts val="720"/>
                        </a:spcBef>
                        <a:spcAft>
                          <a:spcPts val="720"/>
                        </a:spcAft>
                        <a:tabLst>
                          <a:tab pos="5280025" algn="l"/>
                        </a:tabLst>
                      </a:pPr>
                      <a:r>
                        <a:rPr lang="en-US" sz="1000" b="1" kern="1200">
                          <a:solidFill>
                            <a:schemeClr val="accent4"/>
                          </a:solidFill>
                          <a:effectLst/>
                          <a:latin typeface="+mn-lt"/>
                          <a:ea typeface="+mn-ea"/>
                          <a:cs typeface="+mn-cs"/>
                        </a:rPr>
                        <a:t>Alb.</a:t>
                      </a:r>
                    </a:p>
                  </a:txBody>
                  <a:tcPr marL="68580" marR="68580" marT="0" marB="0">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en-US" sz="1000">
                          <a:solidFill>
                            <a:schemeClr val="accent4"/>
                          </a:solidFill>
                          <a:effectLst/>
                        </a:rPr>
                        <a:t>✓</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171450" marR="0" lvl="0" indent="-171450">
                        <a:lnSpc>
                          <a:spcPct val="107000"/>
                        </a:lnSpc>
                        <a:spcBef>
                          <a:spcPts val="0"/>
                        </a:spcBef>
                        <a:spcAft>
                          <a:spcPts val="0"/>
                        </a:spcAft>
                        <a:buFont typeface="Arial" panose="020B0604020202020204" pitchFamily="34" charset="0"/>
                        <a:buChar char="•"/>
                        <a:tabLst>
                          <a:tab pos="5280025" algn="l"/>
                        </a:tabLst>
                      </a:pPr>
                      <a:r>
                        <a:rPr lang="fr-CA" sz="1000" b="0" kern="1200">
                          <a:solidFill>
                            <a:schemeClr val="accent4"/>
                          </a:solidFill>
                          <a:effectLst/>
                          <a:latin typeface="+mn-lt"/>
                          <a:ea typeface="+mn-ea"/>
                          <a:cs typeface="+mn-cs"/>
                        </a:rPr>
                        <a:t>Ascendance ashkénaze</a:t>
                      </a:r>
                      <a:endParaRPr lang="en-US" sz="1000" b="0" kern="1200">
                        <a:solidFill>
                          <a:schemeClr val="accent4"/>
                        </a:solidFill>
                        <a:effectLst/>
                        <a:latin typeface="+mn-lt"/>
                        <a:ea typeface="+mn-ea"/>
                        <a:cs typeface="+mn-cs"/>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fr-CA" sz="1000" b="0" kern="1200">
                          <a:solidFill>
                            <a:schemeClr val="accent4"/>
                          </a:solidFill>
                          <a:effectLst/>
                          <a:latin typeface="+mn-lt"/>
                          <a:ea typeface="+mn-ea"/>
                          <a:cs typeface="+mn-cs"/>
                        </a:rPr>
                        <a:t>ADH, ALH, CLIS</a:t>
                      </a:r>
                      <a:endParaRPr lang="en-US" sz="10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3721862368"/>
                  </a:ext>
                </a:extLst>
              </a:tr>
              <a:tr h="384455">
                <a:tc>
                  <a:txBody>
                    <a:bodyPr/>
                    <a:lstStyle/>
                    <a:p>
                      <a:pPr marL="0" marR="0" algn="ctr">
                        <a:lnSpc>
                          <a:spcPct val="107000"/>
                        </a:lnSpc>
                        <a:spcBef>
                          <a:spcPts val="720"/>
                        </a:spcBef>
                        <a:spcAft>
                          <a:spcPts val="720"/>
                        </a:spcAft>
                        <a:tabLst>
                          <a:tab pos="5280025" algn="l"/>
                        </a:tabLst>
                      </a:pPr>
                      <a:r>
                        <a:rPr lang="en-US" sz="1000" b="1" kern="1200">
                          <a:solidFill>
                            <a:schemeClr val="accent4"/>
                          </a:solidFill>
                          <a:effectLst/>
                          <a:latin typeface="+mn-lt"/>
                          <a:ea typeface="+mn-ea"/>
                          <a:cs typeface="+mn-cs"/>
                        </a:rPr>
                        <a:t>Sask.</a:t>
                      </a:r>
                    </a:p>
                  </a:txBody>
                  <a:tcPr marL="68580" marR="68580" marT="0" marB="0">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en-US" sz="1000">
                          <a:solidFill>
                            <a:schemeClr val="accent4"/>
                          </a:solidFill>
                          <a:effectLst/>
                        </a:rPr>
                        <a:t>✓</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171450" marR="0" lvl="0" indent="-171450">
                        <a:lnSpc>
                          <a:spcPct val="107000"/>
                        </a:lnSpc>
                        <a:spcBef>
                          <a:spcPts val="0"/>
                        </a:spcBef>
                        <a:spcAft>
                          <a:spcPts val="0"/>
                        </a:spcAft>
                        <a:buFont typeface="Arial" panose="020B0604020202020204" pitchFamily="34" charset="0"/>
                        <a:buChar char="•"/>
                        <a:tabLst>
                          <a:tab pos="5280025" algn="l"/>
                        </a:tabLst>
                      </a:pPr>
                      <a:r>
                        <a:rPr lang="fr-CA" sz="1000" b="0" kern="1200">
                          <a:solidFill>
                            <a:schemeClr val="accent4"/>
                          </a:solidFill>
                          <a:effectLst/>
                          <a:latin typeface="+mn-lt"/>
                          <a:ea typeface="+mn-ea"/>
                          <a:cs typeface="+mn-cs"/>
                        </a:rPr>
                        <a:t>Recommandation du radiologiste</a:t>
                      </a:r>
                      <a:endParaRPr lang="en-US" sz="1000" b="0" kern="1200">
                        <a:solidFill>
                          <a:schemeClr val="accent4"/>
                        </a:solidFill>
                        <a:effectLst/>
                        <a:latin typeface="+mn-lt"/>
                        <a:ea typeface="+mn-ea"/>
                        <a:cs typeface="+mn-cs"/>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fr-CA" sz="1000" b="0" kern="1200">
                          <a:solidFill>
                            <a:schemeClr val="accent4"/>
                          </a:solidFill>
                          <a:effectLst/>
                          <a:latin typeface="+mn-lt"/>
                          <a:ea typeface="+mn-ea"/>
                          <a:cs typeface="+mn-cs"/>
                        </a:rPr>
                        <a:t>Densité mammaire</a:t>
                      </a:r>
                      <a:endParaRPr lang="en-US" sz="1000" b="0" kern="1200">
                        <a:solidFill>
                          <a:schemeClr val="accent4"/>
                        </a:solidFill>
                        <a:effectLst/>
                        <a:latin typeface="+mn-lt"/>
                        <a:ea typeface="+mn-ea"/>
                        <a:cs typeface="+mn-cs"/>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fr-CA" sz="1000" b="0" kern="1200">
                          <a:solidFill>
                            <a:schemeClr val="accent4"/>
                          </a:solidFill>
                          <a:effectLst/>
                          <a:latin typeface="+mn-lt"/>
                          <a:ea typeface="+mn-ea"/>
                          <a:cs typeface="+mn-cs"/>
                        </a:rPr>
                        <a:t>ADH, ALH, CLIS</a:t>
                      </a:r>
                      <a:endParaRPr lang="en-US" sz="1000" b="0" kern="1200">
                        <a:solidFill>
                          <a:schemeClr val="accent4"/>
                        </a:solidFill>
                        <a:effectLst/>
                        <a:latin typeface="+mn-lt"/>
                        <a:ea typeface="+mn-ea"/>
                        <a:cs typeface="+mn-cs"/>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fr-CA" sz="1000" b="0" kern="1200">
                          <a:solidFill>
                            <a:schemeClr val="accent4"/>
                          </a:solidFill>
                          <a:effectLst/>
                          <a:latin typeface="+mn-lt"/>
                          <a:ea typeface="+mn-ea"/>
                          <a:cs typeface="+mn-cs"/>
                        </a:rPr>
                        <a:t>Demande d’un médecin ou d’un radiologiste</a:t>
                      </a:r>
                      <a:endParaRPr lang="en-US" sz="10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2902114914"/>
                  </a:ext>
                </a:extLst>
              </a:tr>
              <a:tr h="269364">
                <a:tc>
                  <a:txBody>
                    <a:bodyPr/>
                    <a:lstStyle/>
                    <a:p>
                      <a:pPr marL="0" marR="0" algn="ctr">
                        <a:lnSpc>
                          <a:spcPct val="107000"/>
                        </a:lnSpc>
                        <a:spcBef>
                          <a:spcPts val="720"/>
                        </a:spcBef>
                        <a:spcAft>
                          <a:spcPts val="720"/>
                        </a:spcAft>
                        <a:tabLst>
                          <a:tab pos="5280025" algn="l"/>
                        </a:tabLst>
                      </a:pPr>
                      <a:r>
                        <a:rPr lang="en-US" sz="1000" b="1" kern="1200">
                          <a:solidFill>
                            <a:schemeClr val="accent4"/>
                          </a:solidFill>
                          <a:effectLst/>
                          <a:latin typeface="+mn-lt"/>
                          <a:ea typeface="+mn-ea"/>
                          <a:cs typeface="+mn-cs"/>
                        </a:rPr>
                        <a:t>Man.</a:t>
                      </a:r>
                    </a:p>
                  </a:txBody>
                  <a:tcPr marL="68580" marR="68580" marT="0" marB="0">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en-US" sz="1000">
                          <a:solidFill>
                            <a:schemeClr val="accent4"/>
                          </a:solidFill>
                          <a:effectLst/>
                        </a:rPr>
                        <a:t>✓</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 </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 </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 </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171450" marR="0" lvl="0" indent="-171450">
                        <a:lnSpc>
                          <a:spcPct val="107000"/>
                        </a:lnSpc>
                        <a:spcBef>
                          <a:spcPts val="0"/>
                        </a:spcBef>
                        <a:spcAft>
                          <a:spcPts val="0"/>
                        </a:spcAft>
                        <a:buFont typeface="Arial" panose="020B0604020202020204" pitchFamily="34" charset="0"/>
                        <a:buChar char="•"/>
                        <a:tabLst>
                          <a:tab pos="5280025" algn="l"/>
                        </a:tabLst>
                      </a:pPr>
                      <a:r>
                        <a:rPr lang="fr-CA" sz="1000" b="0" kern="1200">
                          <a:solidFill>
                            <a:schemeClr val="accent4"/>
                          </a:solidFill>
                          <a:effectLst/>
                          <a:latin typeface="+mn-lt"/>
                          <a:ea typeface="+mn-ea"/>
                          <a:cs typeface="+mn-cs"/>
                        </a:rPr>
                        <a:t>« Modèle Claus » de l’évaluation des risques</a:t>
                      </a:r>
                      <a:endParaRPr lang="en-US" sz="1000" b="0" kern="1200">
                        <a:solidFill>
                          <a:schemeClr val="accent4"/>
                        </a:solidFill>
                        <a:effectLst/>
                        <a:latin typeface="+mn-lt"/>
                        <a:ea typeface="+mn-ea"/>
                        <a:cs typeface="+mn-cs"/>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fr-CA" sz="1000" b="0" kern="1200">
                          <a:solidFill>
                            <a:schemeClr val="accent4"/>
                          </a:solidFill>
                          <a:effectLst/>
                          <a:latin typeface="+mn-lt"/>
                          <a:ea typeface="+mn-ea"/>
                          <a:cs typeface="+mn-cs"/>
                        </a:rPr>
                        <a:t>Ascendance ashkénaze</a:t>
                      </a:r>
                      <a:endParaRPr lang="en-US" sz="1000" b="0" kern="1200">
                        <a:solidFill>
                          <a:schemeClr val="accent4"/>
                        </a:solidFill>
                        <a:effectLst/>
                        <a:latin typeface="+mn-lt"/>
                        <a:ea typeface="+mn-ea"/>
                        <a:cs typeface="+mn-cs"/>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fr-CA" sz="1000" b="0" kern="1200">
                          <a:solidFill>
                            <a:schemeClr val="accent4"/>
                          </a:solidFill>
                          <a:effectLst/>
                          <a:latin typeface="+mn-lt"/>
                          <a:ea typeface="+mn-ea"/>
                          <a:cs typeface="+mn-cs"/>
                        </a:rPr>
                        <a:t>ADH, ALH, CLIS</a:t>
                      </a:r>
                      <a:endParaRPr lang="en-US" sz="10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967701099"/>
                  </a:ext>
                </a:extLst>
              </a:tr>
              <a:tr h="380287">
                <a:tc>
                  <a:txBody>
                    <a:bodyPr/>
                    <a:lstStyle/>
                    <a:p>
                      <a:pPr marL="0" marR="0" algn="ctr">
                        <a:lnSpc>
                          <a:spcPct val="107000"/>
                        </a:lnSpc>
                        <a:spcBef>
                          <a:spcPts val="720"/>
                        </a:spcBef>
                        <a:spcAft>
                          <a:spcPts val="720"/>
                        </a:spcAft>
                        <a:tabLst>
                          <a:tab pos="5280025" algn="l"/>
                        </a:tabLst>
                      </a:pPr>
                      <a:r>
                        <a:rPr lang="en-US" sz="1000" b="1" kern="1200">
                          <a:solidFill>
                            <a:schemeClr val="accent4"/>
                          </a:solidFill>
                          <a:effectLst/>
                          <a:latin typeface="+mn-lt"/>
                          <a:ea typeface="+mn-ea"/>
                          <a:cs typeface="+mn-cs"/>
                        </a:rPr>
                        <a:t>Ont.</a:t>
                      </a:r>
                    </a:p>
                  </a:txBody>
                  <a:tcPr marL="68580" marR="68580" marT="0" marB="0">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en-US" sz="1000">
                          <a:solidFill>
                            <a:schemeClr val="accent4"/>
                          </a:solidFill>
                          <a:effectLst/>
                        </a:rPr>
                        <a:t>✓</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171450" marR="0" lvl="0" indent="-171450">
                        <a:lnSpc>
                          <a:spcPct val="107000"/>
                        </a:lnSpc>
                        <a:spcBef>
                          <a:spcPts val="0"/>
                        </a:spcBef>
                        <a:spcAft>
                          <a:spcPts val="0"/>
                        </a:spcAft>
                        <a:buFont typeface="Arial" panose="020B0604020202020204" pitchFamily="34" charset="0"/>
                        <a:buChar char="•"/>
                        <a:tabLst>
                          <a:tab pos="5280025" algn="l"/>
                        </a:tabLst>
                      </a:pPr>
                      <a:r>
                        <a:rPr lang="fr-CA" sz="1000" b="0" kern="1200" dirty="0">
                          <a:solidFill>
                            <a:schemeClr val="accent4"/>
                          </a:solidFill>
                          <a:effectLst/>
                          <a:latin typeface="+mn-lt"/>
                          <a:ea typeface="+mn-ea"/>
                          <a:cs typeface="+mn-cs"/>
                        </a:rPr>
                        <a:t>30 à 74 ans*</a:t>
                      </a:r>
                      <a:endParaRPr lang="en-US" sz="1000" b="0" kern="1200" dirty="0">
                        <a:solidFill>
                          <a:schemeClr val="accent4"/>
                        </a:solidFill>
                        <a:effectLst/>
                        <a:latin typeface="+mn-lt"/>
                        <a:ea typeface="+mn-ea"/>
                        <a:cs typeface="+mn-cs"/>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fr-CA" sz="1000" b="0" kern="1200" dirty="0">
                          <a:solidFill>
                            <a:schemeClr val="accent4"/>
                          </a:solidFill>
                          <a:effectLst/>
                          <a:latin typeface="+mn-lt"/>
                          <a:ea typeface="+mn-ea"/>
                          <a:cs typeface="+mn-cs"/>
                        </a:rPr>
                        <a:t>Aucun symptôme de cancer du sein</a:t>
                      </a:r>
                      <a:endParaRPr lang="en-US" sz="1000" b="0" kern="1200" dirty="0">
                        <a:solidFill>
                          <a:schemeClr val="accent4"/>
                        </a:solidFill>
                        <a:effectLst/>
                        <a:latin typeface="+mn-lt"/>
                        <a:ea typeface="+mn-ea"/>
                        <a:cs typeface="+mn-cs"/>
                      </a:endParaRPr>
                    </a:p>
                    <a:p>
                      <a:pPr marL="171450" marR="0" lvl="0" indent="-171450">
                        <a:lnSpc>
                          <a:spcPct val="107000"/>
                        </a:lnSpc>
                        <a:spcBef>
                          <a:spcPts val="0"/>
                        </a:spcBef>
                        <a:spcAft>
                          <a:spcPts val="0"/>
                        </a:spcAft>
                        <a:buFont typeface="Arial" panose="020B0604020202020204" pitchFamily="34" charset="0"/>
                        <a:buChar char="•"/>
                      </a:pPr>
                      <a:r>
                        <a:rPr lang="fr-CA" sz="1000" b="0" kern="1200" dirty="0">
                          <a:solidFill>
                            <a:schemeClr val="accent4"/>
                          </a:solidFill>
                          <a:effectLst/>
                          <a:latin typeface="+mn-lt"/>
                          <a:ea typeface="+mn-ea"/>
                          <a:cs typeface="+mn-cs"/>
                        </a:rPr>
                        <a:t>Mutations géniques délétères conférant un risque plus élevé de cancer du sein (par exemple TP53, PTEN, CDH1)</a:t>
                      </a:r>
                      <a:endParaRPr lang="en-US" sz="1000" b="0" kern="1200" dirty="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748162069"/>
                  </a:ext>
                </a:extLst>
              </a:tr>
            </a:tbl>
          </a:graphicData>
        </a:graphic>
      </p:graphicFrame>
    </p:spTree>
    <p:extLst>
      <p:ext uri="{BB962C8B-B14F-4D97-AF65-F5344CB8AC3E}">
        <p14:creationId xmlns:p14="http://schemas.microsoft.com/office/powerpoint/2010/main" val="1161586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973014" y="288505"/>
            <a:ext cx="10380786" cy="345482"/>
          </a:xfrm>
        </p:spPr>
        <p:txBody>
          <a:bodyPr>
            <a:normAutofit/>
          </a:bodyPr>
          <a:lstStyle/>
          <a:p>
            <a:r>
              <a:rPr lang="fr-FR" sz="1600"/>
              <a:t>Définitions d’un risque élevé de cancer du sein (2/2)</a:t>
            </a:r>
            <a:endParaRPr lang="en-US" sz="1600" i="1"/>
          </a:p>
        </p:txBody>
      </p:sp>
      <p:graphicFrame>
        <p:nvGraphicFramePr>
          <p:cNvPr id="3" name="Table 2">
            <a:extLst>
              <a:ext uri="{FF2B5EF4-FFF2-40B4-BE49-F238E27FC236}">
                <a16:creationId xmlns:a16="http://schemas.microsoft.com/office/drawing/2014/main" id="{5B0C1ABD-A8E1-C644-F648-4FCED75F3A23}"/>
              </a:ext>
            </a:extLst>
          </p:cNvPr>
          <p:cNvGraphicFramePr>
            <a:graphicFrameLocks noGrp="1"/>
          </p:cNvGraphicFramePr>
          <p:nvPr>
            <p:extLst>
              <p:ext uri="{D42A27DB-BD31-4B8C-83A1-F6EECF244321}">
                <p14:modId xmlns:p14="http://schemas.microsoft.com/office/powerpoint/2010/main" val="1009995226"/>
              </p:ext>
            </p:extLst>
          </p:nvPr>
        </p:nvGraphicFramePr>
        <p:xfrm>
          <a:off x="137105" y="634311"/>
          <a:ext cx="11917789" cy="3789080"/>
        </p:xfrm>
        <a:graphic>
          <a:graphicData uri="http://schemas.openxmlformats.org/drawingml/2006/table">
            <a:tbl>
              <a:tblPr firstRow="1" firstCol="1" bandRow="1"/>
              <a:tblGrid>
                <a:gridCol w="548695">
                  <a:extLst>
                    <a:ext uri="{9D8B030D-6E8A-4147-A177-3AD203B41FA5}">
                      <a16:colId xmlns:a16="http://schemas.microsoft.com/office/drawing/2014/main" val="1683531180"/>
                    </a:ext>
                  </a:extLst>
                </a:gridCol>
                <a:gridCol w="1071701">
                  <a:extLst>
                    <a:ext uri="{9D8B030D-6E8A-4147-A177-3AD203B41FA5}">
                      <a16:colId xmlns:a16="http://schemas.microsoft.com/office/drawing/2014/main" val="2037229603"/>
                    </a:ext>
                  </a:extLst>
                </a:gridCol>
                <a:gridCol w="1245476">
                  <a:extLst>
                    <a:ext uri="{9D8B030D-6E8A-4147-A177-3AD203B41FA5}">
                      <a16:colId xmlns:a16="http://schemas.microsoft.com/office/drawing/2014/main" val="2316952482"/>
                    </a:ext>
                  </a:extLst>
                </a:gridCol>
                <a:gridCol w="1253359">
                  <a:extLst>
                    <a:ext uri="{9D8B030D-6E8A-4147-A177-3AD203B41FA5}">
                      <a16:colId xmlns:a16="http://schemas.microsoft.com/office/drawing/2014/main" val="1891661396"/>
                    </a:ext>
                  </a:extLst>
                </a:gridCol>
                <a:gridCol w="1308538">
                  <a:extLst>
                    <a:ext uri="{9D8B030D-6E8A-4147-A177-3AD203B41FA5}">
                      <a16:colId xmlns:a16="http://schemas.microsoft.com/office/drawing/2014/main" val="1147834574"/>
                    </a:ext>
                  </a:extLst>
                </a:gridCol>
                <a:gridCol w="6490020">
                  <a:extLst>
                    <a:ext uri="{9D8B030D-6E8A-4147-A177-3AD203B41FA5}">
                      <a16:colId xmlns:a16="http://schemas.microsoft.com/office/drawing/2014/main" val="917467415"/>
                    </a:ext>
                  </a:extLst>
                </a:gridCol>
              </a:tblGrid>
              <a:tr h="816134">
                <a:tc>
                  <a:txBody>
                    <a:bodyPr/>
                    <a:lstStyle/>
                    <a:p>
                      <a:pPr marL="0" marR="0" algn="ctr">
                        <a:lnSpc>
                          <a:spcPct val="107000"/>
                        </a:lnSpc>
                        <a:spcBef>
                          <a:spcPts val="720"/>
                        </a:spcBef>
                        <a:spcAft>
                          <a:spcPts val="720"/>
                        </a:spcAft>
                        <a:tabLst>
                          <a:tab pos="5280025" algn="l"/>
                        </a:tabLst>
                      </a:pPr>
                      <a:r>
                        <a:rPr lang="en-US" sz="1000" b="1">
                          <a:solidFill>
                            <a:schemeClr val="accent4"/>
                          </a:solidFill>
                          <a:effectLst/>
                        </a:rPr>
                        <a:t>P/T</a:t>
                      </a:r>
                      <a:endParaRPr lang="en-US" sz="10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nchor="ctr">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fr-CA" sz="1000" b="1" kern="1200">
                          <a:solidFill>
                            <a:schemeClr val="accent4"/>
                          </a:solidFill>
                          <a:effectLst/>
                          <a:latin typeface="+mn-lt"/>
                          <a:ea typeface="+mn-ea"/>
                          <a:cs typeface="+mn-cs"/>
                        </a:rPr>
                        <a:t>Personne porteuse d’une mutation génique délétère connue (par exemple BRCA1 ou BRCA2)</a:t>
                      </a:r>
                      <a:endParaRPr lang="en-US" sz="10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fr-CA" sz="1000" b="1" kern="1200">
                          <a:solidFill>
                            <a:schemeClr val="accent4"/>
                          </a:solidFill>
                          <a:effectLst/>
                          <a:latin typeface="+mn-lt"/>
                          <a:ea typeface="+mn-ea"/>
                          <a:cs typeface="+mn-cs"/>
                        </a:rPr>
                        <a:t>Personne ayant refusé les tests génétiques et parente au premier degré d’une personne porteuse d’une mutation génique (par exemple BRCA1 ou BRCA2)</a:t>
                      </a:r>
                      <a:endParaRPr lang="en-US" sz="10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fr-CA" sz="1000" b="1" kern="1200">
                          <a:solidFill>
                            <a:schemeClr val="accent4"/>
                          </a:solidFill>
                          <a:effectLst/>
                          <a:latin typeface="+mn-lt"/>
                          <a:ea typeface="+mn-ea"/>
                          <a:cs typeface="+mn-cs"/>
                        </a:rPr>
                        <a:t>Personne présentant un risque à vie de cancer du sein ≥ 25 % (évaluation à l’aide d’un outil de détermination des risques IBIS ou BOADICEA/</a:t>
                      </a:r>
                      <a:r>
                        <a:rPr lang="fr-CA" sz="1000" b="1" kern="1200" err="1">
                          <a:solidFill>
                            <a:schemeClr val="accent4"/>
                          </a:solidFill>
                          <a:effectLst/>
                          <a:latin typeface="+mn-lt"/>
                          <a:ea typeface="+mn-ea"/>
                          <a:cs typeface="+mn-cs"/>
                        </a:rPr>
                        <a:t>Canrisk</a:t>
                      </a:r>
                      <a:r>
                        <a:rPr lang="fr-CA" sz="1000" b="1" kern="1200">
                          <a:solidFill>
                            <a:schemeClr val="accent4"/>
                          </a:solidFill>
                          <a:effectLst/>
                          <a:latin typeface="+mn-lt"/>
                          <a:ea typeface="+mn-ea"/>
                          <a:cs typeface="+mn-cs"/>
                        </a:rPr>
                        <a:t>)</a:t>
                      </a:r>
                      <a:endParaRPr lang="en-US" sz="10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fr-CA" sz="1000" b="1" kern="1200">
                          <a:solidFill>
                            <a:schemeClr val="accent4"/>
                          </a:solidFill>
                          <a:effectLst/>
                          <a:latin typeface="+mn-lt"/>
                          <a:ea typeface="+mn-ea"/>
                          <a:cs typeface="+mn-cs"/>
                        </a:rPr>
                        <a:t>Personne traitée par radiothérapie thoracique avant l’âge de 30 ans et au moins 8 ans auparavant </a:t>
                      </a:r>
                      <a:endParaRPr lang="en-US" sz="10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nSpc>
                          <a:spcPct val="107000"/>
                        </a:lnSpc>
                        <a:spcBef>
                          <a:spcPts val="720"/>
                        </a:spcBef>
                        <a:spcAft>
                          <a:spcPts val="720"/>
                        </a:spcAft>
                        <a:tabLst>
                          <a:tab pos="5280025" algn="l"/>
                        </a:tabLst>
                      </a:pPr>
                      <a:r>
                        <a:rPr lang="fr-CA" sz="1000" b="1" kern="1200">
                          <a:solidFill>
                            <a:schemeClr val="accent4"/>
                          </a:solidFill>
                          <a:effectLst/>
                          <a:latin typeface="+mn-lt"/>
                          <a:ea typeface="+mn-ea"/>
                          <a:cs typeface="+mn-cs"/>
                        </a:rPr>
                        <a:t>Autre</a:t>
                      </a:r>
                      <a:endParaRPr lang="en-US" sz="10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3048399318"/>
                  </a:ext>
                </a:extLst>
              </a:tr>
              <a:tr h="178235">
                <a:tc>
                  <a:txBody>
                    <a:bodyPr/>
                    <a:lstStyle/>
                    <a:p>
                      <a:pPr marL="0" marR="0" algn="ctr">
                        <a:lnSpc>
                          <a:spcPct val="107000"/>
                        </a:lnSpc>
                        <a:spcBef>
                          <a:spcPts val="720"/>
                        </a:spcBef>
                        <a:spcAft>
                          <a:spcPts val="720"/>
                        </a:spcAft>
                        <a:tabLst>
                          <a:tab pos="5280025" algn="l"/>
                        </a:tabLst>
                      </a:pPr>
                      <a:r>
                        <a:rPr lang="en-US" sz="1000" b="1" kern="1200">
                          <a:solidFill>
                            <a:schemeClr val="accent4"/>
                          </a:solidFill>
                          <a:effectLst/>
                          <a:latin typeface="+mn-lt"/>
                          <a:ea typeface="+mn-ea"/>
                          <a:cs typeface="+mn-cs"/>
                        </a:rPr>
                        <a:t>Qc</a:t>
                      </a: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 </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 </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 </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 </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171450" marR="0" indent="-171450">
                        <a:lnSpc>
                          <a:spcPct val="107000"/>
                        </a:lnSpc>
                        <a:spcBef>
                          <a:spcPts val="0"/>
                        </a:spcBef>
                        <a:spcAft>
                          <a:spcPts val="0"/>
                        </a:spcAft>
                        <a:buFont typeface="Arial" panose="020B0604020202020204" pitchFamily="34" charset="0"/>
                        <a:buChar char="•"/>
                        <a:tabLst>
                          <a:tab pos="5280025" algn="l"/>
                        </a:tabLst>
                      </a:pPr>
                      <a:r>
                        <a:rPr lang="fr-CA" sz="1000" b="0" kern="1200">
                          <a:solidFill>
                            <a:schemeClr val="accent4"/>
                          </a:solidFill>
                          <a:effectLst/>
                          <a:latin typeface="+mn-lt"/>
                          <a:ea typeface="+mn-ea"/>
                          <a:cs typeface="+mn-cs"/>
                        </a:rPr>
                        <a:t>Pas de catégorie « risque élevé » </a:t>
                      </a:r>
                      <a:endParaRPr lang="en-US" sz="10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14193384"/>
                  </a:ext>
                </a:extLst>
              </a:tr>
              <a:tr h="178235">
                <a:tc>
                  <a:txBody>
                    <a:bodyPr/>
                    <a:lstStyle/>
                    <a:p>
                      <a:pPr marL="0" marR="0" algn="ctr">
                        <a:lnSpc>
                          <a:spcPct val="107000"/>
                        </a:lnSpc>
                        <a:spcBef>
                          <a:spcPts val="720"/>
                        </a:spcBef>
                        <a:spcAft>
                          <a:spcPts val="720"/>
                        </a:spcAft>
                        <a:tabLst>
                          <a:tab pos="5280025" algn="l"/>
                        </a:tabLst>
                      </a:pPr>
                      <a:r>
                        <a:rPr lang="en-US" sz="1000" b="1" kern="1200">
                          <a:solidFill>
                            <a:schemeClr val="accent4"/>
                          </a:solidFill>
                          <a:effectLst/>
                          <a:latin typeface="+mn-lt"/>
                          <a:ea typeface="+mn-ea"/>
                          <a:cs typeface="+mn-cs"/>
                        </a:rPr>
                        <a:t>N. B.</a:t>
                      </a: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 </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 </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 </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 </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171450" marR="0" indent="-171450">
                        <a:lnSpc>
                          <a:spcPct val="107000"/>
                        </a:lnSpc>
                        <a:spcBef>
                          <a:spcPts val="0"/>
                        </a:spcBef>
                        <a:spcAft>
                          <a:spcPts val="0"/>
                        </a:spcAft>
                        <a:buFont typeface="Arial" panose="020B0604020202020204" pitchFamily="34" charset="0"/>
                        <a:buChar char="•"/>
                        <a:tabLst>
                          <a:tab pos="5280025" algn="l"/>
                        </a:tabLst>
                      </a:pPr>
                      <a:r>
                        <a:rPr lang="fr-CA" sz="1000" b="0" kern="1200">
                          <a:solidFill>
                            <a:schemeClr val="accent4"/>
                          </a:solidFill>
                          <a:effectLst/>
                          <a:latin typeface="+mn-lt"/>
                          <a:ea typeface="+mn-ea"/>
                          <a:cs typeface="+mn-cs"/>
                        </a:rPr>
                        <a:t>En cours d’évaluation, dans le cadre de l’élaboration des lignes directrices sur les risques accrus/élevés  </a:t>
                      </a:r>
                      <a:endParaRPr lang="en-US" sz="1000" b="0" kern="1200">
                        <a:solidFill>
                          <a:schemeClr val="accent4"/>
                        </a:solidFill>
                        <a:effectLst/>
                        <a:latin typeface="+mn-lt"/>
                        <a:ea typeface="+mn-ea"/>
                        <a:cs typeface="+mn-cs"/>
                      </a:endParaRPr>
                    </a:p>
                  </a:txBody>
                  <a:tcPr marL="68580" marR="68580" marT="0" marB="0" anchor="ctr"/>
                </a:tc>
                <a:extLst>
                  <a:ext uri="{0D108BD9-81ED-4DB2-BD59-A6C34878D82A}">
                    <a16:rowId xmlns:a16="http://schemas.microsoft.com/office/drawing/2014/main" val="998205232"/>
                  </a:ext>
                </a:extLst>
              </a:tr>
              <a:tr h="178235">
                <a:tc>
                  <a:txBody>
                    <a:bodyPr/>
                    <a:lstStyle/>
                    <a:p>
                      <a:pPr marL="0" marR="0" algn="ctr">
                        <a:lnSpc>
                          <a:spcPct val="107000"/>
                        </a:lnSpc>
                        <a:spcBef>
                          <a:spcPts val="720"/>
                        </a:spcBef>
                        <a:spcAft>
                          <a:spcPts val="720"/>
                        </a:spcAft>
                        <a:tabLst>
                          <a:tab pos="5280025" algn="l"/>
                        </a:tabLst>
                      </a:pPr>
                      <a:r>
                        <a:rPr lang="en-US" sz="1000" b="1" kern="1200">
                          <a:solidFill>
                            <a:schemeClr val="accent4"/>
                          </a:solidFill>
                          <a:effectLst/>
                          <a:latin typeface="+mn-lt"/>
                          <a:ea typeface="+mn-ea"/>
                          <a:cs typeface="+mn-cs"/>
                        </a:rPr>
                        <a:t>N. É.</a:t>
                      </a:r>
                    </a:p>
                  </a:txBody>
                  <a:tcPr marL="68580" marR="68580" marT="0" marB="0">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en-US" sz="1000">
                          <a:solidFill>
                            <a:schemeClr val="accent4"/>
                          </a:solidFill>
                          <a:effectLst/>
                        </a:rPr>
                        <a:t>✓</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171450" marR="0" indent="-171450">
                        <a:lnSpc>
                          <a:spcPct val="107000"/>
                        </a:lnSpc>
                        <a:spcBef>
                          <a:spcPts val="0"/>
                        </a:spcBef>
                        <a:spcAft>
                          <a:spcPts val="720"/>
                        </a:spcAft>
                        <a:buFont typeface="Arial" panose="020B0604020202020204" pitchFamily="34" charset="0"/>
                        <a:buChar char="•"/>
                        <a:tabLst>
                          <a:tab pos="5280025" algn="l"/>
                        </a:tabLst>
                      </a:pPr>
                      <a:r>
                        <a:rPr lang="fr-CA" sz="1000" b="0" kern="1200">
                          <a:solidFill>
                            <a:schemeClr val="accent4"/>
                          </a:solidFill>
                          <a:effectLst/>
                          <a:latin typeface="+mn-lt"/>
                          <a:ea typeface="+mn-ea"/>
                          <a:cs typeface="+mn-cs"/>
                        </a:rPr>
                        <a:t>Pas de catégorie « risque élevé »</a:t>
                      </a:r>
                      <a:endParaRPr lang="en-US" sz="1000" b="0" kern="1200">
                        <a:solidFill>
                          <a:schemeClr val="accent4"/>
                        </a:solidFill>
                        <a:effectLst/>
                        <a:latin typeface="+mn-lt"/>
                        <a:ea typeface="+mn-ea"/>
                        <a:cs typeface="+mn-cs"/>
                      </a:endParaRPr>
                    </a:p>
                  </a:txBody>
                  <a:tcPr marL="68580" marR="68580" marT="0" marB="0" anchor="ctr"/>
                </a:tc>
                <a:extLst>
                  <a:ext uri="{0D108BD9-81ED-4DB2-BD59-A6C34878D82A}">
                    <a16:rowId xmlns:a16="http://schemas.microsoft.com/office/drawing/2014/main" val="4091033743"/>
                  </a:ext>
                </a:extLst>
              </a:tr>
              <a:tr h="178235">
                <a:tc>
                  <a:txBody>
                    <a:bodyPr/>
                    <a:lstStyle/>
                    <a:p>
                      <a:pPr marL="0" marR="0" algn="ctr">
                        <a:lnSpc>
                          <a:spcPct val="107000"/>
                        </a:lnSpc>
                        <a:spcBef>
                          <a:spcPts val="720"/>
                        </a:spcBef>
                        <a:spcAft>
                          <a:spcPts val="720"/>
                        </a:spcAft>
                        <a:tabLst>
                          <a:tab pos="5280025" algn="l"/>
                        </a:tabLst>
                      </a:pPr>
                      <a:r>
                        <a:rPr lang="en-US" sz="1000" b="1" kern="1200">
                          <a:solidFill>
                            <a:schemeClr val="accent4"/>
                          </a:solidFill>
                          <a:effectLst/>
                          <a:latin typeface="+mn-lt"/>
                          <a:ea typeface="+mn-ea"/>
                          <a:cs typeface="+mn-cs"/>
                        </a:rPr>
                        <a:t>Î. P. É.</a:t>
                      </a:r>
                    </a:p>
                  </a:txBody>
                  <a:tcPr marL="68580" marR="68580" marT="0" marB="0">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en-US" sz="1000">
                          <a:solidFill>
                            <a:schemeClr val="accent4"/>
                          </a:solidFill>
                          <a:effectLst/>
                        </a:rPr>
                        <a:t>✓</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171450" marR="0" lvl="0" indent="-171450">
                        <a:lnSpc>
                          <a:spcPct val="107000"/>
                        </a:lnSpc>
                        <a:spcBef>
                          <a:spcPts val="0"/>
                        </a:spcBef>
                        <a:spcAft>
                          <a:spcPts val="0"/>
                        </a:spcAft>
                        <a:buFont typeface="Arial" panose="020B0604020202020204" pitchFamily="34" charset="0"/>
                        <a:buChar char="•"/>
                        <a:tabLst>
                          <a:tab pos="5280025" algn="l"/>
                        </a:tabLst>
                      </a:pPr>
                      <a:r>
                        <a:rPr lang="fr-CA" sz="1000" b="0" kern="1200">
                          <a:solidFill>
                            <a:schemeClr val="accent4"/>
                          </a:solidFill>
                          <a:effectLst/>
                          <a:latin typeface="+mn-lt"/>
                          <a:ea typeface="+mn-ea"/>
                          <a:cs typeface="+mn-cs"/>
                        </a:rPr>
                        <a:t>Mutations confirmées des gènes BRCA1 ou BRCA2</a:t>
                      </a:r>
                      <a:endParaRPr lang="en-US" sz="1000" b="0" kern="1200">
                        <a:solidFill>
                          <a:schemeClr val="accent4"/>
                        </a:solidFill>
                        <a:effectLst/>
                        <a:latin typeface="+mn-lt"/>
                        <a:ea typeface="+mn-ea"/>
                        <a:cs typeface="+mn-cs"/>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fr-CA" sz="1000" b="0" kern="1200">
                          <a:solidFill>
                            <a:schemeClr val="accent4"/>
                          </a:solidFill>
                          <a:effectLst/>
                          <a:latin typeface="+mn-lt"/>
                          <a:ea typeface="+mn-ea"/>
                          <a:cs typeface="+mn-cs"/>
                        </a:rPr>
                        <a:t>Radiothérapie de la région du thorax</a:t>
                      </a:r>
                      <a:endParaRPr lang="en-US" sz="1000" b="0" kern="1200">
                        <a:solidFill>
                          <a:schemeClr val="accent4"/>
                        </a:solidFill>
                        <a:effectLst/>
                        <a:latin typeface="+mn-lt"/>
                        <a:ea typeface="+mn-ea"/>
                        <a:cs typeface="+mn-cs"/>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fr-CA" sz="1000" b="0" kern="1200">
                          <a:solidFill>
                            <a:schemeClr val="accent4"/>
                          </a:solidFill>
                          <a:effectLst/>
                          <a:latin typeface="+mn-lt"/>
                          <a:ea typeface="+mn-ea"/>
                          <a:cs typeface="+mn-cs"/>
                        </a:rPr>
                        <a:t>Antécédents familiaux au premier degré de cancer du sein</a:t>
                      </a:r>
                      <a:endParaRPr lang="en-US" sz="1000" b="0" kern="1200">
                        <a:solidFill>
                          <a:schemeClr val="accent4"/>
                        </a:solidFill>
                        <a:effectLst/>
                        <a:latin typeface="+mn-lt"/>
                        <a:ea typeface="+mn-ea"/>
                        <a:cs typeface="+mn-cs"/>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fr-CA" sz="1000" b="0" kern="1200">
                          <a:solidFill>
                            <a:schemeClr val="accent4"/>
                          </a:solidFill>
                          <a:effectLst/>
                          <a:latin typeface="+mn-lt"/>
                          <a:ea typeface="+mn-ea"/>
                          <a:cs typeface="+mn-cs"/>
                        </a:rPr>
                        <a:t>Antécédents personnels ou familiaux au premier degré de cancer de l’ovaire</a:t>
                      </a:r>
                      <a:endParaRPr lang="en-US" sz="1000" b="0" kern="1200">
                        <a:solidFill>
                          <a:schemeClr val="accent4"/>
                        </a:solidFill>
                        <a:effectLst/>
                        <a:latin typeface="+mn-lt"/>
                        <a:ea typeface="+mn-ea"/>
                        <a:cs typeface="+mn-cs"/>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fr-CA" sz="1000" b="0" kern="1200">
                          <a:solidFill>
                            <a:schemeClr val="accent4"/>
                          </a:solidFill>
                          <a:effectLst/>
                          <a:latin typeface="+mn-lt"/>
                          <a:ea typeface="+mn-ea"/>
                          <a:cs typeface="+mn-cs"/>
                        </a:rPr>
                        <a:t>Tissu mammaire très dense (≥ 75 %, en fonction des observations effectuées à partir de la mammographie)</a:t>
                      </a:r>
                      <a:endParaRPr lang="en-US" sz="1000" b="0" kern="1200">
                        <a:solidFill>
                          <a:schemeClr val="accent4"/>
                        </a:solidFill>
                        <a:effectLst/>
                        <a:latin typeface="+mn-lt"/>
                        <a:ea typeface="+mn-ea"/>
                        <a:cs typeface="+mn-cs"/>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fr-CA" sz="1000" b="0" kern="1200">
                          <a:solidFill>
                            <a:schemeClr val="accent4"/>
                          </a:solidFill>
                          <a:effectLst/>
                          <a:latin typeface="+mn-lt"/>
                          <a:ea typeface="+mn-ea"/>
                          <a:cs typeface="+mn-cs"/>
                        </a:rPr>
                        <a:t>Antécédents personnels de biopsies mammaires montrant une hyperplasie canalaire atypique</a:t>
                      </a:r>
                      <a:endParaRPr lang="en-US" sz="10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3837358881"/>
                  </a:ext>
                </a:extLst>
              </a:tr>
              <a:tr h="178235">
                <a:tc>
                  <a:txBody>
                    <a:bodyPr/>
                    <a:lstStyle/>
                    <a:p>
                      <a:pPr marL="0" marR="0" algn="ctr">
                        <a:lnSpc>
                          <a:spcPct val="107000"/>
                        </a:lnSpc>
                        <a:spcBef>
                          <a:spcPts val="720"/>
                        </a:spcBef>
                        <a:spcAft>
                          <a:spcPts val="720"/>
                        </a:spcAft>
                        <a:tabLst>
                          <a:tab pos="5280025" algn="l"/>
                        </a:tabLst>
                      </a:pPr>
                      <a:r>
                        <a:rPr lang="en-US" sz="1000" b="1" kern="1200">
                          <a:solidFill>
                            <a:schemeClr val="accent4"/>
                          </a:solidFill>
                          <a:effectLst/>
                          <a:latin typeface="+mn-lt"/>
                          <a:ea typeface="+mn-ea"/>
                          <a:cs typeface="+mn-cs"/>
                        </a:rPr>
                        <a:t>T. N. L.</a:t>
                      </a:r>
                    </a:p>
                  </a:txBody>
                  <a:tcPr marL="68580" marR="68580" marT="0" marB="0">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en-US" sz="1000">
                          <a:solidFill>
                            <a:schemeClr val="accent4"/>
                          </a:solidFill>
                          <a:effectLst/>
                        </a:rPr>
                        <a:t>✓</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 </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0" marR="0" algn="ctr">
                        <a:lnSpc>
                          <a:spcPct val="107000"/>
                        </a:lnSpc>
                        <a:spcBef>
                          <a:spcPts val="0"/>
                        </a:spcBef>
                        <a:spcAft>
                          <a:spcPts val="0"/>
                        </a:spcAft>
                        <a:tabLst>
                          <a:tab pos="5280025" algn="l"/>
                        </a:tabLst>
                      </a:pPr>
                      <a:r>
                        <a:rPr lang="en-US" sz="1000">
                          <a:solidFill>
                            <a:schemeClr val="accent4"/>
                          </a:solidFill>
                          <a:effectLst/>
                        </a:rPr>
                        <a:t>✓</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9264" marR="39264" marT="0" marB="0"/>
                </a:tc>
                <a:tc>
                  <a:txBody>
                    <a:bodyPr/>
                    <a:lstStyle/>
                    <a:p>
                      <a:pPr marL="171450" marR="0" lvl="0" indent="-171450" algn="l" defTabSz="914400" rtl="0" eaLnBrk="1" latinLnBrk="0" hangingPunct="1">
                        <a:lnSpc>
                          <a:spcPct val="107000"/>
                        </a:lnSpc>
                        <a:spcBef>
                          <a:spcPts val="0"/>
                        </a:spcBef>
                        <a:spcAft>
                          <a:spcPts val="720"/>
                        </a:spcAft>
                        <a:buFont typeface="Arial" panose="020B0604020202020204" pitchFamily="34" charset="0"/>
                        <a:buChar char="•"/>
                        <a:tabLst>
                          <a:tab pos="5280025" algn="l"/>
                        </a:tabLst>
                      </a:pPr>
                      <a:r>
                        <a:rPr lang="fr-CA" sz="1000" b="0" kern="1200">
                          <a:solidFill>
                            <a:schemeClr val="accent4"/>
                          </a:solidFill>
                          <a:effectLst/>
                          <a:latin typeface="+mn-lt"/>
                          <a:ea typeface="+mn-ea"/>
                          <a:cs typeface="+mn-cs"/>
                        </a:rPr>
                        <a:t>Patiente ayant eu un cancer du sein</a:t>
                      </a:r>
                      <a:endParaRPr lang="en-US" sz="1000" b="0" kern="1200">
                        <a:solidFill>
                          <a:schemeClr val="accent4"/>
                        </a:solidFill>
                        <a:effectLst/>
                        <a:latin typeface="+mn-lt"/>
                        <a:ea typeface="+mn-ea"/>
                        <a:cs typeface="+mn-cs"/>
                      </a:endParaRPr>
                    </a:p>
                    <a:p>
                      <a:pPr marL="171450" marR="0" lvl="0" indent="-171450" algn="l" defTabSz="914400" rtl="0" eaLnBrk="1" latinLnBrk="0" hangingPunct="1">
                        <a:lnSpc>
                          <a:spcPct val="107000"/>
                        </a:lnSpc>
                        <a:spcBef>
                          <a:spcPts val="0"/>
                        </a:spcBef>
                        <a:spcAft>
                          <a:spcPts val="720"/>
                        </a:spcAft>
                        <a:buFont typeface="Arial" panose="020B0604020202020204" pitchFamily="34" charset="0"/>
                        <a:buChar char="•"/>
                        <a:tabLst>
                          <a:tab pos="5280025" algn="l"/>
                        </a:tabLst>
                      </a:pPr>
                      <a:r>
                        <a:rPr lang="fr-CA" sz="1000" b="0" kern="1200">
                          <a:solidFill>
                            <a:schemeClr val="accent4"/>
                          </a:solidFill>
                          <a:effectLst/>
                          <a:latin typeface="+mn-lt"/>
                          <a:ea typeface="+mn-ea"/>
                          <a:cs typeface="+mn-cs"/>
                        </a:rPr>
                        <a:t>Parent au premier degré</a:t>
                      </a:r>
                      <a:endParaRPr lang="en-US" sz="1000" b="0" kern="1200">
                        <a:solidFill>
                          <a:schemeClr val="accent4"/>
                        </a:solidFill>
                        <a:effectLst/>
                        <a:latin typeface="+mn-lt"/>
                        <a:ea typeface="+mn-ea"/>
                        <a:cs typeface="+mn-cs"/>
                      </a:endParaRPr>
                    </a:p>
                    <a:p>
                      <a:pPr marL="171450" marR="0" lvl="0" indent="-171450" algn="l" defTabSz="914400" rtl="0" eaLnBrk="1" latinLnBrk="0" hangingPunct="1">
                        <a:lnSpc>
                          <a:spcPct val="107000"/>
                        </a:lnSpc>
                        <a:spcBef>
                          <a:spcPts val="0"/>
                        </a:spcBef>
                        <a:spcAft>
                          <a:spcPts val="720"/>
                        </a:spcAft>
                        <a:buFont typeface="Arial" panose="020B0604020202020204" pitchFamily="34" charset="0"/>
                        <a:buChar char="•"/>
                        <a:tabLst>
                          <a:tab pos="5280025" algn="l"/>
                        </a:tabLst>
                      </a:pPr>
                      <a:r>
                        <a:rPr lang="fr-CA" sz="1000" b="0" kern="1200">
                          <a:solidFill>
                            <a:schemeClr val="accent4"/>
                          </a:solidFill>
                          <a:effectLst/>
                          <a:latin typeface="+mn-lt"/>
                          <a:ea typeface="+mn-ea"/>
                          <a:cs typeface="+mn-cs"/>
                        </a:rPr>
                        <a:t>Patiente symptomatique</a:t>
                      </a:r>
                      <a:endParaRPr lang="en-US" sz="10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3414395974"/>
                  </a:ext>
                </a:extLst>
              </a:tr>
            </a:tbl>
          </a:graphicData>
        </a:graphic>
      </p:graphicFrame>
      <p:sp>
        <p:nvSpPr>
          <p:cNvPr id="4" name="TextBox 3">
            <a:extLst>
              <a:ext uri="{FF2B5EF4-FFF2-40B4-BE49-F238E27FC236}">
                <a16:creationId xmlns:a16="http://schemas.microsoft.com/office/drawing/2014/main" id="{70FF7DE8-EE11-1B70-E008-1ACAD1DD4AC4}"/>
              </a:ext>
            </a:extLst>
          </p:cNvPr>
          <p:cNvSpPr txBox="1"/>
          <p:nvPr/>
        </p:nvSpPr>
        <p:spPr>
          <a:xfrm>
            <a:off x="137104" y="4744487"/>
            <a:ext cx="11917789" cy="1072986"/>
          </a:xfrm>
          <a:prstGeom prst="rect">
            <a:avLst/>
          </a:prstGeom>
          <a:noFill/>
        </p:spPr>
        <p:txBody>
          <a:bodyPr wrap="square">
            <a:spAutoFit/>
          </a:bodyPr>
          <a:lstStyle/>
          <a:p>
            <a:pPr marL="0" marR="0">
              <a:lnSpc>
                <a:spcPct val="107000"/>
              </a:lnSpc>
              <a:spcBef>
                <a:spcPts val="0"/>
              </a:spcBef>
              <a:spcAft>
                <a:spcPts val="0"/>
              </a:spcAft>
            </a:pPr>
            <a:r>
              <a:rPr lang="fr-CA" sz="1000">
                <a:latin typeface="Calibri" panose="020F0502020204030204" pitchFamily="34" charset="0"/>
                <a:cs typeface="Calibri" panose="020F0502020204030204" pitchFamily="34" charset="0"/>
              </a:rPr>
              <a:t>Ont. : * Le Programme ontarien de dépistage du cancer du sein – Risque élevé (PODCS – RE) n’accepte pas de nouvelles participantes de plus de 70 ans. Cependant, lorsque les participantes à ce programme atteignent 70 ans, le dépistage se poursuit, sur la base d’une seule mammographie annuelle, jusqu’à l’âge de 74 ans.</a:t>
            </a:r>
            <a:endParaRPr lang="en-US" sz="1000">
              <a:latin typeface="Calibri" panose="020F0502020204030204" pitchFamily="34" charset="0"/>
              <a:cs typeface="Calibri" panose="020F0502020204030204" pitchFamily="34" charset="0"/>
            </a:endParaRPr>
          </a:p>
          <a:p>
            <a:pPr marL="0" marR="0">
              <a:lnSpc>
                <a:spcPct val="107000"/>
              </a:lnSpc>
              <a:spcBef>
                <a:spcPts val="0"/>
              </a:spcBef>
              <a:spcAft>
                <a:spcPts val="0"/>
              </a:spcAft>
            </a:pPr>
            <a:r>
              <a:rPr lang="fr-CA" sz="1000">
                <a:latin typeface="Calibri" panose="020F0502020204030204" pitchFamily="34" charset="0"/>
                <a:cs typeface="Calibri" panose="020F0502020204030204" pitchFamily="34" charset="0"/>
              </a:rPr>
              <a:t> </a:t>
            </a:r>
            <a:endParaRPr lang="en-US" sz="1000">
              <a:latin typeface="Calibri" panose="020F0502020204030204" pitchFamily="34" charset="0"/>
              <a:cs typeface="Calibri" panose="020F0502020204030204" pitchFamily="34" charset="0"/>
            </a:endParaRPr>
          </a:p>
          <a:p>
            <a:pPr marL="0" marR="0">
              <a:lnSpc>
                <a:spcPct val="107000"/>
              </a:lnSpc>
              <a:spcBef>
                <a:spcPts val="0"/>
              </a:spcBef>
              <a:spcAft>
                <a:spcPts val="0"/>
              </a:spcAft>
            </a:pPr>
            <a:r>
              <a:rPr lang="fr-CA" sz="1000">
                <a:latin typeface="Calibri" panose="020F0502020204030204" pitchFamily="34" charset="0"/>
                <a:cs typeface="Calibri" panose="020F0502020204030204" pitchFamily="34" charset="0"/>
              </a:rPr>
              <a:t>Abréviations : ADH^ = hyperplasie </a:t>
            </a:r>
            <a:r>
              <a:rPr lang="fr-CA" sz="1000" err="1">
                <a:latin typeface="Calibri" panose="020F0502020204030204" pitchFamily="34" charset="0"/>
                <a:cs typeface="Calibri" panose="020F0502020204030204" pitchFamily="34" charset="0"/>
              </a:rPr>
              <a:t>intracanalaire</a:t>
            </a:r>
            <a:r>
              <a:rPr lang="fr-CA" sz="1000">
                <a:latin typeface="Calibri" panose="020F0502020204030204" pitchFamily="34" charset="0"/>
                <a:cs typeface="Calibri" panose="020F0502020204030204" pitchFamily="34" charset="0"/>
              </a:rPr>
              <a:t> atypique, ALH^ = hyperplasie lobulaire atypique et CLIS~ =carcinome lobulaire in situ</a:t>
            </a:r>
            <a:endParaRPr lang="en-US" sz="1000">
              <a:latin typeface="Calibri" panose="020F0502020204030204" pitchFamily="34" charset="0"/>
              <a:cs typeface="Calibri" panose="020F0502020204030204" pitchFamily="34" charset="0"/>
            </a:endParaRPr>
          </a:p>
          <a:p>
            <a:pPr marL="0" marR="0">
              <a:lnSpc>
                <a:spcPct val="107000"/>
              </a:lnSpc>
              <a:spcBef>
                <a:spcPts val="0"/>
              </a:spcBef>
              <a:spcAft>
                <a:spcPts val="0"/>
              </a:spcAft>
            </a:pPr>
            <a:r>
              <a:rPr lang="fr-CA" sz="1000">
                <a:latin typeface="Calibri" panose="020F0502020204030204" pitchFamily="34" charset="0"/>
                <a:cs typeface="Calibri" panose="020F0502020204030204" pitchFamily="34" charset="0"/>
              </a:rPr>
              <a:t>^ </a:t>
            </a:r>
            <a:r>
              <a:rPr lang="fr-CA" sz="100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 /www.cancer.org/cancer/</a:t>
            </a:r>
            <a:r>
              <a:rPr lang="fr-CA" sz="1000" err="1">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breast</a:t>
            </a:r>
            <a:r>
              <a:rPr lang="fr-CA" sz="100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‑cancer/non‑</a:t>
            </a:r>
            <a:r>
              <a:rPr lang="fr-CA" sz="1000" err="1">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cancerous</a:t>
            </a:r>
            <a:r>
              <a:rPr lang="fr-CA" sz="100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fr-CA" sz="1000" err="1">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breast</a:t>
            </a:r>
            <a:r>
              <a:rPr lang="fr-CA" sz="100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‑conditions/hyperplasia‑of‑the‑breast‑ductal‑or‑lobular.html</a:t>
            </a:r>
            <a:endParaRPr lang="en-US" sz="1000">
              <a:latin typeface="Calibri" panose="020F0502020204030204" pitchFamily="34" charset="0"/>
              <a:cs typeface="Calibri" panose="020F0502020204030204" pitchFamily="34" charset="0"/>
            </a:endParaRPr>
          </a:p>
          <a:p>
            <a:pPr marL="0" marR="0">
              <a:lnSpc>
                <a:spcPct val="107000"/>
              </a:lnSpc>
              <a:spcBef>
                <a:spcPts val="0"/>
              </a:spcBef>
              <a:spcAft>
                <a:spcPts val="0"/>
              </a:spcAft>
            </a:pPr>
            <a:r>
              <a:rPr lang="fr-CA" sz="1000">
                <a:latin typeface="Calibri" panose="020F0502020204030204" pitchFamily="34" charset="0"/>
                <a:cs typeface="Calibri" panose="020F0502020204030204" pitchFamily="34" charset="0"/>
              </a:rPr>
              <a:t>~ </a:t>
            </a:r>
            <a:r>
              <a:rPr lang="fr-CA" sz="100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 /www.cancer.org/cancer/</a:t>
            </a:r>
            <a:r>
              <a:rPr lang="fr-CA" sz="1000" err="1">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breast</a:t>
            </a:r>
            <a:r>
              <a:rPr lang="fr-CA" sz="100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‑cancer/non‑</a:t>
            </a:r>
            <a:r>
              <a:rPr lang="fr-CA" sz="1000" err="1">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cancerous</a:t>
            </a:r>
            <a:r>
              <a:rPr lang="fr-CA" sz="100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
            </a:r>
            <a:r>
              <a:rPr lang="fr-CA" sz="1000" err="1">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breast</a:t>
            </a:r>
            <a:r>
              <a:rPr lang="fr-CA" sz="100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‑conditions/lobular‑carcinoma‑in‑situ.html</a:t>
            </a:r>
            <a:endParaRPr lang="en-US" sz="1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7671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973014" y="288505"/>
            <a:ext cx="10380786" cy="345482"/>
          </a:xfrm>
        </p:spPr>
        <p:txBody>
          <a:bodyPr>
            <a:normAutofit/>
          </a:bodyPr>
          <a:lstStyle/>
          <a:p>
            <a:r>
              <a:rPr lang="fr-FR" sz="1600"/>
              <a:t>Prise en charge des personnes présentant un risque élevé de cancer du sein par les programmes de dépistage (1/2) </a:t>
            </a:r>
            <a:endParaRPr lang="en-US" sz="1600"/>
          </a:p>
        </p:txBody>
      </p:sp>
      <p:graphicFrame>
        <p:nvGraphicFramePr>
          <p:cNvPr id="2" name="Table 1">
            <a:extLst>
              <a:ext uri="{FF2B5EF4-FFF2-40B4-BE49-F238E27FC236}">
                <a16:creationId xmlns:a16="http://schemas.microsoft.com/office/drawing/2014/main" id="{2B02F488-CD0A-6473-9891-9E722D89F737}"/>
              </a:ext>
            </a:extLst>
          </p:cNvPr>
          <p:cNvGraphicFramePr>
            <a:graphicFrameLocks noGrp="1"/>
          </p:cNvGraphicFramePr>
          <p:nvPr>
            <p:extLst>
              <p:ext uri="{D42A27DB-BD31-4B8C-83A1-F6EECF244321}">
                <p14:modId xmlns:p14="http://schemas.microsoft.com/office/powerpoint/2010/main" val="2480212269"/>
              </p:ext>
            </p:extLst>
          </p:nvPr>
        </p:nvGraphicFramePr>
        <p:xfrm>
          <a:off x="83945" y="633987"/>
          <a:ext cx="11981280" cy="5116680"/>
        </p:xfrm>
        <a:graphic>
          <a:graphicData uri="http://schemas.openxmlformats.org/drawingml/2006/table">
            <a:tbl>
              <a:tblPr firstRow="1" firstCol="1" bandRow="1"/>
              <a:tblGrid>
                <a:gridCol w="523027">
                  <a:extLst>
                    <a:ext uri="{9D8B030D-6E8A-4147-A177-3AD203B41FA5}">
                      <a16:colId xmlns:a16="http://schemas.microsoft.com/office/drawing/2014/main" val="1840713130"/>
                    </a:ext>
                  </a:extLst>
                </a:gridCol>
                <a:gridCol w="1464589">
                  <a:extLst>
                    <a:ext uri="{9D8B030D-6E8A-4147-A177-3AD203B41FA5}">
                      <a16:colId xmlns:a16="http://schemas.microsoft.com/office/drawing/2014/main" val="779241631"/>
                    </a:ext>
                  </a:extLst>
                </a:gridCol>
                <a:gridCol w="3115434">
                  <a:extLst>
                    <a:ext uri="{9D8B030D-6E8A-4147-A177-3AD203B41FA5}">
                      <a16:colId xmlns:a16="http://schemas.microsoft.com/office/drawing/2014/main" val="2169053805"/>
                    </a:ext>
                  </a:extLst>
                </a:gridCol>
                <a:gridCol w="3074973">
                  <a:extLst>
                    <a:ext uri="{9D8B030D-6E8A-4147-A177-3AD203B41FA5}">
                      <a16:colId xmlns:a16="http://schemas.microsoft.com/office/drawing/2014/main" val="3508241340"/>
                    </a:ext>
                  </a:extLst>
                </a:gridCol>
                <a:gridCol w="1302818">
                  <a:extLst>
                    <a:ext uri="{9D8B030D-6E8A-4147-A177-3AD203B41FA5}">
                      <a16:colId xmlns:a16="http://schemas.microsoft.com/office/drawing/2014/main" val="3068756938"/>
                    </a:ext>
                  </a:extLst>
                </a:gridCol>
                <a:gridCol w="1205713">
                  <a:extLst>
                    <a:ext uri="{9D8B030D-6E8A-4147-A177-3AD203B41FA5}">
                      <a16:colId xmlns:a16="http://schemas.microsoft.com/office/drawing/2014/main" val="2860922489"/>
                    </a:ext>
                  </a:extLst>
                </a:gridCol>
                <a:gridCol w="1294726">
                  <a:extLst>
                    <a:ext uri="{9D8B030D-6E8A-4147-A177-3AD203B41FA5}">
                      <a16:colId xmlns:a16="http://schemas.microsoft.com/office/drawing/2014/main" val="2997662248"/>
                    </a:ext>
                  </a:extLst>
                </a:gridCol>
              </a:tblGrid>
              <a:tr h="462535">
                <a:tc>
                  <a:txBody>
                    <a:bodyPr/>
                    <a:lstStyle/>
                    <a:p>
                      <a:pPr marL="0" marR="0" algn="ctr">
                        <a:lnSpc>
                          <a:spcPct val="107000"/>
                        </a:lnSpc>
                        <a:spcBef>
                          <a:spcPts val="720"/>
                        </a:spcBef>
                        <a:spcAft>
                          <a:spcPts val="720"/>
                        </a:spcAft>
                        <a:tabLst>
                          <a:tab pos="5280025" algn="l"/>
                        </a:tabLst>
                      </a:pPr>
                      <a:r>
                        <a:rPr lang="en-US" sz="900" b="1">
                          <a:solidFill>
                            <a:schemeClr val="accent4"/>
                          </a:solidFill>
                          <a:effectLst/>
                        </a:rPr>
                        <a:t> P/T</a:t>
                      </a:r>
                      <a:endParaRPr lang="en-US" sz="9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44402" marR="44402" marT="0" marB="0" anchor="ctr">
                    <a:solidFill>
                      <a:schemeClr val="accent2">
                        <a:lumMod val="20000"/>
                        <a:lumOff val="80000"/>
                      </a:schemeClr>
                    </a:solidFill>
                  </a:tcPr>
                </a:tc>
                <a:tc>
                  <a:txBody>
                    <a:bodyPr/>
                    <a:lstStyle/>
                    <a:p>
                      <a:pPr marL="0" marR="0" algn="ctr">
                        <a:lnSpc>
                          <a:spcPct val="107000"/>
                        </a:lnSpc>
                        <a:spcBef>
                          <a:spcPts val="720"/>
                        </a:spcBef>
                        <a:spcAft>
                          <a:spcPts val="720"/>
                        </a:spcAft>
                      </a:pPr>
                      <a:r>
                        <a:rPr lang="fr-CA" sz="900" b="1" kern="1200">
                          <a:solidFill>
                            <a:schemeClr val="accent4"/>
                          </a:solidFill>
                          <a:effectLst/>
                          <a:latin typeface="+mn-lt"/>
                          <a:ea typeface="+mn-ea"/>
                          <a:cs typeface="+mn-cs"/>
                        </a:rPr>
                        <a:t>Le programme prend-il en charge les participantes présentant un risque élevé? </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Comment les participantes présentant un risque élevé sont-elles prises en charge?</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Modalité de dépistage recommandée</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Âge de début recommandé</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Intervalle recommandé</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Âge de fin recommandé</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extLst>
                  <a:ext uri="{0D108BD9-81ED-4DB2-BD59-A6C34878D82A}">
                    <a16:rowId xmlns:a16="http://schemas.microsoft.com/office/drawing/2014/main" val="1945895494"/>
                  </a:ext>
                </a:extLst>
              </a:tr>
              <a:tr h="111741">
                <a:tc>
                  <a:txBody>
                    <a:bodyPr/>
                    <a:lstStyle/>
                    <a:p>
                      <a:pPr marL="0" marR="0" algn="ctr">
                        <a:lnSpc>
                          <a:spcPct val="107000"/>
                        </a:lnSpc>
                        <a:spcBef>
                          <a:spcPts val="720"/>
                        </a:spcBef>
                        <a:spcAft>
                          <a:spcPts val="720"/>
                        </a:spcAft>
                        <a:tabLst>
                          <a:tab pos="5280025" algn="l"/>
                        </a:tabLst>
                      </a:pPr>
                      <a:r>
                        <a:rPr lang="en-US" sz="900" b="1" kern="1200" err="1">
                          <a:solidFill>
                            <a:schemeClr val="accent4"/>
                          </a:solidFill>
                          <a:effectLst/>
                          <a:latin typeface="+mn-lt"/>
                          <a:ea typeface="+mn-ea"/>
                          <a:cs typeface="+mn-cs"/>
                        </a:rPr>
                        <a:t>Yn</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endParaRPr lang="en-US" sz="9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44402" marR="44402" marT="0" marB="0" anchor="ctr"/>
                </a:tc>
                <a:tc>
                  <a:txBody>
                    <a:bodyPr/>
                    <a:lstStyle/>
                    <a:p>
                      <a:pPr marL="0" marR="0" algn="ctr">
                        <a:lnSpc>
                          <a:spcPct val="107000"/>
                        </a:lnSpc>
                        <a:spcBef>
                          <a:spcPts val="0"/>
                        </a:spcBef>
                        <a:spcAft>
                          <a:spcPts val="0"/>
                        </a:spcAft>
                        <a:tabLst>
                          <a:tab pos="5280025" algn="l"/>
                        </a:tabLst>
                      </a:pPr>
                      <a:endParaRPr lang="en-US" sz="900" b="0" kern="1200">
                        <a:solidFill>
                          <a:schemeClr val="accent4"/>
                        </a:solidFill>
                        <a:effectLst/>
                        <a:latin typeface="+mn-lt"/>
                        <a:ea typeface="+mn-ea"/>
                        <a:cs typeface="+mn-cs"/>
                      </a:endParaRPr>
                    </a:p>
                  </a:txBody>
                  <a:tcPr marL="44402" marR="44402" marT="0" marB="0" anchor="ctr"/>
                </a:tc>
                <a:tc>
                  <a:txBody>
                    <a:bodyPr/>
                    <a:lstStyle/>
                    <a:p>
                      <a:endParaRPr lang="en-US" sz="900" b="0" kern="1200">
                        <a:solidFill>
                          <a:schemeClr val="accent4"/>
                        </a:solidFill>
                        <a:effectLst/>
                        <a:latin typeface="+mn-lt"/>
                        <a:ea typeface="+mn-ea"/>
                        <a:cs typeface="+mn-cs"/>
                      </a:endParaRPr>
                    </a:p>
                  </a:txBody>
                  <a:tcPr marL="44402" marR="44402" marT="0" marB="0"/>
                </a:tc>
                <a:tc>
                  <a:txBody>
                    <a:bodyPr/>
                    <a:lstStyle/>
                    <a:p>
                      <a:endParaRPr lang="en-US" sz="900" b="0" kern="1200">
                        <a:solidFill>
                          <a:schemeClr val="accent4"/>
                        </a:solidFill>
                        <a:effectLst/>
                        <a:latin typeface="+mn-lt"/>
                        <a:ea typeface="+mn-ea"/>
                        <a:cs typeface="+mn-cs"/>
                      </a:endParaRPr>
                    </a:p>
                  </a:txBody>
                  <a:tcPr marL="44402" marR="44402" marT="0" marB="0"/>
                </a:tc>
                <a:tc>
                  <a:txBody>
                    <a:bodyPr/>
                    <a:lstStyle/>
                    <a:p>
                      <a:endParaRPr lang="en-US" sz="900" b="0" kern="1200">
                        <a:solidFill>
                          <a:schemeClr val="accent4"/>
                        </a:solidFill>
                        <a:effectLst/>
                        <a:latin typeface="+mn-lt"/>
                        <a:ea typeface="+mn-ea"/>
                        <a:cs typeface="+mn-cs"/>
                      </a:endParaRPr>
                    </a:p>
                  </a:txBody>
                  <a:tcPr marL="44402" marR="44402" marT="0" marB="0"/>
                </a:tc>
                <a:tc>
                  <a:txBody>
                    <a:bodyPr/>
                    <a:lstStyle/>
                    <a:p>
                      <a:endParaRPr lang="en-US" sz="900" b="0" kern="1200">
                        <a:solidFill>
                          <a:schemeClr val="accent4"/>
                        </a:solidFill>
                        <a:effectLst/>
                        <a:latin typeface="+mn-lt"/>
                        <a:ea typeface="+mn-ea"/>
                        <a:cs typeface="+mn-cs"/>
                      </a:endParaRPr>
                    </a:p>
                  </a:txBody>
                  <a:tcPr marL="44402" marR="44402" marT="0" marB="0"/>
                </a:tc>
                <a:extLst>
                  <a:ext uri="{0D108BD9-81ED-4DB2-BD59-A6C34878D82A}">
                    <a16:rowId xmlns:a16="http://schemas.microsoft.com/office/drawing/2014/main" val="2179710843"/>
                  </a:ext>
                </a:extLst>
              </a:tr>
              <a:tr h="111741">
                <a:tc>
                  <a:txBody>
                    <a:bodyPr/>
                    <a:lstStyle/>
                    <a:p>
                      <a:pPr marL="0" marR="0" algn="ctr">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T.N.‑O.</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720"/>
                        </a:spcAft>
                        <a:tabLst>
                          <a:tab pos="5280025" algn="l"/>
                        </a:tabLst>
                      </a:pPr>
                      <a:r>
                        <a:rPr lang="fr-CA" sz="1000" b="1">
                          <a:solidFill>
                            <a:srgbClr val="FFFFFF"/>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Mammographie uniquement, d’autres modalités pouvant être prises en charge par le FSP</a:t>
                      </a:r>
                      <a:endParaRPr lang="en-US" sz="900" b="0" kern="1200">
                        <a:solidFill>
                          <a:schemeClr val="accent4"/>
                        </a:solidFill>
                        <a:effectLst/>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YKBSP : mammographie et échographie; IRM dans certains cas</a:t>
                      </a:r>
                      <a:endParaRPr lang="en-US" sz="900" b="0" kern="1200">
                        <a:solidFill>
                          <a:schemeClr val="accent4"/>
                        </a:solidFill>
                        <a:effectLst/>
                        <a:latin typeface="+mn-lt"/>
                        <a:ea typeface="+mn-ea"/>
                        <a:cs typeface="+mn-cs"/>
                      </a:endParaRPr>
                    </a:p>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HRBSP : mammographie</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40 ans</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Selon la recommandation du radiologiste</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74 ans</a:t>
                      </a:r>
                      <a:endParaRPr lang="en-US" sz="9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483820103"/>
                  </a:ext>
                </a:extLst>
              </a:tr>
              <a:tr h="320345">
                <a:tc>
                  <a:txBody>
                    <a:bodyPr/>
                    <a:lstStyle/>
                    <a:p>
                      <a:pPr marL="0" marR="0" algn="ctr">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Nt</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b="1">
                          <a:solidFill>
                            <a:srgbClr val="FFFFFF"/>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Orientation vers un centre de diagnostic</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Mammographie</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Variable</a:t>
                      </a:r>
                      <a:endParaRPr lang="en-US" sz="900" b="0" kern="1200">
                        <a:solidFill>
                          <a:schemeClr val="accent4"/>
                        </a:solidFill>
                        <a:effectLst/>
                        <a:latin typeface="+mn-lt"/>
                        <a:ea typeface="+mn-ea"/>
                        <a:cs typeface="+mn-cs"/>
                      </a:endParaRPr>
                    </a:p>
                  </a:txBody>
                  <a:tcPr marL="68580" marR="68580" marT="0" marB="0"/>
                </a:tc>
                <a:tc>
                  <a:txBody>
                    <a:bodyPr/>
                    <a:lstStyle/>
                    <a:p>
                      <a:endParaRPr lang="en-US" sz="900" b="0" kern="1200">
                        <a:solidFill>
                          <a:schemeClr val="accent4"/>
                        </a:solidFill>
                        <a:effectLst/>
                        <a:latin typeface="+mn-lt"/>
                        <a:ea typeface="+mn-ea"/>
                        <a:cs typeface="+mn-cs"/>
                      </a:endParaRPr>
                    </a:p>
                  </a:txBody>
                  <a:tcPr marL="68580" marR="68580" marT="0" marB="0"/>
                </a:tc>
                <a:tc>
                  <a:txBody>
                    <a:bodyPr/>
                    <a:lstStyle/>
                    <a:p>
                      <a:endParaRPr lang="en-US" sz="9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2807402003"/>
                  </a:ext>
                </a:extLst>
              </a:tr>
              <a:tr h="111741">
                <a:tc>
                  <a:txBody>
                    <a:bodyPr/>
                    <a:lstStyle/>
                    <a:p>
                      <a:pPr marL="0" marR="0" algn="ctr">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C.‑B.</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en-US" sz="90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Admissibilité à un dépistage systématique annuel, mais pas à un dépistage supplémentaire; orientation vers une clinique de prise en charge des personnes présentant un risque élevé</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Mammographie</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40 ans</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Annuel</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74 ans</a:t>
                      </a:r>
                      <a:endParaRPr lang="en-US" sz="9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2318551935"/>
                  </a:ext>
                </a:extLst>
              </a:tr>
              <a:tr h="211969">
                <a:tc>
                  <a:txBody>
                    <a:bodyPr/>
                    <a:lstStyle/>
                    <a:p>
                      <a:pPr marL="0" marR="0" algn="ctr">
                        <a:lnSpc>
                          <a:spcPct val="107000"/>
                        </a:lnSpc>
                        <a:spcBef>
                          <a:spcPts val="720"/>
                        </a:spcBef>
                        <a:spcAft>
                          <a:spcPts val="720"/>
                        </a:spcAft>
                        <a:tabLst>
                          <a:tab pos="5280025" algn="l"/>
                        </a:tabLst>
                      </a:pPr>
                      <a:r>
                        <a:rPr lang="fr-CA" sz="900" b="1" kern="1200" err="1">
                          <a:solidFill>
                            <a:schemeClr val="accent4"/>
                          </a:solidFill>
                          <a:effectLst/>
                          <a:latin typeface="+mn-lt"/>
                          <a:ea typeface="+mn-ea"/>
                          <a:cs typeface="+mn-cs"/>
                        </a:rPr>
                        <a:t>Alb</a:t>
                      </a:r>
                      <a:r>
                        <a:rPr lang="fr-CA" sz="900" b="1" kern="1200">
                          <a:solidFill>
                            <a:schemeClr val="accent4"/>
                          </a:solidFill>
                          <a:effectLst/>
                          <a:latin typeface="+mn-lt"/>
                          <a:ea typeface="+mn-ea"/>
                          <a:cs typeface="+mn-cs"/>
                        </a:rPr>
                        <a:t>.</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en-US" sz="90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Prise en charge par le FSP ou par une clinique de prise en charge des personnes présentant un risque élevé</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Mammographie et IRM mammaire de dépistage</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Pas avant 25 ans et pas après 40 ans</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Annuel</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74 ans</a:t>
                      </a:r>
                      <a:endParaRPr lang="en-US" sz="9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4030789655"/>
                  </a:ext>
                </a:extLst>
              </a:tr>
              <a:tr h="320345">
                <a:tc>
                  <a:txBody>
                    <a:bodyPr/>
                    <a:lstStyle/>
                    <a:p>
                      <a:pPr marL="0" marR="0" algn="ctr">
                        <a:lnSpc>
                          <a:spcPct val="107000"/>
                        </a:lnSpc>
                        <a:spcBef>
                          <a:spcPts val="720"/>
                        </a:spcBef>
                        <a:spcAft>
                          <a:spcPts val="720"/>
                        </a:spcAft>
                        <a:tabLst>
                          <a:tab pos="5280025" algn="l"/>
                        </a:tabLst>
                      </a:pPr>
                      <a:r>
                        <a:rPr lang="fr-CA" sz="900" b="1" kern="1200" err="1">
                          <a:solidFill>
                            <a:schemeClr val="accent4"/>
                          </a:solidFill>
                          <a:effectLst/>
                          <a:latin typeface="+mn-lt"/>
                          <a:ea typeface="+mn-ea"/>
                          <a:cs typeface="+mn-cs"/>
                        </a:rPr>
                        <a:t>Sask</a:t>
                      </a:r>
                      <a:r>
                        <a:rPr lang="fr-CA" sz="900" b="1" kern="1200">
                          <a:solidFill>
                            <a:schemeClr val="accent4"/>
                          </a:solidFill>
                          <a:effectLst/>
                          <a:latin typeface="+mn-lt"/>
                          <a:ea typeface="+mn-ea"/>
                          <a:cs typeface="+mn-cs"/>
                        </a:rPr>
                        <a:t>.</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en-US" sz="90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Ces femmes sont aiguillées par leur FSP vers le programme de dépistage pour les patientes présentant un risque élevé</a:t>
                      </a:r>
                      <a:endParaRPr lang="en-US" sz="900" b="0" kern="1200">
                        <a:solidFill>
                          <a:schemeClr val="accent4"/>
                        </a:solidFill>
                        <a:effectLst/>
                        <a:latin typeface="+mn-lt"/>
                        <a:ea typeface="+mn-ea"/>
                        <a:cs typeface="+mn-cs"/>
                      </a:endParaRPr>
                    </a:p>
                  </a:txBody>
                  <a:tcPr marL="68580" marR="68580" marT="0" marB="0"/>
                </a:tc>
                <a:tc>
                  <a:txBody>
                    <a:bodyPr/>
                    <a:lstStyle/>
                    <a:p>
                      <a:endParaRPr lang="en-US" sz="900" b="0" kern="1200">
                        <a:solidFill>
                          <a:schemeClr val="accent4"/>
                        </a:solidFill>
                        <a:effectLst/>
                        <a:latin typeface="+mn-lt"/>
                        <a:ea typeface="+mn-ea"/>
                        <a:cs typeface="+mn-cs"/>
                      </a:endParaRPr>
                    </a:p>
                  </a:txBody>
                  <a:tcPr marL="68580" marR="68580" marT="0" marB="0"/>
                </a:tc>
                <a:tc>
                  <a:txBody>
                    <a:bodyPr/>
                    <a:lstStyle/>
                    <a:p>
                      <a:endParaRPr lang="en-US" sz="900" b="0" kern="1200">
                        <a:solidFill>
                          <a:schemeClr val="accent4"/>
                        </a:solidFill>
                        <a:effectLst/>
                        <a:latin typeface="+mn-lt"/>
                        <a:ea typeface="+mn-ea"/>
                        <a:cs typeface="+mn-cs"/>
                      </a:endParaRPr>
                    </a:p>
                  </a:txBody>
                  <a:tcPr marL="68580" marR="68580" marT="0" marB="0"/>
                </a:tc>
                <a:tc>
                  <a:txBody>
                    <a:bodyPr/>
                    <a:lstStyle/>
                    <a:p>
                      <a:endParaRPr lang="en-US" sz="900" b="0" kern="1200">
                        <a:solidFill>
                          <a:schemeClr val="accent4"/>
                        </a:solidFill>
                        <a:effectLst/>
                        <a:latin typeface="+mn-lt"/>
                        <a:ea typeface="+mn-ea"/>
                        <a:cs typeface="+mn-cs"/>
                      </a:endParaRPr>
                    </a:p>
                  </a:txBody>
                  <a:tcPr marL="68580" marR="68580" marT="0" marB="0"/>
                </a:tc>
                <a:tc>
                  <a:txBody>
                    <a:bodyPr/>
                    <a:lstStyle/>
                    <a:p>
                      <a:endParaRPr lang="en-US" sz="9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1072895931"/>
                  </a:ext>
                </a:extLst>
              </a:tr>
              <a:tr h="211969">
                <a:tc>
                  <a:txBody>
                    <a:bodyPr/>
                    <a:lstStyle/>
                    <a:p>
                      <a:pPr marL="0" marR="0" algn="ctr">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Man.</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en-US" sz="90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Nouvelle invitation à un dépistage systématique</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Mammographie</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50 ans</a:t>
                      </a:r>
                      <a:endParaRPr lang="en-US" sz="900" b="0" kern="1200">
                        <a:solidFill>
                          <a:schemeClr val="accent4"/>
                        </a:solidFill>
                        <a:effectLst/>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Annuel (peut varier)</a:t>
                      </a:r>
                      <a:endParaRPr lang="en-US" sz="900" b="0" kern="1200">
                        <a:solidFill>
                          <a:schemeClr val="accent4"/>
                        </a:solidFill>
                        <a:effectLst/>
                        <a:latin typeface="+mn-lt"/>
                        <a:ea typeface="+mn-ea"/>
                        <a:cs typeface="+mn-cs"/>
                      </a:endParaRPr>
                    </a:p>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ou selon les recommandations du radiologiste</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74 ans</a:t>
                      </a:r>
                      <a:endParaRPr lang="en-US" sz="900" b="0" kern="1200">
                        <a:solidFill>
                          <a:schemeClr val="accent4"/>
                        </a:solidFill>
                        <a:effectLst/>
                        <a:latin typeface="+mn-lt"/>
                        <a:ea typeface="+mn-ea"/>
                        <a:cs typeface="+mn-cs"/>
                      </a:endParaRPr>
                    </a:p>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(possibilité de poursuivre le dépistage à partir de 75 ans)</a:t>
                      </a:r>
                      <a:endParaRPr lang="en-US" sz="9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2619798925"/>
                  </a:ext>
                </a:extLst>
              </a:tr>
              <a:tr h="428720">
                <a:tc>
                  <a:txBody>
                    <a:bodyPr/>
                    <a:lstStyle/>
                    <a:p>
                      <a:pPr marL="0" marR="0" algn="ctr">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Ont.*</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b="0" dirty="0">
                          <a:solidFill>
                            <a:srgbClr val="262626"/>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b="0" dirty="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Ces femmes sont aiguillées vers le PODCS – Risque élevé par leur médecin.</a:t>
                      </a:r>
                      <a:endParaRPr lang="en-US" sz="900" b="0" kern="1200">
                        <a:solidFill>
                          <a:schemeClr val="accent4"/>
                        </a:solidFill>
                        <a:effectLst/>
                        <a:latin typeface="+mn-lt"/>
                        <a:ea typeface="+mn-ea"/>
                        <a:cs typeface="+mn-cs"/>
                      </a:endParaRPr>
                    </a:p>
                    <a:p>
                      <a:pPr marL="0" marR="0">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 </a:t>
                      </a:r>
                      <a:endParaRPr lang="en-US" sz="900" b="0" kern="1200">
                        <a:solidFill>
                          <a:schemeClr val="accent4"/>
                        </a:solidFill>
                        <a:effectLst/>
                        <a:latin typeface="+mn-lt"/>
                        <a:ea typeface="+mn-ea"/>
                        <a:cs typeface="+mn-cs"/>
                      </a:endParaRPr>
                    </a:p>
                    <a:p>
                      <a:pPr marL="0" marR="0">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Une fois inscrite au PODCS – Risque élevé, le site de ce programme prend en charge les dépistages initiaux et subséquents de ces patientes et la communication des résultats.</a:t>
                      </a:r>
                      <a:endParaRPr lang="en-US" sz="900" b="0" kern="1200">
                        <a:solidFill>
                          <a:schemeClr val="accent4"/>
                        </a:solidFill>
                        <a:effectLst/>
                        <a:latin typeface="+mn-lt"/>
                        <a:ea typeface="+mn-ea"/>
                        <a:cs typeface="+mn-cs"/>
                      </a:endParaRPr>
                    </a:p>
                    <a:p>
                      <a:pPr marL="0" marR="0">
                        <a:lnSpc>
                          <a:spcPct val="107000"/>
                        </a:lnSpc>
                        <a:spcBef>
                          <a:spcPts val="0"/>
                        </a:spcBef>
                        <a:spcAft>
                          <a:spcPts val="0"/>
                        </a:spcAft>
                        <a:tabLst>
                          <a:tab pos="5280025" algn="l"/>
                        </a:tabLst>
                      </a:pPr>
                      <a:r>
                        <a:rPr lang="en-US" sz="900" b="0" kern="1200">
                          <a:solidFill>
                            <a:schemeClr val="accent4"/>
                          </a:solidFill>
                          <a:effectLst/>
                          <a:latin typeface="+mn-lt"/>
                          <a:ea typeface="+mn-ea"/>
                          <a:cs typeface="+mn-cs"/>
                        </a:rPr>
                        <a:t> </a:t>
                      </a:r>
                    </a:p>
                  </a:txBody>
                  <a:tcPr marL="68580" marR="68580" marT="0" marB="0"/>
                </a:tc>
                <a:tc>
                  <a:txBody>
                    <a:bodyPr/>
                    <a:lstStyle/>
                    <a:p>
                      <a:pPr marL="0" marR="0">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30 à 69 ans : mammographie et IRM (ou échographie si l’IRM n’est pas médicalement appropriée)</a:t>
                      </a:r>
                      <a:endParaRPr lang="en-US" sz="900" b="0" kern="1200">
                        <a:solidFill>
                          <a:schemeClr val="accent4"/>
                        </a:solidFill>
                        <a:effectLst/>
                        <a:latin typeface="+mn-lt"/>
                        <a:ea typeface="+mn-ea"/>
                        <a:cs typeface="+mn-cs"/>
                      </a:endParaRPr>
                    </a:p>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70 à 74 ans : mammographie seulement</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30 ans</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Annuel</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74 ans</a:t>
                      </a:r>
                      <a:endParaRPr lang="en-US" sz="9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2546583014"/>
                  </a:ext>
                </a:extLst>
              </a:tr>
              <a:tr h="970597">
                <a:tc>
                  <a:txBody>
                    <a:bodyPr/>
                    <a:lstStyle/>
                    <a:p>
                      <a:pPr marL="0" marR="0" algn="ctr">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Qc</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Segoe UI Emoji" panose="020B0502040204020203" pitchFamily="34" charset="0"/>
                        </a:rPr>
                        <a:t> </a:t>
                      </a:r>
                      <a:endParaRPr lang="en-US" sz="90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en-US" sz="900" b="0" kern="1200">
                          <a:solidFill>
                            <a:schemeClr val="accent4"/>
                          </a:solidFill>
                          <a:effectLst/>
                          <a:latin typeface="+mn-lt"/>
                          <a:ea typeface="+mn-ea"/>
                          <a:cs typeface="+mn-cs"/>
                        </a:rPr>
                        <a:t> </a:t>
                      </a:r>
                    </a:p>
                  </a:txBody>
                  <a:tcPr marL="68580" marR="68580" marT="0" marB="0"/>
                </a:tc>
                <a:tc>
                  <a:txBody>
                    <a:bodyPr/>
                    <a:lstStyle/>
                    <a:p>
                      <a:endParaRPr lang="en-US" sz="900" b="0" kern="1200">
                        <a:solidFill>
                          <a:schemeClr val="accent4"/>
                        </a:solidFill>
                        <a:effectLst/>
                        <a:latin typeface="+mn-lt"/>
                        <a:ea typeface="+mn-ea"/>
                        <a:cs typeface="+mn-cs"/>
                      </a:endParaRPr>
                    </a:p>
                  </a:txBody>
                  <a:tcPr marL="68580" marR="68580" marT="0" marB="0"/>
                </a:tc>
                <a:tc>
                  <a:txBody>
                    <a:bodyPr/>
                    <a:lstStyle/>
                    <a:p>
                      <a:endParaRPr lang="en-US" sz="900" b="0" kern="1200">
                        <a:solidFill>
                          <a:schemeClr val="accent4"/>
                        </a:solidFill>
                        <a:effectLst/>
                        <a:latin typeface="+mn-lt"/>
                        <a:ea typeface="+mn-ea"/>
                        <a:cs typeface="+mn-cs"/>
                      </a:endParaRPr>
                    </a:p>
                  </a:txBody>
                  <a:tcPr marL="68580" marR="68580" marT="0" marB="0"/>
                </a:tc>
                <a:tc>
                  <a:txBody>
                    <a:bodyPr/>
                    <a:lstStyle/>
                    <a:p>
                      <a:endParaRPr lang="en-US" sz="900" b="0" kern="1200">
                        <a:solidFill>
                          <a:schemeClr val="accent4"/>
                        </a:solidFill>
                        <a:effectLst/>
                        <a:latin typeface="+mn-lt"/>
                        <a:ea typeface="+mn-ea"/>
                        <a:cs typeface="+mn-cs"/>
                      </a:endParaRPr>
                    </a:p>
                  </a:txBody>
                  <a:tcPr marL="68580" marR="68580" marT="0" marB="0"/>
                </a:tc>
                <a:tc>
                  <a:txBody>
                    <a:bodyPr/>
                    <a:lstStyle/>
                    <a:p>
                      <a:endParaRPr lang="en-US" sz="900" b="0" kern="1200" dirty="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3804384946"/>
                  </a:ext>
                </a:extLst>
              </a:tr>
            </a:tbl>
          </a:graphicData>
        </a:graphic>
      </p:graphicFrame>
    </p:spTree>
    <p:extLst>
      <p:ext uri="{BB962C8B-B14F-4D97-AF65-F5344CB8AC3E}">
        <p14:creationId xmlns:p14="http://schemas.microsoft.com/office/powerpoint/2010/main" val="4225880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973014" y="288505"/>
            <a:ext cx="10380786" cy="345482"/>
          </a:xfrm>
        </p:spPr>
        <p:txBody>
          <a:bodyPr>
            <a:normAutofit/>
          </a:bodyPr>
          <a:lstStyle/>
          <a:p>
            <a:r>
              <a:rPr lang="fr-FR" sz="1600"/>
              <a:t>Prise en charge des personnes présentant un risque élevé de cancer du sein par les programmes de dépistage (2/2)</a:t>
            </a:r>
            <a:endParaRPr lang="en-US" sz="1600"/>
          </a:p>
        </p:txBody>
      </p:sp>
      <p:graphicFrame>
        <p:nvGraphicFramePr>
          <p:cNvPr id="2" name="Table 1">
            <a:extLst>
              <a:ext uri="{FF2B5EF4-FFF2-40B4-BE49-F238E27FC236}">
                <a16:creationId xmlns:a16="http://schemas.microsoft.com/office/drawing/2014/main" id="{2B02F488-CD0A-6473-9891-9E722D89F737}"/>
              </a:ext>
            </a:extLst>
          </p:cNvPr>
          <p:cNvGraphicFramePr>
            <a:graphicFrameLocks noGrp="1"/>
          </p:cNvGraphicFramePr>
          <p:nvPr>
            <p:extLst>
              <p:ext uri="{D42A27DB-BD31-4B8C-83A1-F6EECF244321}">
                <p14:modId xmlns:p14="http://schemas.microsoft.com/office/powerpoint/2010/main" val="3336052087"/>
              </p:ext>
            </p:extLst>
          </p:nvPr>
        </p:nvGraphicFramePr>
        <p:xfrm>
          <a:off x="83945" y="633987"/>
          <a:ext cx="11981280" cy="3047940"/>
        </p:xfrm>
        <a:graphic>
          <a:graphicData uri="http://schemas.openxmlformats.org/drawingml/2006/table">
            <a:tbl>
              <a:tblPr firstRow="1" firstCol="1" bandRow="1"/>
              <a:tblGrid>
                <a:gridCol w="523027">
                  <a:extLst>
                    <a:ext uri="{9D8B030D-6E8A-4147-A177-3AD203B41FA5}">
                      <a16:colId xmlns:a16="http://schemas.microsoft.com/office/drawing/2014/main" val="1840713130"/>
                    </a:ext>
                  </a:extLst>
                </a:gridCol>
                <a:gridCol w="1464589">
                  <a:extLst>
                    <a:ext uri="{9D8B030D-6E8A-4147-A177-3AD203B41FA5}">
                      <a16:colId xmlns:a16="http://schemas.microsoft.com/office/drawing/2014/main" val="779241631"/>
                    </a:ext>
                  </a:extLst>
                </a:gridCol>
                <a:gridCol w="3115434">
                  <a:extLst>
                    <a:ext uri="{9D8B030D-6E8A-4147-A177-3AD203B41FA5}">
                      <a16:colId xmlns:a16="http://schemas.microsoft.com/office/drawing/2014/main" val="2169053805"/>
                    </a:ext>
                  </a:extLst>
                </a:gridCol>
                <a:gridCol w="3074973">
                  <a:extLst>
                    <a:ext uri="{9D8B030D-6E8A-4147-A177-3AD203B41FA5}">
                      <a16:colId xmlns:a16="http://schemas.microsoft.com/office/drawing/2014/main" val="3508241340"/>
                    </a:ext>
                  </a:extLst>
                </a:gridCol>
                <a:gridCol w="1302818">
                  <a:extLst>
                    <a:ext uri="{9D8B030D-6E8A-4147-A177-3AD203B41FA5}">
                      <a16:colId xmlns:a16="http://schemas.microsoft.com/office/drawing/2014/main" val="3068756938"/>
                    </a:ext>
                  </a:extLst>
                </a:gridCol>
                <a:gridCol w="1205713">
                  <a:extLst>
                    <a:ext uri="{9D8B030D-6E8A-4147-A177-3AD203B41FA5}">
                      <a16:colId xmlns:a16="http://schemas.microsoft.com/office/drawing/2014/main" val="2860922489"/>
                    </a:ext>
                  </a:extLst>
                </a:gridCol>
                <a:gridCol w="1294726">
                  <a:extLst>
                    <a:ext uri="{9D8B030D-6E8A-4147-A177-3AD203B41FA5}">
                      <a16:colId xmlns:a16="http://schemas.microsoft.com/office/drawing/2014/main" val="2997662248"/>
                    </a:ext>
                  </a:extLst>
                </a:gridCol>
              </a:tblGrid>
              <a:tr h="462535">
                <a:tc>
                  <a:txBody>
                    <a:bodyPr/>
                    <a:lstStyle/>
                    <a:p>
                      <a:pPr marL="0" marR="0" algn="ctr">
                        <a:lnSpc>
                          <a:spcPct val="107000"/>
                        </a:lnSpc>
                        <a:spcBef>
                          <a:spcPts val="720"/>
                        </a:spcBef>
                        <a:spcAft>
                          <a:spcPts val="720"/>
                        </a:spcAft>
                        <a:tabLst>
                          <a:tab pos="5280025" algn="l"/>
                        </a:tabLst>
                      </a:pPr>
                      <a:r>
                        <a:rPr lang="en-US" sz="900" b="1">
                          <a:solidFill>
                            <a:schemeClr val="accent4"/>
                          </a:solidFill>
                          <a:effectLst/>
                        </a:rPr>
                        <a:t> P/T</a:t>
                      </a:r>
                      <a:endParaRPr lang="en-US" sz="9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44402" marR="44402" marT="0" marB="0" anchor="ctr">
                    <a:solidFill>
                      <a:schemeClr val="accent2">
                        <a:lumMod val="20000"/>
                        <a:lumOff val="80000"/>
                      </a:schemeClr>
                    </a:solidFill>
                  </a:tcPr>
                </a:tc>
                <a:tc>
                  <a:txBody>
                    <a:bodyPr/>
                    <a:lstStyle/>
                    <a:p>
                      <a:pPr marL="0" marR="0" algn="ctr">
                        <a:lnSpc>
                          <a:spcPct val="107000"/>
                        </a:lnSpc>
                        <a:spcBef>
                          <a:spcPts val="720"/>
                        </a:spcBef>
                        <a:spcAft>
                          <a:spcPts val="720"/>
                        </a:spcAft>
                      </a:pPr>
                      <a:r>
                        <a:rPr lang="fr-CA" sz="900" b="1" kern="1200">
                          <a:solidFill>
                            <a:schemeClr val="accent4"/>
                          </a:solidFill>
                          <a:effectLst/>
                          <a:latin typeface="+mn-lt"/>
                          <a:ea typeface="+mn-ea"/>
                          <a:cs typeface="+mn-cs"/>
                        </a:rPr>
                        <a:t>Le programme prend-il en charge les participantes présentant un risque élevé? </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Comment les participantes présentant un risque élevé sont-elles prises en charge?</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Modalité de dépistage recommandée</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Âge de début recommandé</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Intervalle recommandé</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Âge de fin recommandé</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extLst>
                  <a:ext uri="{0D108BD9-81ED-4DB2-BD59-A6C34878D82A}">
                    <a16:rowId xmlns:a16="http://schemas.microsoft.com/office/drawing/2014/main" val="1945895494"/>
                  </a:ext>
                </a:extLst>
              </a:tr>
              <a:tr h="111741">
                <a:tc>
                  <a:txBody>
                    <a:bodyPr/>
                    <a:lstStyle/>
                    <a:p>
                      <a:pPr marL="0" marR="0" algn="ctr">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N.‑B.</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Segoe UI Emoji" panose="020B0502040204020203" pitchFamily="34" charset="0"/>
                        </a:rPr>
                        <a:t> </a:t>
                      </a:r>
                      <a:endParaRPr lang="en-US" sz="90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Actuellement, prise en charge par un radiologiste</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En cours d’évaluation dans le cadre de l’élaboration des lignes directrices sur les risques accrus/élevés</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En cours d’évaluation dans le cadre de l’élaboration des lignes directrices sur les risques accrus/élevés</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 En cours d’évaluation dans le cadre de l’élaboration des lignes directrices sur les risques accrus ou élevés</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En cours d’évaluation dans le cadre de l’élaboration des lignes directrices sur les risques accrus/élevés</a:t>
                      </a:r>
                      <a:endParaRPr lang="en-US" sz="9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3819093029"/>
                  </a:ext>
                </a:extLst>
              </a:tr>
              <a:tr h="537096">
                <a:tc>
                  <a:txBody>
                    <a:bodyPr/>
                    <a:lstStyle/>
                    <a:p>
                      <a:pPr marL="0" marR="0" algn="ctr">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N.-É.</a:t>
                      </a:r>
                      <a:r>
                        <a:rPr lang="fr-FR" sz="900" b="1" kern="1200">
                          <a:solidFill>
                            <a:schemeClr val="accent4"/>
                          </a:solidFill>
                          <a:effectLst/>
                          <a:latin typeface="+mn-lt"/>
                          <a:ea typeface="+mn-ea"/>
                          <a:cs typeface="+mn-cs"/>
                        </a:rPr>
                        <a:t> ^</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b="1">
                          <a:solidFill>
                            <a:srgbClr val="FFFFFF"/>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Admissibilité à la mammographie et à l'IRM mammaire de dépistage annuel. Les demandes annuelles d'IRM ne sont plus nécessaires. Les patientes présentant un risque élevé seront gérées de la même manière que les patientes présentant un risque moyen.</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Mammographie et IRM de dépistage espacées de 30 jours</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30 ans</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Annuel</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74 ans</a:t>
                      </a:r>
                      <a:endParaRPr lang="en-US" sz="9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3295138715"/>
                  </a:ext>
                </a:extLst>
              </a:tr>
              <a:tr h="451378">
                <a:tc>
                  <a:txBody>
                    <a:bodyPr/>
                    <a:lstStyle/>
                    <a:p>
                      <a:pPr marL="0" marR="0" algn="ctr">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Î.‑P.‑É.</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b="1">
                          <a:solidFill>
                            <a:srgbClr val="FFFFFF"/>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Dépistage annuel</a:t>
                      </a:r>
                      <a:endParaRPr lang="en-US" sz="900" b="0" kern="1200">
                        <a:solidFill>
                          <a:schemeClr val="accent4"/>
                        </a:solidFill>
                        <a:effectLst/>
                        <a:latin typeface="+mn-lt"/>
                        <a:ea typeface="+mn-ea"/>
                        <a:cs typeface="+mn-cs"/>
                      </a:endParaRPr>
                    </a:p>
                    <a:p>
                      <a:pPr marL="0" marR="0">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(Une recommandation du FSP est requise.)</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Mammographie et IRM</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40 ans </a:t>
                      </a:r>
                      <a:br>
                        <a:rPr lang="fr-CA" sz="900" b="0" kern="1200">
                          <a:solidFill>
                            <a:schemeClr val="accent4"/>
                          </a:solidFill>
                          <a:effectLst/>
                          <a:latin typeface="+mn-lt"/>
                          <a:ea typeface="+mn-ea"/>
                          <a:cs typeface="+mn-cs"/>
                        </a:rPr>
                      </a:br>
                      <a:r>
                        <a:rPr lang="fr-CA" sz="900" b="0" kern="1200">
                          <a:solidFill>
                            <a:schemeClr val="accent4"/>
                          </a:solidFill>
                          <a:effectLst/>
                          <a:latin typeface="+mn-lt"/>
                          <a:ea typeface="+mn-ea"/>
                          <a:cs typeface="+mn-cs"/>
                        </a:rPr>
                        <a:t>(ou tel que recommandé par un radiologiste)</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Annuel</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74 ans</a:t>
                      </a:r>
                      <a:endParaRPr lang="en-US" sz="9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1246351769"/>
                  </a:ext>
                </a:extLst>
              </a:tr>
              <a:tr h="532747">
                <a:tc>
                  <a:txBody>
                    <a:bodyPr/>
                    <a:lstStyle/>
                    <a:p>
                      <a:pPr marL="0" marR="0" algn="ctr">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T.‑N.‑L.</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en-US" sz="90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l" defTabSz="914400" rtl="0" eaLnBrk="1" latinLnBrk="0" hangingPunct="1">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Admissibilité à un dépistage systématique annuel, mais pas à un dépistage supplémentaire; le FSP peut ordonner des examens complémentaires par IRM.</a:t>
                      </a:r>
                      <a:endParaRPr lang="en-US" sz="900" b="0" kern="1200">
                        <a:solidFill>
                          <a:schemeClr val="accent4"/>
                        </a:solidFill>
                        <a:effectLst/>
                        <a:latin typeface="+mn-lt"/>
                        <a:ea typeface="+mn-ea"/>
                        <a:cs typeface="+mn-cs"/>
                      </a:endParaRPr>
                    </a:p>
                  </a:txBody>
                  <a:tcPr marL="68580" marR="68580" marT="0" marB="0"/>
                </a:tc>
                <a:tc>
                  <a:txBody>
                    <a:bodyPr/>
                    <a:lstStyle/>
                    <a:p>
                      <a:pPr marL="0" marR="0" algn="l" defTabSz="914400" rtl="0" eaLnBrk="1" latinLnBrk="0" hangingPunct="1">
                        <a:lnSpc>
                          <a:spcPct val="107000"/>
                        </a:lnSpc>
                        <a:spcBef>
                          <a:spcPts val="0"/>
                        </a:spcBef>
                        <a:spcAft>
                          <a:spcPts val="0"/>
                        </a:spcAft>
                        <a:tabLst>
                          <a:tab pos="5280025" algn="l"/>
                        </a:tabLst>
                      </a:pPr>
                      <a:endParaRPr lang="en-US" sz="900" b="0" kern="1200">
                        <a:solidFill>
                          <a:schemeClr val="accent4"/>
                        </a:solidFill>
                        <a:effectLst/>
                        <a:latin typeface="+mn-lt"/>
                        <a:ea typeface="+mn-ea"/>
                        <a:cs typeface="+mn-cs"/>
                      </a:endParaRPr>
                    </a:p>
                  </a:txBody>
                  <a:tcPr marL="68580" marR="68580" marT="0" marB="0"/>
                </a:tc>
                <a:tc>
                  <a:txBody>
                    <a:bodyPr/>
                    <a:lstStyle/>
                    <a:p>
                      <a:pPr marL="0" marR="0" algn="l" defTabSz="914400" rtl="0" eaLnBrk="1" latinLnBrk="0" hangingPunct="1">
                        <a:lnSpc>
                          <a:spcPct val="107000"/>
                        </a:lnSpc>
                        <a:spcBef>
                          <a:spcPts val="0"/>
                        </a:spcBef>
                        <a:spcAft>
                          <a:spcPts val="0"/>
                        </a:spcAft>
                        <a:tabLst>
                          <a:tab pos="5280025" algn="l"/>
                        </a:tabLst>
                      </a:pPr>
                      <a:endParaRPr lang="en-US" sz="900" b="0" kern="1200">
                        <a:solidFill>
                          <a:schemeClr val="accent4"/>
                        </a:solidFill>
                        <a:effectLst/>
                        <a:latin typeface="+mn-lt"/>
                        <a:ea typeface="+mn-ea"/>
                        <a:cs typeface="+mn-cs"/>
                      </a:endParaRPr>
                    </a:p>
                  </a:txBody>
                  <a:tcPr marL="68580" marR="68580" marT="0" marB="0"/>
                </a:tc>
                <a:tc>
                  <a:txBody>
                    <a:bodyPr/>
                    <a:lstStyle/>
                    <a:p>
                      <a:pPr marL="0" marR="0" algn="l" defTabSz="914400" rtl="0" eaLnBrk="1" latinLnBrk="0" hangingPunct="1">
                        <a:lnSpc>
                          <a:spcPct val="107000"/>
                        </a:lnSpc>
                        <a:spcBef>
                          <a:spcPts val="0"/>
                        </a:spcBef>
                        <a:spcAft>
                          <a:spcPts val="0"/>
                        </a:spcAft>
                        <a:tabLst>
                          <a:tab pos="5280025" algn="l"/>
                        </a:tabLst>
                      </a:pPr>
                      <a:endParaRPr lang="en-US" sz="900" b="0" kern="1200">
                        <a:solidFill>
                          <a:schemeClr val="accent4"/>
                        </a:solidFill>
                        <a:effectLst/>
                        <a:latin typeface="+mn-lt"/>
                        <a:ea typeface="+mn-ea"/>
                        <a:cs typeface="+mn-cs"/>
                      </a:endParaRPr>
                    </a:p>
                  </a:txBody>
                  <a:tcPr marL="68580" marR="68580" marT="0" marB="0"/>
                </a:tc>
                <a:tc>
                  <a:txBody>
                    <a:bodyPr/>
                    <a:lstStyle/>
                    <a:p>
                      <a:pPr marL="0" marR="0" algn="l" defTabSz="914400" rtl="0" eaLnBrk="1" latinLnBrk="0" hangingPunct="1">
                        <a:lnSpc>
                          <a:spcPct val="107000"/>
                        </a:lnSpc>
                        <a:spcBef>
                          <a:spcPts val="0"/>
                        </a:spcBef>
                        <a:spcAft>
                          <a:spcPts val="0"/>
                        </a:spcAft>
                        <a:tabLst>
                          <a:tab pos="5280025" algn="l"/>
                        </a:tabLst>
                      </a:pPr>
                      <a:endParaRPr lang="en-US" sz="9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2160112361"/>
                  </a:ext>
                </a:extLst>
              </a:tr>
            </a:tbl>
          </a:graphicData>
        </a:graphic>
      </p:graphicFrame>
      <p:sp>
        <p:nvSpPr>
          <p:cNvPr id="9" name="TextBox 8">
            <a:extLst>
              <a:ext uri="{FF2B5EF4-FFF2-40B4-BE49-F238E27FC236}">
                <a16:creationId xmlns:a16="http://schemas.microsoft.com/office/drawing/2014/main" id="{65F95C4C-882F-E729-8587-FBD1824E0C11}"/>
              </a:ext>
            </a:extLst>
          </p:cNvPr>
          <p:cNvSpPr txBox="1"/>
          <p:nvPr/>
        </p:nvSpPr>
        <p:spPr>
          <a:xfrm>
            <a:off x="46680" y="3959004"/>
            <a:ext cx="12055810" cy="781111"/>
          </a:xfrm>
          <a:prstGeom prst="rect">
            <a:avLst/>
          </a:prstGeom>
          <a:noFill/>
        </p:spPr>
        <p:txBody>
          <a:bodyPr wrap="square">
            <a:spAutoFit/>
          </a:bodyPr>
          <a:lstStyle/>
          <a:p>
            <a:pPr marL="0" marR="0">
              <a:lnSpc>
                <a:spcPct val="107000"/>
              </a:lnSpc>
              <a:spcBef>
                <a:spcPts val="0"/>
              </a:spcBef>
              <a:spcAft>
                <a:spcPts val="800"/>
              </a:spcAft>
            </a:pPr>
            <a:r>
              <a:rPr lang="fr-FR" sz="900">
                <a:effectLst/>
                <a:latin typeface="Calibri" panose="020F0502020204030204" pitchFamily="34" charset="0"/>
                <a:ea typeface="Yu Mincho" panose="02020400000000000000" pitchFamily="18" charset="-128"/>
                <a:cs typeface="Arial" panose="020B0604020202020204" pitchFamily="34" charset="0"/>
              </a:rPr>
              <a:t>Ont. : * Les participantes au Programme ontarien de dépistage du cancer du sein – Risque élevé ne doivent présenter aucun symptôme de cancer du sein, doivent disposer d’un numéro du Régime d’assurance-maladie de l’Ontario valide, leur statut de patiente présentant un risque élevé devant être confirmé sur la base des critères du programme. Le PODCS – Risque élevé n’accepte pas de nouvelles participantes âgées de plus de 70 ans. Cependant, lorsque les participantes à ce programme atteignent 70 ans, le dépistage se poursuit, sur la base d’une seule mammographie annuelle, jusqu’à l’âge de 74 ans.</a:t>
            </a:r>
          </a:p>
          <a:p>
            <a:pPr marL="0" marR="0">
              <a:lnSpc>
                <a:spcPct val="107000"/>
              </a:lnSpc>
              <a:spcBef>
                <a:spcPts val="0"/>
              </a:spcBef>
              <a:spcAft>
                <a:spcPts val="800"/>
              </a:spcAft>
            </a:pPr>
            <a:r>
              <a:rPr lang="fr-FR" sz="900">
                <a:effectLst/>
                <a:latin typeface="Calibri" panose="020F0502020204030204" pitchFamily="34" charset="0"/>
                <a:ea typeface="Yu Mincho" panose="02020400000000000000" pitchFamily="18" charset="-128"/>
                <a:cs typeface="Arial" panose="020B0604020202020204" pitchFamily="34" charset="0"/>
              </a:rPr>
              <a:t>N.-É : ^ Les lignes directrices de pratique clinique sur le dépistage des patients présentant un risque élevé du programme de dépistage du cancer du sein de la Nouvelle-Écosse ont été approuvées.</a:t>
            </a:r>
          </a:p>
        </p:txBody>
      </p:sp>
    </p:spTree>
    <p:extLst>
      <p:ext uri="{BB962C8B-B14F-4D97-AF65-F5344CB8AC3E}">
        <p14:creationId xmlns:p14="http://schemas.microsoft.com/office/powerpoint/2010/main" val="2697740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973014" y="461246"/>
            <a:ext cx="10380786" cy="345482"/>
          </a:xfrm>
        </p:spPr>
        <p:txBody>
          <a:bodyPr>
            <a:normAutofit fontScale="90000"/>
          </a:bodyPr>
          <a:lstStyle/>
          <a:p>
            <a:r>
              <a:rPr lang="fr-FR" sz="1600"/>
              <a:t>Définition d’une densité mammaire élevée par les programmes de dépistage et collecte des données correspondantes</a:t>
            </a:r>
            <a:endParaRPr lang="en-US" sz="1600"/>
          </a:p>
        </p:txBody>
      </p:sp>
      <p:sp>
        <p:nvSpPr>
          <p:cNvPr id="9" name="TextBox 8">
            <a:extLst>
              <a:ext uri="{FF2B5EF4-FFF2-40B4-BE49-F238E27FC236}">
                <a16:creationId xmlns:a16="http://schemas.microsoft.com/office/drawing/2014/main" id="{65F95C4C-882F-E729-8587-FBD1824E0C11}"/>
              </a:ext>
            </a:extLst>
          </p:cNvPr>
          <p:cNvSpPr txBox="1"/>
          <p:nvPr/>
        </p:nvSpPr>
        <p:spPr>
          <a:xfrm>
            <a:off x="973014" y="5712276"/>
            <a:ext cx="9640278" cy="1077474"/>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fr-FR" sz="900" dirty="0" err="1">
                <a:effectLst/>
                <a:latin typeface="Calibri"/>
                <a:ea typeface="Yu Mincho"/>
                <a:cs typeface="Calibri"/>
              </a:rPr>
              <a:t>Yn</a:t>
            </a:r>
            <a:r>
              <a:rPr lang="fr-FR" sz="900" dirty="0">
                <a:effectLst/>
                <a:latin typeface="Calibri"/>
                <a:ea typeface="Yu Mincho"/>
                <a:cs typeface="Calibri"/>
              </a:rPr>
              <a:t>, C.-B., Man., N.-B. : * Catégories du </a:t>
            </a:r>
            <a:r>
              <a:rPr lang="fr-FR" sz="900" dirty="0" err="1">
                <a:effectLst/>
                <a:latin typeface="Calibri"/>
                <a:ea typeface="Yu Mincho"/>
                <a:cs typeface="Calibri"/>
              </a:rPr>
              <a:t>Breast</a:t>
            </a:r>
            <a:r>
              <a:rPr lang="fr-FR" sz="900" dirty="0">
                <a:effectLst/>
                <a:latin typeface="Calibri"/>
                <a:ea typeface="Yu Mincho"/>
                <a:cs typeface="Calibri"/>
              </a:rPr>
              <a:t> Imaging and </a:t>
            </a:r>
            <a:r>
              <a:rPr lang="fr-FR" sz="900" dirty="0" err="1">
                <a:effectLst/>
                <a:latin typeface="Calibri"/>
                <a:ea typeface="Yu Mincho"/>
                <a:cs typeface="Calibri"/>
              </a:rPr>
              <a:t>Reporting</a:t>
            </a:r>
            <a:r>
              <a:rPr lang="fr-FR" sz="900" dirty="0">
                <a:effectLst/>
                <a:latin typeface="Calibri"/>
                <a:ea typeface="Yu Mincho"/>
                <a:cs typeface="Calibri"/>
              </a:rPr>
              <a:t> Data System (BI RADS) pour la densité mammaire : A – seins presque totalement graisseux (&lt; 25 % de tissu glandulaire); B – seins présentant quelques densités </a:t>
            </a:r>
            <a:r>
              <a:rPr lang="fr-FR" sz="900" dirty="0" err="1">
                <a:effectLst/>
                <a:latin typeface="Calibri"/>
                <a:ea typeface="Yu Mincho"/>
                <a:cs typeface="Calibri"/>
              </a:rPr>
              <a:t>fibroglandulaires</a:t>
            </a:r>
            <a:r>
              <a:rPr lang="fr-FR" sz="900" dirty="0">
                <a:effectLst/>
                <a:latin typeface="Calibri"/>
                <a:ea typeface="Yu Mincho"/>
                <a:cs typeface="Calibri"/>
              </a:rPr>
              <a:t> dispersées (25 à 50 % de tissu glandulaire); C – seins denses hétérogènes (51 à 75 % de tissu glandulaire); D – seins extrêmement denses (plus de 75 % de tissu glandulaire).</a:t>
            </a:r>
          </a:p>
          <a:p>
            <a:pPr marL="0" marR="0">
              <a:lnSpc>
                <a:spcPct val="107000"/>
              </a:lnSpc>
              <a:spcBef>
                <a:spcPts val="0"/>
              </a:spcBef>
              <a:spcAft>
                <a:spcPts val="800"/>
              </a:spcAft>
            </a:pPr>
            <a:r>
              <a:rPr lang="fr-FR" sz="900" dirty="0">
                <a:effectLst/>
                <a:latin typeface="Calibri" panose="020F0502020204030204" pitchFamily="34" charset="0"/>
                <a:ea typeface="Yu Mincho" panose="02020400000000000000" pitchFamily="18" charset="-128"/>
              </a:rPr>
              <a:t>C.-B. : ^ Les radiologistes de la Colombie Britannique classent la composition des seins à l’aide du système BI RADS pour évaluer le volume de tissu mammaire dense. On désigne souvent les catégories C et D comme « denses ». Le programme de dépistage du cancer du sein de BC Cancer fournit, actuellement, une évaluation BI RADS aux femmes ayant subi un dépistage et aux FSS, ne contenant, toutefois, pas de définition d’une « densité mammaire élevée ».</a:t>
            </a:r>
          </a:p>
        </p:txBody>
      </p:sp>
      <p:graphicFrame>
        <p:nvGraphicFramePr>
          <p:cNvPr id="3" name="Table 2">
            <a:extLst>
              <a:ext uri="{FF2B5EF4-FFF2-40B4-BE49-F238E27FC236}">
                <a16:creationId xmlns:a16="http://schemas.microsoft.com/office/drawing/2014/main" id="{90514F9E-16E0-6954-A691-5512B20B7001}"/>
              </a:ext>
            </a:extLst>
          </p:cNvPr>
          <p:cNvGraphicFramePr>
            <a:graphicFrameLocks noGrp="1"/>
          </p:cNvGraphicFramePr>
          <p:nvPr>
            <p:extLst>
              <p:ext uri="{D42A27DB-BD31-4B8C-83A1-F6EECF244321}">
                <p14:modId xmlns:p14="http://schemas.microsoft.com/office/powerpoint/2010/main" val="3509038755"/>
              </p:ext>
            </p:extLst>
          </p:nvPr>
        </p:nvGraphicFramePr>
        <p:xfrm>
          <a:off x="973014" y="1144362"/>
          <a:ext cx="9640278" cy="4447168"/>
        </p:xfrm>
        <a:graphic>
          <a:graphicData uri="http://schemas.openxmlformats.org/drawingml/2006/table">
            <a:tbl>
              <a:tblPr firstRow="1" firstCol="1" bandRow="1"/>
              <a:tblGrid>
                <a:gridCol w="611420">
                  <a:extLst>
                    <a:ext uri="{9D8B030D-6E8A-4147-A177-3AD203B41FA5}">
                      <a16:colId xmlns:a16="http://schemas.microsoft.com/office/drawing/2014/main" val="2118174005"/>
                    </a:ext>
                  </a:extLst>
                </a:gridCol>
                <a:gridCol w="2676279">
                  <a:extLst>
                    <a:ext uri="{9D8B030D-6E8A-4147-A177-3AD203B41FA5}">
                      <a16:colId xmlns:a16="http://schemas.microsoft.com/office/drawing/2014/main" val="2408846815"/>
                    </a:ext>
                  </a:extLst>
                </a:gridCol>
                <a:gridCol w="3221153">
                  <a:extLst>
                    <a:ext uri="{9D8B030D-6E8A-4147-A177-3AD203B41FA5}">
                      <a16:colId xmlns:a16="http://schemas.microsoft.com/office/drawing/2014/main" val="3848626523"/>
                    </a:ext>
                  </a:extLst>
                </a:gridCol>
                <a:gridCol w="3131426">
                  <a:extLst>
                    <a:ext uri="{9D8B030D-6E8A-4147-A177-3AD203B41FA5}">
                      <a16:colId xmlns:a16="http://schemas.microsoft.com/office/drawing/2014/main" val="3493479870"/>
                    </a:ext>
                  </a:extLst>
                </a:gridCol>
              </a:tblGrid>
              <a:tr h="397016">
                <a:tc>
                  <a:txBody>
                    <a:bodyPr/>
                    <a:lstStyle/>
                    <a:p>
                      <a:pPr marL="0" marR="0" algn="ctr">
                        <a:lnSpc>
                          <a:spcPct val="107000"/>
                        </a:lnSpc>
                        <a:spcBef>
                          <a:spcPts val="720"/>
                        </a:spcBef>
                        <a:spcAft>
                          <a:spcPts val="720"/>
                        </a:spcAft>
                        <a:tabLst>
                          <a:tab pos="5280025" algn="l"/>
                        </a:tabLst>
                      </a:pPr>
                      <a:r>
                        <a:rPr lang="en-US" sz="1100" b="1">
                          <a:solidFill>
                            <a:schemeClr val="accent4"/>
                          </a:solidFill>
                          <a:effectLst/>
                        </a:rPr>
                        <a:t>P/T</a:t>
                      </a:r>
                      <a:endParaRPr lang="en-US" sz="11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fr-CA" sz="1100" b="1" kern="1200">
                          <a:solidFill>
                            <a:schemeClr val="accent4"/>
                          </a:solidFill>
                          <a:effectLst/>
                          <a:latin typeface="+mn-lt"/>
                          <a:ea typeface="+mn-ea"/>
                          <a:cs typeface="+mn-cs"/>
                        </a:rPr>
                        <a:t>Définition d’une densité mammaire élevée</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fr-CA" sz="1100" b="1" kern="1200">
                          <a:solidFill>
                            <a:schemeClr val="accent4"/>
                          </a:solidFill>
                          <a:effectLst/>
                          <a:latin typeface="+mn-lt"/>
                          <a:ea typeface="+mn-ea"/>
                          <a:cs typeface="+mn-cs"/>
                        </a:rPr>
                        <a:t>Le programme collecte-t-il des données sur la densité mammaire?</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fr-CA" sz="1100" b="1" kern="1200">
                          <a:solidFill>
                            <a:schemeClr val="accent4"/>
                          </a:solidFill>
                          <a:effectLst/>
                          <a:latin typeface="+mn-lt"/>
                          <a:ea typeface="+mn-ea"/>
                          <a:cs typeface="+mn-cs"/>
                        </a:rPr>
                        <a:t>Le programme recommande‑t‑il un dépistage plus fréquent pour les participantes présentant une densité mammaire élevée?</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48411737"/>
                  </a:ext>
                </a:extLst>
              </a:tr>
              <a:tr h="194017">
                <a:tc>
                  <a:txBody>
                    <a:bodyPr/>
                    <a:lstStyle/>
                    <a:p>
                      <a:pPr marL="0" marR="0" algn="ctr">
                        <a:lnSpc>
                          <a:spcPct val="107000"/>
                        </a:lnSpc>
                        <a:spcBef>
                          <a:spcPts val="720"/>
                        </a:spcBef>
                        <a:spcAft>
                          <a:spcPts val="720"/>
                        </a:spcAft>
                        <a:tabLst>
                          <a:tab pos="5280025" algn="l"/>
                        </a:tabLst>
                      </a:pPr>
                      <a:r>
                        <a:rPr lang="fr-CA" sz="1100" b="1" kern="1200" err="1">
                          <a:solidFill>
                            <a:schemeClr val="accent4"/>
                          </a:solidFill>
                          <a:effectLst/>
                          <a:latin typeface="+mn-lt"/>
                          <a:ea typeface="+mn-ea"/>
                          <a:cs typeface="+mn-cs"/>
                        </a:rPr>
                        <a:t>Yn</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72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Catégorie D BI‑RADS*</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extLst>
                  <a:ext uri="{0D108BD9-81ED-4DB2-BD59-A6C34878D82A}">
                    <a16:rowId xmlns:a16="http://schemas.microsoft.com/office/drawing/2014/main" val="3172004953"/>
                  </a:ext>
                </a:extLst>
              </a:tr>
              <a:tr h="194017">
                <a:tc>
                  <a:txBody>
                    <a:bodyPr/>
                    <a:lstStyle/>
                    <a:p>
                      <a:pPr marL="0" marR="0" algn="ctr">
                        <a:lnSpc>
                          <a:spcPct val="107000"/>
                        </a:lnSpc>
                        <a:spcBef>
                          <a:spcPts val="720"/>
                        </a:spcBef>
                        <a:spcAft>
                          <a:spcPts val="720"/>
                        </a:spcAft>
                        <a:tabLst>
                          <a:tab pos="5280025" algn="l"/>
                        </a:tabLst>
                      </a:pPr>
                      <a:r>
                        <a:rPr lang="fr-CA" sz="1100" b="1" kern="1200">
                          <a:solidFill>
                            <a:schemeClr val="accent4"/>
                          </a:solidFill>
                          <a:effectLst/>
                          <a:latin typeface="+mn-lt"/>
                          <a:ea typeface="+mn-ea"/>
                          <a:cs typeface="+mn-cs"/>
                        </a:rPr>
                        <a:t>T.N.‑O.</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Proportion de tissu glandulaire ≥ 75 %</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extLst>
                  <a:ext uri="{0D108BD9-81ED-4DB2-BD59-A6C34878D82A}">
                    <a16:rowId xmlns:a16="http://schemas.microsoft.com/office/drawing/2014/main" val="991796890"/>
                  </a:ext>
                </a:extLst>
              </a:tr>
              <a:tr h="194017">
                <a:tc>
                  <a:txBody>
                    <a:bodyPr/>
                    <a:lstStyle/>
                    <a:p>
                      <a:pPr marL="0" marR="0" algn="ctr">
                        <a:lnSpc>
                          <a:spcPct val="107000"/>
                        </a:lnSpc>
                        <a:spcBef>
                          <a:spcPts val="720"/>
                        </a:spcBef>
                        <a:spcAft>
                          <a:spcPts val="720"/>
                        </a:spcAft>
                        <a:tabLst>
                          <a:tab pos="5280025" algn="l"/>
                        </a:tabLst>
                      </a:pPr>
                      <a:r>
                        <a:rPr lang="fr-CA" sz="1100" b="1" kern="1200">
                          <a:solidFill>
                            <a:schemeClr val="accent4"/>
                          </a:solidFill>
                          <a:effectLst/>
                          <a:latin typeface="+mn-lt"/>
                          <a:ea typeface="+mn-ea"/>
                          <a:cs typeface="+mn-cs"/>
                        </a:rPr>
                        <a:t>Nt</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extLst>
                  <a:ext uri="{0D108BD9-81ED-4DB2-BD59-A6C34878D82A}">
                    <a16:rowId xmlns:a16="http://schemas.microsoft.com/office/drawing/2014/main" val="2644749859"/>
                  </a:ext>
                </a:extLst>
              </a:tr>
              <a:tr h="194017">
                <a:tc>
                  <a:txBody>
                    <a:bodyPr/>
                    <a:lstStyle/>
                    <a:p>
                      <a:pPr marL="0" marR="0" algn="ctr">
                        <a:lnSpc>
                          <a:spcPct val="107000"/>
                        </a:lnSpc>
                        <a:spcBef>
                          <a:spcPts val="720"/>
                        </a:spcBef>
                        <a:spcAft>
                          <a:spcPts val="720"/>
                        </a:spcAft>
                        <a:tabLst>
                          <a:tab pos="5280025" algn="l"/>
                        </a:tabLst>
                      </a:pPr>
                      <a:r>
                        <a:rPr lang="fr-CA" sz="1100" b="1" kern="1200">
                          <a:solidFill>
                            <a:schemeClr val="accent4"/>
                          </a:solidFill>
                          <a:effectLst/>
                          <a:latin typeface="+mn-lt"/>
                          <a:ea typeface="+mn-ea"/>
                          <a:cs typeface="+mn-cs"/>
                        </a:rPr>
                        <a:t>C.‑B.</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BI‑RADS*^</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extLst>
                  <a:ext uri="{0D108BD9-81ED-4DB2-BD59-A6C34878D82A}">
                    <a16:rowId xmlns:a16="http://schemas.microsoft.com/office/drawing/2014/main" val="666042268"/>
                  </a:ext>
                </a:extLst>
              </a:tr>
              <a:tr h="194017">
                <a:tc>
                  <a:txBody>
                    <a:bodyPr/>
                    <a:lstStyle/>
                    <a:p>
                      <a:pPr marL="0" marR="0" algn="ctr">
                        <a:lnSpc>
                          <a:spcPct val="107000"/>
                        </a:lnSpc>
                        <a:spcBef>
                          <a:spcPts val="720"/>
                        </a:spcBef>
                        <a:spcAft>
                          <a:spcPts val="720"/>
                        </a:spcAft>
                        <a:tabLst>
                          <a:tab pos="5280025" algn="l"/>
                        </a:tabLst>
                      </a:pPr>
                      <a:r>
                        <a:rPr lang="fr-CA" sz="1100" b="1" kern="1200" err="1">
                          <a:solidFill>
                            <a:schemeClr val="accent4"/>
                          </a:solidFill>
                          <a:effectLst/>
                          <a:latin typeface="+mn-lt"/>
                          <a:ea typeface="+mn-ea"/>
                          <a:cs typeface="+mn-cs"/>
                        </a:rPr>
                        <a:t>Alb</a:t>
                      </a:r>
                      <a:r>
                        <a:rPr lang="fr-CA" sz="1100" b="1" kern="1200">
                          <a:solidFill>
                            <a:schemeClr val="accent4"/>
                          </a:solidFill>
                          <a:effectLst/>
                          <a:latin typeface="+mn-lt"/>
                          <a:ea typeface="+mn-ea"/>
                          <a:cs typeface="+mn-cs"/>
                        </a:rPr>
                        <a:t>.</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Proportion de tissu glandulaire ≥ 75 %</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extLst>
                  <a:ext uri="{0D108BD9-81ED-4DB2-BD59-A6C34878D82A}">
                    <a16:rowId xmlns:a16="http://schemas.microsoft.com/office/drawing/2014/main" val="1844088887"/>
                  </a:ext>
                </a:extLst>
              </a:tr>
              <a:tr h="445520">
                <a:tc>
                  <a:txBody>
                    <a:bodyPr/>
                    <a:lstStyle/>
                    <a:p>
                      <a:pPr marL="0" marR="0" algn="ctr">
                        <a:lnSpc>
                          <a:spcPct val="107000"/>
                        </a:lnSpc>
                        <a:spcBef>
                          <a:spcPts val="720"/>
                        </a:spcBef>
                        <a:spcAft>
                          <a:spcPts val="720"/>
                        </a:spcAft>
                        <a:tabLst>
                          <a:tab pos="5280025" algn="l"/>
                        </a:tabLst>
                      </a:pPr>
                      <a:r>
                        <a:rPr lang="fr-CA" sz="1100" b="1" kern="1200" err="1">
                          <a:solidFill>
                            <a:schemeClr val="accent4"/>
                          </a:solidFill>
                          <a:effectLst/>
                          <a:latin typeface="+mn-lt"/>
                          <a:ea typeface="+mn-ea"/>
                          <a:cs typeface="+mn-cs"/>
                        </a:rPr>
                        <a:t>Sask</a:t>
                      </a:r>
                      <a:r>
                        <a:rPr lang="fr-CA" sz="1100" b="1" kern="1200">
                          <a:solidFill>
                            <a:schemeClr val="accent4"/>
                          </a:solidFill>
                          <a:effectLst/>
                          <a:latin typeface="+mn-lt"/>
                          <a:ea typeface="+mn-ea"/>
                          <a:cs typeface="+mn-cs"/>
                        </a:rPr>
                        <a:t>.</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Proportion de tissu glandulaire ≥ 75 %</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b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b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extLst>
                  <a:ext uri="{0D108BD9-81ED-4DB2-BD59-A6C34878D82A}">
                    <a16:rowId xmlns:a16="http://schemas.microsoft.com/office/drawing/2014/main" val="995633656"/>
                  </a:ext>
                </a:extLst>
              </a:tr>
              <a:tr h="194017">
                <a:tc>
                  <a:txBody>
                    <a:bodyPr/>
                    <a:lstStyle/>
                    <a:p>
                      <a:pPr marL="0" marR="0" algn="ctr">
                        <a:lnSpc>
                          <a:spcPct val="107000"/>
                        </a:lnSpc>
                        <a:spcBef>
                          <a:spcPts val="720"/>
                        </a:spcBef>
                        <a:spcAft>
                          <a:spcPts val="720"/>
                        </a:spcAft>
                        <a:tabLst>
                          <a:tab pos="5280025" algn="l"/>
                        </a:tabLst>
                      </a:pPr>
                      <a:r>
                        <a:rPr lang="fr-CA" sz="1100" b="1" kern="1200">
                          <a:solidFill>
                            <a:schemeClr val="accent4"/>
                          </a:solidFill>
                          <a:effectLst/>
                          <a:latin typeface="+mn-lt"/>
                          <a:ea typeface="+mn-ea"/>
                          <a:cs typeface="+mn-cs"/>
                        </a:rPr>
                        <a:t>Man.</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BI-RADS* catégorie D</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extLst>
                  <a:ext uri="{0D108BD9-81ED-4DB2-BD59-A6C34878D82A}">
                    <a16:rowId xmlns:a16="http://schemas.microsoft.com/office/drawing/2014/main" val="918733791"/>
                  </a:ext>
                </a:extLst>
              </a:tr>
              <a:tr h="194017">
                <a:tc>
                  <a:txBody>
                    <a:bodyPr/>
                    <a:lstStyle/>
                    <a:p>
                      <a:pPr marL="0" marR="0" algn="ctr">
                        <a:lnSpc>
                          <a:spcPct val="107000"/>
                        </a:lnSpc>
                        <a:spcBef>
                          <a:spcPts val="720"/>
                        </a:spcBef>
                        <a:spcAft>
                          <a:spcPts val="720"/>
                        </a:spcAft>
                        <a:tabLst>
                          <a:tab pos="5280025" algn="l"/>
                        </a:tabLst>
                      </a:pPr>
                      <a:r>
                        <a:rPr lang="fr-CA" sz="1100" b="1" kern="1200">
                          <a:solidFill>
                            <a:schemeClr val="accent4"/>
                          </a:solidFill>
                          <a:effectLst/>
                          <a:latin typeface="+mn-lt"/>
                          <a:ea typeface="+mn-ea"/>
                          <a:cs typeface="+mn-cs"/>
                        </a:rPr>
                        <a:t>Ont.</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Proportion de tissu fibroglandulaire ≥ 75 %</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 (Rappel annuel plutôt que bisannuel)</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extLst>
                  <a:ext uri="{0D108BD9-81ED-4DB2-BD59-A6C34878D82A}">
                    <a16:rowId xmlns:a16="http://schemas.microsoft.com/office/drawing/2014/main" val="1485957306"/>
                  </a:ext>
                </a:extLst>
              </a:tr>
              <a:tr h="194017">
                <a:tc>
                  <a:txBody>
                    <a:bodyPr/>
                    <a:lstStyle/>
                    <a:p>
                      <a:pPr marL="0" marR="0" algn="ctr">
                        <a:lnSpc>
                          <a:spcPct val="107000"/>
                        </a:lnSpc>
                        <a:spcBef>
                          <a:spcPts val="720"/>
                        </a:spcBef>
                        <a:spcAft>
                          <a:spcPts val="720"/>
                        </a:spcAft>
                        <a:tabLst>
                          <a:tab pos="5280025" algn="l"/>
                        </a:tabLst>
                      </a:pPr>
                      <a:r>
                        <a:rPr lang="fr-CA" sz="1100" b="1" kern="1200">
                          <a:solidFill>
                            <a:schemeClr val="accent4"/>
                          </a:solidFill>
                          <a:effectLst/>
                          <a:latin typeface="+mn-lt"/>
                          <a:ea typeface="+mn-ea"/>
                          <a:cs typeface="+mn-cs"/>
                        </a:rPr>
                        <a:t>Qc</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Proportion de tissu glandulaire ≥ 75 %</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en-US"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extLst>
                  <a:ext uri="{0D108BD9-81ED-4DB2-BD59-A6C34878D82A}">
                    <a16:rowId xmlns:a16="http://schemas.microsoft.com/office/drawing/2014/main" val="3542835286"/>
                  </a:ext>
                </a:extLst>
              </a:tr>
              <a:tr h="1006012">
                <a:tc>
                  <a:txBody>
                    <a:bodyPr/>
                    <a:lstStyle/>
                    <a:p>
                      <a:pPr marL="0" marR="0" algn="ctr">
                        <a:lnSpc>
                          <a:spcPct val="107000"/>
                        </a:lnSpc>
                        <a:spcBef>
                          <a:spcPts val="720"/>
                        </a:spcBef>
                        <a:spcAft>
                          <a:spcPts val="720"/>
                        </a:spcAft>
                        <a:tabLst>
                          <a:tab pos="5280025" algn="l"/>
                        </a:tabLst>
                      </a:pPr>
                      <a:r>
                        <a:rPr lang="fr-CA" sz="1100" b="1" kern="1200">
                          <a:solidFill>
                            <a:schemeClr val="accent4"/>
                          </a:solidFill>
                          <a:effectLst/>
                          <a:latin typeface="+mn-lt"/>
                          <a:ea typeface="+mn-ea"/>
                          <a:cs typeface="+mn-cs"/>
                        </a:rPr>
                        <a:t>N.‑B.</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Classification BI-RADS* C (seins denses hétérogènes) ou D (seins extrêmement denses)</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p>
                      <a:pPr marL="0" marR="0" algn="ctr">
                        <a:lnSpc>
                          <a:spcPct val="107000"/>
                        </a:lnSpc>
                        <a:spcBef>
                          <a:spcPts val="0"/>
                        </a:spcBef>
                        <a:spcAft>
                          <a:spcPts val="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(L’ancienne base de données du programme n’est actuellement pas en mesure de collecter ce nouvel ensemble de données de classification BI-RADS; les données historiques ne correspondent qu’à deux catégories : densité inférieure à 50 % ou densité supérieure à 50 %, ce sont là les seules données disponibles.)</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Des recommandations pour la prise en charge des femmes présentant une densité mammaire élevée sont en cours d’élaboration, dans le cadre des LDPC sur les risques accrus ou élevés; aujourd’hui, le dépistage supplémentaire est basé sur les recommandations du ou de la radiologiste.</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extLst>
                  <a:ext uri="{0D108BD9-81ED-4DB2-BD59-A6C34878D82A}">
                    <a16:rowId xmlns:a16="http://schemas.microsoft.com/office/drawing/2014/main" val="3357128206"/>
                  </a:ext>
                </a:extLst>
              </a:tr>
              <a:tr h="397016">
                <a:tc>
                  <a:txBody>
                    <a:bodyPr/>
                    <a:lstStyle/>
                    <a:p>
                      <a:pPr marL="0" marR="0" algn="ctr">
                        <a:lnSpc>
                          <a:spcPct val="107000"/>
                        </a:lnSpc>
                        <a:spcBef>
                          <a:spcPts val="720"/>
                        </a:spcBef>
                        <a:spcAft>
                          <a:spcPts val="720"/>
                        </a:spcAft>
                        <a:tabLst>
                          <a:tab pos="5280025" algn="l"/>
                        </a:tabLst>
                      </a:pPr>
                      <a:r>
                        <a:rPr lang="fr-CA" sz="1100" b="1" kern="1200">
                          <a:solidFill>
                            <a:schemeClr val="accent4"/>
                          </a:solidFill>
                          <a:effectLst/>
                          <a:latin typeface="+mn-lt"/>
                          <a:ea typeface="+mn-ea"/>
                          <a:cs typeface="+mn-cs"/>
                        </a:rPr>
                        <a:t>N.‑É.</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Catégorie C (seins denses hétérogènes) ou catégorie D (seins extrêmement denses)</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Le radiologiste peut recommander un dépistage plus fréquent du cancer du sein.</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extLst>
                  <a:ext uri="{0D108BD9-81ED-4DB2-BD59-A6C34878D82A}">
                    <a16:rowId xmlns:a16="http://schemas.microsoft.com/office/drawing/2014/main" val="2312831511"/>
                  </a:ext>
                </a:extLst>
              </a:tr>
              <a:tr h="194017">
                <a:tc>
                  <a:txBody>
                    <a:bodyPr/>
                    <a:lstStyle/>
                    <a:p>
                      <a:pPr marL="0" marR="0" algn="ctr">
                        <a:lnSpc>
                          <a:spcPct val="107000"/>
                        </a:lnSpc>
                        <a:spcBef>
                          <a:spcPts val="720"/>
                        </a:spcBef>
                        <a:spcAft>
                          <a:spcPts val="720"/>
                        </a:spcAft>
                        <a:tabLst>
                          <a:tab pos="5280025" algn="l"/>
                        </a:tabLst>
                      </a:pPr>
                      <a:r>
                        <a:rPr lang="fr-CA" sz="1100" b="1" kern="1200">
                          <a:solidFill>
                            <a:schemeClr val="accent4"/>
                          </a:solidFill>
                          <a:effectLst/>
                          <a:latin typeface="+mn-lt"/>
                          <a:ea typeface="+mn-ea"/>
                          <a:cs typeface="+mn-cs"/>
                        </a:rPr>
                        <a:t>Î.‑P.‑É.</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Proportion de tissu glandulaire ≥ 75 %</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gn="ctr">
                        <a:lnSpc>
                          <a:spcPct val="107000"/>
                        </a:lnSpc>
                        <a:spcBef>
                          <a:spcPts val="720"/>
                        </a:spcBef>
                        <a:spcAft>
                          <a:spcPts val="720"/>
                        </a:spcAf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extLst>
                  <a:ext uri="{0D108BD9-81ED-4DB2-BD59-A6C34878D82A}">
                    <a16:rowId xmlns:a16="http://schemas.microsoft.com/office/drawing/2014/main" val="1430679593"/>
                  </a:ext>
                </a:extLst>
              </a:tr>
              <a:tr h="194017">
                <a:tc>
                  <a:txBody>
                    <a:bodyPr/>
                    <a:lstStyle/>
                    <a:p>
                      <a:pPr marL="0" marR="0" algn="ctr">
                        <a:lnSpc>
                          <a:spcPct val="107000"/>
                        </a:lnSpc>
                        <a:spcBef>
                          <a:spcPts val="720"/>
                        </a:spcBef>
                        <a:spcAft>
                          <a:spcPts val="720"/>
                        </a:spcAft>
                        <a:tabLst>
                          <a:tab pos="5280025" algn="l"/>
                        </a:tabLst>
                      </a:pPr>
                      <a:r>
                        <a:rPr lang="fr-CA" sz="1100" b="1" kern="1200">
                          <a:solidFill>
                            <a:schemeClr val="accent4"/>
                          </a:solidFill>
                          <a:effectLst/>
                          <a:latin typeface="+mn-lt"/>
                          <a:ea typeface="+mn-ea"/>
                          <a:cs typeface="+mn-cs"/>
                        </a:rPr>
                        <a:t>T.‑N.‑L.</a:t>
                      </a:r>
                      <a:endParaRPr lang="en-US" sz="11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Proportion de tissu glandulaire ≥ 75 %</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kern="120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endParaRPr lang="en-US" sz="1000" kern="1200">
                        <a:solidFill>
                          <a:srgbClr val="262626"/>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tc>
                <a:extLst>
                  <a:ext uri="{0D108BD9-81ED-4DB2-BD59-A6C34878D82A}">
                    <a16:rowId xmlns:a16="http://schemas.microsoft.com/office/drawing/2014/main" val="572990854"/>
                  </a:ext>
                </a:extLst>
              </a:tr>
            </a:tbl>
          </a:graphicData>
        </a:graphic>
      </p:graphicFrame>
    </p:spTree>
    <p:extLst>
      <p:ext uri="{BB962C8B-B14F-4D97-AF65-F5344CB8AC3E}">
        <p14:creationId xmlns:p14="http://schemas.microsoft.com/office/powerpoint/2010/main" val="16167394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905607" y="130840"/>
            <a:ext cx="10380786" cy="345482"/>
          </a:xfrm>
        </p:spPr>
        <p:txBody>
          <a:bodyPr>
            <a:normAutofit/>
          </a:bodyPr>
          <a:lstStyle/>
          <a:p>
            <a:r>
              <a:rPr lang="fr-FR" sz="1600"/>
              <a:t>Information des participantes quant à leur densité mammaire (1/2)</a:t>
            </a:r>
            <a:endParaRPr lang="en-US" sz="1600"/>
          </a:p>
        </p:txBody>
      </p:sp>
      <p:graphicFrame>
        <p:nvGraphicFramePr>
          <p:cNvPr id="2" name="Table 1">
            <a:extLst>
              <a:ext uri="{FF2B5EF4-FFF2-40B4-BE49-F238E27FC236}">
                <a16:creationId xmlns:a16="http://schemas.microsoft.com/office/drawing/2014/main" id="{8BADA80A-BC6E-1EDB-B2BA-AA949984B29D}"/>
              </a:ext>
            </a:extLst>
          </p:cNvPr>
          <p:cNvGraphicFramePr>
            <a:graphicFrameLocks noGrp="1"/>
          </p:cNvGraphicFramePr>
          <p:nvPr>
            <p:extLst>
              <p:ext uri="{D42A27DB-BD31-4B8C-83A1-F6EECF244321}">
                <p14:modId xmlns:p14="http://schemas.microsoft.com/office/powerpoint/2010/main" val="3175411338"/>
              </p:ext>
            </p:extLst>
          </p:nvPr>
        </p:nvGraphicFramePr>
        <p:xfrm>
          <a:off x="145435" y="473454"/>
          <a:ext cx="11901129" cy="3369374"/>
        </p:xfrm>
        <a:graphic>
          <a:graphicData uri="http://schemas.openxmlformats.org/drawingml/2006/table">
            <a:tbl>
              <a:tblPr firstRow="1" firstCol="1" bandRow="1"/>
              <a:tblGrid>
                <a:gridCol w="516717">
                  <a:extLst>
                    <a:ext uri="{9D8B030D-6E8A-4147-A177-3AD203B41FA5}">
                      <a16:colId xmlns:a16="http://schemas.microsoft.com/office/drawing/2014/main" val="1103441656"/>
                    </a:ext>
                  </a:extLst>
                </a:gridCol>
                <a:gridCol w="5627282">
                  <a:extLst>
                    <a:ext uri="{9D8B030D-6E8A-4147-A177-3AD203B41FA5}">
                      <a16:colId xmlns:a16="http://schemas.microsoft.com/office/drawing/2014/main" val="581195159"/>
                    </a:ext>
                  </a:extLst>
                </a:gridCol>
                <a:gridCol w="5757130">
                  <a:extLst>
                    <a:ext uri="{9D8B030D-6E8A-4147-A177-3AD203B41FA5}">
                      <a16:colId xmlns:a16="http://schemas.microsoft.com/office/drawing/2014/main" val="3624757366"/>
                    </a:ext>
                  </a:extLst>
                </a:gridCol>
              </a:tblGrid>
              <a:tr h="0">
                <a:tc>
                  <a:txBody>
                    <a:bodyPr/>
                    <a:lstStyle/>
                    <a:p>
                      <a:pPr marL="0" marR="0" algn="ctr">
                        <a:lnSpc>
                          <a:spcPct val="107000"/>
                        </a:lnSpc>
                        <a:spcBef>
                          <a:spcPts val="720"/>
                        </a:spcBef>
                        <a:spcAft>
                          <a:spcPts val="720"/>
                        </a:spcAft>
                        <a:tabLst>
                          <a:tab pos="5280025" algn="l"/>
                        </a:tabLst>
                      </a:pPr>
                      <a:r>
                        <a:rPr lang="en-US" sz="900" b="1" dirty="0">
                          <a:solidFill>
                            <a:schemeClr val="accent4"/>
                          </a:solidFill>
                          <a:effectLst/>
                        </a:rPr>
                        <a:t>P/T</a:t>
                      </a:r>
                      <a:endParaRPr lang="en-US" sz="900" b="1"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2933" marR="32933" marT="0" marB="0" anchor="ctr">
                    <a:solidFill>
                      <a:schemeClr val="accent2">
                        <a:lumMod val="20000"/>
                        <a:lumOff val="80000"/>
                      </a:schemeClr>
                    </a:solidFill>
                  </a:tcPr>
                </a:tc>
                <a:tc>
                  <a:txBody>
                    <a:bodyPr/>
                    <a:lstStyle/>
                    <a:p>
                      <a:pPr algn="l" fontAlgn="t"/>
                      <a:r>
                        <a:rPr lang="fr-FR" sz="900" b="1" kern="1200" dirty="0">
                          <a:solidFill>
                            <a:schemeClr val="accent4"/>
                          </a:solidFill>
                          <a:effectLst/>
                          <a:latin typeface="+mn-lt"/>
                          <a:ea typeface="+mn-ea"/>
                          <a:cs typeface="+mn-cs"/>
                        </a:rPr>
                        <a:t>Les participantes sont elles informées de leur densité mammaire?</a:t>
                      </a:r>
                    </a:p>
                  </a:txBody>
                  <a:tcPr marL="76200" marR="76200" marT="76200" marB="76200">
                    <a:solidFill>
                      <a:schemeClr val="accent2">
                        <a:lumMod val="20000"/>
                        <a:lumOff val="80000"/>
                      </a:schemeClr>
                    </a:solidFill>
                  </a:tcPr>
                </a:tc>
                <a:tc>
                  <a:txBody>
                    <a:bodyPr/>
                    <a:lstStyle/>
                    <a:p>
                      <a:pPr algn="l" fontAlgn="t"/>
                      <a:r>
                        <a:rPr lang="fr-FR" sz="900" b="1" kern="1200" dirty="0">
                          <a:solidFill>
                            <a:schemeClr val="accent4"/>
                          </a:solidFill>
                          <a:effectLst/>
                          <a:latin typeface="+mn-lt"/>
                          <a:ea typeface="+mn-ea"/>
                          <a:cs typeface="+mn-cs"/>
                        </a:rPr>
                        <a:t>Si les participantes ne sont pas informées de leur densité mammaire, y a-t-il des projets en ce sens?</a:t>
                      </a:r>
                    </a:p>
                  </a:txBody>
                  <a:tcPr marL="76200" marR="76200" marT="76200" marB="76200">
                    <a:solidFill>
                      <a:schemeClr val="accent2">
                        <a:lumMod val="20000"/>
                        <a:lumOff val="80000"/>
                      </a:schemeClr>
                    </a:solidFill>
                  </a:tcPr>
                </a:tc>
                <a:extLst>
                  <a:ext uri="{0D108BD9-81ED-4DB2-BD59-A6C34878D82A}">
                    <a16:rowId xmlns:a16="http://schemas.microsoft.com/office/drawing/2014/main" val="3383710923"/>
                  </a:ext>
                </a:extLst>
              </a:tr>
              <a:tr h="293210">
                <a:tc>
                  <a:txBody>
                    <a:bodyPr/>
                    <a:lstStyle/>
                    <a:p>
                      <a:pPr marL="0" marR="0" algn="ctr">
                        <a:lnSpc>
                          <a:spcPct val="107000"/>
                        </a:lnSpc>
                        <a:spcBef>
                          <a:spcPts val="720"/>
                        </a:spcBef>
                        <a:spcAft>
                          <a:spcPts val="720"/>
                        </a:spcAft>
                        <a:tabLst>
                          <a:tab pos="5280025" algn="l"/>
                        </a:tabLst>
                      </a:pPr>
                      <a:r>
                        <a:rPr lang="en-US" sz="900" b="1" kern="1200" err="1">
                          <a:solidFill>
                            <a:schemeClr val="accent4"/>
                          </a:solidFill>
                          <a:effectLst/>
                          <a:latin typeface="+mn-lt"/>
                          <a:ea typeface="+mn-ea"/>
                          <a:cs typeface="+mn-cs"/>
                        </a:rPr>
                        <a:t>Yn</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720"/>
                        </a:spcAft>
                        <a:tabLst>
                          <a:tab pos="5280025" algn="l"/>
                        </a:tabLst>
                      </a:pPr>
                      <a:r>
                        <a:rPr lang="en-US" sz="900" b="0" kern="1200">
                          <a:solidFill>
                            <a:schemeClr val="accent4"/>
                          </a:solidFill>
                          <a:effectLst/>
                          <a:latin typeface="+mn-lt"/>
                          <a:ea typeface="+mn-ea"/>
                          <a:cs typeface="+mn-cs"/>
                        </a:rPr>
                        <a:t>Non</a:t>
                      </a:r>
                    </a:p>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(Les participantes peuvent demander ces renseignements à leur FSP. Tous les rapports de dépistage comprennent les données sur la densité mammaire.)</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dirty="0">
                          <a:solidFill>
                            <a:schemeClr val="accent4"/>
                          </a:solidFill>
                          <a:effectLst/>
                          <a:latin typeface="+mn-lt"/>
                          <a:ea typeface="+mn-ea"/>
                          <a:cs typeface="+mn-cs"/>
                        </a:rPr>
                        <a:t>Pas à l’heure actuelle; un plan en ce sens est en cours.</a:t>
                      </a:r>
                      <a:endParaRPr lang="en-US" sz="900" b="0" kern="1200" dirty="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2094327631"/>
                  </a:ext>
                </a:extLst>
              </a:tr>
              <a:tr h="293210">
                <a:tc>
                  <a:txBody>
                    <a:bodyPr/>
                    <a:lstStyle/>
                    <a:p>
                      <a:pPr marL="0" marR="0" algn="ctr">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T.N.‑O.</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900" b="0" kern="1200">
                          <a:solidFill>
                            <a:schemeClr val="accent4"/>
                          </a:solidFill>
                          <a:effectLst/>
                          <a:latin typeface="+mn-lt"/>
                          <a:ea typeface="+mn-ea"/>
                          <a:cs typeface="+mn-cs"/>
                        </a:rPr>
                        <a:t>Non</a:t>
                      </a:r>
                    </a:p>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(Documentée sur le rapport de mammographie au FSP, mais non incluse sur la lettre de résultats reçue par les participantes.)</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Intention d’exploration</a:t>
                      </a:r>
                      <a:endParaRPr lang="en-US" sz="9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3074024569"/>
                  </a:ext>
                </a:extLst>
              </a:tr>
              <a:tr h="143297">
                <a:tc>
                  <a:txBody>
                    <a:bodyPr/>
                    <a:lstStyle/>
                    <a:p>
                      <a:pPr marL="0" marR="0" algn="ctr">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Nt</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900" b="0" kern="1200">
                          <a:solidFill>
                            <a:schemeClr val="accent4"/>
                          </a:solidFill>
                          <a:effectLst/>
                          <a:latin typeface="+mn-lt"/>
                          <a:ea typeface="+mn-ea"/>
                          <a:cs typeface="+mn-cs"/>
                        </a:rPr>
                        <a:t> </a:t>
                      </a:r>
                    </a:p>
                  </a:txBody>
                  <a:tcPr marL="68580" marR="68580" marT="0" marB="0"/>
                </a:tc>
                <a:tc>
                  <a:txBody>
                    <a:bodyPr/>
                    <a:lstStyle/>
                    <a:p>
                      <a:pPr marL="0" marR="0" algn="ctr">
                        <a:lnSpc>
                          <a:spcPct val="107000"/>
                        </a:lnSpc>
                        <a:spcBef>
                          <a:spcPts val="0"/>
                        </a:spcBef>
                        <a:spcAft>
                          <a:spcPts val="0"/>
                        </a:spcAft>
                        <a:tabLst>
                          <a:tab pos="5280025" algn="l"/>
                        </a:tabLst>
                      </a:pPr>
                      <a:r>
                        <a:rPr lang="en-US" sz="900" b="0" kern="1200">
                          <a:solidFill>
                            <a:schemeClr val="accent4"/>
                          </a:solidFill>
                          <a:effectLst/>
                          <a:latin typeface="+mn-lt"/>
                          <a:ea typeface="+mn-ea"/>
                          <a:cs typeface="+mn-cs"/>
                        </a:rPr>
                        <a:t> </a:t>
                      </a:r>
                    </a:p>
                  </a:txBody>
                  <a:tcPr marL="68580" marR="68580" marT="0" marB="0"/>
                </a:tc>
                <a:extLst>
                  <a:ext uri="{0D108BD9-81ED-4DB2-BD59-A6C34878D82A}">
                    <a16:rowId xmlns:a16="http://schemas.microsoft.com/office/drawing/2014/main" val="1461995469"/>
                  </a:ext>
                </a:extLst>
              </a:tr>
              <a:tr h="293210">
                <a:tc>
                  <a:txBody>
                    <a:bodyPr/>
                    <a:lstStyle/>
                    <a:p>
                      <a:pPr marL="0" marR="0" algn="ctr">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C.‑B.</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900" b="0" kern="1200" err="1">
                          <a:solidFill>
                            <a:schemeClr val="accent4"/>
                          </a:solidFill>
                          <a:effectLst/>
                          <a:latin typeface="+mn-lt"/>
                          <a:ea typeface="+mn-ea"/>
                          <a:cs typeface="+mn-cs"/>
                        </a:rPr>
                        <a:t>Oui</a:t>
                      </a:r>
                      <a:endParaRPr lang="en-US" sz="900" b="0" kern="1200">
                        <a:solidFill>
                          <a:schemeClr val="accent4"/>
                        </a:solidFill>
                        <a:effectLst/>
                        <a:latin typeface="+mn-lt"/>
                        <a:ea typeface="+mn-ea"/>
                        <a:cs typeface="+mn-cs"/>
                      </a:endParaRPr>
                    </a:p>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(Les participantes reçoivent l’évaluation de leur densité mammaire d’après la classification BI‑RADS avec leurs résultats et avec une brochure d’information.)</a:t>
                      </a:r>
                      <a:r>
                        <a:rPr lang="en-US" sz="900" b="0" kern="1200">
                          <a:solidFill>
                            <a:schemeClr val="accent4"/>
                          </a:solidFill>
                          <a:effectLst/>
                          <a:latin typeface="+mn-lt"/>
                          <a:ea typeface="+mn-ea"/>
                          <a:cs typeface="+mn-cs"/>
                        </a:rPr>
                        <a:t>)</a:t>
                      </a:r>
                    </a:p>
                  </a:txBody>
                  <a:tcPr marL="68580" marR="68580" marT="0" marB="0"/>
                </a:tc>
                <a:tc>
                  <a:txBody>
                    <a:bodyPr/>
                    <a:lstStyle/>
                    <a:p>
                      <a:pPr marL="0" marR="0" algn="ctr">
                        <a:lnSpc>
                          <a:spcPct val="107000"/>
                        </a:lnSpc>
                        <a:spcBef>
                          <a:spcPts val="0"/>
                        </a:spcBef>
                        <a:spcAft>
                          <a:spcPts val="0"/>
                        </a:spcAft>
                        <a:tabLst>
                          <a:tab pos="5280025" algn="l"/>
                        </a:tabLst>
                      </a:pPr>
                      <a:r>
                        <a:rPr lang="en-US" sz="900" b="0" kern="1200">
                          <a:solidFill>
                            <a:schemeClr val="accent4"/>
                          </a:solidFill>
                          <a:effectLst/>
                          <a:latin typeface="+mn-lt"/>
                          <a:ea typeface="+mn-ea"/>
                          <a:cs typeface="+mn-cs"/>
                        </a:rPr>
                        <a:t> </a:t>
                      </a:r>
                    </a:p>
                  </a:txBody>
                  <a:tcPr marL="68580" marR="68580" marT="0" marB="0"/>
                </a:tc>
                <a:extLst>
                  <a:ext uri="{0D108BD9-81ED-4DB2-BD59-A6C34878D82A}">
                    <a16:rowId xmlns:a16="http://schemas.microsoft.com/office/drawing/2014/main" val="2950243437"/>
                  </a:ext>
                </a:extLst>
              </a:tr>
              <a:tr h="443124">
                <a:tc>
                  <a:txBody>
                    <a:bodyPr/>
                    <a:lstStyle/>
                    <a:p>
                      <a:pPr marL="0" marR="0" algn="ctr">
                        <a:lnSpc>
                          <a:spcPct val="107000"/>
                        </a:lnSpc>
                        <a:spcBef>
                          <a:spcPts val="720"/>
                        </a:spcBef>
                        <a:spcAft>
                          <a:spcPts val="720"/>
                        </a:spcAft>
                        <a:tabLst>
                          <a:tab pos="5280025" algn="l"/>
                        </a:tabLst>
                      </a:pPr>
                      <a:r>
                        <a:rPr lang="fr-CA" sz="900" b="1" kern="1200" err="1">
                          <a:solidFill>
                            <a:schemeClr val="accent4"/>
                          </a:solidFill>
                          <a:effectLst/>
                          <a:latin typeface="+mn-lt"/>
                          <a:ea typeface="+mn-ea"/>
                          <a:cs typeface="+mn-cs"/>
                        </a:rPr>
                        <a:t>Alb</a:t>
                      </a:r>
                      <a:r>
                        <a:rPr lang="fr-CA" sz="900" b="1" kern="1200">
                          <a:solidFill>
                            <a:schemeClr val="accent4"/>
                          </a:solidFill>
                          <a:effectLst/>
                          <a:latin typeface="+mn-lt"/>
                          <a:ea typeface="+mn-ea"/>
                          <a:cs typeface="+mn-cs"/>
                        </a:rPr>
                        <a:t>.</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900" b="0" kern="1200">
                          <a:solidFill>
                            <a:schemeClr val="accent4"/>
                          </a:solidFill>
                          <a:effectLst/>
                          <a:latin typeface="+mn-lt"/>
                          <a:ea typeface="+mn-ea"/>
                          <a:cs typeface="+mn-cs"/>
                        </a:rPr>
                        <a:t>Oui</a:t>
                      </a:r>
                    </a:p>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(Les participantes reçoivent leur évaluation de la densité mammaire BI-RADS avec leurs résultats; des renseignements supplémentaires peuvent être fournis dans une brochure ou consultés en ligne.)</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en-US" sz="900" b="0" kern="1200">
                          <a:solidFill>
                            <a:schemeClr val="accent4"/>
                          </a:solidFill>
                          <a:effectLst/>
                          <a:latin typeface="+mn-lt"/>
                          <a:ea typeface="+mn-ea"/>
                          <a:cs typeface="+mn-cs"/>
                        </a:rPr>
                        <a:t> </a:t>
                      </a:r>
                    </a:p>
                  </a:txBody>
                  <a:tcPr marL="68580" marR="68580" marT="0" marB="0"/>
                </a:tc>
                <a:extLst>
                  <a:ext uri="{0D108BD9-81ED-4DB2-BD59-A6C34878D82A}">
                    <a16:rowId xmlns:a16="http://schemas.microsoft.com/office/drawing/2014/main" val="3015395024"/>
                  </a:ext>
                </a:extLst>
              </a:tr>
              <a:tr h="443124">
                <a:tc>
                  <a:txBody>
                    <a:bodyPr/>
                    <a:lstStyle/>
                    <a:p>
                      <a:pPr marL="0" marR="0" algn="ctr">
                        <a:lnSpc>
                          <a:spcPct val="107000"/>
                        </a:lnSpc>
                        <a:spcBef>
                          <a:spcPts val="720"/>
                        </a:spcBef>
                        <a:spcAft>
                          <a:spcPts val="720"/>
                        </a:spcAft>
                        <a:tabLst>
                          <a:tab pos="5280025" algn="l"/>
                        </a:tabLst>
                      </a:pPr>
                      <a:r>
                        <a:rPr lang="fr-CA" sz="900" b="1" kern="1200" err="1">
                          <a:solidFill>
                            <a:schemeClr val="accent4"/>
                          </a:solidFill>
                          <a:effectLst/>
                          <a:latin typeface="+mn-lt"/>
                          <a:ea typeface="+mn-ea"/>
                          <a:cs typeface="+mn-cs"/>
                        </a:rPr>
                        <a:t>Sask</a:t>
                      </a:r>
                      <a:r>
                        <a:rPr lang="fr-CA" sz="900" b="1" kern="1200">
                          <a:solidFill>
                            <a:schemeClr val="accent4"/>
                          </a:solidFill>
                          <a:effectLst/>
                          <a:latin typeface="+mn-lt"/>
                          <a:ea typeface="+mn-ea"/>
                          <a:cs typeface="+mn-cs"/>
                        </a:rPr>
                        <a:t>.</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228600" marR="0" algn="ctr">
                        <a:lnSpc>
                          <a:spcPct val="107000"/>
                        </a:lnSpc>
                        <a:spcBef>
                          <a:spcPts val="720"/>
                        </a:spcBef>
                        <a:spcAft>
                          <a:spcPts val="720"/>
                        </a:spcAft>
                        <a:tabLst>
                          <a:tab pos="5280025" algn="l"/>
                        </a:tabLst>
                      </a:pPr>
                      <a:r>
                        <a:rPr lang="en-US" sz="900" b="0" kern="1200">
                          <a:solidFill>
                            <a:schemeClr val="accent4"/>
                          </a:solidFill>
                          <a:effectLst/>
                          <a:latin typeface="+mn-lt"/>
                          <a:ea typeface="+mn-ea"/>
                          <a:cs typeface="+mn-cs"/>
                        </a:rPr>
                        <a:t>Oui*</a:t>
                      </a:r>
                    </a:p>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(Environ une semaine après leur mammographie, les participantes présentant une densité mammaire élevée reçoivent une lettre les en informant, accompagnée d’une recommandation de dépistage annuel et d’une brochure d’information sur la densité mammaire.)</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Le programme travaille sur la façon de mettre en œuvre des rapports normalisés dans tous les contextes de dépistage et de diagnostic.</a:t>
                      </a:r>
                      <a:endParaRPr lang="en-US" sz="9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3153582075"/>
                  </a:ext>
                </a:extLst>
              </a:tr>
              <a:tr h="293210">
                <a:tc>
                  <a:txBody>
                    <a:bodyPr/>
                    <a:lstStyle/>
                    <a:p>
                      <a:pPr marL="0" marR="0" algn="ctr">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Man.</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en-US" sz="900" b="0" kern="1200">
                          <a:solidFill>
                            <a:schemeClr val="accent4"/>
                          </a:solidFill>
                          <a:effectLst/>
                          <a:latin typeface="+mn-lt"/>
                          <a:ea typeface="+mn-ea"/>
                          <a:cs typeface="+mn-cs"/>
                        </a:rPr>
                        <a:t>Oui</a:t>
                      </a:r>
                      <a:br>
                        <a:rPr lang="en-US" sz="900" b="0" kern="1200">
                          <a:solidFill>
                            <a:schemeClr val="accent4"/>
                          </a:solidFill>
                          <a:effectLst/>
                          <a:latin typeface="+mn-lt"/>
                          <a:ea typeface="+mn-ea"/>
                          <a:cs typeface="+mn-cs"/>
                        </a:rPr>
                      </a:br>
                      <a:r>
                        <a:rPr lang="fr-CA" sz="900" b="0" kern="1200">
                          <a:solidFill>
                            <a:schemeClr val="accent4"/>
                          </a:solidFill>
                          <a:effectLst/>
                          <a:latin typeface="+mn-lt"/>
                          <a:ea typeface="+mn-ea"/>
                          <a:cs typeface="+mn-cs"/>
                        </a:rPr>
                        <a:t>(Les participantes reçoivent l’évaluation de leur densité mammaire BI-RADS, avec leurs résultats et avec une brochure d’information.)</a:t>
                      </a:r>
                      <a:endParaRPr lang="en-US" sz="900" b="0" kern="1200">
                        <a:solidFill>
                          <a:schemeClr val="accent4"/>
                        </a:solidFill>
                        <a:effectLst/>
                        <a:latin typeface="+mn-lt"/>
                        <a:ea typeface="+mn-ea"/>
                        <a:cs typeface="+mn-cs"/>
                      </a:endParaRPr>
                    </a:p>
                  </a:txBody>
                  <a:tcPr marL="68580" marR="68580" marT="0" marB="0"/>
                </a:tc>
                <a:tc>
                  <a:txBody>
                    <a:bodyPr/>
                    <a:lstStyle/>
                    <a:p>
                      <a:pPr marL="0" marR="0" algn="ctr">
                        <a:lnSpc>
                          <a:spcPct val="107000"/>
                        </a:lnSpc>
                        <a:spcBef>
                          <a:spcPts val="0"/>
                        </a:spcBef>
                        <a:spcAft>
                          <a:spcPts val="0"/>
                        </a:spcAft>
                      </a:pPr>
                      <a:r>
                        <a:rPr lang="en-US" sz="900" b="0" kern="1200" dirty="0">
                          <a:solidFill>
                            <a:schemeClr val="accent4"/>
                          </a:solidFill>
                          <a:effectLst/>
                          <a:latin typeface="+mn-lt"/>
                          <a:ea typeface="+mn-ea"/>
                          <a:cs typeface="+mn-cs"/>
                        </a:rPr>
                        <a:t> </a:t>
                      </a:r>
                    </a:p>
                  </a:txBody>
                  <a:tcPr marL="68580" marR="68580" marT="0" marB="0"/>
                </a:tc>
                <a:extLst>
                  <a:ext uri="{0D108BD9-81ED-4DB2-BD59-A6C34878D82A}">
                    <a16:rowId xmlns:a16="http://schemas.microsoft.com/office/drawing/2014/main" val="2043688584"/>
                  </a:ext>
                </a:extLst>
              </a:tr>
            </a:tbl>
          </a:graphicData>
        </a:graphic>
      </p:graphicFrame>
      <p:sp>
        <p:nvSpPr>
          <p:cNvPr id="3" name="TextBox 2">
            <a:extLst>
              <a:ext uri="{FF2B5EF4-FFF2-40B4-BE49-F238E27FC236}">
                <a16:creationId xmlns:a16="http://schemas.microsoft.com/office/drawing/2014/main" id="{0F3F6D43-679D-79C0-372F-195C2E3049B2}"/>
              </a:ext>
            </a:extLst>
          </p:cNvPr>
          <p:cNvSpPr txBox="1"/>
          <p:nvPr/>
        </p:nvSpPr>
        <p:spPr>
          <a:xfrm>
            <a:off x="105111" y="3969939"/>
            <a:ext cx="11901129" cy="249684"/>
          </a:xfrm>
          <a:prstGeom prst="rect">
            <a:avLst/>
          </a:prstGeom>
          <a:noFill/>
        </p:spPr>
        <p:txBody>
          <a:bodyPr wrap="square">
            <a:spAutoFit/>
          </a:bodyPr>
          <a:lstStyle/>
          <a:p>
            <a:pPr marL="0" marR="0">
              <a:lnSpc>
                <a:spcPct val="107000"/>
              </a:lnSpc>
              <a:spcBef>
                <a:spcPts val="300"/>
              </a:spcBef>
              <a:spcAft>
                <a:spcPts val="800"/>
              </a:spcAft>
            </a:pPr>
            <a:r>
              <a:rPr lang="fr-FR" sz="1000" dirty="0" err="1">
                <a:effectLst/>
                <a:latin typeface="Calibri" panose="020F0502020204030204" pitchFamily="34" charset="0"/>
                <a:ea typeface="Yu Mincho" panose="02020400000000000000" pitchFamily="18" charset="-128"/>
                <a:cs typeface="Calibri" panose="020F0502020204030204" pitchFamily="34" charset="0"/>
              </a:rPr>
              <a:t>Sask</a:t>
            </a:r>
            <a:r>
              <a:rPr lang="fr-FR" sz="1000" dirty="0">
                <a:effectLst/>
                <a:latin typeface="Calibri" panose="020F0502020204030204" pitchFamily="34" charset="0"/>
                <a:ea typeface="Yu Mincho" panose="02020400000000000000" pitchFamily="18" charset="-128"/>
                <a:cs typeface="Calibri" panose="020F0502020204030204" pitchFamily="34" charset="0"/>
              </a:rPr>
              <a:t>. : * Les personnes sont informées qu’elles ont une densité mammaire élevée, sans, toutefois, que le pourcentage exact soit mentionné.</a:t>
            </a:r>
            <a:endParaRPr lang="en-US" sz="1400" dirty="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3865373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905607" y="130840"/>
            <a:ext cx="10380786" cy="345482"/>
          </a:xfrm>
        </p:spPr>
        <p:txBody>
          <a:bodyPr>
            <a:normAutofit/>
          </a:bodyPr>
          <a:lstStyle/>
          <a:p>
            <a:r>
              <a:rPr lang="fr-FR" sz="1600"/>
              <a:t>Information des participantes quant à leur densité mammaire (2/2)</a:t>
            </a:r>
            <a:endParaRPr lang="en-US" sz="1600"/>
          </a:p>
        </p:txBody>
      </p:sp>
      <p:graphicFrame>
        <p:nvGraphicFramePr>
          <p:cNvPr id="2" name="Table 1">
            <a:extLst>
              <a:ext uri="{FF2B5EF4-FFF2-40B4-BE49-F238E27FC236}">
                <a16:creationId xmlns:a16="http://schemas.microsoft.com/office/drawing/2014/main" id="{8BADA80A-BC6E-1EDB-B2BA-AA949984B29D}"/>
              </a:ext>
            </a:extLst>
          </p:cNvPr>
          <p:cNvGraphicFramePr>
            <a:graphicFrameLocks noGrp="1"/>
          </p:cNvGraphicFramePr>
          <p:nvPr>
            <p:extLst>
              <p:ext uri="{D42A27DB-BD31-4B8C-83A1-F6EECF244321}">
                <p14:modId xmlns:p14="http://schemas.microsoft.com/office/powerpoint/2010/main" val="3241690489"/>
              </p:ext>
            </p:extLst>
          </p:nvPr>
        </p:nvGraphicFramePr>
        <p:xfrm>
          <a:off x="145435" y="473454"/>
          <a:ext cx="11901129" cy="4977879"/>
        </p:xfrm>
        <a:graphic>
          <a:graphicData uri="http://schemas.openxmlformats.org/drawingml/2006/table">
            <a:tbl>
              <a:tblPr firstRow="1" firstCol="1" bandRow="1"/>
              <a:tblGrid>
                <a:gridCol w="516717">
                  <a:extLst>
                    <a:ext uri="{9D8B030D-6E8A-4147-A177-3AD203B41FA5}">
                      <a16:colId xmlns:a16="http://schemas.microsoft.com/office/drawing/2014/main" val="1103441656"/>
                    </a:ext>
                  </a:extLst>
                </a:gridCol>
                <a:gridCol w="5627282">
                  <a:extLst>
                    <a:ext uri="{9D8B030D-6E8A-4147-A177-3AD203B41FA5}">
                      <a16:colId xmlns:a16="http://schemas.microsoft.com/office/drawing/2014/main" val="581195159"/>
                    </a:ext>
                  </a:extLst>
                </a:gridCol>
                <a:gridCol w="5757130">
                  <a:extLst>
                    <a:ext uri="{9D8B030D-6E8A-4147-A177-3AD203B41FA5}">
                      <a16:colId xmlns:a16="http://schemas.microsoft.com/office/drawing/2014/main" val="3624757366"/>
                    </a:ext>
                  </a:extLst>
                </a:gridCol>
              </a:tblGrid>
              <a:tr h="0">
                <a:tc>
                  <a:txBody>
                    <a:bodyPr/>
                    <a:lstStyle/>
                    <a:p>
                      <a:pPr marL="0" marR="0" algn="ctr">
                        <a:lnSpc>
                          <a:spcPct val="107000"/>
                        </a:lnSpc>
                        <a:spcBef>
                          <a:spcPts val="720"/>
                        </a:spcBef>
                        <a:spcAft>
                          <a:spcPts val="720"/>
                        </a:spcAft>
                        <a:tabLst>
                          <a:tab pos="5280025" algn="l"/>
                        </a:tabLst>
                      </a:pPr>
                      <a:r>
                        <a:rPr lang="en-US" sz="900" b="1">
                          <a:solidFill>
                            <a:schemeClr val="accent4"/>
                          </a:solidFill>
                          <a:effectLst/>
                        </a:rPr>
                        <a:t>P/T</a:t>
                      </a:r>
                      <a:endParaRPr lang="en-US" sz="9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2933" marR="32933" marT="0" marB="0" anchor="ctr">
                    <a:solidFill>
                      <a:schemeClr val="accent2">
                        <a:lumMod val="20000"/>
                        <a:lumOff val="80000"/>
                      </a:schemeClr>
                    </a:solidFill>
                  </a:tcPr>
                </a:tc>
                <a:tc>
                  <a:txBody>
                    <a:bodyPr/>
                    <a:lstStyle/>
                    <a:p>
                      <a:pPr algn="l" fontAlgn="t"/>
                      <a:r>
                        <a:rPr lang="fr-FR" sz="900" b="1" kern="1200" dirty="0">
                          <a:solidFill>
                            <a:schemeClr val="accent4"/>
                          </a:solidFill>
                          <a:effectLst/>
                          <a:latin typeface="+mn-lt"/>
                          <a:ea typeface="+mn-ea"/>
                          <a:cs typeface="+mn-cs"/>
                        </a:rPr>
                        <a:t>Les participantes sont elles informées de leur densité mammaire?</a:t>
                      </a:r>
                    </a:p>
                  </a:txBody>
                  <a:tcPr marL="76200" marR="76200" marT="76200" marB="76200">
                    <a:solidFill>
                      <a:schemeClr val="accent2">
                        <a:lumMod val="20000"/>
                        <a:lumOff val="80000"/>
                      </a:schemeClr>
                    </a:solidFill>
                  </a:tcPr>
                </a:tc>
                <a:tc>
                  <a:txBody>
                    <a:bodyPr/>
                    <a:lstStyle/>
                    <a:p>
                      <a:pPr algn="l" fontAlgn="t"/>
                      <a:r>
                        <a:rPr lang="fr-FR" sz="900" b="1" kern="1200" dirty="0">
                          <a:solidFill>
                            <a:schemeClr val="accent4"/>
                          </a:solidFill>
                          <a:effectLst/>
                          <a:latin typeface="+mn-lt"/>
                          <a:ea typeface="+mn-ea"/>
                          <a:cs typeface="+mn-cs"/>
                        </a:rPr>
                        <a:t>Si les participantes ne sont pas informées de leur densité mammaire, y a-t-il des projets en ce sens?</a:t>
                      </a:r>
                    </a:p>
                  </a:txBody>
                  <a:tcPr marL="76200" marR="76200" marT="76200" marB="76200">
                    <a:solidFill>
                      <a:schemeClr val="accent2">
                        <a:lumMod val="20000"/>
                        <a:lumOff val="80000"/>
                      </a:schemeClr>
                    </a:solidFill>
                  </a:tcPr>
                </a:tc>
                <a:extLst>
                  <a:ext uri="{0D108BD9-81ED-4DB2-BD59-A6C34878D82A}">
                    <a16:rowId xmlns:a16="http://schemas.microsoft.com/office/drawing/2014/main" val="3383710923"/>
                  </a:ext>
                </a:extLst>
              </a:tr>
              <a:tr h="1342603">
                <a:tc>
                  <a:txBody>
                    <a:bodyPr/>
                    <a:lstStyle/>
                    <a:p>
                      <a:pPr marL="0" marR="0" algn="ctr">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Ont.*</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228600" marR="0" algn="ctr">
                        <a:lnSpc>
                          <a:spcPct val="107000"/>
                        </a:lnSpc>
                        <a:spcBef>
                          <a:spcPts val="720"/>
                        </a:spcBef>
                        <a:spcAft>
                          <a:spcPts val="720"/>
                        </a:spcAft>
                        <a:tabLst>
                          <a:tab pos="5280025" algn="l"/>
                        </a:tabLst>
                      </a:pPr>
                      <a:r>
                        <a:rPr lang="en-US" sz="900" b="0" kern="1200" dirty="0" err="1">
                          <a:solidFill>
                            <a:schemeClr val="accent4"/>
                          </a:solidFill>
                          <a:effectLst/>
                          <a:latin typeface="+mn-lt"/>
                          <a:ea typeface="+mn-ea"/>
                          <a:cs typeface="+mn-cs"/>
                        </a:rPr>
                        <a:t>Oui</a:t>
                      </a:r>
                      <a:endParaRPr lang="en-US" sz="900" b="0" kern="1200" dirty="0">
                        <a:solidFill>
                          <a:schemeClr val="accent4"/>
                        </a:solidFill>
                        <a:effectLst/>
                        <a:latin typeface="+mn-lt"/>
                        <a:ea typeface="+mn-ea"/>
                        <a:cs typeface="+mn-cs"/>
                      </a:endParaRPr>
                    </a:p>
                    <a:p>
                      <a:pPr marL="0" marR="0" algn="ctr">
                        <a:lnSpc>
                          <a:spcPct val="107000"/>
                        </a:lnSpc>
                        <a:spcBef>
                          <a:spcPts val="0"/>
                        </a:spcBef>
                        <a:spcAft>
                          <a:spcPts val="0"/>
                        </a:spcAft>
                      </a:pPr>
                      <a:r>
                        <a:rPr lang="en-US" sz="900" b="0" kern="1200" dirty="0">
                          <a:solidFill>
                            <a:schemeClr val="accent4"/>
                          </a:solidFill>
                          <a:effectLst/>
                          <a:latin typeface="+mn-lt"/>
                          <a:ea typeface="+mn-ea"/>
                          <a:cs typeface="+mn-cs"/>
                        </a:rPr>
                        <a:t> </a:t>
                      </a:r>
                    </a:p>
                    <a:p>
                      <a:pPr marL="0" marR="0" algn="ctr">
                        <a:lnSpc>
                          <a:spcPct val="107000"/>
                        </a:lnSpc>
                        <a:spcBef>
                          <a:spcPts val="0"/>
                        </a:spcBef>
                        <a:spcAft>
                          <a:spcPts val="0"/>
                        </a:spcAft>
                      </a:pPr>
                      <a:r>
                        <a:rPr lang="fr-CA" sz="900" b="0" kern="1200" dirty="0">
                          <a:solidFill>
                            <a:schemeClr val="accent4"/>
                          </a:solidFill>
                          <a:effectLst/>
                          <a:latin typeface="+mn-lt"/>
                          <a:ea typeface="+mn-ea"/>
                          <a:cs typeface="+mn-cs"/>
                        </a:rPr>
                        <a:t>(Les participantes présentant un pourcentage de tissu </a:t>
                      </a:r>
                      <a:r>
                        <a:rPr lang="fr-CA" sz="900" b="0" kern="1200" dirty="0" err="1">
                          <a:solidFill>
                            <a:schemeClr val="accent4"/>
                          </a:solidFill>
                          <a:effectLst/>
                          <a:latin typeface="+mn-lt"/>
                          <a:ea typeface="+mn-ea"/>
                          <a:cs typeface="+mn-cs"/>
                        </a:rPr>
                        <a:t>fibroglandulaire</a:t>
                      </a:r>
                      <a:r>
                        <a:rPr lang="fr-CA" sz="900" b="0" kern="1200" dirty="0">
                          <a:solidFill>
                            <a:schemeClr val="accent4"/>
                          </a:solidFill>
                          <a:effectLst/>
                          <a:latin typeface="+mn-lt"/>
                          <a:ea typeface="+mn-ea"/>
                          <a:cs typeface="+mn-cs"/>
                        </a:rPr>
                        <a:t> ≥ à 75 % reçoivent une lettre de résultats de dépistage, accompagnée d’une fiche d’information sur la densité mammaire. La lettre informe la participante que sa prochaine mammographie devrait avoir lieu dans un an, en raison de la densité mammaire détectée sur sa mammographie.)</a:t>
                      </a:r>
                      <a:endParaRPr lang="en-US" sz="900" b="0" kern="1200" dirty="0">
                        <a:solidFill>
                          <a:schemeClr val="accent4"/>
                        </a:solidFill>
                        <a:effectLst/>
                        <a:latin typeface="+mn-lt"/>
                        <a:ea typeface="+mn-ea"/>
                        <a:cs typeface="+mn-cs"/>
                      </a:endParaRPr>
                    </a:p>
                    <a:p>
                      <a:pPr marL="0" marR="0">
                        <a:lnSpc>
                          <a:spcPct val="107000"/>
                        </a:lnSpc>
                        <a:spcBef>
                          <a:spcPts val="0"/>
                        </a:spcBef>
                        <a:spcAft>
                          <a:spcPts val="0"/>
                        </a:spcAft>
                      </a:pPr>
                      <a:r>
                        <a:rPr lang="fr-CA" sz="900" b="0" kern="1200" dirty="0">
                          <a:solidFill>
                            <a:schemeClr val="accent4"/>
                          </a:solidFill>
                          <a:effectLst/>
                          <a:latin typeface="+mn-lt"/>
                          <a:ea typeface="+mn-ea"/>
                          <a:cs typeface="+mn-cs"/>
                        </a:rPr>
                        <a:t> </a:t>
                      </a:r>
                      <a:endParaRPr lang="en-US" sz="900" b="0" kern="1200" dirty="0">
                        <a:solidFill>
                          <a:schemeClr val="accent4"/>
                        </a:solidFill>
                        <a:effectLst/>
                        <a:latin typeface="+mn-lt"/>
                        <a:ea typeface="+mn-ea"/>
                        <a:cs typeface="+mn-cs"/>
                      </a:endParaRPr>
                    </a:p>
                    <a:p>
                      <a:pPr marL="0" marR="0">
                        <a:lnSpc>
                          <a:spcPct val="107000"/>
                        </a:lnSpc>
                        <a:spcBef>
                          <a:spcPts val="0"/>
                        </a:spcBef>
                        <a:spcAft>
                          <a:spcPts val="0"/>
                        </a:spcAft>
                      </a:pPr>
                      <a:r>
                        <a:rPr lang="en-US" sz="900" b="0" kern="1200" dirty="0">
                          <a:solidFill>
                            <a:schemeClr val="accent4"/>
                          </a:solidFill>
                          <a:effectLst/>
                          <a:latin typeface="+mn-lt"/>
                          <a:ea typeface="+mn-ea"/>
                          <a:cs typeface="+mn-cs"/>
                        </a:rPr>
                        <a:t> </a:t>
                      </a:r>
                    </a:p>
                    <a:p>
                      <a:pPr marL="0" marR="0" algn="ctr">
                        <a:lnSpc>
                          <a:spcPct val="107000"/>
                        </a:lnSpc>
                        <a:spcBef>
                          <a:spcPts val="0"/>
                        </a:spcBef>
                        <a:spcAft>
                          <a:spcPts val="0"/>
                        </a:spcAft>
                        <a:tabLst>
                          <a:tab pos="5280025" algn="l"/>
                        </a:tabLst>
                      </a:pPr>
                      <a:r>
                        <a:rPr lang="en-US" sz="900" b="0" kern="1200" dirty="0">
                          <a:solidFill>
                            <a:schemeClr val="accent4"/>
                          </a:solidFill>
                          <a:effectLst/>
                          <a:latin typeface="+mn-lt"/>
                          <a:ea typeface="+mn-ea"/>
                          <a:cs typeface="+mn-cs"/>
                        </a:rPr>
                        <a:t> </a:t>
                      </a:r>
                    </a:p>
                  </a:txBody>
                  <a:tcPr marL="68580" marR="68580" marT="0" marB="0"/>
                </a:tc>
                <a:tc>
                  <a:txBody>
                    <a:bodyPr/>
                    <a:lstStyle/>
                    <a:p>
                      <a:pPr marL="0" marR="0" algn="ctr">
                        <a:lnSpc>
                          <a:spcPct val="107000"/>
                        </a:lnSpc>
                        <a:spcBef>
                          <a:spcPts val="0"/>
                        </a:spcBef>
                        <a:spcAft>
                          <a:spcPts val="0"/>
                        </a:spcAft>
                      </a:pPr>
                      <a:r>
                        <a:rPr lang="fr-CA" sz="900" b="0" kern="1200">
                          <a:solidFill>
                            <a:schemeClr val="accent4"/>
                          </a:solidFill>
                          <a:effectLst/>
                          <a:latin typeface="+mn-lt"/>
                          <a:ea typeface="+mn-ea"/>
                          <a:cs typeface="+mn-cs"/>
                        </a:rPr>
                        <a:t> </a:t>
                      </a:r>
                      <a:endParaRPr lang="en-US" sz="900" b="0" kern="1200">
                        <a:solidFill>
                          <a:schemeClr val="accent4"/>
                        </a:solidFill>
                        <a:effectLst/>
                        <a:latin typeface="+mn-lt"/>
                        <a:ea typeface="+mn-ea"/>
                        <a:cs typeface="+mn-cs"/>
                      </a:endParaRPr>
                    </a:p>
                    <a:p>
                      <a:pPr marL="0" marR="0" algn="ctr">
                        <a:lnSpc>
                          <a:spcPct val="107000"/>
                        </a:lnSpc>
                        <a:spcBef>
                          <a:spcPts val="0"/>
                        </a:spcBef>
                        <a:spcAft>
                          <a:spcPts val="0"/>
                        </a:spcAft>
                      </a:pPr>
                      <a:r>
                        <a:rPr lang="fr-CA" sz="900" b="0" kern="1200">
                          <a:solidFill>
                            <a:schemeClr val="accent4"/>
                          </a:solidFill>
                          <a:effectLst/>
                          <a:latin typeface="+mn-lt"/>
                          <a:ea typeface="+mn-ea"/>
                          <a:cs typeface="+mn-cs"/>
                        </a:rPr>
                        <a:t>En avril 2020, le PODCS a lancé le projet de notification de la densité mammaire, en vue de s’assurer que les participantes au programme étaient en mesure d’accéder à la classification de leur densité mammaire en fonction du </a:t>
                      </a:r>
                      <a:r>
                        <a:rPr lang="fr-CA" sz="900" b="0" kern="1200" err="1">
                          <a:solidFill>
                            <a:schemeClr val="accent4"/>
                          </a:solidFill>
                          <a:effectLst/>
                          <a:latin typeface="+mn-lt"/>
                          <a:ea typeface="+mn-ea"/>
                          <a:cs typeface="+mn-cs"/>
                        </a:rPr>
                        <a:t>Breast</a:t>
                      </a:r>
                      <a:r>
                        <a:rPr lang="fr-CA" sz="900" b="0" kern="1200">
                          <a:solidFill>
                            <a:schemeClr val="accent4"/>
                          </a:solidFill>
                          <a:effectLst/>
                          <a:latin typeface="+mn-lt"/>
                          <a:ea typeface="+mn-ea"/>
                          <a:cs typeface="+mn-cs"/>
                        </a:rPr>
                        <a:t> Imaging </a:t>
                      </a:r>
                      <a:r>
                        <a:rPr lang="fr-CA" sz="900" b="0" kern="1200" err="1">
                          <a:solidFill>
                            <a:schemeClr val="accent4"/>
                          </a:solidFill>
                          <a:effectLst/>
                          <a:latin typeface="+mn-lt"/>
                          <a:ea typeface="+mn-ea"/>
                          <a:cs typeface="+mn-cs"/>
                        </a:rPr>
                        <a:t>Reporting</a:t>
                      </a:r>
                      <a:r>
                        <a:rPr lang="fr-CA" sz="900" b="0" kern="1200">
                          <a:solidFill>
                            <a:schemeClr val="accent4"/>
                          </a:solidFill>
                          <a:effectLst/>
                          <a:latin typeface="+mn-lt"/>
                          <a:ea typeface="+mn-ea"/>
                          <a:cs typeface="+mn-cs"/>
                        </a:rPr>
                        <a:t> and Data System (BI-RADS) (système de rapports et de données d’imagerie mammaire) et élabore du matériel éducatif et des messages, fondés sur des données probantes, favorisant une meilleure notification de la densité mammaire.</a:t>
                      </a:r>
                      <a:endParaRPr lang="en-US" sz="900" b="0" kern="1200">
                        <a:solidFill>
                          <a:schemeClr val="accent4"/>
                        </a:solidFill>
                        <a:effectLst/>
                        <a:latin typeface="+mn-lt"/>
                        <a:ea typeface="+mn-ea"/>
                        <a:cs typeface="+mn-cs"/>
                      </a:endParaRPr>
                    </a:p>
                    <a:p>
                      <a:pPr marL="0" marR="0" algn="ctr">
                        <a:lnSpc>
                          <a:spcPct val="107000"/>
                        </a:lnSpc>
                        <a:spcBef>
                          <a:spcPts val="0"/>
                        </a:spcBef>
                        <a:spcAft>
                          <a:spcPts val="0"/>
                        </a:spcAft>
                      </a:pPr>
                      <a:r>
                        <a:rPr lang="fr-CA" sz="900" b="0" kern="1200">
                          <a:solidFill>
                            <a:schemeClr val="accent4"/>
                          </a:solidFill>
                          <a:effectLst/>
                          <a:latin typeface="+mn-lt"/>
                          <a:ea typeface="+mn-ea"/>
                          <a:cs typeface="+mn-cs"/>
                        </a:rPr>
                        <a:t> </a:t>
                      </a:r>
                      <a:endParaRPr lang="en-US" sz="900" b="0" kern="1200">
                        <a:solidFill>
                          <a:schemeClr val="accent4"/>
                        </a:solidFill>
                        <a:effectLst/>
                        <a:latin typeface="+mn-lt"/>
                        <a:ea typeface="+mn-ea"/>
                        <a:cs typeface="+mn-cs"/>
                      </a:endParaRPr>
                    </a:p>
                    <a:p>
                      <a:pPr marL="0" marR="0" algn="ctr">
                        <a:lnSpc>
                          <a:spcPct val="107000"/>
                        </a:lnSpc>
                        <a:spcBef>
                          <a:spcPts val="0"/>
                        </a:spcBef>
                        <a:spcAft>
                          <a:spcPts val="0"/>
                        </a:spcAft>
                      </a:pPr>
                      <a:r>
                        <a:rPr lang="fr-CA" sz="900" b="0" kern="1200">
                          <a:solidFill>
                            <a:schemeClr val="accent4"/>
                          </a:solidFill>
                          <a:effectLst/>
                          <a:latin typeface="+mn-lt"/>
                          <a:ea typeface="+mn-ea"/>
                          <a:cs typeface="+mn-cs"/>
                        </a:rPr>
                        <a:t>Le formulaire de rapport de dépistage du PODCS récemment mis à jour exige que les radiologistes signalent à la fois un pourcentage de densité mammographique et une catégorie de densité mammaire BI-RADS. Chaque FSP d’une participante au PODCS reçoit les mesures de densité mammaire des deux seins de sa patiente.</a:t>
                      </a:r>
                      <a:endParaRPr lang="en-US" sz="900" b="0" kern="1200">
                        <a:solidFill>
                          <a:schemeClr val="accent4"/>
                        </a:solidFill>
                        <a:effectLst/>
                        <a:latin typeface="+mn-lt"/>
                        <a:ea typeface="+mn-ea"/>
                        <a:cs typeface="+mn-cs"/>
                      </a:endParaRPr>
                    </a:p>
                    <a:p>
                      <a:pPr marL="0" marR="0" algn="ctr">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 </a:t>
                      </a:r>
                      <a:endParaRPr lang="en-US" sz="900" b="0" kern="1200">
                        <a:solidFill>
                          <a:schemeClr val="accent4"/>
                        </a:solidFill>
                        <a:effectLst/>
                        <a:latin typeface="+mn-lt"/>
                        <a:ea typeface="+mn-ea"/>
                        <a:cs typeface="+mn-cs"/>
                      </a:endParaRPr>
                    </a:p>
                    <a:p>
                      <a:pPr marL="0" marR="0" algn="ctr">
                        <a:lnSpc>
                          <a:spcPct val="107000"/>
                        </a:lnSpc>
                        <a:spcBef>
                          <a:spcPts val="0"/>
                        </a:spcBef>
                        <a:spcAft>
                          <a:spcPts val="0"/>
                        </a:spcAft>
                      </a:pPr>
                      <a:r>
                        <a:rPr lang="fr-CA" sz="900" b="0" kern="1200">
                          <a:solidFill>
                            <a:schemeClr val="accent4"/>
                          </a:solidFill>
                          <a:effectLst/>
                          <a:latin typeface="+mn-lt"/>
                          <a:ea typeface="+mn-ea"/>
                          <a:cs typeface="+mn-cs"/>
                        </a:rPr>
                        <a:t>La lettre de résultats normaux à deux ans a également été récemment mise à jour pour informer les participantes qu’elles peuvent accéder à leurs renseignements sur la densité mammaire, auprès de leur médecin de famille, de leur infirmière praticienne ou du site du PODCS où leur mammographie a été effectuée.</a:t>
                      </a:r>
                      <a:endParaRPr lang="en-US" sz="900" b="0" kern="1200">
                        <a:solidFill>
                          <a:schemeClr val="accent4"/>
                        </a:solidFill>
                        <a:effectLst/>
                        <a:latin typeface="+mn-lt"/>
                        <a:ea typeface="+mn-ea"/>
                        <a:cs typeface="+mn-cs"/>
                      </a:endParaRPr>
                    </a:p>
                    <a:p>
                      <a:pPr marL="0" marR="0" algn="ctr">
                        <a:lnSpc>
                          <a:spcPct val="107000"/>
                        </a:lnSpc>
                        <a:spcBef>
                          <a:spcPts val="0"/>
                        </a:spcBef>
                        <a:spcAft>
                          <a:spcPts val="0"/>
                        </a:spcAft>
                      </a:pPr>
                      <a:r>
                        <a:rPr lang="en-US" sz="900" b="0" kern="1200">
                          <a:solidFill>
                            <a:schemeClr val="accent4"/>
                          </a:solidFill>
                          <a:effectLst/>
                          <a:latin typeface="+mn-lt"/>
                          <a:ea typeface="+mn-ea"/>
                          <a:cs typeface="+mn-cs"/>
                        </a:rPr>
                        <a:t> </a:t>
                      </a:r>
                    </a:p>
                  </a:txBody>
                  <a:tcPr marL="68580" marR="68580" marT="0" marB="0"/>
                </a:tc>
                <a:extLst>
                  <a:ext uri="{0D108BD9-81ED-4DB2-BD59-A6C34878D82A}">
                    <a16:rowId xmlns:a16="http://schemas.microsoft.com/office/drawing/2014/main" val="141015759"/>
                  </a:ext>
                </a:extLst>
              </a:tr>
              <a:tr h="293210">
                <a:tc>
                  <a:txBody>
                    <a:bodyPr/>
                    <a:lstStyle/>
                    <a:p>
                      <a:pPr marL="0" marR="0" algn="ctr">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Qc</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defTabSz="914400" rtl="0" eaLnBrk="1" latinLnBrk="0" hangingPunct="1">
                        <a:lnSpc>
                          <a:spcPct val="107000"/>
                        </a:lnSpc>
                        <a:spcBef>
                          <a:spcPts val="0"/>
                        </a:spcBef>
                        <a:spcAft>
                          <a:spcPts val="0"/>
                        </a:spcAft>
                        <a:tabLst>
                          <a:tab pos="5280025" algn="l"/>
                        </a:tabLst>
                      </a:pPr>
                      <a:r>
                        <a:rPr lang="en-US" sz="900" b="0" kern="1200">
                          <a:solidFill>
                            <a:schemeClr val="accent4"/>
                          </a:solidFill>
                          <a:effectLst/>
                          <a:latin typeface="+mn-lt"/>
                          <a:ea typeface="+mn-ea"/>
                          <a:cs typeface="+mn-cs"/>
                        </a:rPr>
                        <a:t>Non</a:t>
                      </a:r>
                    </a:p>
                    <a:p>
                      <a:pPr marL="0" marR="0" algn="ctr" defTabSz="914400" rtl="0" eaLnBrk="1" latinLnBrk="0" hangingPunct="1">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(Le FSP reçoit un rapport sur la densité mammaire. Le FSP peut informer sa patiente.)</a:t>
                      </a:r>
                      <a:endParaRPr lang="en-US" sz="900" b="0" kern="1200">
                        <a:solidFill>
                          <a:schemeClr val="accent4"/>
                        </a:solidFill>
                        <a:effectLst/>
                        <a:latin typeface="+mn-lt"/>
                        <a:ea typeface="+mn-ea"/>
                        <a:cs typeface="+mn-cs"/>
                      </a:endParaRPr>
                    </a:p>
                  </a:txBody>
                  <a:tcPr marL="68580" marR="68580" marT="0" marB="0"/>
                </a:tc>
                <a:tc>
                  <a:txBody>
                    <a:bodyPr/>
                    <a:lstStyle/>
                    <a:p>
                      <a:pPr marL="0" marR="0" algn="ctr" defTabSz="914400" rtl="0" eaLnBrk="1" latinLnBrk="0" hangingPunct="1">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Non</a:t>
                      </a:r>
                      <a:endParaRPr lang="en-US" sz="9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1922029916"/>
                  </a:ext>
                </a:extLst>
              </a:tr>
              <a:tr h="593036">
                <a:tc>
                  <a:txBody>
                    <a:bodyPr/>
                    <a:lstStyle/>
                    <a:p>
                      <a:pPr marL="0" marR="0" algn="ctr">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N.‑B.</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defTabSz="914400" rtl="0" eaLnBrk="1" latinLnBrk="0" hangingPunct="1">
                        <a:lnSpc>
                          <a:spcPct val="107000"/>
                        </a:lnSpc>
                        <a:spcBef>
                          <a:spcPts val="0"/>
                        </a:spcBef>
                        <a:spcAft>
                          <a:spcPts val="0"/>
                        </a:spcAft>
                        <a:tabLst>
                          <a:tab pos="5280025" algn="l"/>
                        </a:tabLst>
                      </a:pPr>
                      <a:r>
                        <a:rPr lang="en-US" sz="900" b="0" kern="1200" err="1">
                          <a:solidFill>
                            <a:schemeClr val="accent4"/>
                          </a:solidFill>
                          <a:effectLst/>
                          <a:latin typeface="+mn-lt"/>
                          <a:ea typeface="+mn-ea"/>
                          <a:cs typeface="+mn-cs"/>
                        </a:rPr>
                        <a:t>Oui</a:t>
                      </a:r>
                      <a:endParaRPr lang="en-US" sz="900" b="0" kern="1200">
                        <a:solidFill>
                          <a:schemeClr val="accent4"/>
                        </a:solidFill>
                        <a:effectLst/>
                        <a:latin typeface="+mn-lt"/>
                        <a:ea typeface="+mn-ea"/>
                        <a:cs typeface="+mn-cs"/>
                      </a:endParaRPr>
                    </a:p>
                    <a:p>
                      <a:pPr marL="0" marR="0" algn="ctr" defTabSz="914400" rtl="0" eaLnBrk="1" latinLnBrk="0" hangingPunct="1">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(Les participantes sont informées de leur densité mammaire [catégorie BI-RADS] dans leur lettre de résultats de dépistage contenant également une fiche d’information sur la densité mammaire.)</a:t>
                      </a:r>
                      <a:endParaRPr lang="en-US" sz="900" b="0" kern="1200">
                        <a:solidFill>
                          <a:schemeClr val="accent4"/>
                        </a:solidFill>
                        <a:effectLst/>
                        <a:latin typeface="+mn-lt"/>
                        <a:ea typeface="+mn-ea"/>
                        <a:cs typeface="+mn-cs"/>
                      </a:endParaRPr>
                    </a:p>
                    <a:p>
                      <a:pPr marL="0" marR="0" algn="ctr" defTabSz="914400" rtl="0" eaLnBrk="1" latinLnBrk="0" hangingPunct="1">
                        <a:lnSpc>
                          <a:spcPct val="107000"/>
                        </a:lnSpc>
                        <a:spcBef>
                          <a:spcPts val="0"/>
                        </a:spcBef>
                        <a:spcAft>
                          <a:spcPts val="0"/>
                        </a:spcAft>
                        <a:tabLst>
                          <a:tab pos="5280025" algn="l"/>
                        </a:tabLst>
                      </a:pPr>
                      <a:r>
                        <a:rPr lang="en-US" sz="900" b="0" kern="1200">
                          <a:solidFill>
                            <a:schemeClr val="accent4"/>
                          </a:solidFill>
                          <a:effectLst/>
                          <a:latin typeface="+mn-lt"/>
                          <a:ea typeface="+mn-ea"/>
                          <a:cs typeface="+mn-cs"/>
                        </a:rPr>
                        <a:t> </a:t>
                      </a:r>
                    </a:p>
                  </a:txBody>
                  <a:tcPr marL="68580" marR="68580" marT="0" marB="0"/>
                </a:tc>
                <a:tc>
                  <a:txBody>
                    <a:bodyPr/>
                    <a:lstStyle/>
                    <a:p>
                      <a:pPr marL="0" marR="0" algn="ctr" defTabSz="914400" rtl="0" eaLnBrk="1" latinLnBrk="0" hangingPunct="1">
                        <a:lnSpc>
                          <a:spcPct val="107000"/>
                        </a:lnSpc>
                        <a:spcBef>
                          <a:spcPts val="0"/>
                        </a:spcBef>
                        <a:spcAft>
                          <a:spcPts val="0"/>
                        </a:spcAft>
                        <a:tabLst>
                          <a:tab pos="5280025" algn="l"/>
                        </a:tabLst>
                      </a:pPr>
                      <a:r>
                        <a:rPr lang="en-US" sz="900" b="0" kern="1200">
                          <a:solidFill>
                            <a:schemeClr val="accent4"/>
                          </a:solidFill>
                          <a:effectLst/>
                          <a:latin typeface="+mn-lt"/>
                          <a:ea typeface="+mn-ea"/>
                          <a:cs typeface="+mn-cs"/>
                        </a:rPr>
                        <a:t> </a:t>
                      </a:r>
                    </a:p>
                  </a:txBody>
                  <a:tcPr marL="68580" marR="68580" marT="0" marB="0"/>
                </a:tc>
                <a:extLst>
                  <a:ext uri="{0D108BD9-81ED-4DB2-BD59-A6C34878D82A}">
                    <a16:rowId xmlns:a16="http://schemas.microsoft.com/office/drawing/2014/main" val="368894539"/>
                  </a:ext>
                </a:extLst>
              </a:tr>
              <a:tr h="593036">
                <a:tc>
                  <a:txBody>
                    <a:bodyPr/>
                    <a:lstStyle/>
                    <a:p>
                      <a:pPr marL="0" marR="0" algn="ctr">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N.-É.</a:t>
                      </a:r>
                      <a:r>
                        <a:rPr lang="fr-FR" sz="900" b="1" kern="1200">
                          <a:solidFill>
                            <a:schemeClr val="accent4"/>
                          </a:solidFill>
                          <a:effectLst/>
                          <a:latin typeface="+mn-lt"/>
                          <a:ea typeface="+mn-ea"/>
                          <a:cs typeface="+mn-cs"/>
                        </a:rPr>
                        <a:t> ^</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defTabSz="914400" rtl="0" eaLnBrk="1" latinLnBrk="0" hangingPunct="1">
                        <a:lnSpc>
                          <a:spcPct val="107000"/>
                        </a:lnSpc>
                        <a:spcBef>
                          <a:spcPts val="0"/>
                        </a:spcBef>
                        <a:spcAft>
                          <a:spcPts val="0"/>
                        </a:spcAft>
                        <a:tabLst>
                          <a:tab pos="5280025" algn="l"/>
                        </a:tabLst>
                      </a:pPr>
                      <a:r>
                        <a:rPr lang="en-US" sz="900" b="0" kern="1200" err="1">
                          <a:solidFill>
                            <a:schemeClr val="accent4"/>
                          </a:solidFill>
                          <a:effectLst/>
                          <a:latin typeface="+mn-lt"/>
                          <a:ea typeface="+mn-ea"/>
                          <a:cs typeface="+mn-cs"/>
                        </a:rPr>
                        <a:t>Oui</a:t>
                      </a:r>
                      <a:endParaRPr lang="en-US" sz="900" b="0" kern="1200">
                        <a:solidFill>
                          <a:schemeClr val="accent4"/>
                        </a:solidFill>
                        <a:effectLst/>
                        <a:latin typeface="+mn-lt"/>
                        <a:ea typeface="+mn-ea"/>
                        <a:cs typeface="+mn-cs"/>
                      </a:endParaRPr>
                    </a:p>
                    <a:p>
                      <a:pPr marL="0" marR="0" algn="ctr" defTabSz="914400" rtl="0" eaLnBrk="1" latinLnBrk="0" hangingPunct="1">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(Les participantes sont informées de leur densité mammaire [catégorie BI-RADS] dans leur lettre de résultats de dépistage contenant également une fiche d’information sur la densité mammaire.)</a:t>
                      </a:r>
                      <a:endParaRPr lang="en-US" sz="900" b="0" kern="1200">
                        <a:solidFill>
                          <a:schemeClr val="accent4"/>
                        </a:solidFill>
                        <a:effectLst/>
                        <a:latin typeface="+mn-lt"/>
                        <a:ea typeface="+mn-ea"/>
                        <a:cs typeface="+mn-cs"/>
                      </a:endParaRPr>
                    </a:p>
                    <a:p>
                      <a:pPr marL="0" marR="0" algn="ctr" defTabSz="914400" rtl="0" eaLnBrk="1" latinLnBrk="0" hangingPunct="1">
                        <a:lnSpc>
                          <a:spcPct val="107000"/>
                        </a:lnSpc>
                        <a:spcBef>
                          <a:spcPts val="0"/>
                        </a:spcBef>
                        <a:spcAft>
                          <a:spcPts val="0"/>
                        </a:spcAft>
                        <a:tabLst>
                          <a:tab pos="5280025" algn="l"/>
                        </a:tabLst>
                      </a:pPr>
                      <a:r>
                        <a:rPr lang="en-US" sz="900" b="0" kern="1200">
                          <a:solidFill>
                            <a:schemeClr val="accent4"/>
                          </a:solidFill>
                          <a:effectLst/>
                          <a:latin typeface="+mn-lt"/>
                          <a:ea typeface="+mn-ea"/>
                          <a:cs typeface="+mn-cs"/>
                        </a:rPr>
                        <a:t> </a:t>
                      </a:r>
                    </a:p>
                  </a:txBody>
                  <a:tcPr marL="68580" marR="68580" marT="0" marB="0"/>
                </a:tc>
                <a:tc>
                  <a:txBody>
                    <a:bodyPr/>
                    <a:lstStyle/>
                    <a:p>
                      <a:pPr marL="0" marR="0" algn="ctr" defTabSz="914400" rtl="0" eaLnBrk="1" latinLnBrk="0" hangingPunct="1">
                        <a:lnSpc>
                          <a:spcPct val="107000"/>
                        </a:lnSpc>
                        <a:spcBef>
                          <a:spcPts val="0"/>
                        </a:spcBef>
                        <a:spcAft>
                          <a:spcPts val="0"/>
                        </a:spcAft>
                        <a:tabLst>
                          <a:tab pos="5280025" algn="l"/>
                        </a:tabLst>
                      </a:pPr>
                      <a:r>
                        <a:rPr lang="en-US" sz="900" b="0" kern="1200">
                          <a:solidFill>
                            <a:schemeClr val="accent4"/>
                          </a:solidFill>
                          <a:effectLst/>
                          <a:latin typeface="+mn-lt"/>
                          <a:ea typeface="+mn-ea"/>
                          <a:cs typeface="+mn-cs"/>
                        </a:rPr>
                        <a:t> </a:t>
                      </a:r>
                    </a:p>
                  </a:txBody>
                  <a:tcPr marL="68580" marR="68580" marT="0" marB="0"/>
                </a:tc>
                <a:extLst>
                  <a:ext uri="{0D108BD9-81ED-4DB2-BD59-A6C34878D82A}">
                    <a16:rowId xmlns:a16="http://schemas.microsoft.com/office/drawing/2014/main" val="4127867641"/>
                  </a:ext>
                </a:extLst>
              </a:tr>
              <a:tr h="443124">
                <a:tc>
                  <a:txBody>
                    <a:bodyPr/>
                    <a:lstStyle/>
                    <a:p>
                      <a:pPr marL="0" marR="0" algn="ctr">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Î.‑P.‑É.</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defTabSz="914400" rtl="0" eaLnBrk="1" latinLnBrk="0" hangingPunct="1">
                        <a:lnSpc>
                          <a:spcPct val="107000"/>
                        </a:lnSpc>
                        <a:spcBef>
                          <a:spcPts val="0"/>
                        </a:spcBef>
                        <a:spcAft>
                          <a:spcPts val="0"/>
                        </a:spcAft>
                        <a:tabLst>
                          <a:tab pos="5280025" algn="l"/>
                        </a:tabLst>
                      </a:pPr>
                      <a:r>
                        <a:rPr lang="en-US" sz="900" b="0" kern="1200" err="1">
                          <a:solidFill>
                            <a:schemeClr val="accent4"/>
                          </a:solidFill>
                          <a:effectLst/>
                          <a:latin typeface="+mn-lt"/>
                          <a:ea typeface="+mn-ea"/>
                          <a:cs typeface="+mn-cs"/>
                        </a:rPr>
                        <a:t>Oui</a:t>
                      </a:r>
                      <a:endParaRPr lang="en-US" sz="900" b="0" kern="1200">
                        <a:solidFill>
                          <a:schemeClr val="accent4"/>
                        </a:solidFill>
                        <a:effectLst/>
                        <a:latin typeface="+mn-lt"/>
                        <a:ea typeface="+mn-ea"/>
                        <a:cs typeface="+mn-cs"/>
                      </a:endParaRPr>
                    </a:p>
                    <a:p>
                      <a:pPr marL="0" marR="0" algn="ctr" defTabSz="914400" rtl="0" eaLnBrk="1" latinLnBrk="0" hangingPunct="1">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(Depuis janvier 2020, les participantes reçoivent une lettre de résultats de dépistage indiquant leur densité mammaire, accompagnée d’une fiche d’information sur la densité mammaire. Avant cette date, le FSP était informé des données de densité mammaire de sa patiente.)</a:t>
                      </a:r>
                      <a:endParaRPr lang="en-US" sz="900" b="0" kern="1200">
                        <a:solidFill>
                          <a:schemeClr val="accent4"/>
                        </a:solidFill>
                        <a:effectLst/>
                        <a:latin typeface="+mn-lt"/>
                        <a:ea typeface="+mn-ea"/>
                        <a:cs typeface="+mn-cs"/>
                      </a:endParaRPr>
                    </a:p>
                  </a:txBody>
                  <a:tcPr marL="68580" marR="68580" marT="0" marB="0"/>
                </a:tc>
                <a:tc>
                  <a:txBody>
                    <a:bodyPr/>
                    <a:lstStyle/>
                    <a:p>
                      <a:pPr marL="0" marR="0" algn="ctr" defTabSz="914400" rtl="0" eaLnBrk="1" latinLnBrk="0" hangingPunct="1">
                        <a:lnSpc>
                          <a:spcPct val="107000"/>
                        </a:lnSpc>
                        <a:spcBef>
                          <a:spcPts val="0"/>
                        </a:spcBef>
                        <a:spcAft>
                          <a:spcPts val="0"/>
                        </a:spcAft>
                        <a:tabLst>
                          <a:tab pos="5280025" algn="l"/>
                        </a:tabLst>
                      </a:pPr>
                      <a:r>
                        <a:rPr lang="en-US" sz="900" b="0" kern="1200">
                          <a:solidFill>
                            <a:schemeClr val="accent4"/>
                          </a:solidFill>
                          <a:effectLst/>
                          <a:latin typeface="+mn-lt"/>
                          <a:ea typeface="+mn-ea"/>
                          <a:cs typeface="+mn-cs"/>
                        </a:rPr>
                        <a:t> </a:t>
                      </a:r>
                    </a:p>
                  </a:txBody>
                  <a:tcPr marL="68580" marR="68580" marT="0" marB="0"/>
                </a:tc>
                <a:extLst>
                  <a:ext uri="{0D108BD9-81ED-4DB2-BD59-A6C34878D82A}">
                    <a16:rowId xmlns:a16="http://schemas.microsoft.com/office/drawing/2014/main" val="2417858779"/>
                  </a:ext>
                </a:extLst>
              </a:tr>
              <a:tr h="293210">
                <a:tc>
                  <a:txBody>
                    <a:bodyPr/>
                    <a:lstStyle/>
                    <a:p>
                      <a:pPr marL="0" marR="0" algn="ctr">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T.‑N.‑L.</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0" marR="0" algn="ctr" defTabSz="914400" rtl="0" eaLnBrk="1" latinLnBrk="0" hangingPunct="1">
                        <a:lnSpc>
                          <a:spcPct val="107000"/>
                        </a:lnSpc>
                        <a:spcBef>
                          <a:spcPts val="0"/>
                        </a:spcBef>
                        <a:spcAft>
                          <a:spcPts val="0"/>
                        </a:spcAft>
                        <a:tabLst>
                          <a:tab pos="5280025" algn="l"/>
                        </a:tabLst>
                      </a:pPr>
                      <a:r>
                        <a:rPr lang="en-US" sz="900" b="0" kern="1200" err="1">
                          <a:solidFill>
                            <a:schemeClr val="accent4"/>
                          </a:solidFill>
                          <a:effectLst/>
                          <a:latin typeface="+mn-lt"/>
                          <a:ea typeface="+mn-ea"/>
                          <a:cs typeface="+mn-cs"/>
                        </a:rPr>
                        <a:t>Oui</a:t>
                      </a:r>
                      <a:endParaRPr lang="en-US" sz="900" b="0" kern="1200">
                        <a:solidFill>
                          <a:schemeClr val="accent4"/>
                        </a:solidFill>
                        <a:effectLst/>
                        <a:latin typeface="+mn-lt"/>
                        <a:ea typeface="+mn-ea"/>
                        <a:cs typeface="+mn-cs"/>
                      </a:endParaRPr>
                    </a:p>
                    <a:p>
                      <a:pPr marL="0" marR="0" algn="ctr" defTabSz="914400" rtl="0" eaLnBrk="1" latinLnBrk="0" hangingPunct="1">
                        <a:lnSpc>
                          <a:spcPct val="107000"/>
                        </a:lnSpc>
                        <a:spcBef>
                          <a:spcPts val="0"/>
                        </a:spcBef>
                        <a:spcAft>
                          <a:spcPts val="0"/>
                        </a:spcAft>
                        <a:tabLst>
                          <a:tab pos="5280025" algn="l"/>
                        </a:tabLst>
                      </a:pPr>
                      <a:r>
                        <a:rPr lang="fr-CA" sz="900" b="0" kern="1200">
                          <a:solidFill>
                            <a:schemeClr val="accent4"/>
                          </a:solidFill>
                          <a:effectLst/>
                          <a:latin typeface="+mn-lt"/>
                          <a:ea typeface="+mn-ea"/>
                          <a:cs typeface="+mn-cs"/>
                        </a:rPr>
                        <a:t>(Les patientes sont informées dans leur lettre de résultats si leur densité mammaire mammographique est supérieure ou inférieure ou égale à 75 %.)</a:t>
                      </a:r>
                      <a:endParaRPr lang="en-US" sz="900" b="0" kern="1200">
                        <a:solidFill>
                          <a:schemeClr val="accent4"/>
                        </a:solidFill>
                        <a:effectLst/>
                        <a:latin typeface="+mn-lt"/>
                        <a:ea typeface="+mn-ea"/>
                        <a:cs typeface="+mn-cs"/>
                      </a:endParaRPr>
                    </a:p>
                  </a:txBody>
                  <a:tcPr marL="68580" marR="68580" marT="0" marB="0"/>
                </a:tc>
                <a:tc>
                  <a:txBody>
                    <a:bodyPr/>
                    <a:lstStyle/>
                    <a:p>
                      <a:pPr marL="0" marR="0" algn="ctr" defTabSz="914400" rtl="0" eaLnBrk="1" latinLnBrk="0" hangingPunct="1">
                        <a:lnSpc>
                          <a:spcPct val="107000"/>
                        </a:lnSpc>
                        <a:spcBef>
                          <a:spcPts val="0"/>
                        </a:spcBef>
                        <a:spcAft>
                          <a:spcPts val="0"/>
                        </a:spcAft>
                        <a:tabLst>
                          <a:tab pos="5280025" algn="l"/>
                        </a:tabLst>
                      </a:pPr>
                      <a:r>
                        <a:rPr lang="en-US" sz="900" b="0" kern="1200" dirty="0">
                          <a:solidFill>
                            <a:schemeClr val="accent4"/>
                          </a:solidFill>
                          <a:effectLst/>
                          <a:latin typeface="+mn-lt"/>
                          <a:ea typeface="+mn-ea"/>
                          <a:cs typeface="+mn-cs"/>
                        </a:rPr>
                        <a:t> </a:t>
                      </a:r>
                    </a:p>
                  </a:txBody>
                  <a:tcPr marL="68580" marR="68580" marT="0" marB="0"/>
                </a:tc>
                <a:extLst>
                  <a:ext uri="{0D108BD9-81ED-4DB2-BD59-A6C34878D82A}">
                    <a16:rowId xmlns:a16="http://schemas.microsoft.com/office/drawing/2014/main" val="4035258676"/>
                  </a:ext>
                </a:extLst>
              </a:tr>
            </a:tbl>
          </a:graphicData>
        </a:graphic>
      </p:graphicFrame>
    </p:spTree>
    <p:extLst>
      <p:ext uri="{BB962C8B-B14F-4D97-AF65-F5344CB8AC3E}">
        <p14:creationId xmlns:p14="http://schemas.microsoft.com/office/powerpoint/2010/main" val="691152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FFAE47-BA96-8D82-6562-8D70B233F3AF}"/>
              </a:ext>
            </a:extLst>
          </p:cNvPr>
          <p:cNvSpPr>
            <a:spLocks noGrp="1"/>
          </p:cNvSpPr>
          <p:nvPr>
            <p:ph type="title"/>
          </p:nvPr>
        </p:nvSpPr>
        <p:spPr/>
        <p:txBody>
          <a:bodyPr/>
          <a:lstStyle/>
          <a:p>
            <a:r>
              <a:rPr lang="en-US"/>
              <a:t>Faits </a:t>
            </a:r>
            <a:r>
              <a:rPr lang="en-US" err="1"/>
              <a:t>saillants</a:t>
            </a:r>
            <a:endParaRPr lang="en-US"/>
          </a:p>
        </p:txBody>
      </p:sp>
      <p:sp>
        <p:nvSpPr>
          <p:cNvPr id="6" name="Content Placeholder 5">
            <a:extLst>
              <a:ext uri="{FF2B5EF4-FFF2-40B4-BE49-F238E27FC236}">
                <a16:creationId xmlns:a16="http://schemas.microsoft.com/office/drawing/2014/main" id="{F592A426-6E95-2B18-AE66-2056EB9EFD11}"/>
              </a:ext>
            </a:extLst>
          </p:cNvPr>
          <p:cNvSpPr>
            <a:spLocks noGrp="1"/>
          </p:cNvSpPr>
          <p:nvPr>
            <p:ph idx="1"/>
          </p:nvPr>
        </p:nvSpPr>
        <p:spPr/>
        <p:txBody>
          <a:bodyPr/>
          <a:lstStyle/>
          <a:p>
            <a:r>
              <a:rPr lang="fr-FR"/>
              <a:t>Stratégies pour atteindre la cible en matière de taux de rappel pour anomalie</a:t>
            </a:r>
            <a:endParaRPr lang="en-US"/>
          </a:p>
        </p:txBody>
      </p:sp>
    </p:spTree>
    <p:extLst>
      <p:ext uri="{BB962C8B-B14F-4D97-AF65-F5344CB8AC3E}">
        <p14:creationId xmlns:p14="http://schemas.microsoft.com/office/powerpoint/2010/main" val="4179861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45ECA1-E851-0335-6511-53F2E53307A5}"/>
              </a:ext>
            </a:extLst>
          </p:cNvPr>
          <p:cNvSpPr>
            <a:spLocks noGrp="1"/>
          </p:cNvSpPr>
          <p:nvPr>
            <p:ph type="sldNum" sz="quarter" idx="12"/>
          </p:nvPr>
        </p:nvSpPr>
        <p:spPr/>
        <p:txBody>
          <a:bodyPr/>
          <a:lstStyle/>
          <a:p>
            <a:fld id="{D9F2F12A-E773-6344-8602-31C2DEEE88BD}" type="slidenum">
              <a:rPr lang="en-US" smtClean="0"/>
              <a:pPr/>
              <a:t>40</a:t>
            </a:fld>
            <a:endParaRPr lang="en-US"/>
          </a:p>
        </p:txBody>
      </p:sp>
      <p:sp>
        <p:nvSpPr>
          <p:cNvPr id="5" name="Title 4">
            <a:extLst>
              <a:ext uri="{FF2B5EF4-FFF2-40B4-BE49-F238E27FC236}">
                <a16:creationId xmlns:a16="http://schemas.microsoft.com/office/drawing/2014/main" id="{5998A0C2-90E2-6041-7FC8-4A21F20D657B}"/>
              </a:ext>
            </a:extLst>
          </p:cNvPr>
          <p:cNvSpPr>
            <a:spLocks noGrp="1"/>
          </p:cNvSpPr>
          <p:nvPr>
            <p:ph type="title"/>
          </p:nvPr>
        </p:nvSpPr>
        <p:spPr/>
        <p:txBody>
          <a:bodyPr>
            <a:normAutofit/>
          </a:bodyPr>
          <a:lstStyle/>
          <a:p>
            <a:r>
              <a:rPr lang="en-US" dirty="0" err="1"/>
              <a:t>Sensibilisation</a:t>
            </a:r>
            <a:r>
              <a:rPr lang="en-US" dirty="0"/>
              <a:t> de la population</a:t>
            </a:r>
          </a:p>
        </p:txBody>
      </p:sp>
      <p:sp>
        <p:nvSpPr>
          <p:cNvPr id="6" name="Content Placeholder 5">
            <a:extLst>
              <a:ext uri="{FF2B5EF4-FFF2-40B4-BE49-F238E27FC236}">
                <a16:creationId xmlns:a16="http://schemas.microsoft.com/office/drawing/2014/main" id="{294D8612-B6F0-0B14-30A5-BC69407CBC00}"/>
              </a:ext>
            </a:extLst>
          </p:cNvPr>
          <p:cNvSpPr>
            <a:spLocks noGrp="1"/>
          </p:cNvSpPr>
          <p:nvPr>
            <p:ph idx="1"/>
          </p:nvPr>
        </p:nvSpPr>
        <p:spPr/>
        <p:txBody>
          <a:bodyPr/>
          <a:lstStyle/>
          <a:p>
            <a:r>
              <a:rPr lang="en-US" dirty="0" err="1"/>
              <a:t>Toutes</a:t>
            </a:r>
            <a:r>
              <a:rPr lang="en-US" dirty="0"/>
              <a:t> les </a:t>
            </a:r>
            <a:r>
              <a:rPr lang="en-US" dirty="0" err="1"/>
              <a:t>personnes</a:t>
            </a:r>
            <a:r>
              <a:rPr lang="en-US" dirty="0"/>
              <a:t> </a:t>
            </a:r>
            <a:r>
              <a:rPr lang="en-US" dirty="0" err="1"/>
              <a:t>admissibles</a:t>
            </a:r>
            <a:endParaRPr lang="en-US" dirty="0"/>
          </a:p>
          <a:p>
            <a:r>
              <a:rPr lang="fr-FR" dirty="0"/>
              <a:t>Premières Nations, Inuits et Métis</a:t>
            </a:r>
          </a:p>
          <a:p>
            <a:r>
              <a:rPr lang="en-US" dirty="0"/>
              <a:t>Populations mal </a:t>
            </a:r>
            <a:r>
              <a:rPr lang="en-US" dirty="0" err="1"/>
              <a:t>desservies</a:t>
            </a:r>
            <a:endParaRPr lang="en-US" dirty="0"/>
          </a:p>
          <a:p>
            <a:r>
              <a:rPr lang="en-US" dirty="0"/>
              <a:t>Populations rurales et </a:t>
            </a:r>
            <a:r>
              <a:rPr lang="en-US" dirty="0" err="1"/>
              <a:t>éloignées</a:t>
            </a:r>
            <a:endParaRPr lang="en-US" dirty="0"/>
          </a:p>
          <a:p>
            <a:r>
              <a:rPr lang="en-US" dirty="0"/>
              <a:t>LGBTQ2S+</a:t>
            </a:r>
          </a:p>
        </p:txBody>
      </p:sp>
    </p:spTree>
    <p:extLst>
      <p:ext uri="{BB962C8B-B14F-4D97-AF65-F5344CB8AC3E}">
        <p14:creationId xmlns:p14="http://schemas.microsoft.com/office/powerpoint/2010/main" val="1773324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905607" y="166144"/>
            <a:ext cx="10380786" cy="345482"/>
          </a:xfrm>
        </p:spPr>
        <p:txBody>
          <a:bodyPr>
            <a:normAutofit/>
          </a:bodyPr>
          <a:lstStyle/>
          <a:p>
            <a:r>
              <a:rPr lang="fr-FR" sz="1600"/>
              <a:t>Stratégies visant à améliorer le dépistage du cancer du sein chez toutes les personnes admissibles</a:t>
            </a:r>
            <a:r>
              <a:rPr lang="en-US" sz="1600"/>
              <a:t> (1/3)</a:t>
            </a:r>
          </a:p>
        </p:txBody>
      </p:sp>
      <p:graphicFrame>
        <p:nvGraphicFramePr>
          <p:cNvPr id="5" name="Table 4">
            <a:extLst>
              <a:ext uri="{FF2B5EF4-FFF2-40B4-BE49-F238E27FC236}">
                <a16:creationId xmlns:a16="http://schemas.microsoft.com/office/drawing/2014/main" id="{5DF99F84-102E-DBB1-2397-6CE4AD405D47}"/>
              </a:ext>
            </a:extLst>
          </p:cNvPr>
          <p:cNvGraphicFramePr>
            <a:graphicFrameLocks noGrp="1"/>
          </p:cNvGraphicFramePr>
          <p:nvPr>
            <p:extLst>
              <p:ext uri="{D42A27DB-BD31-4B8C-83A1-F6EECF244321}">
                <p14:modId xmlns:p14="http://schemas.microsoft.com/office/powerpoint/2010/main" val="113885333"/>
              </p:ext>
            </p:extLst>
          </p:nvPr>
        </p:nvGraphicFramePr>
        <p:xfrm>
          <a:off x="323891" y="579370"/>
          <a:ext cx="11239835" cy="5912741"/>
        </p:xfrm>
        <a:graphic>
          <a:graphicData uri="http://schemas.openxmlformats.org/drawingml/2006/table">
            <a:tbl>
              <a:tblPr firstRow="1" firstCol="1" bandRow="1"/>
              <a:tblGrid>
                <a:gridCol w="535329">
                  <a:extLst>
                    <a:ext uri="{9D8B030D-6E8A-4147-A177-3AD203B41FA5}">
                      <a16:colId xmlns:a16="http://schemas.microsoft.com/office/drawing/2014/main" val="2127238823"/>
                    </a:ext>
                  </a:extLst>
                </a:gridCol>
                <a:gridCol w="3211283">
                  <a:extLst>
                    <a:ext uri="{9D8B030D-6E8A-4147-A177-3AD203B41FA5}">
                      <a16:colId xmlns:a16="http://schemas.microsoft.com/office/drawing/2014/main" val="3988471359"/>
                    </a:ext>
                  </a:extLst>
                </a:gridCol>
                <a:gridCol w="7493223">
                  <a:extLst>
                    <a:ext uri="{9D8B030D-6E8A-4147-A177-3AD203B41FA5}">
                      <a16:colId xmlns:a16="http://schemas.microsoft.com/office/drawing/2014/main" val="2515642771"/>
                    </a:ext>
                  </a:extLst>
                </a:gridCol>
              </a:tblGrid>
              <a:tr h="83756">
                <a:tc>
                  <a:txBody>
                    <a:bodyPr/>
                    <a:lstStyle/>
                    <a:p>
                      <a:pPr marL="0" marR="0" algn="ctr">
                        <a:lnSpc>
                          <a:spcPct val="100000"/>
                        </a:lnSpc>
                        <a:spcBef>
                          <a:spcPts val="0"/>
                        </a:spcBef>
                        <a:spcAft>
                          <a:spcPts val="0"/>
                        </a:spcAft>
                      </a:pPr>
                      <a:r>
                        <a:rPr lang="en-US" sz="900" b="1">
                          <a:solidFill>
                            <a:schemeClr val="accent4"/>
                          </a:solidFill>
                          <a:effectLst/>
                        </a:rPr>
                        <a:t>P/T</a:t>
                      </a:r>
                      <a:endParaRPr lang="en-US" sz="9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1408" marR="31408" marT="0" marB="0" anchor="ctr">
                    <a:solidFill>
                      <a:schemeClr val="accent2">
                        <a:lumMod val="20000"/>
                        <a:lumOff val="80000"/>
                      </a:schemeClr>
                    </a:solidFill>
                  </a:tcPr>
                </a:tc>
                <a:tc>
                  <a:txBody>
                    <a:bodyPr/>
                    <a:lstStyle/>
                    <a:p>
                      <a:pPr marL="0" marR="0">
                        <a:lnSpc>
                          <a:spcPct val="107000"/>
                        </a:lnSpc>
                        <a:spcBef>
                          <a:spcPts val="0"/>
                        </a:spcBef>
                        <a:spcAft>
                          <a:spcPts val="240"/>
                        </a:spcAft>
                      </a:pPr>
                      <a:r>
                        <a:rPr lang="fr-CA" sz="900" b="1" kern="1200">
                          <a:solidFill>
                            <a:schemeClr val="accent4"/>
                          </a:solidFill>
                          <a:effectLst/>
                          <a:latin typeface="+mn-lt"/>
                          <a:ea typeface="+mn-ea"/>
                          <a:cs typeface="+mn-cs"/>
                        </a:rPr>
                        <a:t>Stratégies utilisées :</a:t>
                      </a:r>
                      <a:endParaRPr lang="en-US" sz="900" b="1" kern="1200">
                        <a:solidFill>
                          <a:schemeClr val="accent4"/>
                        </a:solidFill>
                        <a:effectLst/>
                        <a:latin typeface="+mn-lt"/>
                        <a:ea typeface="+mn-ea"/>
                        <a:cs typeface="+mn-cs"/>
                      </a:endParaRPr>
                    </a:p>
                    <a:p>
                      <a:pPr marL="0" marR="0">
                        <a:lnSpc>
                          <a:spcPct val="107000"/>
                        </a:lnSpc>
                        <a:spcBef>
                          <a:spcPts val="0"/>
                        </a:spcBef>
                        <a:spcAft>
                          <a:spcPts val="0"/>
                        </a:spcAft>
                      </a:pPr>
                      <a:r>
                        <a:rPr lang="en-US" sz="900" b="1" kern="1200">
                          <a:solidFill>
                            <a:schemeClr val="accent4"/>
                          </a:solidFill>
                          <a:effectLst/>
                          <a:latin typeface="+mn-lt"/>
                          <a:ea typeface="+mn-ea"/>
                          <a:cs typeface="+mn-cs"/>
                        </a:rPr>
                        <a:t> </a:t>
                      </a:r>
                    </a:p>
                  </a:txBody>
                  <a:tcPr marL="68580" marR="68580" marT="0" marB="0" anchor="ctr">
                    <a:solidFill>
                      <a:schemeClr val="accent2">
                        <a:lumMod val="20000"/>
                        <a:lumOff val="80000"/>
                      </a:schemeClr>
                    </a:solidFill>
                  </a:tcPr>
                </a:tc>
                <a:tc>
                  <a:txBody>
                    <a:bodyPr/>
                    <a:lstStyle/>
                    <a:p>
                      <a:pPr marL="0" marR="0">
                        <a:lnSpc>
                          <a:spcPct val="107000"/>
                        </a:lnSpc>
                        <a:spcBef>
                          <a:spcPts val="0"/>
                        </a:spcBef>
                        <a:spcAft>
                          <a:spcPts val="0"/>
                        </a:spcAft>
                      </a:pPr>
                      <a:r>
                        <a:rPr lang="fr-CA" sz="900" b="1" kern="1200">
                          <a:solidFill>
                            <a:schemeClr val="accent4"/>
                          </a:solidFill>
                          <a:effectLst/>
                          <a:latin typeface="+mn-lt"/>
                          <a:ea typeface="+mn-ea"/>
                          <a:cs typeface="+mn-cs"/>
                        </a:rPr>
                        <a:t>Description des activités visant à accroître la participation au dépistage du cancer du sein pour toutes les personnes admissibles</a:t>
                      </a:r>
                      <a:endParaRPr lang="en-US" sz="900" b="1" kern="1200">
                        <a:solidFill>
                          <a:schemeClr val="accent4"/>
                        </a:solidFill>
                        <a:effectLst/>
                        <a:latin typeface="+mn-lt"/>
                        <a:ea typeface="+mn-ea"/>
                        <a:cs typeface="+mn-cs"/>
                      </a:endParaRPr>
                    </a:p>
                    <a:p>
                      <a:pPr marL="0" marR="0">
                        <a:lnSpc>
                          <a:spcPct val="107000"/>
                        </a:lnSpc>
                        <a:spcBef>
                          <a:spcPts val="0"/>
                        </a:spcBef>
                        <a:spcAft>
                          <a:spcPts val="0"/>
                        </a:spcAft>
                      </a:pPr>
                      <a:r>
                        <a:rPr lang="en-US" sz="900" b="1" kern="1200">
                          <a:solidFill>
                            <a:schemeClr val="accent4"/>
                          </a:solidFill>
                          <a:effectLst/>
                          <a:latin typeface="+mn-lt"/>
                          <a:ea typeface="+mn-ea"/>
                          <a:cs typeface="+mn-cs"/>
                        </a:rPr>
                        <a:t> </a:t>
                      </a:r>
                    </a:p>
                  </a:txBody>
                  <a:tcPr marL="68580" marR="68580" marT="0" marB="0" anchor="ctr">
                    <a:solidFill>
                      <a:schemeClr val="accent2">
                        <a:lumMod val="20000"/>
                        <a:lumOff val="80000"/>
                      </a:schemeClr>
                    </a:solidFill>
                  </a:tcPr>
                </a:tc>
                <a:extLst>
                  <a:ext uri="{0D108BD9-81ED-4DB2-BD59-A6C34878D82A}">
                    <a16:rowId xmlns:a16="http://schemas.microsoft.com/office/drawing/2014/main" val="1202198985"/>
                  </a:ext>
                </a:extLst>
              </a:tr>
              <a:tr h="687203">
                <a:tc>
                  <a:txBody>
                    <a:bodyPr/>
                    <a:lstStyle/>
                    <a:p>
                      <a:pPr marL="0" marR="0" algn="ctr">
                        <a:lnSpc>
                          <a:spcPct val="107000"/>
                        </a:lnSpc>
                        <a:spcBef>
                          <a:spcPts val="0"/>
                        </a:spcBef>
                        <a:spcAft>
                          <a:spcPts val="240"/>
                        </a:spcAft>
                      </a:pPr>
                      <a:r>
                        <a:rPr lang="fr-CA" sz="900" b="1" kern="1200">
                          <a:solidFill>
                            <a:schemeClr val="accent4"/>
                          </a:solidFill>
                          <a:effectLst/>
                          <a:latin typeface="+mn-lt"/>
                          <a:ea typeface="+mn-ea"/>
                          <a:cs typeface="+mn-cs"/>
                        </a:rPr>
                        <a:t>T.N.‑O.</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171450" marR="0" lvl="0" indent="-171450" algn="l" defTabSz="914400" rtl="0" eaLnBrk="1" latinLnBrk="0" hangingPunct="1">
                        <a:lnSpc>
                          <a:spcPct val="107000"/>
                        </a:lnSpc>
                        <a:spcBef>
                          <a:spcPts val="0"/>
                        </a:spcBef>
                        <a:spcAft>
                          <a:spcPts val="240"/>
                        </a:spcAft>
                        <a:buFont typeface="Arial" panose="020B0604020202020204" pitchFamily="34" charset="0"/>
                        <a:buChar char="•"/>
                        <a:tabLst>
                          <a:tab pos="5280025" algn="l"/>
                        </a:tabLst>
                      </a:pPr>
                      <a:r>
                        <a:rPr lang="fr-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Formation</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fr-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Médias (petits et de masse)</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fr-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Rappels aux participantes</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fr-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Système d’invitation à un nouveau rendez-vous</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fr-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Orientation des patientes</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fr-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Formation des FSS sur les compétences culturelles</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0" marR="0" algn="l" defTabSz="914400" rtl="0" eaLnBrk="1" latinLnBrk="0" hangingPunct="1">
                        <a:lnSpc>
                          <a:spcPct val="107000"/>
                        </a:lnSpc>
                        <a:spcBef>
                          <a:spcPts val="240"/>
                        </a:spcBef>
                        <a:spcAft>
                          <a:spcPts val="0"/>
                        </a:spcAft>
                        <a:tabLst>
                          <a:tab pos="5280025" algn="l"/>
                        </a:tabLst>
                      </a:pP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171450" marR="0" lvl="0" indent="-171450" algn="l" defTabSz="914400" rtl="0" eaLnBrk="1" latinLnBrk="0" hangingPunct="1">
                        <a:lnSpc>
                          <a:spcPct val="107000"/>
                        </a:lnSpc>
                        <a:spcBef>
                          <a:spcPts val="240"/>
                        </a:spcBef>
                        <a:spcAft>
                          <a:spcPts val="240"/>
                        </a:spcAft>
                        <a:buFont typeface="Arial" panose="020B0604020202020204" pitchFamily="34" charset="0"/>
                        <a:buChar char="•"/>
                        <a:tabLst>
                          <a:tab pos="5280025" algn="l"/>
                        </a:tabLst>
                      </a:pP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Élaboration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trousses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sensibilisation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au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dépistage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du cancer du sein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distribuées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à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tous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les centres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santé</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communautaires</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gn="l" defTabSz="914400" rtl="0" eaLnBrk="1" latinLnBrk="0" hangingPunct="1">
                        <a:lnSpc>
                          <a:spcPct val="107000"/>
                        </a:lnSpc>
                        <a:spcBef>
                          <a:spcPts val="240"/>
                        </a:spcBef>
                        <a:spcAft>
                          <a:spcPts val="240"/>
                        </a:spcAft>
                        <a:buFont typeface="Arial" panose="020B0604020202020204" pitchFamily="34" charset="0"/>
                        <a:buChar char="•"/>
                        <a:tabLst>
                          <a:tab pos="5280025" algn="l"/>
                        </a:tabLst>
                      </a:pP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Création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et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lancement</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publications sur les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plateformes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médias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sociaux</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du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ministère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la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Santé</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et des Services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sociaux</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Territoires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du Nord-Ouest (Twitter, Facebook, Instagram)</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gn="l" defTabSz="914400" rtl="0" eaLnBrk="1" latinLnBrk="0" hangingPunct="1">
                        <a:lnSpc>
                          <a:spcPct val="107000"/>
                        </a:lnSpc>
                        <a:spcBef>
                          <a:spcPts val="240"/>
                        </a:spcBef>
                        <a:spcAft>
                          <a:spcPts val="240"/>
                        </a:spcAft>
                        <a:buFont typeface="Arial" panose="020B0604020202020204" pitchFamily="34" charset="0"/>
                        <a:buChar char="•"/>
                        <a:tabLst>
                          <a:tab pos="5280025" algn="l"/>
                        </a:tabLst>
                      </a:pP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Envoi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lettres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rappel</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gn="l" defTabSz="914400" rtl="0" eaLnBrk="1" latinLnBrk="0" hangingPunct="1">
                        <a:lnSpc>
                          <a:spcPct val="107000"/>
                        </a:lnSpc>
                        <a:spcBef>
                          <a:spcPts val="240"/>
                        </a:spcBef>
                        <a:spcAft>
                          <a:spcPts val="240"/>
                        </a:spcAft>
                        <a:buFont typeface="Arial" panose="020B0604020202020204" pitchFamily="34" charset="0"/>
                        <a:buChar char="•"/>
                        <a:tabLst>
                          <a:tab pos="5280025" algn="l"/>
                        </a:tabLst>
                      </a:pP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Système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d’invitation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à un nouveau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rendez-vous</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gn="l" defTabSz="914400" rtl="0" eaLnBrk="1" latinLnBrk="0" hangingPunct="1">
                        <a:lnSpc>
                          <a:spcPct val="107000"/>
                        </a:lnSpc>
                        <a:spcBef>
                          <a:spcPts val="240"/>
                        </a:spcBef>
                        <a:spcAft>
                          <a:spcPts val="240"/>
                        </a:spcAft>
                        <a:buFont typeface="Arial" panose="020B0604020202020204" pitchFamily="34" charset="0"/>
                        <a:buChar char="•"/>
                        <a:tabLst>
                          <a:tab pos="5280025" algn="l"/>
                        </a:tabLst>
                      </a:pP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Formation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individuelle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à la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santé</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face-à-face, disponible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auprès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des FSS, dans les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cliniques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soins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primaires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et dans les centres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santé</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communautaires</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2130096356"/>
                  </a:ext>
                </a:extLst>
              </a:tr>
              <a:tr h="2114772">
                <a:tc>
                  <a:txBody>
                    <a:bodyPr/>
                    <a:lstStyle/>
                    <a:p>
                      <a:pPr marL="0" marR="0" algn="ctr">
                        <a:lnSpc>
                          <a:spcPct val="107000"/>
                        </a:lnSpc>
                        <a:spcBef>
                          <a:spcPts val="0"/>
                        </a:spcBef>
                        <a:spcAft>
                          <a:spcPts val="0"/>
                        </a:spcAft>
                      </a:pPr>
                      <a:r>
                        <a:rPr lang="fr-CA" sz="900" b="1" kern="1200">
                          <a:solidFill>
                            <a:schemeClr val="accent4"/>
                          </a:solidFill>
                          <a:effectLst/>
                          <a:latin typeface="+mn-lt"/>
                          <a:ea typeface="+mn-ea"/>
                          <a:cs typeface="+mn-cs"/>
                        </a:rPr>
                        <a:t>C.‑B.</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171450" marR="0" lvl="0" indent="-171450">
                        <a:lnSpc>
                          <a:spcPct val="100000"/>
                        </a:lnSpc>
                        <a:spcBef>
                          <a:spcPts val="0"/>
                        </a:spcBef>
                        <a:spcAft>
                          <a:spcPts val="0"/>
                        </a:spcAft>
                        <a:buFont typeface="Arial" panose="020B0604020202020204" pitchFamily="34" charset="0"/>
                        <a:buChar char="•"/>
                      </a:pPr>
                      <a:r>
                        <a:rPr lang="fr-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Formation des FSS</a:t>
                      </a:r>
                      <a:endParaRPr lang="en-US" sz="900" kern="12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fr-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Envoi de lettres de rappel</a:t>
                      </a:r>
                      <a:endParaRPr lang="en-US" sz="900" kern="12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fr-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Lettres du FSS aux personnes dont la date examen est dépassée</a:t>
                      </a:r>
                      <a:endParaRPr lang="en-US" sz="900" kern="12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fr-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Système de suivi des invitations à un nouveau rendez-vous et d’envoi des résultats pour les FSS</a:t>
                      </a:r>
                      <a:endParaRPr lang="en-US" sz="900" kern="12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fr-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Fiche de rendement annuel des FSS</a:t>
                      </a:r>
                      <a:endParaRPr lang="en-US" sz="900" kern="12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fr-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Médias traditionnels</a:t>
                      </a:r>
                      <a:endParaRPr lang="en-US" sz="900" kern="12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fr-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Activités numériques et sur les réseaux sociaux</a:t>
                      </a:r>
                      <a:endParaRPr lang="en-US" sz="900" kern="12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fr-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Site Web</a:t>
                      </a:r>
                      <a:endParaRPr lang="en-US" sz="900" kern="12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fr-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Documentation papier pour les patientes et les FSS</a:t>
                      </a:r>
                      <a:endParaRPr lang="en-US" sz="900" kern="12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fr-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Documents et ressources traduits et culturellement pertinents</a:t>
                      </a:r>
                      <a:endParaRPr lang="en-US" sz="900" kern="12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fr-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Campagnes de grande ampleur et mois de la sensibilisation</a:t>
                      </a:r>
                      <a:endParaRPr lang="en-US" sz="900" kern="12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fr-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Vidéos de témoignages de patientes</a:t>
                      </a:r>
                      <a:endParaRPr lang="en-US" sz="900" kern="12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fr-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Vidéos animées de formation des patientes</a:t>
                      </a:r>
                      <a:endParaRPr lang="en-US" sz="900" kern="12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fr-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Publicité (en ligne, à la radio et à la télévision)</a:t>
                      </a:r>
                      <a:endParaRPr lang="en-US" sz="900" kern="12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240"/>
                        </a:spcAft>
                        <a:tabLst>
                          <a:tab pos="5280025" algn="l"/>
                        </a:tabLst>
                      </a:pP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171450" marR="0" lvl="0" indent="-171450">
                        <a:lnSpc>
                          <a:spcPct val="107000"/>
                        </a:lnSpc>
                        <a:spcBef>
                          <a:spcPts val="0"/>
                        </a:spcBef>
                        <a:spcAft>
                          <a:spcPts val="0"/>
                        </a:spcAft>
                        <a:buFont typeface="Arial" panose="020B0604020202020204" pitchFamily="34" charset="0"/>
                        <a:buChar char="•"/>
                        <a:tabLst>
                          <a:tab pos="5280025" algn="l"/>
                        </a:tabLst>
                      </a:pPr>
                      <a:r>
                        <a:rPr lang="fr-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BC Cancer </a:t>
                      </a:r>
                      <a:r>
                        <a:rPr lang="fr-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Breast</a:t>
                      </a:r>
                      <a:r>
                        <a:rPr lang="fr-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Screening utilise une approche de la promotion de la santé globale intégrant de nombreux aspects, notamment la mobilisation des FSS pour contribuer à la formation des patientes et pour les aider dans leur parcours de dépistage. Le programme utilise différentes méthodes pour fournir des renseignements sur le dépistage allant de ressources papier à des activités numériques, tout en tenant compte de l’étape à laquelle les personnes se trouvent dans le parcours de dépistage (de la sensibilisation initiale à la participation à long terme au programme).</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0" marR="0" indent="0">
                        <a:lnSpc>
                          <a:spcPct val="107000"/>
                        </a:lnSpc>
                        <a:spcBef>
                          <a:spcPts val="0"/>
                        </a:spcBef>
                        <a:spcAft>
                          <a:spcPts val="0"/>
                        </a:spcAft>
                        <a:buFont typeface="Arial" panose="020B0604020202020204" pitchFamily="34" charset="0"/>
                        <a:buNone/>
                        <a:tabLst>
                          <a:tab pos="5280025" algn="l"/>
                        </a:tabLst>
                      </a:pP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332717379"/>
                  </a:ext>
                </a:extLst>
              </a:tr>
              <a:tr h="904503">
                <a:tc>
                  <a:txBody>
                    <a:bodyPr/>
                    <a:lstStyle/>
                    <a:p>
                      <a:pPr marL="0" marR="0" algn="ctr">
                        <a:lnSpc>
                          <a:spcPct val="107000"/>
                        </a:lnSpc>
                        <a:spcBef>
                          <a:spcPts val="0"/>
                        </a:spcBef>
                        <a:spcAft>
                          <a:spcPts val="0"/>
                        </a:spcAft>
                      </a:pPr>
                      <a:r>
                        <a:rPr lang="fr-CA" sz="900" b="1" kern="1200">
                          <a:solidFill>
                            <a:schemeClr val="accent4"/>
                          </a:solidFill>
                          <a:effectLst/>
                          <a:latin typeface="+mn-lt"/>
                          <a:ea typeface="+mn-ea"/>
                          <a:cs typeface="+mn-cs"/>
                        </a:rPr>
                        <a:t>Alb.</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171450" marR="0" lvl="0" indent="-171450">
                        <a:lnSpc>
                          <a:spcPct val="107000"/>
                        </a:lnSpc>
                        <a:spcBef>
                          <a:spcPts val="0"/>
                        </a:spcBef>
                        <a:spcAft>
                          <a:spcPts val="0"/>
                        </a:spcAft>
                        <a:buFont typeface="Arial" panose="020B0604020202020204" pitchFamily="34" charset="0"/>
                        <a:buChar char="•"/>
                      </a:pPr>
                      <a:r>
                        <a:rPr lang="fr-CA" sz="900" kern="1200" dirty="0">
                          <a:solidFill>
                            <a:schemeClr val="accent4"/>
                          </a:solidFill>
                          <a:effectLst/>
                          <a:latin typeface="Calibri" panose="020F0502020204030204" pitchFamily="34" charset="0"/>
                          <a:ea typeface="Calibri" panose="020F0502020204030204" pitchFamily="34" charset="0"/>
                          <a:cs typeface="Arial" panose="020B0604020202020204" pitchFamily="34" charset="0"/>
                        </a:rPr>
                        <a:t>Formation (individuelle et en groupe)</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fr-CA" sz="900" kern="1200" dirty="0">
                          <a:solidFill>
                            <a:schemeClr val="accent4"/>
                          </a:solidFill>
                          <a:effectLst/>
                          <a:latin typeface="Calibri" panose="020F0502020204030204" pitchFamily="34" charset="0"/>
                          <a:ea typeface="Calibri" panose="020F0502020204030204" pitchFamily="34" charset="0"/>
                          <a:cs typeface="Arial" panose="020B0604020202020204" pitchFamily="34" charset="0"/>
                        </a:rPr>
                        <a:t>Invitations et rappels</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fr-CA" sz="900" kern="1200" dirty="0">
                          <a:solidFill>
                            <a:schemeClr val="accent4"/>
                          </a:solidFill>
                          <a:effectLst/>
                          <a:latin typeface="Calibri" panose="020F0502020204030204" pitchFamily="34" charset="0"/>
                          <a:ea typeface="Calibri" panose="020F0502020204030204" pitchFamily="34" charset="0"/>
                          <a:cs typeface="Arial" panose="020B0604020202020204" pitchFamily="34" charset="0"/>
                        </a:rPr>
                        <a:t>Médias (petits et de masse)</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fr-CA" sz="900" kern="1200" dirty="0">
                          <a:solidFill>
                            <a:schemeClr val="accent4"/>
                          </a:solidFill>
                          <a:effectLst/>
                          <a:latin typeface="Calibri" panose="020F0502020204030204" pitchFamily="34" charset="0"/>
                          <a:ea typeface="Calibri" panose="020F0502020204030204" pitchFamily="34" charset="0"/>
                          <a:cs typeface="Arial" panose="020B0604020202020204" pitchFamily="34" charset="0"/>
                        </a:rPr>
                        <a:t>Évaluation des FSS et rétroaction</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fr-CA" sz="900" kern="1200" dirty="0">
                          <a:solidFill>
                            <a:schemeClr val="accent4"/>
                          </a:solidFill>
                          <a:effectLst/>
                          <a:latin typeface="Calibri" panose="020F0502020204030204" pitchFamily="34" charset="0"/>
                          <a:ea typeface="Calibri" panose="020F0502020204030204" pitchFamily="34" charset="0"/>
                          <a:cs typeface="Arial" panose="020B0604020202020204" pitchFamily="34" charset="0"/>
                        </a:rPr>
                        <a:t>Cliniques mobiles de dépistage</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fr-CA" sz="900" kern="1200" dirty="0">
                          <a:solidFill>
                            <a:schemeClr val="accent4"/>
                          </a:solidFill>
                          <a:effectLst/>
                          <a:latin typeface="Calibri" panose="020F0502020204030204" pitchFamily="34" charset="0"/>
                          <a:ea typeface="Calibri" panose="020F0502020204030204" pitchFamily="34" charset="0"/>
                          <a:cs typeface="Arial" panose="020B0604020202020204" pitchFamily="34" charset="0"/>
                        </a:rPr>
                        <a:t>Formation des FSS sur les compétences culturelles</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fr-CA" sz="900" kern="1200" dirty="0">
                          <a:solidFill>
                            <a:schemeClr val="accent4"/>
                          </a:solidFill>
                          <a:effectLst/>
                          <a:latin typeface="Calibri" panose="020F0502020204030204" pitchFamily="34" charset="0"/>
                          <a:ea typeface="Calibri" panose="020F0502020204030204" pitchFamily="34" charset="0"/>
                          <a:cs typeface="Arial" panose="020B0604020202020204" pitchFamily="34" charset="0"/>
                        </a:rPr>
                        <a:t>Élaboration de matériel et de ressources adaptés sur le plan culturel</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tabLst>
                          <a:tab pos="114300" algn="l"/>
                          <a:tab pos="5280025" algn="l"/>
                        </a:tabLst>
                      </a:pP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171450" marR="0" lvl="0" indent="-171450">
                        <a:lnSpc>
                          <a:spcPct val="107000"/>
                        </a:lnSpc>
                        <a:spcBef>
                          <a:spcPts val="0"/>
                        </a:spcBef>
                        <a:spcAft>
                          <a:spcPts val="0"/>
                        </a:spcAft>
                        <a:buFont typeface="Arial" panose="020B0604020202020204" pitchFamily="34" charset="0"/>
                        <a:buChar char="•"/>
                        <a:tabLst>
                          <a:tab pos="5280025" algn="l"/>
                        </a:tabLst>
                      </a:pPr>
                      <a:r>
                        <a:rPr lang="fr-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Rédaction dans un langage simple des documents élaborés par le programme</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fr-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Partage des données probantes et des enseignements avec les fournisseurs de services, en vue de la prestation de soins adaptés sur le plan culturel</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fr-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Rédaction des normes et des lignes directrices dans un langage inclusif</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fr-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Collaboration avec nos partenaires, en vue de fournir des messages cohérents aux personnes admissibles</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fr-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Travail avec des partenaires, afin de fournir aux FSS leurs rapports annuels du groupe d’experts sur le dépistage</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fr-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Communication récurrente sur le dépistage, par le biais des associations professionnelles et des collèges</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tabLst>
                          <a:tab pos="5280025" algn="l"/>
                        </a:tabLst>
                      </a:pP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477796002"/>
                  </a:ext>
                </a:extLst>
              </a:tr>
              <a:tr h="107187">
                <a:tc>
                  <a:txBody>
                    <a:bodyPr/>
                    <a:lstStyle/>
                    <a:p>
                      <a:pPr marL="0" marR="0" algn="ctr">
                        <a:lnSpc>
                          <a:spcPct val="107000"/>
                        </a:lnSpc>
                        <a:spcBef>
                          <a:spcPts val="0"/>
                        </a:spcBef>
                        <a:spcAft>
                          <a:spcPts val="0"/>
                        </a:spcAft>
                      </a:pPr>
                      <a:r>
                        <a:rPr lang="fr-CA" sz="900" b="1" kern="1200" err="1">
                          <a:solidFill>
                            <a:schemeClr val="accent4"/>
                          </a:solidFill>
                          <a:effectLst/>
                          <a:latin typeface="+mn-lt"/>
                          <a:ea typeface="+mn-ea"/>
                          <a:cs typeface="+mn-cs"/>
                        </a:rPr>
                        <a:t>Sask</a:t>
                      </a:r>
                      <a:r>
                        <a:rPr lang="fr-CA" sz="900" b="1" kern="1200">
                          <a:solidFill>
                            <a:schemeClr val="accent4"/>
                          </a:solidFill>
                          <a:effectLst/>
                          <a:latin typeface="+mn-lt"/>
                          <a:ea typeface="+mn-ea"/>
                          <a:cs typeface="+mn-cs"/>
                        </a:rPr>
                        <a:t>.</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Formation</a:t>
                      </a:r>
                      <a:endParaRPr lang="en-US" sz="900" kern="12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Rappels</a:t>
                      </a:r>
                      <a:endParaRPr lang="en-US" sz="900" kern="12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Campagnes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dans les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médias</a:t>
                      </a:r>
                      <a:endParaRPr lang="en-US" sz="900" kern="12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Système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d’invitation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à un nouveau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rendez-vous</a:t>
                      </a:r>
                      <a:endParaRPr lang="en-US" sz="900" kern="12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Unité</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mobile</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171450" marR="0" lvl="0" indent="-171450">
                        <a:lnSpc>
                          <a:spcPct val="107000"/>
                        </a:lnSpc>
                        <a:spcBef>
                          <a:spcPts val="240"/>
                        </a:spcBef>
                        <a:spcAft>
                          <a:spcPts val="240"/>
                        </a:spcAft>
                        <a:buFont typeface="Arial" panose="020B0604020202020204" pitchFamily="34" charset="0"/>
                        <a:buChar char="•"/>
                        <a:tabLst>
                          <a:tab pos="5280025" algn="l"/>
                        </a:tabLst>
                      </a:pP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Orientation des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patientes</a:t>
                      </a:r>
                      <a:endParaRPr lang="en-US" sz="900" kern="12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7000"/>
                        </a:lnSpc>
                        <a:spcBef>
                          <a:spcPts val="240"/>
                        </a:spcBef>
                        <a:spcAft>
                          <a:spcPts val="240"/>
                        </a:spcAft>
                        <a:buFont typeface="Arial" panose="020B0604020202020204" pitchFamily="34" charset="0"/>
                        <a:buChar char="•"/>
                        <a:tabLst>
                          <a:tab pos="5280025" algn="l"/>
                        </a:tabLst>
                      </a:pP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Embauche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d’un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gestionnaire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la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sensibilisation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pour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élaborer</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stratégies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la matière et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d’une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équipe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pour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cibler</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les populations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présentant</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un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faible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taux</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dépistage</a:t>
                      </a:r>
                      <a:endParaRPr lang="en-US" sz="900" kern="12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240"/>
                        </a:spcAft>
                        <a:tabLst>
                          <a:tab pos="5280025" algn="l"/>
                        </a:tabLst>
                      </a:pP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3862798589"/>
                  </a:ext>
                </a:extLst>
              </a:tr>
            </a:tbl>
          </a:graphicData>
        </a:graphic>
      </p:graphicFrame>
    </p:spTree>
    <p:extLst>
      <p:ext uri="{BB962C8B-B14F-4D97-AF65-F5344CB8AC3E}">
        <p14:creationId xmlns:p14="http://schemas.microsoft.com/office/powerpoint/2010/main" val="2239336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905607" y="166144"/>
            <a:ext cx="10380786" cy="345482"/>
          </a:xfrm>
        </p:spPr>
        <p:txBody>
          <a:bodyPr>
            <a:normAutofit/>
          </a:bodyPr>
          <a:lstStyle/>
          <a:p>
            <a:r>
              <a:rPr lang="fr-FR" sz="1600"/>
              <a:t>Stratégies visant à améliorer le dépistage du cancer du sein chez toutes les personnes admissibles</a:t>
            </a:r>
            <a:r>
              <a:rPr lang="en-US" sz="1600"/>
              <a:t> (2/3)</a:t>
            </a:r>
          </a:p>
        </p:txBody>
      </p:sp>
      <p:graphicFrame>
        <p:nvGraphicFramePr>
          <p:cNvPr id="5" name="Table 4">
            <a:extLst>
              <a:ext uri="{FF2B5EF4-FFF2-40B4-BE49-F238E27FC236}">
                <a16:creationId xmlns:a16="http://schemas.microsoft.com/office/drawing/2014/main" id="{5DF99F84-102E-DBB1-2397-6CE4AD405D47}"/>
              </a:ext>
            </a:extLst>
          </p:cNvPr>
          <p:cNvGraphicFramePr>
            <a:graphicFrameLocks noGrp="1"/>
          </p:cNvGraphicFramePr>
          <p:nvPr>
            <p:extLst>
              <p:ext uri="{D42A27DB-BD31-4B8C-83A1-F6EECF244321}">
                <p14:modId xmlns:p14="http://schemas.microsoft.com/office/powerpoint/2010/main" val="364110304"/>
              </p:ext>
            </p:extLst>
          </p:nvPr>
        </p:nvGraphicFramePr>
        <p:xfrm>
          <a:off x="331774" y="575726"/>
          <a:ext cx="11239835" cy="6116130"/>
        </p:xfrm>
        <a:graphic>
          <a:graphicData uri="http://schemas.openxmlformats.org/drawingml/2006/table">
            <a:tbl>
              <a:tblPr firstRow="1" firstCol="1" bandRow="1"/>
              <a:tblGrid>
                <a:gridCol w="511681">
                  <a:extLst>
                    <a:ext uri="{9D8B030D-6E8A-4147-A177-3AD203B41FA5}">
                      <a16:colId xmlns:a16="http://schemas.microsoft.com/office/drawing/2014/main" val="2127238823"/>
                    </a:ext>
                  </a:extLst>
                </a:gridCol>
                <a:gridCol w="3234931">
                  <a:extLst>
                    <a:ext uri="{9D8B030D-6E8A-4147-A177-3AD203B41FA5}">
                      <a16:colId xmlns:a16="http://schemas.microsoft.com/office/drawing/2014/main" val="3988471359"/>
                    </a:ext>
                  </a:extLst>
                </a:gridCol>
                <a:gridCol w="7493223">
                  <a:extLst>
                    <a:ext uri="{9D8B030D-6E8A-4147-A177-3AD203B41FA5}">
                      <a16:colId xmlns:a16="http://schemas.microsoft.com/office/drawing/2014/main" val="2515642771"/>
                    </a:ext>
                  </a:extLst>
                </a:gridCol>
              </a:tblGrid>
              <a:tr h="83756">
                <a:tc>
                  <a:txBody>
                    <a:bodyPr/>
                    <a:lstStyle/>
                    <a:p>
                      <a:pPr marL="0" marR="0" algn="ctr">
                        <a:lnSpc>
                          <a:spcPct val="100000"/>
                        </a:lnSpc>
                        <a:spcBef>
                          <a:spcPts val="0"/>
                        </a:spcBef>
                        <a:spcAft>
                          <a:spcPts val="0"/>
                        </a:spcAft>
                      </a:pPr>
                      <a:r>
                        <a:rPr lang="en-US" sz="900" b="1">
                          <a:solidFill>
                            <a:schemeClr val="accent4"/>
                          </a:solidFill>
                          <a:effectLst/>
                        </a:rPr>
                        <a:t>P/T</a:t>
                      </a:r>
                      <a:endParaRPr lang="en-US" sz="9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1408" marR="31408" marT="0" marB="0" anchor="ctr">
                    <a:solidFill>
                      <a:schemeClr val="accent2">
                        <a:lumMod val="20000"/>
                        <a:lumOff val="80000"/>
                      </a:schemeClr>
                    </a:solidFill>
                  </a:tcPr>
                </a:tc>
                <a:tc>
                  <a:txBody>
                    <a:bodyPr/>
                    <a:lstStyle/>
                    <a:p>
                      <a:pPr marL="0" marR="0">
                        <a:lnSpc>
                          <a:spcPct val="107000"/>
                        </a:lnSpc>
                        <a:spcBef>
                          <a:spcPts val="0"/>
                        </a:spcBef>
                        <a:spcAft>
                          <a:spcPts val="240"/>
                        </a:spcAft>
                      </a:pPr>
                      <a:r>
                        <a:rPr lang="fr-CA" sz="900" b="1" kern="1200">
                          <a:solidFill>
                            <a:schemeClr val="accent4"/>
                          </a:solidFill>
                          <a:effectLst/>
                          <a:latin typeface="+mn-lt"/>
                          <a:ea typeface="+mn-ea"/>
                          <a:cs typeface="+mn-cs"/>
                        </a:rPr>
                        <a:t>Stratégies utilisées:</a:t>
                      </a:r>
                      <a:r>
                        <a:rPr lang="en-US" sz="900" b="1" kern="1200">
                          <a:solidFill>
                            <a:schemeClr val="accent4"/>
                          </a:solidFill>
                          <a:effectLst/>
                          <a:latin typeface="+mn-lt"/>
                          <a:ea typeface="+mn-ea"/>
                          <a:cs typeface="+mn-cs"/>
                        </a:rPr>
                        <a:t> </a:t>
                      </a:r>
                    </a:p>
                  </a:txBody>
                  <a:tcPr marL="68580" marR="68580" marT="0" marB="0" anchor="ctr">
                    <a:solidFill>
                      <a:schemeClr val="accent2">
                        <a:lumMod val="20000"/>
                        <a:lumOff val="80000"/>
                      </a:schemeClr>
                    </a:solidFill>
                  </a:tcPr>
                </a:tc>
                <a:tc>
                  <a:txBody>
                    <a:bodyPr/>
                    <a:lstStyle/>
                    <a:p>
                      <a:pPr marL="0" marR="0">
                        <a:lnSpc>
                          <a:spcPct val="107000"/>
                        </a:lnSpc>
                        <a:spcBef>
                          <a:spcPts val="0"/>
                        </a:spcBef>
                        <a:spcAft>
                          <a:spcPts val="0"/>
                        </a:spcAft>
                      </a:pPr>
                      <a:r>
                        <a:rPr lang="fr-CA" sz="900" b="1" kern="1200">
                          <a:solidFill>
                            <a:schemeClr val="accent4"/>
                          </a:solidFill>
                          <a:effectLst/>
                          <a:latin typeface="+mn-lt"/>
                          <a:ea typeface="+mn-ea"/>
                          <a:cs typeface="+mn-cs"/>
                        </a:rPr>
                        <a:t>Description des activités visant à accroître la participation au dépistage du cancer du sein pour toutes les personnes admissibles</a:t>
                      </a:r>
                      <a:r>
                        <a:rPr lang="en-US" sz="900" b="1" kern="1200">
                          <a:solidFill>
                            <a:schemeClr val="accent4"/>
                          </a:solidFill>
                          <a:effectLst/>
                          <a:latin typeface="+mn-lt"/>
                          <a:ea typeface="+mn-ea"/>
                          <a:cs typeface="+mn-cs"/>
                        </a:rPr>
                        <a:t> </a:t>
                      </a:r>
                    </a:p>
                  </a:txBody>
                  <a:tcPr marL="68580" marR="68580" marT="0" marB="0" anchor="ctr">
                    <a:solidFill>
                      <a:schemeClr val="accent2">
                        <a:lumMod val="20000"/>
                        <a:lumOff val="80000"/>
                      </a:schemeClr>
                    </a:solidFill>
                  </a:tcPr>
                </a:tc>
                <a:extLst>
                  <a:ext uri="{0D108BD9-81ED-4DB2-BD59-A6C34878D82A}">
                    <a16:rowId xmlns:a16="http://schemas.microsoft.com/office/drawing/2014/main" val="1202198985"/>
                  </a:ext>
                </a:extLst>
              </a:tr>
              <a:tr h="561105">
                <a:tc>
                  <a:txBody>
                    <a:bodyPr/>
                    <a:lstStyle/>
                    <a:p>
                      <a:pPr marL="0" marR="0" algn="ctr">
                        <a:lnSpc>
                          <a:spcPct val="107000"/>
                        </a:lnSpc>
                        <a:spcBef>
                          <a:spcPts val="240"/>
                        </a:spcBef>
                        <a:spcAft>
                          <a:spcPts val="0"/>
                        </a:spcAft>
                        <a:tabLst>
                          <a:tab pos="5280025" algn="l"/>
                        </a:tabLst>
                      </a:pPr>
                      <a:r>
                        <a:rPr lang="en-US" sz="900" b="1">
                          <a:solidFill>
                            <a:schemeClr val="accent4"/>
                          </a:solidFill>
                          <a:effectLst/>
                        </a:rPr>
                        <a:t>Man.</a:t>
                      </a:r>
                      <a:endParaRPr lang="en-US" sz="9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1408" marR="31408" marT="0" marB="0" anchor="ctr">
                    <a:solidFill>
                      <a:schemeClr val="accent2">
                        <a:lumMod val="20000"/>
                        <a:lumOff val="80000"/>
                      </a:schemeClr>
                    </a:solidFill>
                  </a:tcPr>
                </a:tc>
                <a:tc>
                  <a:txBody>
                    <a:bodyPr/>
                    <a:lstStyle/>
                    <a:p>
                      <a:pPr marL="171450" marR="0" lvl="0" indent="-171450">
                        <a:spcBef>
                          <a:spcPts val="0"/>
                        </a:spcBef>
                        <a:spcAft>
                          <a:spcPts val="0"/>
                        </a:spcAft>
                        <a:buFont typeface="Arial" panose="020B0604020202020204" pitchFamily="34" charset="0"/>
                        <a:buChar char="•"/>
                        <a:tabLst>
                          <a:tab pos="228600" algn="l"/>
                          <a:tab pos="457200" algn="l"/>
                        </a:tabLst>
                      </a:pP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Campagnes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complètes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par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courrier</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spcBef>
                          <a:spcPts val="0"/>
                        </a:spcBef>
                        <a:spcAft>
                          <a:spcPts val="0"/>
                        </a:spcAft>
                        <a:buFont typeface="Arial" panose="020B0604020202020204" pitchFamily="34" charset="0"/>
                        <a:buChar char="•"/>
                        <a:tabLst>
                          <a:tab pos="228600" algn="l"/>
                          <a:tab pos="457200" algn="l"/>
                        </a:tabLst>
                      </a:pP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Site Web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informatif</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spcBef>
                          <a:spcPts val="0"/>
                        </a:spcBef>
                        <a:spcAft>
                          <a:spcPts val="0"/>
                        </a:spcAft>
                        <a:buFont typeface="Arial" panose="020B0604020202020204" pitchFamily="34" charset="0"/>
                        <a:buChar char="•"/>
                        <a:tabLst>
                          <a:tab pos="228600" algn="l"/>
                          <a:tab pos="457200" algn="l"/>
                        </a:tabLst>
                      </a:pP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Publicité</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télévisée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diffusée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à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certaines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périodes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a:t>
                      </a:r>
                    </a:p>
                    <a:p>
                      <a:pPr marL="171450" marR="0" lvl="0" indent="-171450">
                        <a:spcBef>
                          <a:spcPts val="0"/>
                        </a:spcBef>
                        <a:spcAft>
                          <a:spcPts val="0"/>
                        </a:spcAft>
                        <a:buFont typeface="Arial" panose="020B0604020202020204" pitchFamily="34" charset="0"/>
                        <a:buChar char="•"/>
                        <a:tabLst>
                          <a:tab pos="228600" algn="l"/>
                          <a:tab pos="457200" algn="l"/>
                        </a:tabLst>
                      </a:pP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Enquêtes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satisfaction</a:t>
                      </a:r>
                    </a:p>
                    <a:p>
                      <a:pPr marL="171450" marR="0" lvl="0" indent="-171450">
                        <a:spcBef>
                          <a:spcPts val="0"/>
                        </a:spcBef>
                        <a:spcAft>
                          <a:spcPts val="0"/>
                        </a:spcAft>
                        <a:buFont typeface="Arial" panose="020B0604020202020204" pitchFamily="34" charset="0"/>
                        <a:buChar char="•"/>
                        <a:tabLst>
                          <a:tab pos="228600" algn="l"/>
                          <a:tab pos="457200" algn="l"/>
                        </a:tabLst>
                      </a:pP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Accessibilité</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 deux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cliniques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mobiles, quatre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lieux</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fixes</a:t>
                      </a:r>
                    </a:p>
                    <a:p>
                      <a:pPr marL="171450" marR="0" lvl="0" indent="-171450">
                        <a:spcBef>
                          <a:spcPts val="0"/>
                        </a:spcBef>
                        <a:spcAft>
                          <a:spcPts val="0"/>
                        </a:spcAft>
                        <a:buFont typeface="Arial" panose="020B0604020202020204" pitchFamily="34" charset="0"/>
                        <a:buChar char="•"/>
                        <a:tabLst>
                          <a:tab pos="228600" algn="l"/>
                          <a:tab pos="457200" algn="l"/>
                        </a:tabLst>
                      </a:pP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Promotion des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cliniques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mobiles sur les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médias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sociaux</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0" marR="0" indent="0">
                        <a:spcBef>
                          <a:spcPts val="0"/>
                        </a:spcBef>
                        <a:spcAft>
                          <a:spcPts val="0"/>
                        </a:spcAft>
                        <a:tabLst>
                          <a:tab pos="228600" algn="l"/>
                          <a:tab pos="457200" algn="l"/>
                        </a:tabLst>
                      </a:pP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p>
                  </a:txBody>
                  <a:tcPr marL="68580" marR="68580" marT="0" marB="0"/>
                </a:tc>
                <a:tc>
                  <a:txBody>
                    <a:bodyPr/>
                    <a:lstStyle/>
                    <a:p>
                      <a:pPr marL="171450" marR="0" lvl="0" indent="-171450">
                        <a:spcBef>
                          <a:spcPts val="0"/>
                        </a:spcBef>
                        <a:spcAft>
                          <a:spcPts val="0"/>
                        </a:spcAft>
                        <a:buFont typeface="Arial" panose="020B0604020202020204" pitchFamily="34" charset="0"/>
                        <a:buChar char="•"/>
                        <a:tabLst>
                          <a:tab pos="228600" algn="l"/>
                          <a:tab pos="457200" algn="l"/>
                        </a:tabLst>
                      </a:pP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Lettres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d’invitation</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envoyées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à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toutes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les femmes du Manitoba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ayant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eu</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50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ans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ainsi</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qu’à</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celles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nouvellement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arrivées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dans la province</a:t>
                      </a:r>
                    </a:p>
                    <a:p>
                      <a:pPr marL="171450" marR="0" lvl="0" indent="-171450">
                        <a:spcBef>
                          <a:spcPts val="0"/>
                        </a:spcBef>
                        <a:spcAft>
                          <a:spcPts val="0"/>
                        </a:spcAft>
                        <a:buFont typeface="Arial" panose="020B0604020202020204" pitchFamily="34" charset="0"/>
                        <a:buChar char="•"/>
                        <a:tabLst>
                          <a:tab pos="228600" algn="l"/>
                          <a:tab pos="457200" algn="l"/>
                        </a:tabLst>
                      </a:pP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Lettres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rappel et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d’invitation</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à un nouveau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rendez-vous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envoyées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à des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intervalles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appropriés</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spcBef>
                          <a:spcPts val="0"/>
                        </a:spcBef>
                        <a:spcAft>
                          <a:spcPts val="0"/>
                        </a:spcAft>
                        <a:buFont typeface="Arial" panose="020B0604020202020204" pitchFamily="34" charset="0"/>
                        <a:buChar char="•"/>
                        <a:tabLst>
                          <a:tab pos="228600" algn="l"/>
                          <a:tab pos="457200" algn="l"/>
                        </a:tabLst>
                      </a:pP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Page Web du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programme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dépistage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sur le site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d’ACMB</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offrant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ressources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éducatives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et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facilitant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la prescription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d’examens</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spcBef>
                          <a:spcPts val="0"/>
                        </a:spcBef>
                        <a:spcAft>
                          <a:spcPts val="0"/>
                        </a:spcAft>
                        <a:buFont typeface="Arial" panose="020B0604020202020204" pitchFamily="34" charset="0"/>
                        <a:buChar char="•"/>
                        <a:tabLst>
                          <a:tab pos="228600" algn="l"/>
                          <a:tab pos="457200" algn="l"/>
                        </a:tabLst>
                      </a:pP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Diffusion de la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publicité</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télévisée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octobre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élaboration</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cours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d’éléments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promotionnels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à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l’appui</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la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campagne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publicitaire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télévisée</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spcBef>
                          <a:spcPts val="0"/>
                        </a:spcBef>
                        <a:spcAft>
                          <a:spcPts val="0"/>
                        </a:spcAft>
                        <a:buFont typeface="Arial" panose="020B0604020202020204" pitchFamily="34" charset="0"/>
                        <a:buChar char="•"/>
                        <a:tabLst>
                          <a:tab pos="228600" algn="l"/>
                          <a:tab pos="457200" algn="l"/>
                        </a:tabLst>
                      </a:pP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Sondage de satisfaction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envoyé</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à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toutes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les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participantes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ayant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obtenu</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un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résultat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positif</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à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leur</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examen de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dépistage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et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ayant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été</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aiguillées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vers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des examens de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suivi</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plus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approfondis</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spcBef>
                          <a:spcPts val="0"/>
                        </a:spcBef>
                        <a:spcAft>
                          <a:spcPts val="0"/>
                        </a:spcAft>
                        <a:buFont typeface="Arial" panose="020B0604020202020204" pitchFamily="34" charset="0"/>
                        <a:buChar char="•"/>
                        <a:tabLst>
                          <a:tab pos="228600" algn="l"/>
                          <a:tab pos="457200" algn="l"/>
                        </a:tabLst>
                      </a:pP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Carte interactive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permettant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d’afficher</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les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cliniques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mammographie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actives : </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hlinkClick r:id="rId2">
                            <a:extLst>
                              <a:ext uri="{A12FA001-AC4F-418D-AE19-62706E023703}">
                                <ahyp:hlinkClr xmlns:ahyp="http://schemas.microsoft.com/office/drawing/2018/hyperlinkcolor" val="tx"/>
                              </a:ext>
                            </a:extLst>
                          </a:hlinkClick>
                        </a:rPr>
                        <a:t>https://www.cancercare.mb.ca/screening/breast-fr</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p>
                    <a:p>
                      <a:pPr marL="0" marR="0" lvl="0" indent="0">
                        <a:spcBef>
                          <a:spcPts val="0"/>
                        </a:spcBef>
                        <a:spcAft>
                          <a:spcPts val="0"/>
                        </a:spcAft>
                        <a:buFont typeface="Symbol" panose="05050102010706020507" pitchFamily="18" charset="2"/>
                        <a:buNone/>
                        <a:tabLst>
                          <a:tab pos="228600" algn="l"/>
                          <a:tab pos="457200" algn="l"/>
                        </a:tabLst>
                      </a:pP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109951823"/>
                  </a:ext>
                </a:extLst>
              </a:tr>
              <a:tr h="561105">
                <a:tc>
                  <a:txBody>
                    <a:bodyPr/>
                    <a:lstStyle/>
                    <a:p>
                      <a:pPr marL="0" marR="0" algn="ctr">
                        <a:lnSpc>
                          <a:spcPct val="100000"/>
                        </a:lnSpc>
                        <a:spcBef>
                          <a:spcPts val="0"/>
                        </a:spcBef>
                        <a:spcAft>
                          <a:spcPts val="0"/>
                        </a:spcAft>
                      </a:pPr>
                      <a:r>
                        <a:rPr lang="en-US" sz="900" b="1">
                          <a:solidFill>
                            <a:schemeClr val="accent4"/>
                          </a:solidFill>
                          <a:effectLst/>
                        </a:rPr>
                        <a:t>Ont.</a:t>
                      </a:r>
                      <a:endParaRPr lang="en-US" sz="9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1408" marR="31408" marT="0" marB="0" anchor="ctr">
                    <a:solidFill>
                      <a:schemeClr val="accent2">
                        <a:lumMod val="20000"/>
                        <a:lumOff val="80000"/>
                      </a:schemeClr>
                    </a:solidFill>
                  </a:tcPr>
                </a:tc>
                <a:tc>
                  <a:txBody>
                    <a:bodyPr/>
                    <a:lstStyle/>
                    <a:p>
                      <a:pPr marL="171450" marR="0" lvl="0" indent="-171450" algn="l">
                        <a:lnSpc>
                          <a:spcPct val="107000"/>
                        </a:lnSpc>
                        <a:spcBef>
                          <a:spcPts val="0"/>
                        </a:spcBef>
                        <a:spcAft>
                          <a:spcPts val="0"/>
                        </a:spcAft>
                        <a:buFont typeface="Arial" panose="020B0604020202020204" pitchFamily="34" charset="0"/>
                        <a:buChar char="•"/>
                      </a:pP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Médias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(petits et de masse)</a:t>
                      </a:r>
                    </a:p>
                    <a:p>
                      <a:pPr marL="171450" marR="0" lvl="0" indent="-171450" algn="l">
                        <a:lnSpc>
                          <a:spcPct val="107000"/>
                        </a:lnSpc>
                        <a:spcBef>
                          <a:spcPts val="0"/>
                        </a:spcBef>
                        <a:spcAft>
                          <a:spcPts val="0"/>
                        </a:spcAft>
                        <a:buFont typeface="Arial" panose="020B0604020202020204" pitchFamily="34" charset="0"/>
                        <a:buChar char="•"/>
                      </a:pP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Élaboration</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matériel et de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ressources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adaptés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sur le plan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culturel</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gn="l">
                        <a:lnSpc>
                          <a:spcPct val="107000"/>
                        </a:lnSpc>
                        <a:spcBef>
                          <a:spcPts val="0"/>
                        </a:spcBef>
                        <a:spcAft>
                          <a:spcPts val="0"/>
                        </a:spcAft>
                        <a:buFont typeface="Arial" panose="020B0604020202020204" pitchFamily="34" charset="0"/>
                        <a:buChar char="•"/>
                      </a:pP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Campagnes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correspondance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lettres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d’invitation</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à un premier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ou</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à un nouveau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rendez-vous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et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lettres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rappel)</a:t>
                      </a:r>
                    </a:p>
                    <a:p>
                      <a:pPr marL="171450" marR="0" lvl="0" indent="-171450" algn="l">
                        <a:lnSpc>
                          <a:spcPct val="107000"/>
                        </a:lnSpc>
                        <a:spcBef>
                          <a:spcPts val="0"/>
                        </a:spcBef>
                        <a:spcAft>
                          <a:spcPts val="0"/>
                        </a:spcAft>
                        <a:buFont typeface="Arial" panose="020B0604020202020204" pitchFamily="34" charset="0"/>
                        <a:buChar char="•"/>
                      </a:pP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Système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suivi</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des rappels et des invitations à un nouveau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rendez-vous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pour les FSS (rapports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d’activité</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dépistage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a:t>
                      </a:r>
                    </a:p>
                    <a:p>
                      <a:pPr marL="171450" marR="0" lvl="0" indent="-171450" algn="l">
                        <a:lnSpc>
                          <a:spcPct val="107000"/>
                        </a:lnSpc>
                        <a:spcBef>
                          <a:spcPts val="0"/>
                        </a:spcBef>
                        <a:spcAft>
                          <a:spcPts val="0"/>
                        </a:spcAft>
                        <a:buFont typeface="Arial" panose="020B0604020202020204" pitchFamily="34" charset="0"/>
                        <a:buChar char="•"/>
                      </a:pP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Stratégies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matière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d’incitatifs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aux FSS</a:t>
                      </a:r>
                    </a:p>
                    <a:p>
                      <a:pPr marL="171450" marR="0" lvl="0" indent="-171450" algn="l">
                        <a:lnSpc>
                          <a:spcPct val="107000"/>
                        </a:lnSpc>
                        <a:spcBef>
                          <a:spcPts val="0"/>
                        </a:spcBef>
                        <a:spcAft>
                          <a:spcPts val="0"/>
                        </a:spcAft>
                        <a:buFont typeface="Arial" panose="020B0604020202020204" pitchFamily="34" charset="0"/>
                        <a:buChar char="•"/>
                      </a:pP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Orientation des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participantes</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p>
                    <a:p>
                      <a:pPr marL="0" marR="0">
                        <a:lnSpc>
                          <a:spcPct val="107000"/>
                        </a:lnSpc>
                        <a:spcBef>
                          <a:spcPts val="0"/>
                        </a:spcBef>
                        <a:spcAft>
                          <a:spcPts val="0"/>
                        </a:spcAft>
                        <a:tabLst>
                          <a:tab pos="5280025" algn="l"/>
                        </a:tabLst>
                      </a:pP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240"/>
                        </a:spcBef>
                        <a:spcAft>
                          <a:spcPts val="0"/>
                        </a:spcAft>
                        <a:tabLst>
                          <a:tab pos="5280025" algn="l"/>
                        </a:tabLst>
                      </a:pP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Médias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(petits et de masse) et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élaboration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matériel et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ressources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adaptés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sur le plan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culturel</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240"/>
                        </a:spcBef>
                        <a:spcAft>
                          <a:spcPts val="240"/>
                        </a:spcAft>
                        <a:buFont typeface="Arial" panose="020B0604020202020204" pitchFamily="34" charset="0"/>
                        <a:buChar char="•"/>
                        <a:tabLst>
                          <a:tab pos="5280025" algn="l"/>
                        </a:tabLst>
                      </a:pP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Chaque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mois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d’octobre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Action Cancer Ontario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Santé</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Ontario organise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une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campagne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du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Mois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la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sensibilisation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au cancer du sein.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Cette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campagne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est</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l’occasion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d’élaborer</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et de diffuser des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contenus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promotionnels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dans les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différentes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régions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intégrant</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des images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représentatives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groupes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diversifiés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240"/>
                        </a:spcBef>
                        <a:spcAft>
                          <a:spcPts val="240"/>
                        </a:spcAft>
                        <a:buFont typeface="Arial" panose="020B0604020202020204" pitchFamily="34" charset="0"/>
                        <a:buChar char="•"/>
                        <a:tabLst>
                          <a:tab pos="5280025" algn="l"/>
                        </a:tabLst>
                      </a:pP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Le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ministère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la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Santé</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l’Ontario</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mené</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septembre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2021,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une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campagne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publique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pour rappeler aux gens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l’importance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d’un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dépistage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régulier</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du cancer; il a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aussi</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fourni</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à Action Cancer Ontario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Santé</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Ontario un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financement</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pour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élaborer</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stratégies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supplémentaires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soutien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à la reprise du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dépistage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après la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pandémie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COVID-19.</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240"/>
                        </a:spcAft>
                        <a:tabLst>
                          <a:tab pos="5280025" algn="l"/>
                        </a:tabLst>
                      </a:pP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240"/>
                        </a:spcBef>
                        <a:spcAft>
                          <a:spcPts val="0"/>
                        </a:spcAft>
                        <a:tabLst>
                          <a:tab pos="5280025" algn="l"/>
                        </a:tabLst>
                      </a:pP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Campagnes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correspondance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lettres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d’invitation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à un premier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ou</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à un nouveau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rendez-vous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et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lettres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rappel) :</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240"/>
                        </a:spcBef>
                        <a:spcAft>
                          <a:spcPts val="240"/>
                        </a:spcAft>
                        <a:buFont typeface="Arial" panose="020B0604020202020204" pitchFamily="34" charset="0"/>
                        <a:buChar char="•"/>
                        <a:tabLst>
                          <a:tab pos="5280025" algn="l"/>
                        </a:tabLst>
                      </a:pP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Le Programme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ontarien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dépistage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du cancer du sein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envoie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aux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personnes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admissibles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lettres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d’invitation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à un premier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rendez-vous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leur</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suggérant</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passer un examen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dépistage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parlant</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à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leur</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FSP,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ainsi</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que des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lettres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d’invitation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à un nouveau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rendez-vous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avant</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la date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leur</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examen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suivant</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240"/>
                        </a:spcAft>
                        <a:tabLst>
                          <a:tab pos="5280025" algn="l"/>
                        </a:tabLst>
                      </a:pP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240"/>
                        </a:spcBef>
                        <a:spcAft>
                          <a:spcPts val="0"/>
                        </a:spcAft>
                        <a:tabLst>
                          <a:tab pos="5280025" algn="l"/>
                        </a:tabLst>
                      </a:pP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Système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suivi</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des rappels et des invitations à un nouveau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rendez-vous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pour les FSS (rapports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d’activité</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dépistage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 </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240"/>
                        </a:spcBef>
                        <a:spcAft>
                          <a:spcPts val="240"/>
                        </a:spcAft>
                        <a:buFont typeface="Arial" panose="020B0604020202020204" pitchFamily="34" charset="0"/>
                        <a:buChar char="•"/>
                        <a:tabLst>
                          <a:tab pos="5280025" algn="l"/>
                        </a:tabLst>
                      </a:pP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Action Cancer Ontario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Santé</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Ontario aide les FSP à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déterminer</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les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personnes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admissibles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à un examen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dépistage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ou</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suivi</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grâce aux rapports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d’activité</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dépistage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un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outil</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ligne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qui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indique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aux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médecins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exerçant</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dans le cadre d’un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modèle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d’inscription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des patients la situation,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matière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dépistage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chacun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leurs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patients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admissibles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sur la base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leur</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âge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précisant</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ceux</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dont</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la date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d’examen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est</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dépassée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ceux</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qui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n’ont</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jamais passé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l’examen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dépistage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ou</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ceux</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ayant</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besoin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d’un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suivi</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240"/>
                        </a:spcAft>
                        <a:tabLst>
                          <a:tab pos="5280025" algn="l"/>
                        </a:tabLst>
                      </a:pP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240"/>
                        </a:spcBef>
                        <a:spcAft>
                          <a:spcPts val="0"/>
                        </a:spcAft>
                        <a:tabLst>
                          <a:tab pos="5280025" algn="l"/>
                        </a:tabLst>
                      </a:pP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Stratégies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matière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d’incitatifs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aux FSS : </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240"/>
                        </a:spcBef>
                        <a:spcAft>
                          <a:spcPts val="240"/>
                        </a:spcAft>
                        <a:buFont typeface="Arial" panose="020B0604020202020204" pitchFamily="34" charset="0"/>
                        <a:buChar char="•"/>
                        <a:tabLst>
                          <a:tab pos="5280025" algn="l"/>
                        </a:tabLst>
                      </a:pP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Afin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d’aider</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les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médecins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famille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à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s’assurer</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que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leurs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patients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participent</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aux programmes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dépistage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auxquels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ils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sont</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admissibles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le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ministère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la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Santé</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 mis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place des primes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cumulatives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pour les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soins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préventifs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Grâce à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programme, les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médecins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famille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admissibles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qui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exercent</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dans le cadre d’un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modèle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d’inscription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des patients, dans le cadre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duquel</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derniers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sont</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officiellement</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inscrits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auprès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d’eux</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peuvent</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recevoir</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des primes pour le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maintien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niveaux</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déterminés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soins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préventifs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pour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leurs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patients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inscrits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240"/>
                        </a:spcAft>
                        <a:tabLst>
                          <a:tab pos="5280025" algn="l"/>
                        </a:tabLst>
                      </a:pP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240"/>
                        </a:spcBef>
                        <a:spcAft>
                          <a:spcPts val="0"/>
                        </a:spcAft>
                        <a:tabLst>
                          <a:tab pos="5280025" algn="l"/>
                        </a:tabLst>
                      </a:pP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Orientation des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participantes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 </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240"/>
                        </a:spcBef>
                        <a:spcAft>
                          <a:spcPts val="240"/>
                        </a:spcAft>
                        <a:buFont typeface="Arial" panose="020B0604020202020204" pitchFamily="34" charset="0"/>
                        <a:buChar char="•"/>
                        <a:tabLst>
                          <a:tab pos="5280025" algn="l"/>
                        </a:tabLst>
                      </a:pP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Lorsqu’une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participante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obtient</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un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résultat</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dépistage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anormal, son centre du Programme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ontarien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dépistage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du cancer du sein (PODCS)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avise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son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médecin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famille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ou</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son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infirmière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praticienne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et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peut</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l’aider</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à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planifier</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un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rendez-vous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suivi</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temps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opportun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Une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participante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dont</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le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résultat</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mammographie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est</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anormal et qui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n’a</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ni</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infirmière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praticienne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ni</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médecin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famille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attitré</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se verra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attribuer</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un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médecin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qui la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suivra</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jusqu’au</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diagnostic. Si la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participante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 un cancer du sein,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elle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sera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aiguillée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vers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un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spécialiste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pour des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soins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et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une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prise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charge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supplémentaires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3747571977"/>
                  </a:ext>
                </a:extLst>
              </a:tr>
            </a:tbl>
          </a:graphicData>
        </a:graphic>
      </p:graphicFrame>
    </p:spTree>
    <p:extLst>
      <p:ext uri="{BB962C8B-B14F-4D97-AF65-F5344CB8AC3E}">
        <p14:creationId xmlns:p14="http://schemas.microsoft.com/office/powerpoint/2010/main" val="2930700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840871" y="216591"/>
            <a:ext cx="10380786" cy="345482"/>
          </a:xfrm>
        </p:spPr>
        <p:txBody>
          <a:bodyPr>
            <a:normAutofit/>
          </a:bodyPr>
          <a:lstStyle/>
          <a:p>
            <a:r>
              <a:rPr lang="fr-FR" sz="1600"/>
              <a:t>Stratégies visant à améliorer le dépistage du cancer du sein chez toutes les personnes admissibles</a:t>
            </a:r>
            <a:r>
              <a:rPr lang="en-US" sz="1600"/>
              <a:t> (3/3)</a:t>
            </a:r>
          </a:p>
        </p:txBody>
      </p:sp>
      <p:graphicFrame>
        <p:nvGraphicFramePr>
          <p:cNvPr id="5" name="Table 4">
            <a:extLst>
              <a:ext uri="{FF2B5EF4-FFF2-40B4-BE49-F238E27FC236}">
                <a16:creationId xmlns:a16="http://schemas.microsoft.com/office/drawing/2014/main" id="{5DF99F84-102E-DBB1-2397-6CE4AD405D47}"/>
              </a:ext>
            </a:extLst>
          </p:cNvPr>
          <p:cNvGraphicFramePr>
            <a:graphicFrameLocks noGrp="1"/>
          </p:cNvGraphicFramePr>
          <p:nvPr>
            <p:extLst>
              <p:ext uri="{D42A27DB-BD31-4B8C-83A1-F6EECF244321}">
                <p14:modId xmlns:p14="http://schemas.microsoft.com/office/powerpoint/2010/main" val="2262316918"/>
              </p:ext>
            </p:extLst>
          </p:nvPr>
        </p:nvGraphicFramePr>
        <p:xfrm>
          <a:off x="153749" y="720848"/>
          <a:ext cx="11911475" cy="4868402"/>
        </p:xfrm>
        <a:graphic>
          <a:graphicData uri="http://schemas.openxmlformats.org/drawingml/2006/table">
            <a:tbl>
              <a:tblPr firstRow="1" firstCol="1" bandRow="1"/>
              <a:tblGrid>
                <a:gridCol w="524168">
                  <a:extLst>
                    <a:ext uri="{9D8B030D-6E8A-4147-A177-3AD203B41FA5}">
                      <a16:colId xmlns:a16="http://schemas.microsoft.com/office/drawing/2014/main" val="2127238823"/>
                    </a:ext>
                  </a:extLst>
                </a:gridCol>
                <a:gridCol w="2728830">
                  <a:extLst>
                    <a:ext uri="{9D8B030D-6E8A-4147-A177-3AD203B41FA5}">
                      <a16:colId xmlns:a16="http://schemas.microsoft.com/office/drawing/2014/main" val="3988471359"/>
                    </a:ext>
                  </a:extLst>
                </a:gridCol>
                <a:gridCol w="8658477">
                  <a:extLst>
                    <a:ext uri="{9D8B030D-6E8A-4147-A177-3AD203B41FA5}">
                      <a16:colId xmlns:a16="http://schemas.microsoft.com/office/drawing/2014/main" val="2515642771"/>
                    </a:ext>
                  </a:extLst>
                </a:gridCol>
              </a:tblGrid>
              <a:tr h="108094">
                <a:tc>
                  <a:txBody>
                    <a:bodyPr/>
                    <a:lstStyle/>
                    <a:p>
                      <a:pPr marL="0" marR="0" algn="ctr">
                        <a:lnSpc>
                          <a:spcPct val="107000"/>
                        </a:lnSpc>
                        <a:spcBef>
                          <a:spcPts val="0"/>
                        </a:spcBef>
                        <a:spcAft>
                          <a:spcPts val="240"/>
                        </a:spcAft>
                      </a:pPr>
                      <a:r>
                        <a:rPr lang="en-US" sz="900" b="1">
                          <a:solidFill>
                            <a:schemeClr val="accent4"/>
                          </a:solidFill>
                          <a:effectLst/>
                        </a:rPr>
                        <a:t>P/T</a:t>
                      </a:r>
                      <a:endParaRPr lang="en-US" sz="9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1408" marR="31408" marT="0" marB="0" anchor="ctr">
                    <a:solidFill>
                      <a:schemeClr val="accent2">
                        <a:lumMod val="20000"/>
                        <a:lumOff val="80000"/>
                      </a:schemeClr>
                    </a:solidFill>
                  </a:tcPr>
                </a:tc>
                <a:tc>
                  <a:txBody>
                    <a:bodyPr/>
                    <a:lstStyle/>
                    <a:p>
                      <a:pPr marL="0" marR="0">
                        <a:lnSpc>
                          <a:spcPct val="107000"/>
                        </a:lnSpc>
                        <a:spcBef>
                          <a:spcPts val="0"/>
                        </a:spcBef>
                        <a:spcAft>
                          <a:spcPts val="0"/>
                        </a:spcAft>
                      </a:pPr>
                      <a:r>
                        <a:rPr lang="en-US" sz="900" b="1">
                          <a:solidFill>
                            <a:schemeClr val="accent4"/>
                          </a:solidFill>
                          <a:effectLst/>
                        </a:rPr>
                        <a:t>Strategies used </a:t>
                      </a:r>
                      <a:endParaRPr lang="en-US" sz="9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1408" marR="31408" marT="0" marB="0" anchor="ctr">
                    <a:solidFill>
                      <a:schemeClr val="accent2">
                        <a:lumMod val="20000"/>
                        <a:lumOff val="80000"/>
                      </a:schemeClr>
                    </a:solidFill>
                  </a:tcPr>
                </a:tc>
                <a:tc>
                  <a:txBody>
                    <a:bodyPr/>
                    <a:lstStyle/>
                    <a:p>
                      <a:pPr marL="0" marR="0">
                        <a:lnSpc>
                          <a:spcPct val="107000"/>
                        </a:lnSpc>
                        <a:spcBef>
                          <a:spcPts val="0"/>
                        </a:spcBef>
                        <a:spcAft>
                          <a:spcPts val="0"/>
                        </a:spcAft>
                      </a:pPr>
                      <a:r>
                        <a:rPr lang="en-US" sz="900" b="1">
                          <a:solidFill>
                            <a:schemeClr val="accent4"/>
                          </a:solidFill>
                          <a:effectLst/>
                        </a:rPr>
                        <a:t>Description of activities to improve breast screening for all eligible people</a:t>
                      </a:r>
                      <a:endParaRPr lang="en-US" sz="9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1408" marR="31408" marT="0" marB="0" anchor="ctr">
                    <a:solidFill>
                      <a:schemeClr val="accent2">
                        <a:lumMod val="20000"/>
                        <a:lumOff val="80000"/>
                      </a:schemeClr>
                    </a:solidFill>
                  </a:tcPr>
                </a:tc>
                <a:extLst>
                  <a:ext uri="{0D108BD9-81ED-4DB2-BD59-A6C34878D82A}">
                    <a16:rowId xmlns:a16="http://schemas.microsoft.com/office/drawing/2014/main" val="1202198985"/>
                  </a:ext>
                </a:extLst>
              </a:tr>
              <a:tr h="317088">
                <a:tc>
                  <a:txBody>
                    <a:bodyPr/>
                    <a:lstStyle/>
                    <a:p>
                      <a:pPr marL="0" marR="0" algn="ctr">
                        <a:lnSpc>
                          <a:spcPct val="107000"/>
                        </a:lnSpc>
                        <a:spcBef>
                          <a:spcPts val="0"/>
                        </a:spcBef>
                        <a:spcAft>
                          <a:spcPts val="240"/>
                        </a:spcAft>
                      </a:pPr>
                      <a:r>
                        <a:rPr lang="fr-CA" sz="900" b="1" kern="1200">
                          <a:solidFill>
                            <a:schemeClr val="accent4"/>
                          </a:solidFill>
                          <a:effectLst/>
                          <a:latin typeface="+mn-lt"/>
                          <a:ea typeface="+mn-ea"/>
                          <a:cs typeface="+mn-cs"/>
                        </a:rPr>
                        <a:t>Qc</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171450" marR="0" lvl="0" indent="-171450">
                        <a:lnSpc>
                          <a:spcPct val="100000"/>
                        </a:lnSpc>
                        <a:spcBef>
                          <a:spcPts val="0"/>
                        </a:spcBef>
                        <a:spcAft>
                          <a:spcPts val="0"/>
                        </a:spcAft>
                        <a:buFont typeface="Arial" panose="020B0604020202020204" pitchFamily="34" charset="0"/>
                        <a:buChar char="•"/>
                      </a:pPr>
                      <a:r>
                        <a:rPr lang="fr-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Système de suivi des rappels et des invitations à un nouveau rendez-vous pour les FSS</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fr-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Cliniques mobiles de dépistage</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fr-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Transport vers les services de dépistage</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tabLst>
                          <a:tab pos="5280025" algn="l"/>
                        </a:tabLst>
                      </a:pP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en-CA" sz="900" kern="120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endParaRPr lang="en-US" sz="900" kern="12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477796002"/>
                  </a:ext>
                </a:extLst>
              </a:tr>
              <a:tr h="1268354">
                <a:tc>
                  <a:txBody>
                    <a:bodyPr/>
                    <a:lstStyle/>
                    <a:p>
                      <a:pPr marL="0" marR="0" algn="ctr">
                        <a:lnSpc>
                          <a:spcPct val="107000"/>
                        </a:lnSpc>
                        <a:spcBef>
                          <a:spcPts val="0"/>
                        </a:spcBef>
                        <a:spcAft>
                          <a:spcPts val="0"/>
                        </a:spcAft>
                      </a:pPr>
                      <a:r>
                        <a:rPr lang="fr-CA" sz="900" b="1" kern="1200">
                          <a:solidFill>
                            <a:schemeClr val="accent4"/>
                          </a:solidFill>
                          <a:effectLst/>
                          <a:latin typeface="+mn-lt"/>
                          <a:ea typeface="+mn-ea"/>
                          <a:cs typeface="+mn-cs"/>
                        </a:rPr>
                        <a:t>N.‑B.</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171450" marR="0" lvl="0" indent="-171450">
                        <a:lnSpc>
                          <a:spcPct val="100000"/>
                        </a:lnSpc>
                        <a:spcBef>
                          <a:spcPts val="0"/>
                        </a:spcBef>
                        <a:spcAft>
                          <a:spcPts val="0"/>
                        </a:spcAft>
                        <a:buFont typeface="Arial" panose="020B0604020202020204" pitchFamily="34" charset="0"/>
                        <a:buChar char="•"/>
                        <a:tabLst>
                          <a:tab pos="5280025" algn="l"/>
                        </a:tabLst>
                      </a:pP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Formation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groupe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a:t>
                      </a:r>
                    </a:p>
                    <a:p>
                      <a:pPr marL="171450" marR="0" lvl="0" indent="-171450">
                        <a:lnSpc>
                          <a:spcPct val="100000"/>
                        </a:lnSpc>
                        <a:spcBef>
                          <a:spcPts val="0"/>
                        </a:spcBef>
                        <a:spcAft>
                          <a:spcPts val="0"/>
                        </a:spcAft>
                        <a:buFont typeface="Arial" panose="020B0604020202020204" pitchFamily="34" charset="0"/>
                        <a:buChar char="•"/>
                        <a:tabLst>
                          <a:tab pos="5280025" algn="l"/>
                        </a:tabLst>
                      </a:pP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Rappels et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correspondance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avec les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participantes</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tabLst>
                          <a:tab pos="5280025" algn="l"/>
                        </a:tabLst>
                      </a:pP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Médias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médias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sociaux</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radio,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publicités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dans les transports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commun</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a:t>
                      </a:r>
                    </a:p>
                    <a:p>
                      <a:pPr marL="171450" marR="0" lvl="0" indent="-171450">
                        <a:lnSpc>
                          <a:spcPct val="100000"/>
                        </a:lnSpc>
                        <a:spcBef>
                          <a:spcPts val="0"/>
                        </a:spcBef>
                        <a:spcAft>
                          <a:spcPts val="0"/>
                        </a:spcAft>
                        <a:buFont typeface="Arial" panose="020B0604020202020204" pitchFamily="34" charset="0"/>
                        <a:buChar char="•"/>
                        <a:tabLst>
                          <a:tab pos="5280025" algn="l"/>
                        </a:tabLst>
                      </a:pP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Correspondance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avec les FSS</a:t>
                      </a:r>
                    </a:p>
                    <a:p>
                      <a:pPr marL="171450" marR="0" lvl="0" indent="-171450">
                        <a:lnSpc>
                          <a:spcPct val="100000"/>
                        </a:lnSpc>
                        <a:spcBef>
                          <a:spcPts val="0"/>
                        </a:spcBef>
                        <a:spcAft>
                          <a:spcPts val="0"/>
                        </a:spcAft>
                        <a:buFont typeface="Arial" panose="020B0604020202020204" pitchFamily="34" charset="0"/>
                        <a:buChar char="•"/>
                        <a:tabLst>
                          <a:tab pos="5280025" algn="l"/>
                        </a:tabLst>
                      </a:pP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Matériel du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programme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anglais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et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français</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tabLst>
                          <a:tab pos="5280025" algn="l"/>
                        </a:tabLst>
                      </a:pP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Consultations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communautaires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pour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obtenir</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commentaires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sur le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programme</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tabLst>
                          <a:tab pos="5280025" algn="l"/>
                        </a:tabLst>
                      </a:pP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Exploitation des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enseignements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tirés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du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projet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sur les populations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faisant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l’objet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d’un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dépistage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insuffisant</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tabLst>
                          <a:tab pos="5280025" algn="l"/>
                        </a:tabLst>
                      </a:pP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Orientation des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patientes</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indent="-171450">
                        <a:lnSpc>
                          <a:spcPct val="107000"/>
                        </a:lnSpc>
                        <a:spcBef>
                          <a:spcPts val="240"/>
                        </a:spcBef>
                        <a:spcAft>
                          <a:spcPts val="240"/>
                        </a:spcAft>
                        <a:buFont typeface="Arial" panose="020B0604020202020204" pitchFamily="34" charset="0"/>
                        <a:buChar char="•"/>
                        <a:tabLst>
                          <a:tab pos="5280025" algn="l"/>
                        </a:tabLst>
                      </a:pP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p>
                  </a:txBody>
                  <a:tcPr marL="68580" marR="68580" marT="0" marB="0"/>
                </a:tc>
                <a:tc>
                  <a:txBody>
                    <a:bodyPr/>
                    <a:lstStyle/>
                    <a:p>
                      <a:pPr marL="171450" marR="0" lvl="0" indent="-171450">
                        <a:lnSpc>
                          <a:spcPct val="100000"/>
                        </a:lnSpc>
                        <a:spcBef>
                          <a:spcPts val="0"/>
                        </a:spcBef>
                        <a:spcAft>
                          <a:spcPts val="0"/>
                        </a:spcAft>
                        <a:buFont typeface="Arial" panose="020B0604020202020204" pitchFamily="34" charset="0"/>
                        <a:buChar char="•"/>
                        <a:tabLst>
                          <a:tab pos="5280025" algn="l"/>
                        </a:tabLst>
                      </a:pP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Offre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séances de formation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virtuelles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et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personne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sur les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programmes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dépistage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du cancer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général</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et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propres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à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chaque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centre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dépistage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à la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demande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du public, des FSS, des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régies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régionales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la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santé</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groupes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communautaires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ou</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groupes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d’intérêts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particuliers</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tabLst>
                          <a:tab pos="5280025" algn="l"/>
                        </a:tabLst>
                      </a:pP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Certaines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régions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santé</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envoient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lettres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aux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participantes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pour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leur</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rappeler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leur</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rendez-vous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dépistage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déjà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fixé</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ou</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qu’il</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est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temps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d’en</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fixer un nouveau.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Chaque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centre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dépistage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ajoute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une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fiche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d’information</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sur la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densité</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mammaire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à la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lettre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résultat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l’examen</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dépistage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envoyée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par la poste aux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participantes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a:t>
                      </a:r>
                    </a:p>
                    <a:p>
                      <a:pPr marL="171450" marR="0" lvl="0" indent="-171450">
                        <a:lnSpc>
                          <a:spcPct val="100000"/>
                        </a:lnSpc>
                        <a:spcBef>
                          <a:spcPts val="0"/>
                        </a:spcBef>
                        <a:spcAft>
                          <a:spcPts val="0"/>
                        </a:spcAft>
                        <a:buFont typeface="Arial" panose="020B0604020202020204" pitchFamily="34" charset="0"/>
                        <a:buChar char="•"/>
                        <a:tabLst>
                          <a:tab pos="5280025" algn="l"/>
                        </a:tabLst>
                      </a:pP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Des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stratégies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coordonnées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communication et de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sensibilisation</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sont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planifiées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régulièrement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tout au long de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l’année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pour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promouvoir</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et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améliorer</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la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visibilité</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programmes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provinciaux</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dépistage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du cancer,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utilisant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diverses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méthodes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notamment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publicités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radiodiffusées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publicités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numériques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ciblées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des publications sur Facebook et Twitter, des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publicités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sur des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panneaux</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d’affichage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et dans les transports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commun</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des communications sur le site Web,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ainsi</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que des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vidéos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animées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et de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témoignage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a:t>
                      </a:r>
                    </a:p>
                    <a:p>
                      <a:pPr marL="171450" marR="0" lvl="0" indent="-171450">
                        <a:lnSpc>
                          <a:spcPct val="100000"/>
                        </a:lnSpc>
                        <a:spcBef>
                          <a:spcPts val="0"/>
                        </a:spcBef>
                        <a:spcAft>
                          <a:spcPts val="0"/>
                        </a:spcAft>
                        <a:buFont typeface="Arial" panose="020B0604020202020204" pitchFamily="34" charset="0"/>
                        <a:buChar char="•"/>
                        <a:tabLst>
                          <a:tab pos="5280025" algn="l"/>
                        </a:tabLst>
                      </a:pP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Les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centres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dépistage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envoient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aux FSP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une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correspondance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les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avertissant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du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résultat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obtenu</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par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leur</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patiente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à son examen de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dépistage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a:t>
                      </a:r>
                    </a:p>
                    <a:p>
                      <a:pPr marL="171450" marR="0" lvl="0" indent="-171450">
                        <a:lnSpc>
                          <a:spcPct val="100000"/>
                        </a:lnSpc>
                        <a:spcBef>
                          <a:spcPts val="0"/>
                        </a:spcBef>
                        <a:spcAft>
                          <a:spcPts val="0"/>
                        </a:spcAft>
                        <a:buFont typeface="Arial" panose="020B0604020202020204" pitchFamily="34" charset="0"/>
                        <a:buChar char="•"/>
                        <a:tabLst>
                          <a:tab pos="5280025" algn="l"/>
                        </a:tabLst>
                      </a:pP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L’ENSEMBLE de la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correspondance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ainsi</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que du matériel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éducatif</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et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promotionnel</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du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programme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est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disponible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anglais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et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français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Le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programme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offre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une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ligne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téléphonique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sans frais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permettant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au public de poser des questions sur le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dépistage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du cancer et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d’obtenir</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réponses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anglais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ou</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français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a:t>
                      </a:r>
                    </a:p>
                    <a:p>
                      <a:pPr marL="171450" marR="0" lvl="0" indent="-171450">
                        <a:lnSpc>
                          <a:spcPct val="100000"/>
                        </a:lnSpc>
                        <a:spcBef>
                          <a:spcPts val="0"/>
                        </a:spcBef>
                        <a:spcAft>
                          <a:spcPts val="0"/>
                        </a:spcAft>
                        <a:buFont typeface="Arial" panose="020B0604020202020204" pitchFamily="34" charset="0"/>
                        <a:buChar char="•"/>
                        <a:tabLst>
                          <a:tab pos="5280025" algn="l"/>
                        </a:tabLst>
                      </a:pP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Des sondages publics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ont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été</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effectués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par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téléphone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ligne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et à la suite de séances de formation. Les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commentaires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adressés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au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programme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sont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recueillis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et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évalués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régulièrement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a:t>
                      </a:r>
                    </a:p>
                    <a:p>
                      <a:pPr marL="171450" marR="0" lvl="0" indent="-171450">
                        <a:lnSpc>
                          <a:spcPct val="100000"/>
                        </a:lnSpc>
                        <a:spcBef>
                          <a:spcPts val="0"/>
                        </a:spcBef>
                        <a:spcAft>
                          <a:spcPts val="0"/>
                        </a:spcAft>
                        <a:buFont typeface="Arial" panose="020B0604020202020204" pitchFamily="34" charset="0"/>
                        <a:buChar char="•"/>
                        <a:tabLst>
                          <a:tab pos="5280025" algn="l"/>
                        </a:tabLst>
                      </a:pP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On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prévoit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tirer</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parti des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recommandations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du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projet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cours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Élaboration</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stratégies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ciblant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les populations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faisant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l’objet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d’un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dépistage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insuffisant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grâce à la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mobilisation</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communautaire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a:t>
                      </a:r>
                    </a:p>
                    <a:p>
                      <a:pPr marL="171450" marR="0" lvl="0" indent="-171450">
                        <a:lnSpc>
                          <a:spcPct val="100000"/>
                        </a:lnSpc>
                        <a:spcBef>
                          <a:spcPts val="0"/>
                        </a:spcBef>
                        <a:spcAft>
                          <a:spcPts val="0"/>
                        </a:spcAft>
                        <a:buFont typeface="Arial" panose="020B0604020202020204" pitchFamily="34" charset="0"/>
                        <a:buChar char="•"/>
                        <a:tabLst>
                          <a:tab pos="5280025" algn="l"/>
                        </a:tabLst>
                      </a:pP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Des services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d’orientation</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santé</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du sein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sont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offerts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aux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patientes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dans la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plupart</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régions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santé</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la province.</a:t>
                      </a:r>
                    </a:p>
                  </a:txBody>
                  <a:tcPr marL="68580" marR="68580" marT="0" marB="0"/>
                </a:tc>
                <a:extLst>
                  <a:ext uri="{0D108BD9-81ED-4DB2-BD59-A6C34878D82A}">
                    <a16:rowId xmlns:a16="http://schemas.microsoft.com/office/drawing/2014/main" val="2031502647"/>
                  </a:ext>
                </a:extLst>
              </a:tr>
              <a:tr h="166861">
                <a:tc>
                  <a:txBody>
                    <a:bodyPr/>
                    <a:lstStyle/>
                    <a:p>
                      <a:pPr marL="0" marR="0" algn="ctr">
                        <a:lnSpc>
                          <a:spcPct val="107000"/>
                        </a:lnSpc>
                        <a:spcBef>
                          <a:spcPts val="0"/>
                        </a:spcBef>
                        <a:spcAft>
                          <a:spcPts val="0"/>
                        </a:spcAft>
                      </a:pPr>
                      <a:r>
                        <a:rPr lang="fr-CA" sz="900" b="1" kern="1200">
                          <a:solidFill>
                            <a:schemeClr val="accent4"/>
                          </a:solidFill>
                          <a:effectLst/>
                          <a:latin typeface="+mn-lt"/>
                          <a:ea typeface="+mn-ea"/>
                          <a:cs typeface="+mn-cs"/>
                        </a:rPr>
                        <a:t>N.‑É.</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171450" marR="0" indent="-171450">
                        <a:lnSpc>
                          <a:spcPct val="107000"/>
                        </a:lnSpc>
                        <a:spcBef>
                          <a:spcPts val="240"/>
                        </a:spcBef>
                        <a:spcAft>
                          <a:spcPts val="0"/>
                        </a:spcAft>
                        <a:buFont typeface="Arial" panose="020B0604020202020204" pitchFamily="34" charset="0"/>
                        <a:buChar char="•"/>
                        <a:tabLst>
                          <a:tab pos="5280025" algn="l"/>
                        </a:tabLst>
                      </a:pP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Médias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masse)</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171450" marR="0" lvl="0" indent="-171450">
                        <a:lnSpc>
                          <a:spcPct val="107000"/>
                        </a:lnSpc>
                        <a:spcBef>
                          <a:spcPts val="240"/>
                        </a:spcBef>
                        <a:spcAft>
                          <a:spcPts val="240"/>
                        </a:spcAft>
                        <a:buFont typeface="Arial" panose="020B0604020202020204" pitchFamily="34" charset="0"/>
                        <a:buChar char="•"/>
                        <a:tabLst>
                          <a:tab pos="5280025" algn="l"/>
                        </a:tabLst>
                      </a:pPr>
                      <a:r>
                        <a:rPr lang="en-CA" sz="900" kern="1200">
                          <a:solidFill>
                            <a:schemeClr val="accent4"/>
                          </a:solidFill>
                          <a:effectLst/>
                          <a:latin typeface="Calibri" panose="020F0502020204030204" pitchFamily="34" charset="0"/>
                          <a:ea typeface="Yu Mincho" panose="02020400000000000000" pitchFamily="18" charset="-128"/>
                          <a:cs typeface="Arial" panose="020B0604020202020204" pitchFamily="34" charset="0"/>
                        </a:rPr>
                        <a:t>Le </a:t>
                      </a:r>
                      <a:r>
                        <a:rPr lang="en-CA" sz="900" kern="120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coordonnateur</a:t>
                      </a:r>
                      <a:r>
                        <a:rPr lang="en-CA" sz="900" kern="120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des </a:t>
                      </a:r>
                      <a:r>
                        <a:rPr lang="en-CA" sz="900" kern="120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unités</a:t>
                      </a:r>
                      <a:r>
                        <a:rPr lang="en-CA" sz="900" kern="120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mobiles diffuse des </a:t>
                      </a:r>
                      <a:r>
                        <a:rPr lang="en-CA" sz="900" kern="120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annonces</a:t>
                      </a:r>
                      <a:r>
                        <a:rPr lang="en-CA" sz="900" kern="120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à la radio sur </a:t>
                      </a:r>
                      <a:r>
                        <a:rPr lang="en-CA" sz="900" kern="120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l’arrivée</a:t>
                      </a:r>
                      <a:r>
                        <a:rPr lang="en-CA" sz="900" kern="120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prochaine</a:t>
                      </a:r>
                      <a:r>
                        <a:rPr lang="en-CA" sz="900" kern="120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CA" sz="900" kern="120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l’unité</a:t>
                      </a:r>
                      <a:r>
                        <a:rPr lang="en-CA" sz="900" kern="120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mobile de </a:t>
                      </a:r>
                      <a:r>
                        <a:rPr lang="en-CA" sz="900" kern="120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dépistage</a:t>
                      </a:r>
                      <a:r>
                        <a:rPr lang="en-CA" sz="900" kern="120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du cancer du sein, </a:t>
                      </a:r>
                      <a:r>
                        <a:rPr lang="en-CA" sz="900" kern="120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en</a:t>
                      </a:r>
                      <a:r>
                        <a:rPr lang="en-CA" sz="900" kern="120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précisant</a:t>
                      </a:r>
                      <a:r>
                        <a:rPr lang="en-CA" sz="900" kern="120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les </a:t>
                      </a:r>
                      <a:r>
                        <a:rPr lang="en-CA" sz="900" kern="120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lieux</a:t>
                      </a:r>
                      <a:r>
                        <a:rPr lang="en-CA" sz="900" kern="120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et les dates.</a:t>
                      </a:r>
                      <a:endParaRPr lang="en-US" sz="900" kern="12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560306999"/>
                  </a:ext>
                </a:extLst>
              </a:tr>
              <a:tr h="739873">
                <a:tc>
                  <a:txBody>
                    <a:bodyPr/>
                    <a:lstStyle/>
                    <a:p>
                      <a:pPr marL="0" marR="0" algn="ctr">
                        <a:lnSpc>
                          <a:spcPct val="107000"/>
                        </a:lnSpc>
                        <a:spcBef>
                          <a:spcPts val="0"/>
                        </a:spcBef>
                        <a:spcAft>
                          <a:spcPts val="0"/>
                        </a:spcAft>
                      </a:pPr>
                      <a:r>
                        <a:rPr lang="fr-CA" sz="900" b="1" kern="1200">
                          <a:solidFill>
                            <a:schemeClr val="accent4"/>
                          </a:solidFill>
                          <a:effectLst/>
                          <a:latin typeface="+mn-lt"/>
                          <a:ea typeface="+mn-ea"/>
                          <a:cs typeface="+mn-cs"/>
                        </a:rPr>
                        <a:t>Î.‑P.‑É.</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171450" marR="0" lvl="0" indent="-171450">
                        <a:lnSpc>
                          <a:spcPct val="100000"/>
                        </a:lnSpc>
                        <a:spcBef>
                          <a:spcPts val="0"/>
                        </a:spcBef>
                        <a:spcAft>
                          <a:spcPts val="0"/>
                        </a:spcAft>
                        <a:buFont typeface="Arial" panose="020B0604020202020204" pitchFamily="34" charset="0"/>
                        <a:buChar char="•"/>
                        <a:tabLst>
                          <a:tab pos="5280025" algn="l"/>
                        </a:tabLst>
                      </a:pP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Cartes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visite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à destination des cabinets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médicaux</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tabLst>
                          <a:tab pos="5280025" algn="l"/>
                        </a:tabLst>
                      </a:pP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Séances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éducatives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avec des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groupes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et des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groupes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nouveaux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médecins</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tabLst>
                          <a:tab pos="5280025" algn="l"/>
                        </a:tabLst>
                      </a:pP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Publicité</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dans les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médias</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tabLst>
                          <a:tab pos="5280025" algn="l"/>
                        </a:tabLst>
                      </a:pP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Salons de la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santé</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tabLst>
                          <a:tab pos="5280025" algn="l"/>
                        </a:tabLst>
                      </a:pP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Lettres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rappel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d’invitation</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à un nouveau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rendez-vous</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tabLst>
                          <a:tab pos="5280025" algn="l"/>
                        </a:tabLst>
                      </a:pP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Articles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promotionnels</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Heures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d’ouverture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prolongées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un jour par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semaine</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ainsi</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que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possibilité</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fixer des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rendez-vous</a:t>
                      </a: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le </a:t>
                      </a:r>
                      <a:r>
                        <a:rPr lang="en-CA"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samedi</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3164317109"/>
                  </a:ext>
                </a:extLst>
              </a:tr>
              <a:tr h="317088">
                <a:tc>
                  <a:txBody>
                    <a:bodyPr/>
                    <a:lstStyle/>
                    <a:p>
                      <a:pPr marL="0" marR="0" algn="ctr">
                        <a:lnSpc>
                          <a:spcPct val="107000"/>
                        </a:lnSpc>
                        <a:spcBef>
                          <a:spcPts val="0"/>
                        </a:spcBef>
                        <a:spcAft>
                          <a:spcPts val="0"/>
                        </a:spcAft>
                      </a:pPr>
                      <a:r>
                        <a:rPr lang="fr-CA" sz="900" b="1" kern="1200">
                          <a:solidFill>
                            <a:schemeClr val="accent4"/>
                          </a:solidFill>
                          <a:effectLst/>
                          <a:latin typeface="+mn-lt"/>
                          <a:ea typeface="+mn-ea"/>
                          <a:cs typeface="+mn-cs"/>
                        </a:rPr>
                        <a:t>T.‑N.‑L.</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Rappels aux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participantes</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Système</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suivi</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des rappels et des invitations à un nouveau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rendez-vous</a:t>
                      </a: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pour les FSS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Orientation des </a:t>
                      </a:r>
                      <a:r>
                        <a:rPr lang="en-US" sz="900" kern="1200" dirty="0" err="1">
                          <a:solidFill>
                            <a:schemeClr val="accent4"/>
                          </a:solidFill>
                          <a:effectLst/>
                          <a:latin typeface="Calibri" panose="020F0502020204030204" pitchFamily="34" charset="0"/>
                          <a:ea typeface="Yu Mincho" panose="02020400000000000000" pitchFamily="18" charset="-128"/>
                          <a:cs typeface="Arial" panose="020B0604020202020204" pitchFamily="34" charset="0"/>
                        </a:rPr>
                        <a:t>patientes</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gn="l" defTabSz="914400" rtl="0" eaLnBrk="1" latinLnBrk="0" hangingPunct="1">
                        <a:lnSpc>
                          <a:spcPct val="107000"/>
                        </a:lnSpc>
                        <a:spcBef>
                          <a:spcPts val="0"/>
                        </a:spcBef>
                        <a:spcAft>
                          <a:spcPts val="0"/>
                        </a:spcAft>
                        <a:tabLst>
                          <a:tab pos="5280025" algn="l"/>
                        </a:tabLst>
                      </a:pPr>
                      <a:r>
                        <a:rPr lang="en-CA"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rPr>
                        <a:t> </a:t>
                      </a:r>
                      <a:endParaRPr lang="en-US" sz="900" kern="12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2524730475"/>
                  </a:ext>
                </a:extLst>
              </a:tr>
            </a:tbl>
          </a:graphicData>
        </a:graphic>
      </p:graphicFrame>
    </p:spTree>
    <p:extLst>
      <p:ext uri="{BB962C8B-B14F-4D97-AF65-F5344CB8AC3E}">
        <p14:creationId xmlns:p14="http://schemas.microsoft.com/office/powerpoint/2010/main" val="1562835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840871" y="389332"/>
            <a:ext cx="10380786" cy="345482"/>
          </a:xfrm>
        </p:spPr>
        <p:txBody>
          <a:bodyPr>
            <a:normAutofit/>
          </a:bodyPr>
          <a:lstStyle/>
          <a:p>
            <a:r>
              <a:rPr lang="fr-FR" sz="1600"/>
              <a:t>Stratégies d’amélioration du dépistage pour les Premières Nations, les Inuits et les Métis</a:t>
            </a:r>
            <a:r>
              <a:rPr lang="en-US" sz="1600"/>
              <a:t> (1/4)</a:t>
            </a:r>
          </a:p>
        </p:txBody>
      </p:sp>
      <p:graphicFrame>
        <p:nvGraphicFramePr>
          <p:cNvPr id="2" name="Table 1">
            <a:extLst>
              <a:ext uri="{FF2B5EF4-FFF2-40B4-BE49-F238E27FC236}">
                <a16:creationId xmlns:a16="http://schemas.microsoft.com/office/drawing/2014/main" id="{BB8D9A85-32B9-D24A-9B77-B42A120AF6A5}"/>
              </a:ext>
            </a:extLst>
          </p:cNvPr>
          <p:cNvGraphicFramePr>
            <a:graphicFrameLocks noGrp="1"/>
          </p:cNvGraphicFramePr>
          <p:nvPr>
            <p:extLst>
              <p:ext uri="{D42A27DB-BD31-4B8C-83A1-F6EECF244321}">
                <p14:modId xmlns:p14="http://schemas.microsoft.com/office/powerpoint/2010/main" val="1855230986"/>
              </p:ext>
            </p:extLst>
          </p:nvPr>
        </p:nvGraphicFramePr>
        <p:xfrm>
          <a:off x="258944" y="734814"/>
          <a:ext cx="11272206" cy="4856989"/>
        </p:xfrm>
        <a:graphic>
          <a:graphicData uri="http://schemas.openxmlformats.org/drawingml/2006/table">
            <a:tbl>
              <a:tblPr firstRow="1" firstCol="1"/>
              <a:tblGrid>
                <a:gridCol w="482035">
                  <a:extLst>
                    <a:ext uri="{9D8B030D-6E8A-4147-A177-3AD203B41FA5}">
                      <a16:colId xmlns:a16="http://schemas.microsoft.com/office/drawing/2014/main" val="1487116178"/>
                    </a:ext>
                  </a:extLst>
                </a:gridCol>
                <a:gridCol w="788416">
                  <a:extLst>
                    <a:ext uri="{9D8B030D-6E8A-4147-A177-3AD203B41FA5}">
                      <a16:colId xmlns:a16="http://schemas.microsoft.com/office/drawing/2014/main" val="1684580349"/>
                    </a:ext>
                  </a:extLst>
                </a:gridCol>
                <a:gridCol w="2557083">
                  <a:extLst>
                    <a:ext uri="{9D8B030D-6E8A-4147-A177-3AD203B41FA5}">
                      <a16:colId xmlns:a16="http://schemas.microsoft.com/office/drawing/2014/main" val="1215379995"/>
                    </a:ext>
                  </a:extLst>
                </a:gridCol>
                <a:gridCol w="1327094">
                  <a:extLst>
                    <a:ext uri="{9D8B030D-6E8A-4147-A177-3AD203B41FA5}">
                      <a16:colId xmlns:a16="http://schemas.microsoft.com/office/drawing/2014/main" val="847402121"/>
                    </a:ext>
                  </a:extLst>
                </a:gridCol>
                <a:gridCol w="6117578">
                  <a:extLst>
                    <a:ext uri="{9D8B030D-6E8A-4147-A177-3AD203B41FA5}">
                      <a16:colId xmlns:a16="http://schemas.microsoft.com/office/drawing/2014/main" val="1213246168"/>
                    </a:ext>
                  </a:extLst>
                </a:gridCol>
              </a:tblGrid>
              <a:tr h="248346">
                <a:tc>
                  <a:txBody>
                    <a:bodyPr/>
                    <a:lstStyle/>
                    <a:p>
                      <a:pPr marL="0" marR="0" algn="ctr">
                        <a:lnSpc>
                          <a:spcPct val="100000"/>
                        </a:lnSpc>
                        <a:spcBef>
                          <a:spcPts val="0"/>
                        </a:spcBef>
                        <a:spcAft>
                          <a:spcPts val="0"/>
                        </a:spcAft>
                      </a:pPr>
                      <a:r>
                        <a:rPr lang="en-US" sz="900" b="1">
                          <a:solidFill>
                            <a:schemeClr val="accent4"/>
                          </a:solidFill>
                          <a:effectLst/>
                        </a:rPr>
                        <a:t>P/T</a:t>
                      </a:r>
                      <a:endParaRPr lang="en-US" sz="9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3211" marR="33211" marT="0" marB="0">
                    <a:solidFill>
                      <a:schemeClr val="accent2">
                        <a:lumMod val="20000"/>
                        <a:lumOff val="80000"/>
                      </a:schemeClr>
                    </a:solidFill>
                  </a:tcPr>
                </a:tc>
                <a:tc>
                  <a:txBody>
                    <a:bodyPr/>
                    <a:lstStyle/>
                    <a:p>
                      <a:pPr marL="0" marR="0" algn="ctr">
                        <a:lnSpc>
                          <a:spcPct val="107000"/>
                        </a:lnSpc>
                        <a:spcBef>
                          <a:spcPts val="0"/>
                        </a:spcBef>
                        <a:spcAft>
                          <a:spcPts val="100"/>
                        </a:spcAft>
                      </a:pPr>
                      <a:r>
                        <a:rPr lang="en-US" sz="900" b="1" kern="1200" dirty="0">
                          <a:solidFill>
                            <a:schemeClr val="accent4"/>
                          </a:solidFill>
                          <a:effectLst/>
                          <a:latin typeface="+mn-lt"/>
                          <a:ea typeface="+mn-ea"/>
                          <a:cs typeface="+mn-cs"/>
                        </a:rPr>
                        <a:t>Public(s) </a:t>
                      </a:r>
                      <a:r>
                        <a:rPr lang="en-US" sz="900" b="1" kern="1200" dirty="0" err="1">
                          <a:solidFill>
                            <a:schemeClr val="accent4"/>
                          </a:solidFill>
                          <a:effectLst/>
                          <a:latin typeface="+mn-lt"/>
                          <a:ea typeface="+mn-ea"/>
                          <a:cs typeface="+mn-cs"/>
                        </a:rPr>
                        <a:t>visé</a:t>
                      </a:r>
                      <a:r>
                        <a:rPr lang="en-US" sz="900" b="1" kern="1200" dirty="0">
                          <a:solidFill>
                            <a:schemeClr val="accent4"/>
                          </a:solidFill>
                          <a:effectLst/>
                          <a:latin typeface="+mn-lt"/>
                          <a:ea typeface="+mn-ea"/>
                          <a:cs typeface="+mn-cs"/>
                        </a:rPr>
                        <a:t>(s) :</a:t>
                      </a: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100"/>
                        </a:spcAft>
                      </a:pPr>
                      <a:r>
                        <a:rPr lang="en-US" sz="900" b="1" kern="1200" err="1">
                          <a:solidFill>
                            <a:schemeClr val="accent4"/>
                          </a:solidFill>
                          <a:effectLst/>
                          <a:latin typeface="+mn-lt"/>
                          <a:ea typeface="+mn-ea"/>
                          <a:cs typeface="+mn-cs"/>
                        </a:rPr>
                        <a:t>Stratégies</a:t>
                      </a:r>
                      <a:r>
                        <a:rPr lang="en-US" sz="900" b="1" kern="1200">
                          <a:solidFill>
                            <a:schemeClr val="accent4"/>
                          </a:solidFill>
                          <a:effectLst/>
                          <a:latin typeface="+mn-lt"/>
                          <a:ea typeface="+mn-ea"/>
                          <a:cs typeface="+mn-cs"/>
                        </a:rPr>
                        <a:t> </a:t>
                      </a:r>
                      <a:r>
                        <a:rPr lang="en-US" sz="900" b="1" kern="1200" err="1">
                          <a:solidFill>
                            <a:schemeClr val="accent4"/>
                          </a:solidFill>
                          <a:effectLst/>
                          <a:latin typeface="+mn-lt"/>
                          <a:ea typeface="+mn-ea"/>
                          <a:cs typeface="+mn-cs"/>
                        </a:rPr>
                        <a:t>utilisées</a:t>
                      </a:r>
                      <a:r>
                        <a:rPr lang="en-US" sz="900" b="1" kern="1200">
                          <a:solidFill>
                            <a:schemeClr val="accent4"/>
                          </a:solidFill>
                          <a:effectLst/>
                          <a:latin typeface="+mn-lt"/>
                          <a:ea typeface="+mn-ea"/>
                          <a:cs typeface="+mn-cs"/>
                        </a:rPr>
                        <a:t> :</a:t>
                      </a: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720"/>
                        </a:spcAft>
                      </a:pPr>
                      <a:r>
                        <a:rPr lang="en-US" sz="900" b="1" kern="1200" err="1">
                          <a:solidFill>
                            <a:schemeClr val="accent4"/>
                          </a:solidFill>
                          <a:effectLst/>
                          <a:latin typeface="+mn-lt"/>
                          <a:ea typeface="+mn-ea"/>
                          <a:cs typeface="+mn-cs"/>
                        </a:rPr>
                        <a:t>Stratégie</a:t>
                      </a:r>
                      <a:r>
                        <a:rPr lang="en-US" sz="900" b="1" kern="1200">
                          <a:solidFill>
                            <a:schemeClr val="accent4"/>
                          </a:solidFill>
                          <a:effectLst/>
                          <a:latin typeface="+mn-lt"/>
                          <a:ea typeface="+mn-ea"/>
                          <a:cs typeface="+mn-cs"/>
                        </a:rPr>
                        <a:t> </a:t>
                      </a:r>
                      <a:r>
                        <a:rPr lang="en-US" sz="900" b="1" kern="1200" err="1">
                          <a:solidFill>
                            <a:schemeClr val="accent4"/>
                          </a:solidFill>
                          <a:effectLst/>
                          <a:latin typeface="+mn-lt"/>
                          <a:ea typeface="+mn-ea"/>
                          <a:cs typeface="+mn-cs"/>
                        </a:rPr>
                        <a:t>élaborée</a:t>
                      </a:r>
                      <a:r>
                        <a:rPr lang="en-US" sz="900" b="1" kern="1200">
                          <a:solidFill>
                            <a:schemeClr val="accent4"/>
                          </a:solidFill>
                          <a:effectLst/>
                          <a:latin typeface="+mn-lt"/>
                          <a:ea typeface="+mn-ea"/>
                          <a:cs typeface="+mn-cs"/>
                        </a:rPr>
                        <a:t> </a:t>
                      </a:r>
                      <a:r>
                        <a:rPr lang="en-US" sz="900" b="1" kern="1200" err="1">
                          <a:solidFill>
                            <a:schemeClr val="accent4"/>
                          </a:solidFill>
                          <a:effectLst/>
                          <a:latin typeface="+mn-lt"/>
                          <a:ea typeface="+mn-ea"/>
                          <a:cs typeface="+mn-cs"/>
                        </a:rPr>
                        <a:t>conjointement</a:t>
                      </a:r>
                      <a:r>
                        <a:rPr lang="en-US" sz="900" b="1" kern="1200">
                          <a:solidFill>
                            <a:schemeClr val="accent4"/>
                          </a:solidFill>
                          <a:effectLst/>
                          <a:latin typeface="+mn-lt"/>
                          <a:ea typeface="+mn-ea"/>
                          <a:cs typeface="+mn-cs"/>
                        </a:rPr>
                        <a:t> avec le </a:t>
                      </a:r>
                      <a:r>
                        <a:rPr lang="en-US" sz="900" b="1" kern="1200" err="1">
                          <a:solidFill>
                            <a:schemeClr val="accent4"/>
                          </a:solidFill>
                          <a:effectLst/>
                          <a:latin typeface="+mn-lt"/>
                          <a:ea typeface="+mn-ea"/>
                          <a:cs typeface="+mn-cs"/>
                        </a:rPr>
                        <a:t>groupe</a:t>
                      </a:r>
                      <a:r>
                        <a:rPr lang="en-US" sz="900" b="1" kern="1200">
                          <a:solidFill>
                            <a:schemeClr val="accent4"/>
                          </a:solidFill>
                          <a:effectLst/>
                          <a:latin typeface="+mn-lt"/>
                          <a:ea typeface="+mn-ea"/>
                          <a:cs typeface="+mn-cs"/>
                        </a:rPr>
                        <a:t> </a:t>
                      </a:r>
                      <a:r>
                        <a:rPr lang="en-US" sz="900" b="1" kern="1200" err="1">
                          <a:solidFill>
                            <a:schemeClr val="accent4"/>
                          </a:solidFill>
                          <a:effectLst/>
                          <a:latin typeface="+mn-lt"/>
                          <a:ea typeface="+mn-ea"/>
                          <a:cs typeface="+mn-cs"/>
                        </a:rPr>
                        <a:t>concerné</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720"/>
                        </a:spcAft>
                      </a:pPr>
                      <a:r>
                        <a:rPr lang="en-US" sz="900" b="1" kern="1200">
                          <a:solidFill>
                            <a:schemeClr val="accent4"/>
                          </a:solidFill>
                          <a:effectLst/>
                          <a:latin typeface="+mn-lt"/>
                          <a:ea typeface="+mn-ea"/>
                          <a:cs typeface="+mn-cs"/>
                        </a:rPr>
                        <a:t>Description des </a:t>
                      </a:r>
                      <a:r>
                        <a:rPr lang="en-US" sz="900" b="1" kern="1200" err="1">
                          <a:solidFill>
                            <a:schemeClr val="accent4"/>
                          </a:solidFill>
                          <a:effectLst/>
                          <a:latin typeface="+mn-lt"/>
                          <a:ea typeface="+mn-ea"/>
                          <a:cs typeface="+mn-cs"/>
                        </a:rPr>
                        <a:t>activités</a:t>
                      </a:r>
                      <a:r>
                        <a:rPr lang="en-US" sz="900" b="1" kern="1200">
                          <a:solidFill>
                            <a:schemeClr val="accent4"/>
                          </a:solidFill>
                          <a:effectLst/>
                          <a:latin typeface="+mn-lt"/>
                          <a:ea typeface="+mn-ea"/>
                          <a:cs typeface="+mn-cs"/>
                        </a:rPr>
                        <a:t> </a:t>
                      </a:r>
                      <a:r>
                        <a:rPr lang="en-US" sz="900" b="1" kern="1200" err="1">
                          <a:solidFill>
                            <a:schemeClr val="accent4"/>
                          </a:solidFill>
                          <a:effectLst/>
                          <a:latin typeface="+mn-lt"/>
                          <a:ea typeface="+mn-ea"/>
                          <a:cs typeface="+mn-cs"/>
                        </a:rPr>
                        <a:t>visant</a:t>
                      </a:r>
                      <a:r>
                        <a:rPr lang="en-US" sz="900" b="1" kern="1200">
                          <a:solidFill>
                            <a:schemeClr val="accent4"/>
                          </a:solidFill>
                          <a:effectLst/>
                          <a:latin typeface="+mn-lt"/>
                          <a:ea typeface="+mn-ea"/>
                          <a:cs typeface="+mn-cs"/>
                        </a:rPr>
                        <a:t> à </a:t>
                      </a:r>
                      <a:r>
                        <a:rPr lang="en-US" sz="900" b="1" kern="1200" err="1">
                          <a:solidFill>
                            <a:schemeClr val="accent4"/>
                          </a:solidFill>
                          <a:effectLst/>
                          <a:latin typeface="+mn-lt"/>
                          <a:ea typeface="+mn-ea"/>
                          <a:cs typeface="+mn-cs"/>
                        </a:rPr>
                        <a:t>accroître</a:t>
                      </a:r>
                      <a:r>
                        <a:rPr lang="en-US" sz="900" b="1" kern="1200">
                          <a:solidFill>
                            <a:schemeClr val="accent4"/>
                          </a:solidFill>
                          <a:effectLst/>
                          <a:latin typeface="+mn-lt"/>
                          <a:ea typeface="+mn-ea"/>
                          <a:cs typeface="+mn-cs"/>
                        </a:rPr>
                        <a:t> la participation au </a:t>
                      </a:r>
                      <a:r>
                        <a:rPr lang="en-US" sz="900" b="1" kern="1200" err="1">
                          <a:solidFill>
                            <a:schemeClr val="accent4"/>
                          </a:solidFill>
                          <a:effectLst/>
                          <a:latin typeface="+mn-lt"/>
                          <a:ea typeface="+mn-ea"/>
                          <a:cs typeface="+mn-cs"/>
                        </a:rPr>
                        <a:t>dépistage</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2295285155"/>
                  </a:ext>
                </a:extLst>
              </a:tr>
              <a:tr h="869211">
                <a:tc>
                  <a:txBody>
                    <a:bodyPr/>
                    <a:lstStyle/>
                    <a:p>
                      <a:pPr marL="0" marR="0" algn="ctr">
                        <a:lnSpc>
                          <a:spcPct val="107000"/>
                        </a:lnSpc>
                        <a:spcBef>
                          <a:spcPts val="300"/>
                        </a:spcBef>
                        <a:spcAft>
                          <a:spcPts val="720"/>
                        </a:spcAft>
                      </a:pPr>
                      <a:r>
                        <a:rPr lang="fr-CA" sz="900" b="1" kern="1200">
                          <a:solidFill>
                            <a:schemeClr val="accent4"/>
                          </a:solidFill>
                          <a:effectLst/>
                          <a:latin typeface="+mn-lt"/>
                          <a:ea typeface="+mn-ea"/>
                          <a:cs typeface="+mn-cs"/>
                        </a:rPr>
                        <a:t>T.N.‑O.</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Premières Nations</a:t>
                      </a:r>
                    </a:p>
                    <a:p>
                      <a:pPr marL="171450" marR="0" lvl="0" indent="-171450" algn="l">
                        <a:lnSpc>
                          <a:spcPct val="100000"/>
                        </a:lnSpc>
                        <a:spcBef>
                          <a:spcPts val="0"/>
                        </a:spcBef>
                        <a:spcAft>
                          <a:spcPts val="0"/>
                        </a:spcAft>
                        <a:buFont typeface="Arial" panose="020B0604020202020204" pitchFamily="34" charset="0"/>
                        <a:buChar char="•"/>
                      </a:pP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Inuits</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p>
                    <a:p>
                      <a:pPr marL="171450" marR="0" lvl="0" indent="-171450" algn="l">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Métis</a:t>
                      </a:r>
                    </a:p>
                  </a:txBody>
                  <a:tcPr marL="68580" marR="68580" marT="0" marB="0"/>
                </a:tc>
                <a:tc>
                  <a:txBody>
                    <a:bodyPr/>
                    <a:lstStyle/>
                    <a:p>
                      <a:pPr marL="171450" marR="0" lvl="0" indent="-171450">
                        <a:lnSpc>
                          <a:spcPct val="107000"/>
                        </a:lnSpc>
                        <a:spcBef>
                          <a:spcPts val="0"/>
                        </a:spcBef>
                        <a:spcAft>
                          <a:spcPts val="0"/>
                        </a:spcAft>
                        <a:buFont typeface="Arial" panose="020B0604020202020204" pitchFamily="34" charset="0"/>
                        <a:buChar char="•"/>
                      </a:pP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Formation</a:t>
                      </a:r>
                      <a:endPar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Médias</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(petits et de masse)</a:t>
                      </a:r>
                      <a:endPar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Rappels aux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participantes</a:t>
                      </a:r>
                      <a:endPar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Système</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d’invitation</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à un nouveau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rendez-vous</a:t>
                      </a:r>
                      <a:endPar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Orientation des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patientes</a:t>
                      </a:r>
                      <a:endPar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Formation des FSS sur les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compétences</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culturelles</a:t>
                      </a:r>
                      <a:endPar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720"/>
                        </a:spcAft>
                      </a:pP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tc>
                <a:tc>
                  <a:txBody>
                    <a:bodyPr/>
                    <a:lstStyle/>
                    <a:p>
                      <a:pPr marL="0" marR="0">
                        <a:lnSpc>
                          <a:spcPct val="107000"/>
                        </a:lnSpc>
                        <a:spcBef>
                          <a:spcPts val="0"/>
                        </a:spcBef>
                        <a:spcAft>
                          <a:spcPts val="720"/>
                        </a:spcAft>
                      </a:pP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Toutes: ✓</a:t>
                      </a:r>
                    </a:p>
                  </a:txBody>
                  <a:tcPr marL="68580" marR="68580" marT="0" marB="0"/>
                </a:tc>
                <a:tc>
                  <a:txBody>
                    <a:bodyPr/>
                    <a:lstStyle/>
                    <a:p>
                      <a:pPr marL="171450" marR="0" lvl="0" indent="-171450">
                        <a:lnSpc>
                          <a:spcPct val="107000"/>
                        </a:lnSpc>
                        <a:spcBef>
                          <a:spcPts val="240"/>
                        </a:spcBef>
                        <a:spcAft>
                          <a:spcPts val="240"/>
                        </a:spcAft>
                        <a:buFont typeface="Arial" panose="020B0604020202020204" pitchFamily="34" charset="0"/>
                        <a:buChar char="•"/>
                        <a:tabLst>
                          <a:tab pos="5280025" algn="l"/>
                        </a:tabLst>
                      </a:pP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Des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trousses</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de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sensibilisation</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au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dépistage</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du cancer du sein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ont</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été</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élaborées</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et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distribuées</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aux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représentants</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de la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santé</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communautaire</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dans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tous</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les centres de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santé</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communautaires</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afin</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de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promouvoir</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la formation à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l’échelon</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local.</a:t>
                      </a:r>
                      <a:endPar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nSpc>
                          <a:spcPct val="107000"/>
                        </a:lnSpc>
                        <a:spcBef>
                          <a:spcPts val="240"/>
                        </a:spcBef>
                        <a:spcAft>
                          <a:spcPts val="240"/>
                        </a:spcAft>
                        <a:buFont typeface="Arial" panose="020B0604020202020204" pitchFamily="34" charset="0"/>
                        <a:buChar char="•"/>
                        <a:tabLst>
                          <a:tab pos="5280025" algn="l"/>
                        </a:tabLst>
                      </a:pP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Création</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et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lancement</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de publications sur les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plateformes</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de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médias</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sociaux</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du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ministère</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de la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Santé</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et des Services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sociaux</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des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Territoires</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du Nord-Ouest (Twitter, Facebook, Instagram)</a:t>
                      </a:r>
                      <a:endPar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nSpc>
                          <a:spcPct val="107000"/>
                        </a:lnSpc>
                        <a:spcBef>
                          <a:spcPts val="240"/>
                        </a:spcBef>
                        <a:spcAft>
                          <a:spcPts val="240"/>
                        </a:spcAft>
                        <a:buFont typeface="Arial" panose="020B0604020202020204" pitchFamily="34" charset="0"/>
                        <a:buChar char="•"/>
                        <a:tabLst>
                          <a:tab pos="5280025" algn="l"/>
                        </a:tabLst>
                      </a:pP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Envoi de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lettres</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de rappel aux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participantes</a:t>
                      </a:r>
                      <a:endPar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nSpc>
                          <a:spcPct val="107000"/>
                        </a:lnSpc>
                        <a:spcBef>
                          <a:spcPts val="240"/>
                        </a:spcBef>
                        <a:spcAft>
                          <a:spcPts val="240"/>
                        </a:spcAft>
                        <a:buFont typeface="Arial" panose="020B0604020202020204" pitchFamily="34" charset="0"/>
                        <a:buChar char="•"/>
                        <a:tabLst>
                          <a:tab pos="5280025" algn="l"/>
                        </a:tabLst>
                      </a:pP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Système</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d’invitation</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à un nouveau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rendez-vous</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pour les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participantes</a:t>
                      </a:r>
                      <a:endPar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nSpc>
                          <a:spcPct val="107000"/>
                        </a:lnSpc>
                        <a:spcBef>
                          <a:spcPts val="240"/>
                        </a:spcBef>
                        <a:spcAft>
                          <a:spcPts val="240"/>
                        </a:spcAft>
                        <a:buFont typeface="Arial" panose="020B0604020202020204" pitchFamily="34" charset="0"/>
                        <a:buChar char="•"/>
                        <a:tabLst>
                          <a:tab pos="5280025" algn="l"/>
                        </a:tabLst>
                      </a:pP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Formation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individuelle</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à la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santé</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en</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face-à-face, disponible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auprès</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des FSS, dans les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cliniques</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de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soins</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primaires</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et dans les centres de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santé</a:t>
                      </a:r>
                      <a:r>
                        <a:rPr lang="en-CA" sz="900" b="0" kern="120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a:t>
                      </a:r>
                      <a:r>
                        <a:rPr lang="en-CA" sz="900" b="0" kern="120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communautaires</a:t>
                      </a:r>
                      <a:endPar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720"/>
                        </a:spcAft>
                      </a:pP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tc>
                <a:extLst>
                  <a:ext uri="{0D108BD9-81ED-4DB2-BD59-A6C34878D82A}">
                    <a16:rowId xmlns:a16="http://schemas.microsoft.com/office/drawing/2014/main" val="1105453869"/>
                  </a:ext>
                </a:extLst>
              </a:tr>
              <a:tr h="869211">
                <a:tc>
                  <a:txBody>
                    <a:bodyPr/>
                    <a:lstStyle/>
                    <a:p>
                      <a:pPr marL="0" marR="0" algn="ctr">
                        <a:lnSpc>
                          <a:spcPct val="107000"/>
                        </a:lnSpc>
                        <a:spcBef>
                          <a:spcPts val="0"/>
                        </a:spcBef>
                        <a:spcAft>
                          <a:spcPts val="0"/>
                        </a:spcAft>
                      </a:pPr>
                      <a:r>
                        <a:rPr lang="en-US" sz="900" b="1" kern="1200">
                          <a:solidFill>
                            <a:schemeClr val="accent4"/>
                          </a:solidFill>
                          <a:effectLst/>
                          <a:latin typeface="+mn-lt"/>
                          <a:ea typeface="+mn-ea"/>
                          <a:cs typeface="+mn-cs"/>
                        </a:rPr>
                        <a:t>C. B.</a:t>
                      </a:r>
                    </a:p>
                  </a:txBody>
                  <a:tcPr marL="68580" marR="68580" marT="0" marB="0">
                    <a:solidFill>
                      <a:schemeClr val="accent2">
                        <a:lumMod val="20000"/>
                        <a:lumOff val="80000"/>
                      </a:schemeClr>
                    </a:solidFill>
                  </a:tcPr>
                </a:tc>
                <a:tc>
                  <a:txBody>
                    <a:bodyPr/>
                    <a:lstStyle/>
                    <a:p>
                      <a:pPr marL="171450" marR="0" lvl="0" indent="-171450">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Premières Nations</a:t>
                      </a:r>
                    </a:p>
                  </a:txBody>
                  <a:tcPr marL="68580" marR="68580" marT="0" marB="0"/>
                </a:tc>
                <a:tc>
                  <a:txBody>
                    <a:bodyPr/>
                    <a:lstStyle/>
                    <a:p>
                      <a:pPr marL="171450" marR="0" lvl="0" indent="-171450">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Site Web</a:t>
                      </a:r>
                    </a:p>
                    <a:p>
                      <a:pPr marL="171450" marR="0" lvl="0" indent="-171450">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Documents papier</a:t>
                      </a:r>
                    </a:p>
                    <a:p>
                      <a:pPr marL="171450" marR="0" lvl="0" indent="-171450">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Matériel de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soutien</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par les pairs</a:t>
                      </a:r>
                    </a:p>
                    <a:p>
                      <a:pPr marL="171450" marR="0" lvl="0" indent="-171450">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Matériel à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l’intention</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des FSS</a:t>
                      </a:r>
                    </a:p>
                    <a:p>
                      <a:pPr marL="171450" marR="0" lvl="0" indent="-171450">
                        <a:lnSpc>
                          <a:spcPct val="100000"/>
                        </a:lnSpc>
                        <a:spcBef>
                          <a:spcPts val="0"/>
                        </a:spcBef>
                        <a:spcAft>
                          <a:spcPts val="0"/>
                        </a:spcAft>
                        <a:buFont typeface="Arial" panose="020B0604020202020204" pitchFamily="34" charset="0"/>
                        <a:buChar char="•"/>
                      </a:pP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Dépistage</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mobile dans les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collectivités</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des Premières Nations</a:t>
                      </a:r>
                    </a:p>
                    <a:p>
                      <a:pPr marL="171450" marR="0" lvl="0" indent="-171450">
                        <a:lnSpc>
                          <a:spcPct val="100000"/>
                        </a:lnSpc>
                        <a:spcBef>
                          <a:spcPts val="0"/>
                        </a:spcBef>
                        <a:spcAft>
                          <a:spcPts val="0"/>
                        </a:spcAft>
                        <a:buFont typeface="Arial" panose="020B0604020202020204" pitchFamily="34" charset="0"/>
                        <a:buChar char="•"/>
                      </a:pP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Sensibilisation</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communautaire</a:t>
                      </a:r>
                      <a:endPar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nSpc>
                          <a:spcPct val="100000"/>
                        </a:lnSpc>
                        <a:spcBef>
                          <a:spcPts val="0"/>
                        </a:spcBef>
                        <a:spcAft>
                          <a:spcPts val="0"/>
                        </a:spcAft>
                        <a:buFont typeface="Arial" panose="020B0604020202020204" pitchFamily="34" charset="0"/>
                        <a:buChar char="•"/>
                      </a:pP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Vidéos</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de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patientes</a:t>
                      </a:r>
                      <a:endPar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720"/>
                        </a:spcAft>
                      </a:pP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Toutes: ✓</a:t>
                      </a:r>
                    </a:p>
                  </a:txBody>
                  <a:tcPr marL="68580" marR="68580" marT="0" marB="0"/>
                </a:tc>
                <a:tc>
                  <a:txBody>
                    <a:bodyPr/>
                    <a:lstStyle/>
                    <a:p>
                      <a:pPr marL="171450" marR="0" lvl="0" indent="-171450">
                        <a:lnSpc>
                          <a:spcPct val="107000"/>
                        </a:lnSpc>
                        <a:spcBef>
                          <a:spcPts val="720"/>
                        </a:spcBef>
                        <a:spcAft>
                          <a:spcPts val="720"/>
                        </a:spcAft>
                        <a:buFont typeface="Arial" panose="020B0604020202020204" pitchFamily="34" charset="0"/>
                        <a:buChar char="•"/>
                      </a:pP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BC Cancer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s’est</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associé</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à la First Nations Health Authority pour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concevoir</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conjointement</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des interventions et des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activités</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promotionnelles</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visant</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à mobiliser la population des Premières Nations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en</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Colombie-Britannique</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Des services de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dépistage</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du cancer du sein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sont</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également</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offerts</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aux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collectivités</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des Premières Nations, par le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biais</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du service mobile de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mammographie</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tc>
                <a:extLst>
                  <a:ext uri="{0D108BD9-81ED-4DB2-BD59-A6C34878D82A}">
                    <a16:rowId xmlns:a16="http://schemas.microsoft.com/office/drawing/2014/main" val="1694749875"/>
                  </a:ext>
                </a:extLst>
              </a:tr>
              <a:tr h="1386624">
                <a:tc>
                  <a:txBody>
                    <a:bodyPr/>
                    <a:lstStyle/>
                    <a:p>
                      <a:pPr marL="0" marR="0" algn="ctr">
                        <a:lnSpc>
                          <a:spcPct val="107000"/>
                        </a:lnSpc>
                        <a:spcBef>
                          <a:spcPts val="0"/>
                        </a:spcBef>
                        <a:spcAft>
                          <a:spcPts val="0"/>
                        </a:spcAft>
                      </a:pPr>
                      <a:r>
                        <a:rPr lang="en-US" sz="900" b="1" kern="1200">
                          <a:solidFill>
                            <a:schemeClr val="accent4"/>
                          </a:solidFill>
                          <a:effectLst/>
                          <a:latin typeface="+mn-lt"/>
                          <a:ea typeface="+mn-ea"/>
                          <a:cs typeface="+mn-cs"/>
                        </a:rPr>
                        <a:t>Alb.</a:t>
                      </a:r>
                    </a:p>
                  </a:txBody>
                  <a:tcPr marL="68580" marR="68580" marT="0" marB="0">
                    <a:solidFill>
                      <a:schemeClr val="accent2">
                        <a:lumMod val="20000"/>
                        <a:lumOff val="80000"/>
                      </a:schemeClr>
                    </a:solidFill>
                  </a:tcPr>
                </a:tc>
                <a:tc>
                  <a:txBody>
                    <a:bodyPr/>
                    <a:lstStyle/>
                    <a:p>
                      <a:pPr marL="171450" marR="0" lvl="0" indent="-171450">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Premières Nations</a:t>
                      </a:r>
                    </a:p>
                    <a:p>
                      <a:pPr marL="171450" marR="0" lvl="0" indent="-171450">
                        <a:lnSpc>
                          <a:spcPct val="100000"/>
                        </a:lnSpc>
                        <a:spcBef>
                          <a:spcPts val="0"/>
                        </a:spcBef>
                        <a:spcAft>
                          <a:spcPts val="0"/>
                        </a:spcAft>
                        <a:buFont typeface="Arial" panose="020B0604020202020204" pitchFamily="34" charset="0"/>
                        <a:buChar char="•"/>
                      </a:pP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Inuits</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p>
                    <a:p>
                      <a:pPr marL="171450" marR="0" lvl="0" indent="-171450">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Métis</a:t>
                      </a:r>
                    </a:p>
                  </a:txBody>
                  <a:tcPr marL="68580" marR="68580" marT="0" marB="0"/>
                </a:tc>
                <a:tc>
                  <a:txBody>
                    <a:bodyPr/>
                    <a:lstStyle/>
                    <a:p>
                      <a:pPr marL="228600" marR="0" lvl="0" indent="-228600">
                        <a:lnSpc>
                          <a:spcPct val="100000"/>
                        </a:lnSpc>
                        <a:spcBef>
                          <a:spcPts val="0"/>
                        </a:spcBef>
                        <a:spcAft>
                          <a:spcPts val="0"/>
                        </a:spcAft>
                        <a:buFont typeface="+mj-lt"/>
                        <a:buAutoNum type="arabicPeriod"/>
                      </a:pP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Formation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individuelle</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et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en</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groupe</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a:t>
                      </a:r>
                    </a:p>
                    <a:p>
                      <a:pPr marL="228600" marR="0" lvl="0" indent="-228600">
                        <a:lnSpc>
                          <a:spcPct val="100000"/>
                        </a:lnSpc>
                        <a:spcBef>
                          <a:spcPts val="0"/>
                        </a:spcBef>
                        <a:spcAft>
                          <a:spcPts val="0"/>
                        </a:spcAft>
                        <a:buFont typeface="+mj-lt"/>
                        <a:buAutoNum type="arabicPeriod"/>
                      </a:pP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Invitations et rappels</a:t>
                      </a:r>
                    </a:p>
                    <a:p>
                      <a:pPr marL="228600" marR="0" lvl="0" indent="-228600">
                        <a:lnSpc>
                          <a:spcPct val="100000"/>
                        </a:lnSpc>
                        <a:spcBef>
                          <a:spcPts val="0"/>
                        </a:spcBef>
                        <a:spcAft>
                          <a:spcPts val="0"/>
                        </a:spcAft>
                        <a:buFont typeface="+mj-lt"/>
                        <a:buAutoNum type="arabicPeriod"/>
                      </a:pP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Médias</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(petits et de masse)</a:t>
                      </a:r>
                    </a:p>
                    <a:p>
                      <a:pPr marL="228600" marR="0" lvl="0" indent="-228600">
                        <a:lnSpc>
                          <a:spcPct val="100000"/>
                        </a:lnSpc>
                        <a:spcBef>
                          <a:spcPts val="0"/>
                        </a:spcBef>
                        <a:spcAft>
                          <a:spcPts val="0"/>
                        </a:spcAft>
                        <a:buFont typeface="+mj-lt"/>
                        <a:buAutoNum type="arabicPeriod"/>
                      </a:pP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Évaluation</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des FSS et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rétroaction</a:t>
                      </a:r>
                      <a:endPar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p>
                      <a:pPr marL="228600" marR="0" lvl="0" indent="-228600">
                        <a:lnSpc>
                          <a:spcPct val="100000"/>
                        </a:lnSpc>
                        <a:spcBef>
                          <a:spcPts val="0"/>
                        </a:spcBef>
                        <a:spcAft>
                          <a:spcPts val="0"/>
                        </a:spcAft>
                        <a:buFont typeface="+mj-lt"/>
                        <a:buAutoNum type="arabicPeriod"/>
                      </a:pP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Cliniques</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mobiles de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dépistage</a:t>
                      </a:r>
                      <a:endPar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p>
                      <a:pPr marL="228600" marR="0" lvl="0" indent="-228600">
                        <a:lnSpc>
                          <a:spcPct val="100000"/>
                        </a:lnSpc>
                        <a:spcBef>
                          <a:spcPts val="0"/>
                        </a:spcBef>
                        <a:spcAft>
                          <a:spcPts val="0"/>
                        </a:spcAft>
                        <a:buFont typeface="+mj-lt"/>
                        <a:buAutoNum type="arabicPeriod"/>
                      </a:pP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Formation des FSS sur les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compétences</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culturelles</a:t>
                      </a:r>
                      <a:endPar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p>
                      <a:pPr marL="228600" marR="0" lvl="0" indent="-228600">
                        <a:lnSpc>
                          <a:spcPct val="100000"/>
                        </a:lnSpc>
                        <a:spcBef>
                          <a:spcPts val="0"/>
                        </a:spcBef>
                        <a:spcAft>
                          <a:spcPts val="0"/>
                        </a:spcAft>
                        <a:buFont typeface="+mj-lt"/>
                        <a:buAutoNum type="arabicPeriod"/>
                      </a:pP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Élaboration</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de matériel et de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ressources</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adaptés</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sur le plan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culturel</a:t>
                      </a:r>
                      <a:endPar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p>
                      <a:pPr marL="228600" marR="0" lvl="0" indent="-228600">
                        <a:lnSpc>
                          <a:spcPct val="100000"/>
                        </a:lnSpc>
                        <a:spcBef>
                          <a:spcPts val="0"/>
                        </a:spcBef>
                        <a:spcAft>
                          <a:spcPts val="0"/>
                        </a:spcAft>
                        <a:buFont typeface="+mj-lt"/>
                        <a:buAutoNum type="arabicPeriod"/>
                      </a:pP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Mobilisation</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directe</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du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groupe</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concerné</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en</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vue</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de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concevoir</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conjointement</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des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programmes</a:t>
                      </a:r>
                      <a:endPar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tc>
                <a:tc>
                  <a:txBody>
                    <a:bodyPr/>
                    <a:lstStyle/>
                    <a:p>
                      <a:pPr marL="228600" marR="0" lvl="0" indent="-228600">
                        <a:lnSpc>
                          <a:spcPct val="100000"/>
                        </a:lnSpc>
                        <a:spcBef>
                          <a:spcPts val="0"/>
                        </a:spcBef>
                        <a:spcAft>
                          <a:spcPts val="0"/>
                        </a:spcAft>
                        <a:buFont typeface="+mj-lt"/>
                        <a:buAutoNum type="arabicPeriod"/>
                      </a:pP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a:t>
                      </a:r>
                    </a:p>
                    <a:p>
                      <a:pPr marL="228600" marR="0" lvl="0" indent="-228600">
                        <a:lnSpc>
                          <a:spcPct val="100000"/>
                        </a:lnSpc>
                        <a:spcBef>
                          <a:spcPts val="0"/>
                        </a:spcBef>
                        <a:spcAft>
                          <a:spcPts val="0"/>
                        </a:spcAft>
                        <a:buFont typeface="+mj-lt"/>
                        <a:buAutoNum type="arabicPeriod"/>
                      </a:pP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p>
                    <a:p>
                      <a:pPr marL="228600" marR="0" lvl="0" indent="-228600">
                        <a:lnSpc>
                          <a:spcPct val="100000"/>
                        </a:lnSpc>
                        <a:spcBef>
                          <a:spcPts val="0"/>
                        </a:spcBef>
                        <a:spcAft>
                          <a:spcPts val="0"/>
                        </a:spcAft>
                        <a:buFont typeface="+mj-lt"/>
                        <a:buAutoNum type="arabicPeriod"/>
                      </a:pP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a:t>
                      </a:r>
                    </a:p>
                    <a:p>
                      <a:pPr marL="228600" marR="0" lvl="0" indent="-228600">
                        <a:lnSpc>
                          <a:spcPct val="100000"/>
                        </a:lnSpc>
                        <a:spcBef>
                          <a:spcPts val="0"/>
                        </a:spcBef>
                        <a:spcAft>
                          <a:spcPts val="0"/>
                        </a:spcAft>
                        <a:buFont typeface="+mj-lt"/>
                        <a:buAutoNum type="arabicPeriod"/>
                      </a:pP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p>
                    <a:p>
                      <a:pPr marL="228600" marR="0" lvl="0" indent="-228600">
                        <a:lnSpc>
                          <a:spcPct val="100000"/>
                        </a:lnSpc>
                        <a:spcBef>
                          <a:spcPts val="0"/>
                        </a:spcBef>
                        <a:spcAft>
                          <a:spcPts val="0"/>
                        </a:spcAft>
                        <a:buFont typeface="+mj-lt"/>
                        <a:buAutoNum type="arabicPeriod"/>
                      </a:pP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a:t>
                      </a:r>
                    </a:p>
                    <a:p>
                      <a:pPr marL="228600" marR="0" lvl="0" indent="-228600">
                        <a:lnSpc>
                          <a:spcPct val="100000"/>
                        </a:lnSpc>
                        <a:spcBef>
                          <a:spcPts val="0"/>
                        </a:spcBef>
                        <a:spcAft>
                          <a:spcPts val="0"/>
                        </a:spcAft>
                        <a:buFont typeface="+mj-lt"/>
                        <a:buAutoNum type="arabicPeriod"/>
                      </a:pP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a:t>
                      </a:r>
                    </a:p>
                    <a:p>
                      <a:pPr marL="228600" marR="0" lvl="0" indent="-228600">
                        <a:lnSpc>
                          <a:spcPct val="100000"/>
                        </a:lnSpc>
                        <a:spcBef>
                          <a:spcPts val="0"/>
                        </a:spcBef>
                        <a:spcAft>
                          <a:spcPts val="0"/>
                        </a:spcAft>
                        <a:buFont typeface="+mj-lt"/>
                        <a:buAutoNum type="arabicPeriod"/>
                      </a:pP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p>
                    <a:p>
                      <a:pPr marL="228600" marR="0" lvl="0" indent="-228600">
                        <a:lnSpc>
                          <a:spcPct val="107000"/>
                        </a:lnSpc>
                        <a:spcBef>
                          <a:spcPts val="0"/>
                        </a:spcBef>
                        <a:spcAft>
                          <a:spcPts val="720"/>
                        </a:spcAft>
                        <a:buFont typeface="+mj-lt"/>
                        <a:buAutoNum type="arabicPeriod"/>
                      </a:pP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tc>
                <a:tc>
                  <a:txBody>
                    <a:bodyPr/>
                    <a:lstStyle/>
                    <a:p>
                      <a:pPr marL="171450" marR="0" lvl="0" indent="-171450">
                        <a:lnSpc>
                          <a:spcPct val="100000"/>
                        </a:lnSpc>
                        <a:spcBef>
                          <a:spcPts val="0"/>
                        </a:spcBef>
                        <a:spcAft>
                          <a:spcPts val="0"/>
                        </a:spcAft>
                        <a:buFont typeface="Arial" panose="020B0604020202020204" pitchFamily="34" charset="0"/>
                        <a:buChar char="•"/>
                      </a:pP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Association avec des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représentants</a:t>
                      </a: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des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Autochtones</a:t>
                      </a: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pour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effectuer</a:t>
                      </a: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des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évaluations</a:t>
                      </a: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des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disparités</a:t>
                      </a: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en</a:t>
                      </a: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matière de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dépistage</a:t>
                      </a: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en</a:t>
                      </a: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vue</a:t>
                      </a: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d’en</a:t>
                      </a: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utiliser</a:t>
                      </a: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les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résultats</a:t>
                      </a: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pour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éclairer</a:t>
                      </a: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des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stratégies</a:t>
                      </a: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visant</a:t>
                      </a: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à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accroître</a:t>
                      </a: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le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dépistage</a:t>
                      </a: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au sein des populations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autochtones</a:t>
                      </a:r>
                      <a:endParaRPr lang="en-US" sz="900" b="0" kern="1200" dirty="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nSpc>
                          <a:spcPct val="100000"/>
                        </a:lnSpc>
                        <a:spcBef>
                          <a:spcPts val="0"/>
                        </a:spcBef>
                        <a:spcAft>
                          <a:spcPts val="0"/>
                        </a:spcAft>
                        <a:buFont typeface="Arial" panose="020B0604020202020204" pitchFamily="34" charset="0"/>
                        <a:buChar char="•"/>
                      </a:pP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Partage des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données</a:t>
                      </a: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probantes</a:t>
                      </a: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et des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enseignements</a:t>
                      </a: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avec les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fournisseurs</a:t>
                      </a: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de services,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en</a:t>
                      </a: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vue</a:t>
                      </a: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de la prestation de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soins</a:t>
                      </a: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adaptés</a:t>
                      </a: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sur le plan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culturel</a:t>
                      </a:r>
                      <a:endParaRPr lang="en-US" sz="900" b="0" kern="1200" dirty="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nSpc>
                          <a:spcPct val="100000"/>
                        </a:lnSpc>
                        <a:spcBef>
                          <a:spcPts val="0"/>
                        </a:spcBef>
                        <a:spcAft>
                          <a:spcPts val="0"/>
                        </a:spcAft>
                        <a:buFont typeface="Arial" panose="020B0604020202020204" pitchFamily="34" charset="0"/>
                        <a:buChar char="•"/>
                      </a:pP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Collaboration avec des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partenaires</a:t>
                      </a: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autochtones</a:t>
                      </a: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en</a:t>
                      </a: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vue</a:t>
                      </a: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de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l’élaboration</a:t>
                      </a: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et de la diffusion de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renseignements</a:t>
                      </a: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culturellement</a:t>
                      </a:r>
                      <a:r>
                        <a:rPr lang="en-CA" sz="900" b="0" kern="1200" dirty="0">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 </a:t>
                      </a:r>
                      <a:r>
                        <a:rPr lang="en-CA" sz="900" b="0" kern="1200" dirty="0" err="1">
                          <a:solidFill>
                            <a:schemeClr val="accent4"/>
                          </a:solidFill>
                          <a:effectLst/>
                          <a:latin typeface="Calibri" panose="020F0502020204030204" pitchFamily="34" charset="0"/>
                          <a:ea typeface="Yu Mincho" panose="02020400000000000000" pitchFamily="18" charset="-128"/>
                          <a:cs typeface="Calibri" panose="020F0502020204030204" pitchFamily="34" charset="0"/>
                        </a:rPr>
                        <a:t>appropriés</a:t>
                      </a:r>
                      <a:endParaRPr lang="en-US" sz="900" b="0" kern="1200" dirty="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720"/>
                        </a:spcAft>
                      </a:pPr>
                      <a:r>
                        <a:rPr lang="en-US" sz="900" b="0" kern="1200"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tc>
                <a:extLst>
                  <a:ext uri="{0D108BD9-81ED-4DB2-BD59-A6C34878D82A}">
                    <a16:rowId xmlns:a16="http://schemas.microsoft.com/office/drawing/2014/main" val="2280000350"/>
                  </a:ext>
                </a:extLst>
              </a:tr>
            </a:tbl>
          </a:graphicData>
        </a:graphic>
      </p:graphicFrame>
    </p:spTree>
    <p:extLst>
      <p:ext uri="{BB962C8B-B14F-4D97-AF65-F5344CB8AC3E}">
        <p14:creationId xmlns:p14="http://schemas.microsoft.com/office/powerpoint/2010/main" val="27579354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840871" y="389332"/>
            <a:ext cx="10380786" cy="345482"/>
          </a:xfrm>
        </p:spPr>
        <p:txBody>
          <a:bodyPr>
            <a:normAutofit/>
          </a:bodyPr>
          <a:lstStyle/>
          <a:p>
            <a:r>
              <a:rPr lang="fr-FR" sz="1600"/>
              <a:t>Stratégies d’amélioration du dépistage pour les Premières Nations, les Inuits et les Métis</a:t>
            </a:r>
            <a:r>
              <a:rPr lang="en-US" sz="1600"/>
              <a:t> (2/4)</a:t>
            </a:r>
          </a:p>
        </p:txBody>
      </p:sp>
      <p:graphicFrame>
        <p:nvGraphicFramePr>
          <p:cNvPr id="2" name="Table 1">
            <a:extLst>
              <a:ext uri="{FF2B5EF4-FFF2-40B4-BE49-F238E27FC236}">
                <a16:creationId xmlns:a16="http://schemas.microsoft.com/office/drawing/2014/main" id="{BB8D9A85-32B9-D24A-9B77-B42A120AF6A5}"/>
              </a:ext>
            </a:extLst>
          </p:cNvPr>
          <p:cNvGraphicFramePr>
            <a:graphicFrameLocks noGrp="1"/>
          </p:cNvGraphicFramePr>
          <p:nvPr>
            <p:extLst>
              <p:ext uri="{D42A27DB-BD31-4B8C-83A1-F6EECF244321}">
                <p14:modId xmlns:p14="http://schemas.microsoft.com/office/powerpoint/2010/main" val="1267537094"/>
              </p:ext>
            </p:extLst>
          </p:nvPr>
        </p:nvGraphicFramePr>
        <p:xfrm>
          <a:off x="258944" y="734814"/>
          <a:ext cx="11272206" cy="3694012"/>
        </p:xfrm>
        <a:graphic>
          <a:graphicData uri="http://schemas.openxmlformats.org/drawingml/2006/table">
            <a:tbl>
              <a:tblPr firstRow="1" firstCol="1"/>
              <a:tblGrid>
                <a:gridCol w="482035">
                  <a:extLst>
                    <a:ext uri="{9D8B030D-6E8A-4147-A177-3AD203B41FA5}">
                      <a16:colId xmlns:a16="http://schemas.microsoft.com/office/drawing/2014/main" val="1487116178"/>
                    </a:ext>
                  </a:extLst>
                </a:gridCol>
                <a:gridCol w="788416">
                  <a:extLst>
                    <a:ext uri="{9D8B030D-6E8A-4147-A177-3AD203B41FA5}">
                      <a16:colId xmlns:a16="http://schemas.microsoft.com/office/drawing/2014/main" val="1684580349"/>
                    </a:ext>
                  </a:extLst>
                </a:gridCol>
                <a:gridCol w="2557083">
                  <a:extLst>
                    <a:ext uri="{9D8B030D-6E8A-4147-A177-3AD203B41FA5}">
                      <a16:colId xmlns:a16="http://schemas.microsoft.com/office/drawing/2014/main" val="1215379995"/>
                    </a:ext>
                  </a:extLst>
                </a:gridCol>
                <a:gridCol w="1327094">
                  <a:extLst>
                    <a:ext uri="{9D8B030D-6E8A-4147-A177-3AD203B41FA5}">
                      <a16:colId xmlns:a16="http://schemas.microsoft.com/office/drawing/2014/main" val="847402121"/>
                    </a:ext>
                  </a:extLst>
                </a:gridCol>
                <a:gridCol w="6117578">
                  <a:extLst>
                    <a:ext uri="{9D8B030D-6E8A-4147-A177-3AD203B41FA5}">
                      <a16:colId xmlns:a16="http://schemas.microsoft.com/office/drawing/2014/main" val="1213246168"/>
                    </a:ext>
                  </a:extLst>
                </a:gridCol>
              </a:tblGrid>
              <a:tr h="248346">
                <a:tc>
                  <a:txBody>
                    <a:bodyPr/>
                    <a:lstStyle/>
                    <a:p>
                      <a:pPr marL="0" marR="0" algn="ctr">
                        <a:lnSpc>
                          <a:spcPct val="100000"/>
                        </a:lnSpc>
                        <a:spcBef>
                          <a:spcPts val="0"/>
                        </a:spcBef>
                        <a:spcAft>
                          <a:spcPts val="0"/>
                        </a:spcAft>
                      </a:pPr>
                      <a:r>
                        <a:rPr lang="en-US" sz="900" b="1">
                          <a:solidFill>
                            <a:schemeClr val="accent4"/>
                          </a:solidFill>
                          <a:effectLst/>
                        </a:rPr>
                        <a:t>P/T</a:t>
                      </a:r>
                      <a:endParaRPr lang="en-US" sz="9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3211" marR="33211" marT="0" marB="0">
                    <a:solidFill>
                      <a:schemeClr val="accent2">
                        <a:lumMod val="20000"/>
                        <a:lumOff val="80000"/>
                      </a:schemeClr>
                    </a:solidFill>
                  </a:tcPr>
                </a:tc>
                <a:tc>
                  <a:txBody>
                    <a:bodyPr/>
                    <a:lstStyle/>
                    <a:p>
                      <a:pPr marL="0" marR="0" algn="ctr">
                        <a:lnSpc>
                          <a:spcPct val="107000"/>
                        </a:lnSpc>
                        <a:spcBef>
                          <a:spcPts val="0"/>
                        </a:spcBef>
                        <a:spcAft>
                          <a:spcPts val="100"/>
                        </a:spcAft>
                      </a:pPr>
                      <a:r>
                        <a:rPr lang="en-US" sz="900" b="1" kern="1200" dirty="0">
                          <a:solidFill>
                            <a:schemeClr val="accent4"/>
                          </a:solidFill>
                          <a:effectLst/>
                          <a:latin typeface="+mn-lt"/>
                          <a:ea typeface="+mn-ea"/>
                          <a:cs typeface="+mn-cs"/>
                        </a:rPr>
                        <a:t>Public(s) </a:t>
                      </a:r>
                      <a:r>
                        <a:rPr lang="en-US" sz="900" b="1" kern="1200" dirty="0" err="1">
                          <a:solidFill>
                            <a:schemeClr val="accent4"/>
                          </a:solidFill>
                          <a:effectLst/>
                          <a:latin typeface="+mn-lt"/>
                          <a:ea typeface="+mn-ea"/>
                          <a:cs typeface="+mn-cs"/>
                        </a:rPr>
                        <a:t>visé</a:t>
                      </a:r>
                      <a:r>
                        <a:rPr lang="en-US" sz="900" b="1" kern="1200" dirty="0">
                          <a:solidFill>
                            <a:schemeClr val="accent4"/>
                          </a:solidFill>
                          <a:effectLst/>
                          <a:latin typeface="+mn-lt"/>
                          <a:ea typeface="+mn-ea"/>
                          <a:cs typeface="+mn-cs"/>
                        </a:rPr>
                        <a:t>(s) :</a:t>
                      </a: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100"/>
                        </a:spcAft>
                      </a:pPr>
                      <a:r>
                        <a:rPr lang="en-US" sz="900" b="1" kern="1200" err="1">
                          <a:solidFill>
                            <a:schemeClr val="accent4"/>
                          </a:solidFill>
                          <a:effectLst/>
                          <a:latin typeface="+mn-lt"/>
                          <a:ea typeface="+mn-ea"/>
                          <a:cs typeface="+mn-cs"/>
                        </a:rPr>
                        <a:t>Stratégies</a:t>
                      </a:r>
                      <a:r>
                        <a:rPr lang="en-US" sz="900" b="1" kern="1200">
                          <a:solidFill>
                            <a:schemeClr val="accent4"/>
                          </a:solidFill>
                          <a:effectLst/>
                          <a:latin typeface="+mn-lt"/>
                          <a:ea typeface="+mn-ea"/>
                          <a:cs typeface="+mn-cs"/>
                        </a:rPr>
                        <a:t> </a:t>
                      </a:r>
                      <a:r>
                        <a:rPr lang="en-US" sz="900" b="1" kern="1200" err="1">
                          <a:solidFill>
                            <a:schemeClr val="accent4"/>
                          </a:solidFill>
                          <a:effectLst/>
                          <a:latin typeface="+mn-lt"/>
                          <a:ea typeface="+mn-ea"/>
                          <a:cs typeface="+mn-cs"/>
                        </a:rPr>
                        <a:t>utilisées</a:t>
                      </a:r>
                      <a:r>
                        <a:rPr lang="en-US" sz="900" b="1" kern="1200">
                          <a:solidFill>
                            <a:schemeClr val="accent4"/>
                          </a:solidFill>
                          <a:effectLst/>
                          <a:latin typeface="+mn-lt"/>
                          <a:ea typeface="+mn-ea"/>
                          <a:cs typeface="+mn-cs"/>
                        </a:rPr>
                        <a:t> :</a:t>
                      </a: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720"/>
                        </a:spcAft>
                      </a:pPr>
                      <a:r>
                        <a:rPr lang="en-US" sz="900" b="1" kern="1200" err="1">
                          <a:solidFill>
                            <a:schemeClr val="accent4"/>
                          </a:solidFill>
                          <a:effectLst/>
                          <a:latin typeface="+mn-lt"/>
                          <a:ea typeface="+mn-ea"/>
                          <a:cs typeface="+mn-cs"/>
                        </a:rPr>
                        <a:t>Stratégie</a:t>
                      </a:r>
                      <a:r>
                        <a:rPr lang="en-US" sz="900" b="1" kern="1200">
                          <a:solidFill>
                            <a:schemeClr val="accent4"/>
                          </a:solidFill>
                          <a:effectLst/>
                          <a:latin typeface="+mn-lt"/>
                          <a:ea typeface="+mn-ea"/>
                          <a:cs typeface="+mn-cs"/>
                        </a:rPr>
                        <a:t> </a:t>
                      </a:r>
                      <a:r>
                        <a:rPr lang="en-US" sz="900" b="1" kern="1200" err="1">
                          <a:solidFill>
                            <a:schemeClr val="accent4"/>
                          </a:solidFill>
                          <a:effectLst/>
                          <a:latin typeface="+mn-lt"/>
                          <a:ea typeface="+mn-ea"/>
                          <a:cs typeface="+mn-cs"/>
                        </a:rPr>
                        <a:t>élaborée</a:t>
                      </a:r>
                      <a:r>
                        <a:rPr lang="en-US" sz="900" b="1" kern="1200">
                          <a:solidFill>
                            <a:schemeClr val="accent4"/>
                          </a:solidFill>
                          <a:effectLst/>
                          <a:latin typeface="+mn-lt"/>
                          <a:ea typeface="+mn-ea"/>
                          <a:cs typeface="+mn-cs"/>
                        </a:rPr>
                        <a:t> </a:t>
                      </a:r>
                      <a:r>
                        <a:rPr lang="en-US" sz="900" b="1" kern="1200" err="1">
                          <a:solidFill>
                            <a:schemeClr val="accent4"/>
                          </a:solidFill>
                          <a:effectLst/>
                          <a:latin typeface="+mn-lt"/>
                          <a:ea typeface="+mn-ea"/>
                          <a:cs typeface="+mn-cs"/>
                        </a:rPr>
                        <a:t>conjointement</a:t>
                      </a:r>
                      <a:r>
                        <a:rPr lang="en-US" sz="900" b="1" kern="1200">
                          <a:solidFill>
                            <a:schemeClr val="accent4"/>
                          </a:solidFill>
                          <a:effectLst/>
                          <a:latin typeface="+mn-lt"/>
                          <a:ea typeface="+mn-ea"/>
                          <a:cs typeface="+mn-cs"/>
                        </a:rPr>
                        <a:t> avec le </a:t>
                      </a:r>
                      <a:r>
                        <a:rPr lang="en-US" sz="900" b="1" kern="1200" err="1">
                          <a:solidFill>
                            <a:schemeClr val="accent4"/>
                          </a:solidFill>
                          <a:effectLst/>
                          <a:latin typeface="+mn-lt"/>
                          <a:ea typeface="+mn-ea"/>
                          <a:cs typeface="+mn-cs"/>
                        </a:rPr>
                        <a:t>groupe</a:t>
                      </a:r>
                      <a:r>
                        <a:rPr lang="en-US" sz="900" b="1" kern="1200">
                          <a:solidFill>
                            <a:schemeClr val="accent4"/>
                          </a:solidFill>
                          <a:effectLst/>
                          <a:latin typeface="+mn-lt"/>
                          <a:ea typeface="+mn-ea"/>
                          <a:cs typeface="+mn-cs"/>
                        </a:rPr>
                        <a:t> </a:t>
                      </a:r>
                      <a:r>
                        <a:rPr lang="en-US" sz="900" b="1" kern="1200" err="1">
                          <a:solidFill>
                            <a:schemeClr val="accent4"/>
                          </a:solidFill>
                          <a:effectLst/>
                          <a:latin typeface="+mn-lt"/>
                          <a:ea typeface="+mn-ea"/>
                          <a:cs typeface="+mn-cs"/>
                        </a:rPr>
                        <a:t>concerné</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720"/>
                        </a:spcAft>
                      </a:pPr>
                      <a:r>
                        <a:rPr lang="en-US" sz="900" b="1" kern="1200">
                          <a:solidFill>
                            <a:schemeClr val="accent4"/>
                          </a:solidFill>
                          <a:effectLst/>
                          <a:latin typeface="+mn-lt"/>
                          <a:ea typeface="+mn-ea"/>
                          <a:cs typeface="+mn-cs"/>
                        </a:rPr>
                        <a:t>Description des </a:t>
                      </a:r>
                      <a:r>
                        <a:rPr lang="en-US" sz="900" b="1" kern="1200" err="1">
                          <a:solidFill>
                            <a:schemeClr val="accent4"/>
                          </a:solidFill>
                          <a:effectLst/>
                          <a:latin typeface="+mn-lt"/>
                          <a:ea typeface="+mn-ea"/>
                          <a:cs typeface="+mn-cs"/>
                        </a:rPr>
                        <a:t>activités</a:t>
                      </a:r>
                      <a:r>
                        <a:rPr lang="en-US" sz="900" b="1" kern="1200">
                          <a:solidFill>
                            <a:schemeClr val="accent4"/>
                          </a:solidFill>
                          <a:effectLst/>
                          <a:latin typeface="+mn-lt"/>
                          <a:ea typeface="+mn-ea"/>
                          <a:cs typeface="+mn-cs"/>
                        </a:rPr>
                        <a:t> </a:t>
                      </a:r>
                      <a:r>
                        <a:rPr lang="en-US" sz="900" b="1" kern="1200" err="1">
                          <a:solidFill>
                            <a:schemeClr val="accent4"/>
                          </a:solidFill>
                          <a:effectLst/>
                          <a:latin typeface="+mn-lt"/>
                          <a:ea typeface="+mn-ea"/>
                          <a:cs typeface="+mn-cs"/>
                        </a:rPr>
                        <a:t>visant</a:t>
                      </a:r>
                      <a:r>
                        <a:rPr lang="en-US" sz="900" b="1" kern="1200">
                          <a:solidFill>
                            <a:schemeClr val="accent4"/>
                          </a:solidFill>
                          <a:effectLst/>
                          <a:latin typeface="+mn-lt"/>
                          <a:ea typeface="+mn-ea"/>
                          <a:cs typeface="+mn-cs"/>
                        </a:rPr>
                        <a:t> à </a:t>
                      </a:r>
                      <a:r>
                        <a:rPr lang="en-US" sz="900" b="1" kern="1200" err="1">
                          <a:solidFill>
                            <a:schemeClr val="accent4"/>
                          </a:solidFill>
                          <a:effectLst/>
                          <a:latin typeface="+mn-lt"/>
                          <a:ea typeface="+mn-ea"/>
                          <a:cs typeface="+mn-cs"/>
                        </a:rPr>
                        <a:t>accroître</a:t>
                      </a:r>
                      <a:r>
                        <a:rPr lang="en-US" sz="900" b="1" kern="1200">
                          <a:solidFill>
                            <a:schemeClr val="accent4"/>
                          </a:solidFill>
                          <a:effectLst/>
                          <a:latin typeface="+mn-lt"/>
                          <a:ea typeface="+mn-ea"/>
                          <a:cs typeface="+mn-cs"/>
                        </a:rPr>
                        <a:t> la participation au </a:t>
                      </a:r>
                      <a:r>
                        <a:rPr lang="en-US" sz="900" b="1" kern="1200" err="1">
                          <a:solidFill>
                            <a:schemeClr val="accent4"/>
                          </a:solidFill>
                          <a:effectLst/>
                          <a:latin typeface="+mn-lt"/>
                          <a:ea typeface="+mn-ea"/>
                          <a:cs typeface="+mn-cs"/>
                        </a:rPr>
                        <a:t>dépistage</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2295285155"/>
                  </a:ext>
                </a:extLst>
              </a:tr>
              <a:tr h="1614323">
                <a:tc>
                  <a:txBody>
                    <a:bodyPr/>
                    <a:lstStyle/>
                    <a:p>
                      <a:pPr marL="0" marR="0" algn="ctr">
                        <a:lnSpc>
                          <a:spcPct val="100000"/>
                        </a:lnSpc>
                        <a:spcBef>
                          <a:spcPts val="0"/>
                        </a:spcBef>
                        <a:spcAft>
                          <a:spcPts val="0"/>
                        </a:spcAft>
                      </a:pPr>
                      <a:r>
                        <a:rPr lang="en-US" sz="900" b="1">
                          <a:solidFill>
                            <a:schemeClr val="accent4"/>
                          </a:solidFill>
                          <a:effectLst/>
                          <a:latin typeface="Calibri" panose="020F0502020204030204" pitchFamily="34" charset="0"/>
                          <a:ea typeface="Calibri" panose="020F0502020204030204" pitchFamily="34" charset="0"/>
                          <a:cs typeface="Calibri" panose="020F0502020204030204" pitchFamily="34" charset="0"/>
                        </a:rPr>
                        <a:t>Sask.</a:t>
                      </a:r>
                      <a:endParaRPr lang="en-US" sz="9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solidFill>
                      <a:schemeClr val="accent2">
                        <a:lumMod val="20000"/>
                        <a:lumOff val="80000"/>
                      </a:schemeClr>
                    </a:solidFill>
                  </a:tcPr>
                </a:tc>
                <a:tc>
                  <a:txBody>
                    <a:bodyPr/>
                    <a:lstStyle/>
                    <a:p>
                      <a:pPr marL="171450" marR="0" lvl="0" indent="-171450">
                        <a:lnSpc>
                          <a:spcPct val="107000"/>
                        </a:lnSpc>
                        <a:spcBef>
                          <a:spcPts val="720"/>
                        </a:spcBef>
                        <a:spcAft>
                          <a:spcPts val="720"/>
                        </a:spcAft>
                        <a:buFont typeface="Arial" panose="020B0604020202020204" pitchFamily="34" charset="0"/>
                        <a:buChar char="•"/>
                      </a:pP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Premières Nations</a:t>
                      </a:r>
                    </a:p>
                    <a:p>
                      <a:pPr marL="171450" marR="0" lvl="0" indent="-171450">
                        <a:lnSpc>
                          <a:spcPct val="107000"/>
                        </a:lnSpc>
                        <a:spcBef>
                          <a:spcPts val="720"/>
                        </a:spcBef>
                        <a:spcAft>
                          <a:spcPts val="720"/>
                        </a:spcAft>
                        <a:buFont typeface="Arial" panose="020B0604020202020204" pitchFamily="34" charset="0"/>
                        <a:buChar char="•"/>
                      </a:pP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Métis</a:t>
                      </a:r>
                    </a:p>
                  </a:txBody>
                  <a:tcPr marL="68580" marR="68580" marT="0" marB="0"/>
                </a:tc>
                <a:tc>
                  <a:txBody>
                    <a:bodyPr/>
                    <a:lstStyle/>
                    <a:p>
                      <a:pPr marL="171450" marR="0" lvl="0" indent="-171450">
                        <a:lnSpc>
                          <a:spcPct val="107000"/>
                        </a:lnSpc>
                        <a:spcBef>
                          <a:spcPts val="720"/>
                        </a:spcBef>
                        <a:spcAft>
                          <a:spcPts val="720"/>
                        </a:spcAft>
                        <a:buFont typeface="Arial" panose="020B0604020202020204" pitchFamily="34" charset="0"/>
                        <a:buChar char="•"/>
                      </a:pP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Stratégie</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de surveillance du cancer chez les Métis et les Premières Nations</a:t>
                      </a:r>
                    </a:p>
                  </a:txBody>
                  <a:tcPr marL="68580" marR="68580" marT="0" marB="0"/>
                </a:tc>
                <a:tc>
                  <a:txBody>
                    <a:bodyPr/>
                    <a:lstStyle/>
                    <a:p>
                      <a:pPr marL="0" marR="0">
                        <a:lnSpc>
                          <a:spcPct val="107000"/>
                        </a:lnSpc>
                        <a:spcBef>
                          <a:spcPts val="0"/>
                        </a:spcBef>
                        <a:spcAft>
                          <a:spcPts val="720"/>
                        </a:spcAft>
                      </a:pP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Toutes</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tc>
                <a:tc>
                  <a:txBody>
                    <a:bodyPr/>
                    <a:lstStyle/>
                    <a:p>
                      <a:pPr marL="171450" marR="0" lvl="0" indent="-171450">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Un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gestionnaire</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de la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sensibilisation</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et des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coordonnateurs</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de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programme</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collaborent</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avec les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différents</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groupes</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pour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mettre</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en</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évidence</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les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besoins</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et les lacunes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en</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matière de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soins</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a:t>
                      </a:r>
                    </a:p>
                    <a:p>
                      <a:pPr marL="171450" marR="0" lvl="0" indent="-171450">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Adaptation de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l’itinéraire</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des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unités</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mobiles pour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desservir</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les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différentes</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collectivités</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au moment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où</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cela</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leur</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convient</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le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mieux</a:t>
                      </a:r>
                      <a:endPar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Formation du personnel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en</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matière de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compétences</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et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d’adaptation</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culturelles</a:t>
                      </a:r>
                      <a:endPar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Collaboration avec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l’équipe</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des communications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en</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vue</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d’élaborer</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du matériel et des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ressources</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adaptés</a:t>
                      </a:r>
                      <a:r>
                        <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rPr>
                        <a:t> sur le plan </a:t>
                      </a:r>
                      <a:r>
                        <a:rPr lang="en-US" sz="900" b="0" kern="120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culturel</a:t>
                      </a:r>
                      <a:endParaRPr lang="en-US" sz="900" b="0" kern="120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750717332"/>
                  </a:ext>
                </a:extLst>
              </a:tr>
              <a:tr h="1614323">
                <a:tc>
                  <a:txBody>
                    <a:bodyPr/>
                    <a:lstStyle/>
                    <a:p>
                      <a:pPr marL="0" marR="0" algn="ctr">
                        <a:lnSpc>
                          <a:spcPct val="100000"/>
                        </a:lnSpc>
                        <a:spcBef>
                          <a:spcPts val="0"/>
                        </a:spcBef>
                        <a:spcAft>
                          <a:spcPts val="0"/>
                        </a:spcAft>
                      </a:pPr>
                      <a:r>
                        <a:rPr lang="en-US" sz="900" b="1">
                          <a:solidFill>
                            <a:schemeClr val="accent4"/>
                          </a:solidFill>
                          <a:effectLst/>
                          <a:latin typeface="Calibri" panose="020F0502020204030204" pitchFamily="34" charset="0"/>
                          <a:ea typeface="Yu Mincho" panose="02020400000000000000" pitchFamily="18" charset="-128"/>
                          <a:cs typeface="Arial" panose="020B0604020202020204" pitchFamily="34" charset="0"/>
                        </a:rPr>
                        <a:t>Man.</a:t>
                      </a:r>
                    </a:p>
                  </a:txBody>
                  <a:tcPr marL="68580" marR="68580" marT="0" marB="0">
                    <a:solidFill>
                      <a:schemeClr val="accent2">
                        <a:lumMod val="20000"/>
                        <a:lumOff val="80000"/>
                      </a:schemeClr>
                    </a:solidFill>
                  </a:tcPr>
                </a:tc>
                <a:tc>
                  <a:txBody>
                    <a:bodyPr/>
                    <a:lstStyle/>
                    <a:p>
                      <a:pPr marL="171450" marR="0" lvl="0" indent="-171450">
                        <a:lnSpc>
                          <a:spcPct val="107000"/>
                        </a:lnSpc>
                        <a:spcBef>
                          <a:spcPts val="0"/>
                        </a:spcBef>
                        <a:spcAft>
                          <a:spcPts val="720"/>
                        </a:spcAft>
                        <a:buFont typeface="Arial" panose="020B0604020202020204" pitchFamily="34" charset="0"/>
                        <a:buChar char="•"/>
                      </a:pPr>
                      <a:r>
                        <a:rPr lang="en-US" sz="900" b="0" kern="1200">
                          <a:solidFill>
                            <a:schemeClr val="accent4"/>
                          </a:solidFill>
                          <a:effectLst/>
                          <a:latin typeface="+mn-lt"/>
                          <a:ea typeface="+mn-ea"/>
                          <a:cs typeface="+mn-cs"/>
                        </a:rPr>
                        <a:t>Premières Nations</a:t>
                      </a:r>
                    </a:p>
                    <a:p>
                      <a:pPr marL="171450" marR="0" lvl="0" indent="-171450">
                        <a:lnSpc>
                          <a:spcPct val="107000"/>
                        </a:lnSpc>
                        <a:spcBef>
                          <a:spcPts val="720"/>
                        </a:spcBef>
                        <a:spcAft>
                          <a:spcPts val="720"/>
                        </a:spcAft>
                        <a:buFont typeface="Arial" panose="020B0604020202020204" pitchFamily="34" charset="0"/>
                        <a:buChar char="•"/>
                      </a:pPr>
                      <a:r>
                        <a:rPr lang="en-US" sz="900" b="0" kern="1200">
                          <a:solidFill>
                            <a:schemeClr val="accent4"/>
                          </a:solidFill>
                          <a:effectLst/>
                          <a:latin typeface="+mn-lt"/>
                          <a:ea typeface="+mn-ea"/>
                          <a:cs typeface="+mn-cs"/>
                        </a:rPr>
                        <a:t>Métis</a:t>
                      </a:r>
                    </a:p>
                  </a:txBody>
                  <a:tcPr marL="68580" marR="68580" marT="0" marB="0"/>
                </a:tc>
                <a:tc>
                  <a:txBody>
                    <a:bodyPr/>
                    <a:lstStyle/>
                    <a:p>
                      <a:pPr marL="171450" marR="0" lvl="0" indent="-171450">
                        <a:spcBef>
                          <a:spcPts val="0"/>
                        </a:spcBef>
                        <a:spcAft>
                          <a:spcPts val="0"/>
                        </a:spcAft>
                        <a:buFont typeface="Arial" panose="020B0604020202020204" pitchFamily="34" charset="0"/>
                        <a:buChar char="•"/>
                        <a:tabLst>
                          <a:tab pos="228600" algn="l"/>
                          <a:tab pos="457200" algn="l"/>
                        </a:tabLst>
                      </a:pPr>
                      <a:r>
                        <a:rPr lang="en-US" sz="900" b="0" kern="1200" err="1">
                          <a:solidFill>
                            <a:schemeClr val="accent4"/>
                          </a:solidFill>
                          <a:effectLst/>
                          <a:latin typeface="+mn-lt"/>
                          <a:ea typeface="+mn-ea"/>
                          <a:cs typeface="+mn-cs"/>
                        </a:rPr>
                        <a:t>Campagnes</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complètes</a:t>
                      </a:r>
                      <a:r>
                        <a:rPr lang="en-US" sz="900" b="0" kern="1200">
                          <a:solidFill>
                            <a:schemeClr val="accent4"/>
                          </a:solidFill>
                          <a:effectLst/>
                          <a:latin typeface="+mn-lt"/>
                          <a:ea typeface="+mn-ea"/>
                          <a:cs typeface="+mn-cs"/>
                        </a:rPr>
                        <a:t> par </a:t>
                      </a:r>
                      <a:r>
                        <a:rPr lang="en-US" sz="900" b="0" kern="1200" err="1">
                          <a:solidFill>
                            <a:schemeClr val="accent4"/>
                          </a:solidFill>
                          <a:effectLst/>
                          <a:latin typeface="+mn-lt"/>
                          <a:ea typeface="+mn-ea"/>
                          <a:cs typeface="+mn-cs"/>
                        </a:rPr>
                        <a:t>courrier</a:t>
                      </a:r>
                      <a:endParaRPr lang="en-US" sz="900" b="0" kern="1200">
                        <a:solidFill>
                          <a:schemeClr val="accent4"/>
                        </a:solidFill>
                        <a:effectLst/>
                        <a:latin typeface="+mn-lt"/>
                        <a:ea typeface="+mn-ea"/>
                        <a:cs typeface="+mn-cs"/>
                      </a:endParaRPr>
                    </a:p>
                    <a:p>
                      <a:pPr marL="171450" marR="0" lvl="0" indent="-171450">
                        <a:spcBef>
                          <a:spcPts val="0"/>
                        </a:spcBef>
                        <a:spcAft>
                          <a:spcPts val="0"/>
                        </a:spcAft>
                        <a:buFont typeface="Arial" panose="020B0604020202020204" pitchFamily="34" charset="0"/>
                        <a:buChar char="•"/>
                        <a:tabLst>
                          <a:tab pos="228600" algn="l"/>
                          <a:tab pos="457200" algn="l"/>
                        </a:tabLst>
                      </a:pPr>
                      <a:r>
                        <a:rPr lang="en-US" sz="900" b="0" kern="1200">
                          <a:solidFill>
                            <a:schemeClr val="accent4"/>
                          </a:solidFill>
                          <a:effectLst/>
                          <a:latin typeface="+mn-lt"/>
                          <a:ea typeface="+mn-ea"/>
                          <a:cs typeface="+mn-cs"/>
                        </a:rPr>
                        <a:t>Site Web </a:t>
                      </a:r>
                      <a:r>
                        <a:rPr lang="en-US" sz="900" b="0" kern="1200" err="1">
                          <a:solidFill>
                            <a:schemeClr val="accent4"/>
                          </a:solidFill>
                          <a:effectLst/>
                          <a:latin typeface="+mn-lt"/>
                          <a:ea typeface="+mn-ea"/>
                          <a:cs typeface="+mn-cs"/>
                        </a:rPr>
                        <a:t>informatif</a:t>
                      </a:r>
                      <a:endParaRPr lang="en-US" sz="900" b="0" kern="1200">
                        <a:solidFill>
                          <a:schemeClr val="accent4"/>
                        </a:solidFill>
                        <a:effectLst/>
                        <a:latin typeface="+mn-lt"/>
                        <a:ea typeface="+mn-ea"/>
                        <a:cs typeface="+mn-cs"/>
                      </a:endParaRPr>
                    </a:p>
                    <a:p>
                      <a:pPr marL="171450" marR="0" lvl="0" indent="-171450">
                        <a:spcBef>
                          <a:spcPts val="0"/>
                        </a:spcBef>
                        <a:spcAft>
                          <a:spcPts val="0"/>
                        </a:spcAft>
                        <a:buFont typeface="Arial" panose="020B0604020202020204" pitchFamily="34" charset="0"/>
                        <a:buChar char="•"/>
                        <a:tabLst>
                          <a:tab pos="228600" algn="l"/>
                          <a:tab pos="457200" algn="l"/>
                        </a:tabLst>
                      </a:pPr>
                      <a:r>
                        <a:rPr lang="en-US" sz="900" b="0" kern="1200">
                          <a:solidFill>
                            <a:schemeClr val="accent4"/>
                          </a:solidFill>
                          <a:effectLst/>
                          <a:latin typeface="+mn-lt"/>
                          <a:ea typeface="+mn-ea"/>
                          <a:cs typeface="+mn-cs"/>
                        </a:rPr>
                        <a:t>Service </a:t>
                      </a:r>
                      <a:r>
                        <a:rPr lang="en-US" sz="900" b="0" kern="1200" err="1">
                          <a:solidFill>
                            <a:schemeClr val="accent4"/>
                          </a:solidFill>
                          <a:effectLst/>
                          <a:latin typeface="+mn-lt"/>
                          <a:ea typeface="+mn-ea"/>
                          <a:cs typeface="+mn-cs"/>
                        </a:rPr>
                        <a:t>d’interprète</a:t>
                      </a:r>
                      <a:r>
                        <a:rPr lang="en-US" sz="900" b="0" kern="1200">
                          <a:solidFill>
                            <a:schemeClr val="accent4"/>
                          </a:solidFill>
                          <a:effectLst/>
                          <a:latin typeface="+mn-lt"/>
                          <a:ea typeface="+mn-ea"/>
                          <a:cs typeface="+mn-cs"/>
                        </a:rPr>
                        <a:t> disponible</a:t>
                      </a:r>
                    </a:p>
                    <a:p>
                      <a:pPr marL="171450" marR="0" lvl="0" indent="-171450">
                        <a:spcBef>
                          <a:spcPts val="0"/>
                        </a:spcBef>
                        <a:spcAft>
                          <a:spcPts val="0"/>
                        </a:spcAft>
                        <a:buFont typeface="Arial" panose="020B0604020202020204" pitchFamily="34" charset="0"/>
                        <a:buChar char="•"/>
                        <a:tabLst>
                          <a:tab pos="228600" algn="l"/>
                          <a:tab pos="457200" algn="l"/>
                        </a:tabLst>
                      </a:pPr>
                      <a:r>
                        <a:rPr lang="en-US" sz="900" b="0" kern="1200" err="1">
                          <a:solidFill>
                            <a:schemeClr val="accent4"/>
                          </a:solidFill>
                          <a:effectLst/>
                          <a:latin typeface="+mn-lt"/>
                          <a:ea typeface="+mn-ea"/>
                          <a:cs typeface="+mn-cs"/>
                        </a:rPr>
                        <a:t>Accessibilité</a:t>
                      </a:r>
                      <a:r>
                        <a:rPr lang="en-US" sz="900" b="0" kern="1200">
                          <a:solidFill>
                            <a:schemeClr val="accent4"/>
                          </a:solidFill>
                          <a:effectLst/>
                          <a:latin typeface="+mn-lt"/>
                          <a:ea typeface="+mn-ea"/>
                          <a:cs typeface="+mn-cs"/>
                        </a:rPr>
                        <a:t> : deux </a:t>
                      </a:r>
                      <a:r>
                        <a:rPr lang="en-US" sz="900" b="0" kern="1200" err="1">
                          <a:solidFill>
                            <a:schemeClr val="accent4"/>
                          </a:solidFill>
                          <a:effectLst/>
                          <a:latin typeface="+mn-lt"/>
                          <a:ea typeface="+mn-ea"/>
                          <a:cs typeface="+mn-cs"/>
                        </a:rPr>
                        <a:t>cliniques</a:t>
                      </a:r>
                      <a:r>
                        <a:rPr lang="en-US" sz="900" b="0" kern="1200">
                          <a:solidFill>
                            <a:schemeClr val="accent4"/>
                          </a:solidFill>
                          <a:effectLst/>
                          <a:latin typeface="+mn-lt"/>
                          <a:ea typeface="+mn-ea"/>
                          <a:cs typeface="+mn-cs"/>
                        </a:rPr>
                        <a:t> mobiles, quatre </a:t>
                      </a:r>
                      <a:r>
                        <a:rPr lang="en-US" sz="900" b="0" kern="1200" err="1">
                          <a:solidFill>
                            <a:schemeClr val="accent4"/>
                          </a:solidFill>
                          <a:effectLst/>
                          <a:latin typeface="+mn-lt"/>
                          <a:ea typeface="+mn-ea"/>
                          <a:cs typeface="+mn-cs"/>
                        </a:rPr>
                        <a:t>lieux</a:t>
                      </a:r>
                      <a:r>
                        <a:rPr lang="en-US" sz="900" b="0" kern="1200">
                          <a:solidFill>
                            <a:schemeClr val="accent4"/>
                          </a:solidFill>
                          <a:effectLst/>
                          <a:latin typeface="+mn-lt"/>
                          <a:ea typeface="+mn-ea"/>
                          <a:cs typeface="+mn-cs"/>
                        </a:rPr>
                        <a:t> fixes</a:t>
                      </a:r>
                    </a:p>
                    <a:p>
                      <a:pPr marL="171450" marR="0" lvl="0" indent="-171450">
                        <a:spcBef>
                          <a:spcPts val="0"/>
                        </a:spcBef>
                        <a:spcAft>
                          <a:spcPts val="0"/>
                        </a:spcAft>
                        <a:buFont typeface="Arial" panose="020B0604020202020204" pitchFamily="34" charset="0"/>
                        <a:buChar char="•"/>
                        <a:tabLst>
                          <a:tab pos="228600" algn="l"/>
                          <a:tab pos="457200" algn="l"/>
                        </a:tabLst>
                      </a:pPr>
                      <a:r>
                        <a:rPr lang="en-US" sz="900" b="0" kern="1200">
                          <a:solidFill>
                            <a:schemeClr val="accent4"/>
                          </a:solidFill>
                          <a:effectLst/>
                          <a:latin typeface="+mn-lt"/>
                          <a:ea typeface="+mn-ea"/>
                          <a:cs typeface="+mn-cs"/>
                        </a:rPr>
                        <a:t>Promotion des </a:t>
                      </a:r>
                      <a:r>
                        <a:rPr lang="en-US" sz="900" b="0" kern="1200" err="1">
                          <a:solidFill>
                            <a:schemeClr val="accent4"/>
                          </a:solidFill>
                          <a:effectLst/>
                          <a:latin typeface="+mn-lt"/>
                          <a:ea typeface="+mn-ea"/>
                          <a:cs typeface="+mn-cs"/>
                        </a:rPr>
                        <a:t>cliniques</a:t>
                      </a:r>
                      <a:r>
                        <a:rPr lang="en-US" sz="900" b="0" kern="1200">
                          <a:solidFill>
                            <a:schemeClr val="accent4"/>
                          </a:solidFill>
                          <a:effectLst/>
                          <a:latin typeface="+mn-lt"/>
                          <a:ea typeface="+mn-ea"/>
                          <a:cs typeface="+mn-cs"/>
                        </a:rPr>
                        <a:t> mobiles sur les </a:t>
                      </a:r>
                      <a:r>
                        <a:rPr lang="en-US" sz="900" b="0" kern="1200" err="1">
                          <a:solidFill>
                            <a:schemeClr val="accent4"/>
                          </a:solidFill>
                          <a:effectLst/>
                          <a:latin typeface="+mn-lt"/>
                          <a:ea typeface="+mn-ea"/>
                          <a:cs typeface="+mn-cs"/>
                        </a:rPr>
                        <a:t>médias</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sociaux</a:t>
                      </a:r>
                      <a:r>
                        <a:rPr lang="en-US" sz="900" b="0" kern="1200">
                          <a:solidFill>
                            <a:schemeClr val="accent4"/>
                          </a:solidFill>
                          <a:effectLst/>
                          <a:latin typeface="+mn-lt"/>
                          <a:ea typeface="+mn-ea"/>
                          <a:cs typeface="+mn-cs"/>
                        </a:rPr>
                        <a:t> (Facebook)</a:t>
                      </a:r>
                    </a:p>
                    <a:p>
                      <a:pPr marL="171450" marR="0" lvl="0" indent="-171450">
                        <a:spcBef>
                          <a:spcPts val="0"/>
                        </a:spcBef>
                        <a:spcAft>
                          <a:spcPts val="0"/>
                        </a:spcAft>
                        <a:buFont typeface="Arial" panose="020B0604020202020204" pitchFamily="34" charset="0"/>
                        <a:buChar char="•"/>
                        <a:tabLst>
                          <a:tab pos="228600" algn="l"/>
                          <a:tab pos="457200" algn="l"/>
                        </a:tabLst>
                      </a:pPr>
                      <a:r>
                        <a:rPr lang="en-US" sz="900" b="0" kern="1200" err="1">
                          <a:solidFill>
                            <a:schemeClr val="accent4"/>
                          </a:solidFill>
                          <a:effectLst/>
                          <a:latin typeface="+mn-lt"/>
                          <a:ea typeface="+mn-ea"/>
                          <a:cs typeface="+mn-cs"/>
                        </a:rPr>
                        <a:t>Processus</a:t>
                      </a:r>
                      <a:r>
                        <a:rPr lang="en-US" sz="900" b="0" kern="1200">
                          <a:solidFill>
                            <a:schemeClr val="accent4"/>
                          </a:solidFill>
                          <a:effectLst/>
                          <a:latin typeface="+mn-lt"/>
                          <a:ea typeface="+mn-ea"/>
                          <a:cs typeface="+mn-cs"/>
                        </a:rPr>
                        <a:t> de </a:t>
                      </a:r>
                      <a:r>
                        <a:rPr lang="en-US" sz="900" b="0" kern="1200" err="1">
                          <a:solidFill>
                            <a:schemeClr val="accent4"/>
                          </a:solidFill>
                          <a:effectLst/>
                          <a:latin typeface="+mn-lt"/>
                          <a:ea typeface="+mn-ea"/>
                          <a:cs typeface="+mn-cs"/>
                        </a:rPr>
                        <a:t>prise</a:t>
                      </a:r>
                      <a:r>
                        <a:rPr lang="en-US" sz="900" b="0" kern="1200">
                          <a:solidFill>
                            <a:schemeClr val="accent4"/>
                          </a:solidFill>
                          <a:effectLst/>
                          <a:latin typeface="+mn-lt"/>
                          <a:ea typeface="+mn-ea"/>
                          <a:cs typeface="+mn-cs"/>
                        </a:rPr>
                        <a:t> de </a:t>
                      </a:r>
                      <a:r>
                        <a:rPr lang="en-US" sz="900" b="0" kern="1200" err="1">
                          <a:solidFill>
                            <a:schemeClr val="accent4"/>
                          </a:solidFill>
                          <a:effectLst/>
                          <a:latin typeface="+mn-lt"/>
                          <a:ea typeface="+mn-ea"/>
                          <a:cs typeface="+mn-cs"/>
                        </a:rPr>
                        <a:t>rendez-vous</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culturellement</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adapté</a:t>
                      </a:r>
                      <a:endParaRPr lang="en-US" sz="900" b="0" kern="1200">
                        <a:solidFill>
                          <a:schemeClr val="accent4"/>
                        </a:solidFill>
                        <a:effectLst/>
                        <a:latin typeface="+mn-lt"/>
                        <a:ea typeface="+mn-ea"/>
                        <a:cs typeface="+mn-cs"/>
                      </a:endParaRPr>
                    </a:p>
                    <a:p>
                      <a:pPr marL="171450" marR="0" lvl="0" indent="-171450">
                        <a:spcBef>
                          <a:spcPts val="0"/>
                        </a:spcBef>
                        <a:spcAft>
                          <a:spcPts val="0"/>
                        </a:spcAft>
                        <a:buFont typeface="Arial" panose="020B0604020202020204" pitchFamily="34" charset="0"/>
                        <a:buChar char="•"/>
                        <a:tabLst>
                          <a:tab pos="228600" algn="l"/>
                          <a:tab pos="457200" algn="l"/>
                        </a:tabLst>
                      </a:pPr>
                      <a:r>
                        <a:rPr lang="en-US" sz="900" b="0" kern="1200">
                          <a:solidFill>
                            <a:schemeClr val="accent4"/>
                          </a:solidFill>
                          <a:effectLst/>
                          <a:latin typeface="+mn-lt"/>
                          <a:ea typeface="+mn-ea"/>
                          <a:cs typeface="+mn-cs"/>
                        </a:rPr>
                        <a:t>Le </a:t>
                      </a:r>
                      <a:r>
                        <a:rPr lang="en-US" sz="900" b="0" kern="1200" err="1">
                          <a:solidFill>
                            <a:schemeClr val="accent4"/>
                          </a:solidFill>
                          <a:effectLst/>
                          <a:latin typeface="+mn-lt"/>
                          <a:ea typeface="+mn-ea"/>
                          <a:cs typeface="+mn-cs"/>
                        </a:rPr>
                        <a:t>programme</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organise</a:t>
                      </a:r>
                      <a:r>
                        <a:rPr lang="en-US" sz="900" b="0" kern="1200">
                          <a:solidFill>
                            <a:schemeClr val="accent4"/>
                          </a:solidFill>
                          <a:effectLst/>
                          <a:latin typeface="+mn-lt"/>
                          <a:ea typeface="+mn-ea"/>
                          <a:cs typeface="+mn-cs"/>
                        </a:rPr>
                        <a:t> et finance des vols </a:t>
                      </a:r>
                      <a:r>
                        <a:rPr lang="en-US" sz="900" b="0" kern="1200" err="1">
                          <a:solidFill>
                            <a:schemeClr val="accent4"/>
                          </a:solidFill>
                          <a:effectLst/>
                          <a:latin typeface="+mn-lt"/>
                          <a:ea typeface="+mn-ea"/>
                          <a:cs typeface="+mn-cs"/>
                        </a:rPr>
                        <a:t>collectifs</a:t>
                      </a:r>
                      <a:r>
                        <a:rPr lang="en-US" sz="900" b="0" kern="1200">
                          <a:solidFill>
                            <a:schemeClr val="accent4"/>
                          </a:solidFill>
                          <a:effectLst/>
                          <a:latin typeface="+mn-lt"/>
                          <a:ea typeface="+mn-ea"/>
                          <a:cs typeface="+mn-cs"/>
                        </a:rPr>
                        <a:t>, pour les </a:t>
                      </a:r>
                      <a:r>
                        <a:rPr lang="en-US" sz="900" b="0" kern="1200" err="1">
                          <a:solidFill>
                            <a:schemeClr val="accent4"/>
                          </a:solidFill>
                          <a:effectLst/>
                          <a:latin typeface="+mn-lt"/>
                          <a:ea typeface="+mn-ea"/>
                          <a:cs typeface="+mn-cs"/>
                        </a:rPr>
                        <a:t>collectivités</a:t>
                      </a:r>
                      <a:r>
                        <a:rPr lang="en-US" sz="900" b="0" kern="1200">
                          <a:solidFill>
                            <a:schemeClr val="accent4"/>
                          </a:solidFill>
                          <a:effectLst/>
                          <a:latin typeface="+mn-lt"/>
                          <a:ea typeface="+mn-ea"/>
                          <a:cs typeface="+mn-cs"/>
                        </a:rPr>
                        <a:t> sans </a:t>
                      </a:r>
                      <a:r>
                        <a:rPr lang="en-US" sz="900" b="0" kern="1200" err="1">
                          <a:solidFill>
                            <a:schemeClr val="accent4"/>
                          </a:solidFill>
                          <a:effectLst/>
                          <a:latin typeface="+mn-lt"/>
                          <a:ea typeface="+mn-ea"/>
                          <a:cs typeface="+mn-cs"/>
                        </a:rPr>
                        <a:t>accès</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routier</a:t>
                      </a:r>
                      <a:r>
                        <a:rPr lang="en-US" sz="900" b="0" kern="1200">
                          <a:solidFill>
                            <a:schemeClr val="accent4"/>
                          </a:solidFill>
                          <a:effectLst/>
                          <a:latin typeface="+mn-lt"/>
                          <a:ea typeface="+mn-ea"/>
                          <a:cs typeface="+mn-cs"/>
                        </a:rPr>
                        <a:t> aux </a:t>
                      </a:r>
                      <a:r>
                        <a:rPr lang="en-US" sz="900" b="0" kern="1200" err="1">
                          <a:solidFill>
                            <a:schemeClr val="accent4"/>
                          </a:solidFill>
                          <a:effectLst/>
                          <a:latin typeface="+mn-lt"/>
                          <a:ea typeface="+mn-ea"/>
                          <a:cs typeface="+mn-cs"/>
                        </a:rPr>
                        <a:t>cliniques</a:t>
                      </a:r>
                      <a:r>
                        <a:rPr lang="en-US" sz="900" b="0" kern="1200">
                          <a:solidFill>
                            <a:schemeClr val="accent4"/>
                          </a:solidFill>
                          <a:effectLst/>
                          <a:latin typeface="+mn-lt"/>
                          <a:ea typeface="+mn-ea"/>
                          <a:cs typeface="+mn-cs"/>
                        </a:rPr>
                        <a:t> de </a:t>
                      </a:r>
                      <a:r>
                        <a:rPr lang="en-US" sz="900" b="0" kern="1200" err="1">
                          <a:solidFill>
                            <a:schemeClr val="accent4"/>
                          </a:solidFill>
                          <a:effectLst/>
                          <a:latin typeface="+mn-lt"/>
                          <a:ea typeface="+mn-ea"/>
                          <a:cs typeface="+mn-cs"/>
                        </a:rPr>
                        <a:t>mammographie</a:t>
                      </a:r>
                      <a:r>
                        <a:rPr lang="en-US" sz="900" b="0" kern="1200">
                          <a:solidFill>
                            <a:schemeClr val="accent4"/>
                          </a:solidFill>
                          <a:effectLst/>
                          <a:latin typeface="+mn-lt"/>
                          <a:ea typeface="+mn-ea"/>
                          <a:cs typeface="+mn-cs"/>
                        </a:rPr>
                        <a:t>.</a:t>
                      </a:r>
                    </a:p>
                  </a:txBody>
                  <a:tcPr marL="68580" marR="68580" marT="0" marB="0"/>
                </a:tc>
                <a:tc>
                  <a:txBody>
                    <a:bodyPr/>
                    <a:lstStyle/>
                    <a:p>
                      <a:pPr marL="0" marR="0">
                        <a:lnSpc>
                          <a:spcPct val="200000"/>
                        </a:lnSpc>
                        <a:spcBef>
                          <a:spcPts val="720"/>
                        </a:spcBef>
                        <a:spcAft>
                          <a:spcPts val="720"/>
                        </a:spcAft>
                      </a:pPr>
                      <a:r>
                        <a:rPr lang="en-US" sz="900" b="0" kern="1200" err="1">
                          <a:solidFill>
                            <a:schemeClr val="accent4"/>
                          </a:solidFill>
                          <a:effectLst/>
                          <a:latin typeface="+mn-lt"/>
                          <a:ea typeface="+mn-ea"/>
                          <a:cs typeface="+mn-cs"/>
                        </a:rPr>
                        <a:t>Toutes</a:t>
                      </a:r>
                      <a:r>
                        <a:rPr lang="en-US" sz="900" b="0" kern="1200">
                          <a:solidFill>
                            <a:schemeClr val="accent4"/>
                          </a:solidFill>
                          <a:effectLst/>
                          <a:latin typeface="+mn-lt"/>
                          <a:ea typeface="+mn-ea"/>
                          <a:cs typeface="+mn-cs"/>
                        </a:rPr>
                        <a:t>: ✓</a:t>
                      </a:r>
                    </a:p>
                  </a:txBody>
                  <a:tcPr marL="68580" marR="68580" marT="0" marB="0"/>
                </a:tc>
                <a:tc>
                  <a:txBody>
                    <a:bodyPr/>
                    <a:lstStyle/>
                    <a:p>
                      <a:pPr marL="171450" marR="0" lvl="0" indent="-171450">
                        <a:spcBef>
                          <a:spcPts val="0"/>
                        </a:spcBef>
                        <a:spcAft>
                          <a:spcPts val="0"/>
                        </a:spcAft>
                        <a:buFont typeface="Arial" panose="020B0604020202020204" pitchFamily="34" charset="0"/>
                        <a:buChar char="•"/>
                        <a:tabLst>
                          <a:tab pos="228600" algn="l"/>
                          <a:tab pos="457200" algn="l"/>
                        </a:tabLst>
                      </a:pPr>
                      <a:r>
                        <a:rPr lang="en-US" sz="900" b="0" kern="1200" dirty="0" err="1">
                          <a:solidFill>
                            <a:schemeClr val="accent4"/>
                          </a:solidFill>
                          <a:effectLst/>
                          <a:latin typeface="+mn-lt"/>
                          <a:ea typeface="+mn-ea"/>
                          <a:cs typeface="+mn-cs"/>
                        </a:rPr>
                        <a:t>Mobilisation</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communautaire</a:t>
                      </a:r>
                      <a:r>
                        <a:rPr lang="en-US" sz="900" b="0" kern="1200" dirty="0">
                          <a:solidFill>
                            <a:schemeClr val="accent4"/>
                          </a:solidFill>
                          <a:effectLst/>
                          <a:latin typeface="+mn-lt"/>
                          <a:ea typeface="+mn-ea"/>
                          <a:cs typeface="+mn-cs"/>
                        </a:rPr>
                        <a:t> et </a:t>
                      </a:r>
                      <a:r>
                        <a:rPr lang="en-US" sz="900" b="0" kern="1200" dirty="0" err="1">
                          <a:solidFill>
                            <a:schemeClr val="accent4"/>
                          </a:solidFill>
                          <a:effectLst/>
                          <a:latin typeface="+mn-lt"/>
                          <a:ea typeface="+mn-ea"/>
                          <a:cs typeface="+mn-cs"/>
                        </a:rPr>
                        <a:t>sensibilisation</a:t>
                      </a:r>
                      <a:r>
                        <a:rPr lang="en-US" sz="900" b="0" kern="1200" dirty="0">
                          <a:solidFill>
                            <a:schemeClr val="accent4"/>
                          </a:solidFill>
                          <a:effectLst/>
                          <a:latin typeface="+mn-lt"/>
                          <a:ea typeface="+mn-ea"/>
                          <a:cs typeface="+mn-cs"/>
                        </a:rPr>
                        <a:t> par le </a:t>
                      </a:r>
                      <a:r>
                        <a:rPr lang="en-US" sz="900" b="0" kern="1200" dirty="0" err="1">
                          <a:solidFill>
                            <a:schemeClr val="accent4"/>
                          </a:solidFill>
                          <a:effectLst/>
                          <a:latin typeface="+mn-lt"/>
                          <a:ea typeface="+mn-ea"/>
                          <a:cs typeface="+mn-cs"/>
                        </a:rPr>
                        <a:t>biais</a:t>
                      </a:r>
                      <a:r>
                        <a:rPr lang="en-US" sz="900" b="0" kern="1200" dirty="0">
                          <a:solidFill>
                            <a:schemeClr val="accent4"/>
                          </a:solidFill>
                          <a:effectLst/>
                          <a:latin typeface="+mn-lt"/>
                          <a:ea typeface="+mn-ea"/>
                          <a:cs typeface="+mn-cs"/>
                        </a:rPr>
                        <a:t> du </a:t>
                      </a:r>
                      <a:r>
                        <a:rPr lang="en-US" sz="900" b="0" kern="1200" dirty="0" err="1">
                          <a:solidFill>
                            <a:schemeClr val="accent4"/>
                          </a:solidFill>
                          <a:effectLst/>
                          <a:latin typeface="+mn-lt"/>
                          <a:ea typeface="+mn-ea"/>
                          <a:cs typeface="+mn-cs"/>
                        </a:rPr>
                        <a:t>programme</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prévention</a:t>
                      </a:r>
                      <a:r>
                        <a:rPr lang="en-US" sz="900" b="0" kern="1200" dirty="0">
                          <a:solidFill>
                            <a:schemeClr val="accent4"/>
                          </a:solidFill>
                          <a:effectLst/>
                          <a:latin typeface="+mn-lt"/>
                          <a:ea typeface="+mn-ea"/>
                          <a:cs typeface="+mn-cs"/>
                        </a:rPr>
                        <a:t> et de </a:t>
                      </a:r>
                      <a:r>
                        <a:rPr lang="en-US" sz="900" b="0" kern="1200" dirty="0" err="1">
                          <a:solidFill>
                            <a:schemeClr val="accent4"/>
                          </a:solidFill>
                          <a:effectLst/>
                          <a:latin typeface="+mn-lt"/>
                          <a:ea typeface="+mn-ea"/>
                          <a:cs typeface="+mn-cs"/>
                        </a:rPr>
                        <a:t>dépistage</a:t>
                      </a:r>
                      <a:endParaRPr lang="en-US" sz="900" b="0" kern="1200" dirty="0">
                        <a:solidFill>
                          <a:schemeClr val="accent4"/>
                        </a:solidFill>
                        <a:effectLst/>
                        <a:latin typeface="+mn-lt"/>
                        <a:ea typeface="+mn-ea"/>
                        <a:cs typeface="+mn-cs"/>
                      </a:endParaRPr>
                    </a:p>
                    <a:p>
                      <a:pPr marL="171450" marR="0" lvl="0" indent="-171450">
                        <a:spcBef>
                          <a:spcPts val="0"/>
                        </a:spcBef>
                        <a:spcAft>
                          <a:spcPts val="0"/>
                        </a:spcAft>
                        <a:buFont typeface="Arial" panose="020B0604020202020204" pitchFamily="34" charset="0"/>
                        <a:buChar char="•"/>
                        <a:tabLst>
                          <a:tab pos="228600" algn="l"/>
                          <a:tab pos="457200" algn="l"/>
                        </a:tabLst>
                      </a:pPr>
                      <a:r>
                        <a:rPr lang="en-US" sz="900" b="0" kern="1200" dirty="0" err="1">
                          <a:solidFill>
                            <a:schemeClr val="accent4"/>
                          </a:solidFill>
                          <a:effectLst/>
                          <a:latin typeface="+mn-lt"/>
                          <a:ea typeface="+mn-ea"/>
                          <a:cs typeface="+mn-cs"/>
                        </a:rPr>
                        <a:t>Partenariats</a:t>
                      </a:r>
                      <a:r>
                        <a:rPr lang="en-US" sz="900" b="0" kern="1200" dirty="0">
                          <a:solidFill>
                            <a:schemeClr val="accent4"/>
                          </a:solidFill>
                          <a:effectLst/>
                          <a:latin typeface="+mn-lt"/>
                          <a:ea typeface="+mn-ea"/>
                          <a:cs typeface="+mn-cs"/>
                        </a:rPr>
                        <a:t> avec les </a:t>
                      </a:r>
                      <a:r>
                        <a:rPr lang="en-US" sz="900" b="0" kern="1200" dirty="0" err="1">
                          <a:solidFill>
                            <a:schemeClr val="accent4"/>
                          </a:solidFill>
                          <a:effectLst/>
                          <a:latin typeface="+mn-lt"/>
                          <a:ea typeface="+mn-ea"/>
                          <a:cs typeface="+mn-cs"/>
                        </a:rPr>
                        <a:t>autorités</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santé</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régionales</a:t>
                      </a:r>
                      <a:r>
                        <a:rPr lang="en-US" sz="900" b="0" kern="1200" dirty="0">
                          <a:solidFill>
                            <a:schemeClr val="accent4"/>
                          </a:solidFill>
                          <a:effectLst/>
                          <a:latin typeface="+mn-lt"/>
                          <a:ea typeface="+mn-ea"/>
                          <a:cs typeface="+mn-cs"/>
                        </a:rPr>
                        <a:t>, avec les </a:t>
                      </a:r>
                      <a:r>
                        <a:rPr lang="en-US" sz="900" b="0" kern="1200" dirty="0" err="1">
                          <a:solidFill>
                            <a:schemeClr val="accent4"/>
                          </a:solidFill>
                          <a:effectLst/>
                          <a:latin typeface="+mn-lt"/>
                          <a:ea typeface="+mn-ea"/>
                          <a:cs typeface="+mn-cs"/>
                        </a:rPr>
                        <a:t>postes</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soins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infirmiers</a:t>
                      </a:r>
                      <a:r>
                        <a:rPr lang="en-US" sz="900" b="0" kern="1200" dirty="0">
                          <a:solidFill>
                            <a:schemeClr val="accent4"/>
                          </a:solidFill>
                          <a:effectLst/>
                          <a:latin typeface="+mn-lt"/>
                          <a:ea typeface="+mn-ea"/>
                          <a:cs typeface="+mn-cs"/>
                        </a:rPr>
                        <a:t>, avec les </a:t>
                      </a:r>
                      <a:r>
                        <a:rPr lang="en-US" sz="900" b="0" kern="1200" dirty="0" err="1">
                          <a:solidFill>
                            <a:schemeClr val="accent4"/>
                          </a:solidFill>
                          <a:effectLst/>
                          <a:latin typeface="+mn-lt"/>
                          <a:ea typeface="+mn-ea"/>
                          <a:cs typeface="+mn-cs"/>
                        </a:rPr>
                        <a:t>directeurs</a:t>
                      </a:r>
                      <a:r>
                        <a:rPr lang="en-US" sz="900" b="0" kern="1200" dirty="0">
                          <a:solidFill>
                            <a:schemeClr val="accent4"/>
                          </a:solidFill>
                          <a:effectLst/>
                          <a:latin typeface="+mn-lt"/>
                          <a:ea typeface="+mn-ea"/>
                          <a:cs typeface="+mn-cs"/>
                        </a:rPr>
                        <a:t> de la </a:t>
                      </a:r>
                      <a:r>
                        <a:rPr lang="en-US" sz="900" b="0" kern="1200" dirty="0" err="1">
                          <a:solidFill>
                            <a:schemeClr val="accent4"/>
                          </a:solidFill>
                          <a:effectLst/>
                          <a:latin typeface="+mn-lt"/>
                          <a:ea typeface="+mn-ea"/>
                          <a:cs typeface="+mn-cs"/>
                        </a:rPr>
                        <a:t>santé</a:t>
                      </a:r>
                      <a:r>
                        <a:rPr lang="en-US" sz="900" b="0" kern="1200" dirty="0">
                          <a:solidFill>
                            <a:schemeClr val="accent4"/>
                          </a:solidFill>
                          <a:effectLst/>
                          <a:latin typeface="+mn-lt"/>
                          <a:ea typeface="+mn-ea"/>
                          <a:cs typeface="+mn-cs"/>
                        </a:rPr>
                        <a:t>, avec les conseils </a:t>
                      </a:r>
                      <a:r>
                        <a:rPr lang="en-US" sz="900" b="0" kern="1200" dirty="0" err="1">
                          <a:solidFill>
                            <a:schemeClr val="accent4"/>
                          </a:solidFill>
                          <a:effectLst/>
                          <a:latin typeface="+mn-lt"/>
                          <a:ea typeface="+mn-ea"/>
                          <a:cs typeface="+mn-cs"/>
                        </a:rPr>
                        <a:t>tribaux</a:t>
                      </a:r>
                      <a:r>
                        <a:rPr lang="en-US" sz="900" b="0" kern="1200" dirty="0">
                          <a:solidFill>
                            <a:schemeClr val="accent4"/>
                          </a:solidFill>
                          <a:effectLst/>
                          <a:latin typeface="+mn-lt"/>
                          <a:ea typeface="+mn-ea"/>
                          <a:cs typeface="+mn-cs"/>
                        </a:rPr>
                        <a:t>, avec les </a:t>
                      </a:r>
                      <a:r>
                        <a:rPr lang="en-US" sz="900" b="0" kern="1200" dirty="0" err="1">
                          <a:solidFill>
                            <a:schemeClr val="accent4"/>
                          </a:solidFill>
                          <a:effectLst/>
                          <a:latin typeface="+mn-lt"/>
                          <a:ea typeface="+mn-ea"/>
                          <a:cs typeface="+mn-cs"/>
                        </a:rPr>
                        <a:t>centres</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mieux-être</a:t>
                      </a:r>
                      <a:r>
                        <a:rPr lang="en-US" sz="900" b="0" kern="1200" dirty="0">
                          <a:solidFill>
                            <a:schemeClr val="accent4"/>
                          </a:solidFill>
                          <a:effectLst/>
                          <a:latin typeface="+mn-lt"/>
                          <a:ea typeface="+mn-ea"/>
                          <a:cs typeface="+mn-cs"/>
                        </a:rPr>
                        <a:t>, avec les FSS et avec les </a:t>
                      </a:r>
                      <a:r>
                        <a:rPr lang="en-US" sz="900" b="0" kern="1200" dirty="0" err="1">
                          <a:solidFill>
                            <a:schemeClr val="accent4"/>
                          </a:solidFill>
                          <a:effectLst/>
                          <a:latin typeface="+mn-lt"/>
                          <a:ea typeface="+mn-ea"/>
                          <a:cs typeface="+mn-cs"/>
                        </a:rPr>
                        <a:t>intervenants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importants</a:t>
                      </a:r>
                      <a:endParaRPr lang="en-US" sz="900" b="0" kern="1200" dirty="0">
                        <a:solidFill>
                          <a:schemeClr val="accent4"/>
                        </a:solidFill>
                        <a:effectLst/>
                        <a:latin typeface="+mn-lt"/>
                        <a:ea typeface="+mn-ea"/>
                        <a:cs typeface="+mn-cs"/>
                      </a:endParaRPr>
                    </a:p>
                    <a:p>
                      <a:pPr marL="171450" marR="0" lvl="0" indent="-171450">
                        <a:spcBef>
                          <a:spcPts val="0"/>
                        </a:spcBef>
                        <a:spcAft>
                          <a:spcPts val="0"/>
                        </a:spcAft>
                        <a:buFont typeface="Arial" panose="020B0604020202020204" pitchFamily="34" charset="0"/>
                        <a:buChar char="•"/>
                        <a:tabLst>
                          <a:tab pos="228600" algn="l"/>
                          <a:tab pos="457200" algn="l"/>
                        </a:tabLst>
                      </a:pPr>
                      <a:r>
                        <a:rPr lang="en-US" sz="900" b="0" kern="1200" dirty="0" err="1">
                          <a:solidFill>
                            <a:schemeClr val="accent4"/>
                          </a:solidFill>
                          <a:effectLst/>
                          <a:latin typeface="+mn-lt"/>
                          <a:ea typeface="+mn-ea"/>
                          <a:cs typeface="+mn-cs"/>
                        </a:rPr>
                        <a:t>Partenariat</a:t>
                      </a:r>
                      <a:r>
                        <a:rPr lang="en-US" sz="900" b="0" kern="1200" dirty="0">
                          <a:solidFill>
                            <a:schemeClr val="accent4"/>
                          </a:solidFill>
                          <a:effectLst/>
                          <a:latin typeface="+mn-lt"/>
                          <a:ea typeface="+mn-ea"/>
                          <a:cs typeface="+mn-cs"/>
                        </a:rPr>
                        <a:t> avec les agents de liaison de la </a:t>
                      </a:r>
                      <a:r>
                        <a:rPr lang="en-US" sz="900" b="0" kern="1200" dirty="0" err="1">
                          <a:solidFill>
                            <a:schemeClr val="accent4"/>
                          </a:solidFill>
                          <a:effectLst/>
                          <a:latin typeface="+mn-lt"/>
                          <a:ea typeface="+mn-ea"/>
                          <a:cs typeface="+mn-cs"/>
                        </a:rPr>
                        <a:t>mobilisation</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communautaire</a:t>
                      </a:r>
                      <a:endParaRPr lang="en-US" sz="900" b="0" kern="1200" dirty="0">
                        <a:solidFill>
                          <a:schemeClr val="accent4"/>
                        </a:solidFill>
                        <a:effectLst/>
                        <a:latin typeface="+mn-lt"/>
                        <a:ea typeface="+mn-ea"/>
                        <a:cs typeface="+mn-cs"/>
                      </a:endParaRPr>
                    </a:p>
                    <a:p>
                      <a:pPr marL="171450" marR="0" lvl="0" indent="-171450">
                        <a:spcBef>
                          <a:spcPts val="0"/>
                        </a:spcBef>
                        <a:spcAft>
                          <a:spcPts val="0"/>
                        </a:spcAft>
                        <a:buFont typeface="Arial" panose="020B0604020202020204" pitchFamily="34" charset="0"/>
                        <a:buChar char="•"/>
                        <a:tabLst>
                          <a:tab pos="228600" algn="l"/>
                          <a:tab pos="457200" algn="l"/>
                        </a:tabLst>
                      </a:pPr>
                      <a:r>
                        <a:rPr lang="en-US" sz="900" b="0" kern="1200" dirty="0" err="1">
                          <a:solidFill>
                            <a:schemeClr val="accent4"/>
                          </a:solidFill>
                          <a:effectLst/>
                          <a:latin typeface="+mn-lt"/>
                          <a:ea typeface="+mn-ea"/>
                          <a:cs typeface="+mn-cs"/>
                        </a:rPr>
                        <a:t>Véhicules</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stationnés</a:t>
                      </a:r>
                      <a:r>
                        <a:rPr lang="en-US" sz="900" b="0" kern="1200" dirty="0">
                          <a:solidFill>
                            <a:schemeClr val="accent4"/>
                          </a:solidFill>
                          <a:effectLst/>
                          <a:latin typeface="+mn-lt"/>
                          <a:ea typeface="+mn-ea"/>
                          <a:cs typeface="+mn-cs"/>
                        </a:rPr>
                        <a:t> dans la </a:t>
                      </a:r>
                      <a:r>
                        <a:rPr lang="en-US" sz="900" b="0" kern="1200" dirty="0" err="1">
                          <a:solidFill>
                            <a:schemeClr val="accent4"/>
                          </a:solidFill>
                          <a:effectLst/>
                          <a:latin typeface="+mn-lt"/>
                          <a:ea typeface="+mn-ea"/>
                          <a:cs typeface="+mn-cs"/>
                        </a:rPr>
                        <a:t>collectivité</a:t>
                      </a:r>
                      <a:endParaRPr lang="en-US" sz="900" b="0" kern="1200" dirty="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1621499186"/>
                  </a:ext>
                </a:extLst>
              </a:tr>
            </a:tbl>
          </a:graphicData>
        </a:graphic>
      </p:graphicFrame>
    </p:spTree>
    <p:extLst>
      <p:ext uri="{BB962C8B-B14F-4D97-AF65-F5344CB8AC3E}">
        <p14:creationId xmlns:p14="http://schemas.microsoft.com/office/powerpoint/2010/main" val="30310570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840871" y="389332"/>
            <a:ext cx="10380786" cy="345482"/>
          </a:xfrm>
        </p:spPr>
        <p:txBody>
          <a:bodyPr>
            <a:normAutofit/>
          </a:bodyPr>
          <a:lstStyle/>
          <a:p>
            <a:r>
              <a:rPr lang="fr-FR" sz="1600"/>
              <a:t>Stratégies d’amélioration du dépistage pour les Premières Nations, les Inuits et les Métis</a:t>
            </a:r>
            <a:r>
              <a:rPr lang="en-US" sz="1600"/>
              <a:t> (3/4)</a:t>
            </a:r>
          </a:p>
        </p:txBody>
      </p:sp>
      <p:graphicFrame>
        <p:nvGraphicFramePr>
          <p:cNvPr id="2" name="Table 1">
            <a:extLst>
              <a:ext uri="{FF2B5EF4-FFF2-40B4-BE49-F238E27FC236}">
                <a16:creationId xmlns:a16="http://schemas.microsoft.com/office/drawing/2014/main" id="{BB8D9A85-32B9-D24A-9B77-B42A120AF6A5}"/>
              </a:ext>
            </a:extLst>
          </p:cNvPr>
          <p:cNvGraphicFramePr>
            <a:graphicFrameLocks noGrp="1"/>
          </p:cNvGraphicFramePr>
          <p:nvPr>
            <p:extLst>
              <p:ext uri="{D42A27DB-BD31-4B8C-83A1-F6EECF244321}">
                <p14:modId xmlns:p14="http://schemas.microsoft.com/office/powerpoint/2010/main" val="3475058320"/>
              </p:ext>
            </p:extLst>
          </p:nvPr>
        </p:nvGraphicFramePr>
        <p:xfrm>
          <a:off x="258944" y="734814"/>
          <a:ext cx="11272206" cy="5508689"/>
        </p:xfrm>
        <a:graphic>
          <a:graphicData uri="http://schemas.openxmlformats.org/drawingml/2006/table">
            <a:tbl>
              <a:tblPr firstRow="1" firstCol="1"/>
              <a:tblGrid>
                <a:gridCol w="482035">
                  <a:extLst>
                    <a:ext uri="{9D8B030D-6E8A-4147-A177-3AD203B41FA5}">
                      <a16:colId xmlns:a16="http://schemas.microsoft.com/office/drawing/2014/main" val="1487116178"/>
                    </a:ext>
                  </a:extLst>
                </a:gridCol>
                <a:gridCol w="788416">
                  <a:extLst>
                    <a:ext uri="{9D8B030D-6E8A-4147-A177-3AD203B41FA5}">
                      <a16:colId xmlns:a16="http://schemas.microsoft.com/office/drawing/2014/main" val="1684580349"/>
                    </a:ext>
                  </a:extLst>
                </a:gridCol>
                <a:gridCol w="2557083">
                  <a:extLst>
                    <a:ext uri="{9D8B030D-6E8A-4147-A177-3AD203B41FA5}">
                      <a16:colId xmlns:a16="http://schemas.microsoft.com/office/drawing/2014/main" val="1215379995"/>
                    </a:ext>
                  </a:extLst>
                </a:gridCol>
                <a:gridCol w="1327094">
                  <a:extLst>
                    <a:ext uri="{9D8B030D-6E8A-4147-A177-3AD203B41FA5}">
                      <a16:colId xmlns:a16="http://schemas.microsoft.com/office/drawing/2014/main" val="847402121"/>
                    </a:ext>
                  </a:extLst>
                </a:gridCol>
                <a:gridCol w="6117578">
                  <a:extLst>
                    <a:ext uri="{9D8B030D-6E8A-4147-A177-3AD203B41FA5}">
                      <a16:colId xmlns:a16="http://schemas.microsoft.com/office/drawing/2014/main" val="1213246168"/>
                    </a:ext>
                  </a:extLst>
                </a:gridCol>
              </a:tblGrid>
              <a:tr h="248346">
                <a:tc>
                  <a:txBody>
                    <a:bodyPr/>
                    <a:lstStyle/>
                    <a:p>
                      <a:pPr marL="0" marR="0" algn="ctr">
                        <a:lnSpc>
                          <a:spcPct val="100000"/>
                        </a:lnSpc>
                        <a:spcBef>
                          <a:spcPts val="0"/>
                        </a:spcBef>
                        <a:spcAft>
                          <a:spcPts val="0"/>
                        </a:spcAft>
                      </a:pPr>
                      <a:r>
                        <a:rPr lang="en-US" sz="900" b="1">
                          <a:solidFill>
                            <a:schemeClr val="accent4"/>
                          </a:solidFill>
                          <a:effectLst/>
                        </a:rPr>
                        <a:t>P/T</a:t>
                      </a:r>
                      <a:endParaRPr lang="en-US" sz="9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3211" marR="33211" marT="0" marB="0">
                    <a:solidFill>
                      <a:schemeClr val="accent2">
                        <a:lumMod val="20000"/>
                        <a:lumOff val="80000"/>
                      </a:schemeClr>
                    </a:solidFill>
                  </a:tcPr>
                </a:tc>
                <a:tc>
                  <a:txBody>
                    <a:bodyPr/>
                    <a:lstStyle/>
                    <a:p>
                      <a:pPr marL="0" marR="0" algn="ctr">
                        <a:lnSpc>
                          <a:spcPct val="107000"/>
                        </a:lnSpc>
                        <a:spcBef>
                          <a:spcPts val="0"/>
                        </a:spcBef>
                        <a:spcAft>
                          <a:spcPts val="100"/>
                        </a:spcAft>
                      </a:pPr>
                      <a:r>
                        <a:rPr lang="en-US" sz="900" b="1" kern="1200" dirty="0">
                          <a:solidFill>
                            <a:schemeClr val="accent4"/>
                          </a:solidFill>
                          <a:effectLst/>
                          <a:latin typeface="+mn-lt"/>
                          <a:ea typeface="+mn-ea"/>
                          <a:cs typeface="+mn-cs"/>
                        </a:rPr>
                        <a:t>Public(s) </a:t>
                      </a:r>
                      <a:r>
                        <a:rPr lang="en-US" sz="900" b="1" kern="1200" dirty="0" err="1">
                          <a:solidFill>
                            <a:schemeClr val="accent4"/>
                          </a:solidFill>
                          <a:effectLst/>
                          <a:latin typeface="+mn-lt"/>
                          <a:ea typeface="+mn-ea"/>
                          <a:cs typeface="+mn-cs"/>
                        </a:rPr>
                        <a:t>visé</a:t>
                      </a:r>
                      <a:r>
                        <a:rPr lang="en-US" sz="900" b="1" kern="1200" dirty="0">
                          <a:solidFill>
                            <a:schemeClr val="accent4"/>
                          </a:solidFill>
                          <a:effectLst/>
                          <a:latin typeface="+mn-lt"/>
                          <a:ea typeface="+mn-ea"/>
                          <a:cs typeface="+mn-cs"/>
                        </a:rPr>
                        <a:t>(s) :</a:t>
                      </a: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100"/>
                        </a:spcAft>
                      </a:pPr>
                      <a:r>
                        <a:rPr lang="en-US" sz="900" b="1" kern="1200" err="1">
                          <a:solidFill>
                            <a:schemeClr val="accent4"/>
                          </a:solidFill>
                          <a:effectLst/>
                          <a:latin typeface="+mn-lt"/>
                          <a:ea typeface="+mn-ea"/>
                          <a:cs typeface="+mn-cs"/>
                        </a:rPr>
                        <a:t>Stratégies</a:t>
                      </a:r>
                      <a:r>
                        <a:rPr lang="en-US" sz="900" b="1" kern="1200">
                          <a:solidFill>
                            <a:schemeClr val="accent4"/>
                          </a:solidFill>
                          <a:effectLst/>
                          <a:latin typeface="+mn-lt"/>
                          <a:ea typeface="+mn-ea"/>
                          <a:cs typeface="+mn-cs"/>
                        </a:rPr>
                        <a:t> </a:t>
                      </a:r>
                      <a:r>
                        <a:rPr lang="en-US" sz="900" b="1" kern="1200" err="1">
                          <a:solidFill>
                            <a:schemeClr val="accent4"/>
                          </a:solidFill>
                          <a:effectLst/>
                          <a:latin typeface="+mn-lt"/>
                          <a:ea typeface="+mn-ea"/>
                          <a:cs typeface="+mn-cs"/>
                        </a:rPr>
                        <a:t>utilisées</a:t>
                      </a:r>
                      <a:r>
                        <a:rPr lang="en-US" sz="900" b="1" kern="1200">
                          <a:solidFill>
                            <a:schemeClr val="accent4"/>
                          </a:solidFill>
                          <a:effectLst/>
                          <a:latin typeface="+mn-lt"/>
                          <a:ea typeface="+mn-ea"/>
                          <a:cs typeface="+mn-cs"/>
                        </a:rPr>
                        <a:t> :</a:t>
                      </a: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720"/>
                        </a:spcAft>
                      </a:pPr>
                      <a:r>
                        <a:rPr lang="en-US" sz="900" b="1" kern="1200" err="1">
                          <a:solidFill>
                            <a:schemeClr val="accent4"/>
                          </a:solidFill>
                          <a:effectLst/>
                          <a:latin typeface="+mn-lt"/>
                          <a:ea typeface="+mn-ea"/>
                          <a:cs typeface="+mn-cs"/>
                        </a:rPr>
                        <a:t>Stratégie</a:t>
                      </a:r>
                      <a:r>
                        <a:rPr lang="en-US" sz="900" b="1" kern="1200">
                          <a:solidFill>
                            <a:schemeClr val="accent4"/>
                          </a:solidFill>
                          <a:effectLst/>
                          <a:latin typeface="+mn-lt"/>
                          <a:ea typeface="+mn-ea"/>
                          <a:cs typeface="+mn-cs"/>
                        </a:rPr>
                        <a:t> </a:t>
                      </a:r>
                      <a:r>
                        <a:rPr lang="en-US" sz="900" b="1" kern="1200" err="1">
                          <a:solidFill>
                            <a:schemeClr val="accent4"/>
                          </a:solidFill>
                          <a:effectLst/>
                          <a:latin typeface="+mn-lt"/>
                          <a:ea typeface="+mn-ea"/>
                          <a:cs typeface="+mn-cs"/>
                        </a:rPr>
                        <a:t>élaborée</a:t>
                      </a:r>
                      <a:r>
                        <a:rPr lang="en-US" sz="900" b="1" kern="1200">
                          <a:solidFill>
                            <a:schemeClr val="accent4"/>
                          </a:solidFill>
                          <a:effectLst/>
                          <a:latin typeface="+mn-lt"/>
                          <a:ea typeface="+mn-ea"/>
                          <a:cs typeface="+mn-cs"/>
                        </a:rPr>
                        <a:t> </a:t>
                      </a:r>
                      <a:r>
                        <a:rPr lang="en-US" sz="900" b="1" kern="1200" err="1">
                          <a:solidFill>
                            <a:schemeClr val="accent4"/>
                          </a:solidFill>
                          <a:effectLst/>
                          <a:latin typeface="+mn-lt"/>
                          <a:ea typeface="+mn-ea"/>
                          <a:cs typeface="+mn-cs"/>
                        </a:rPr>
                        <a:t>conjointement</a:t>
                      </a:r>
                      <a:r>
                        <a:rPr lang="en-US" sz="900" b="1" kern="1200">
                          <a:solidFill>
                            <a:schemeClr val="accent4"/>
                          </a:solidFill>
                          <a:effectLst/>
                          <a:latin typeface="+mn-lt"/>
                          <a:ea typeface="+mn-ea"/>
                          <a:cs typeface="+mn-cs"/>
                        </a:rPr>
                        <a:t> avec le </a:t>
                      </a:r>
                      <a:r>
                        <a:rPr lang="en-US" sz="900" b="1" kern="1200" err="1">
                          <a:solidFill>
                            <a:schemeClr val="accent4"/>
                          </a:solidFill>
                          <a:effectLst/>
                          <a:latin typeface="+mn-lt"/>
                          <a:ea typeface="+mn-ea"/>
                          <a:cs typeface="+mn-cs"/>
                        </a:rPr>
                        <a:t>groupe</a:t>
                      </a:r>
                      <a:r>
                        <a:rPr lang="en-US" sz="900" b="1" kern="1200">
                          <a:solidFill>
                            <a:schemeClr val="accent4"/>
                          </a:solidFill>
                          <a:effectLst/>
                          <a:latin typeface="+mn-lt"/>
                          <a:ea typeface="+mn-ea"/>
                          <a:cs typeface="+mn-cs"/>
                        </a:rPr>
                        <a:t> </a:t>
                      </a:r>
                      <a:r>
                        <a:rPr lang="en-US" sz="900" b="1" kern="1200" err="1">
                          <a:solidFill>
                            <a:schemeClr val="accent4"/>
                          </a:solidFill>
                          <a:effectLst/>
                          <a:latin typeface="+mn-lt"/>
                          <a:ea typeface="+mn-ea"/>
                          <a:cs typeface="+mn-cs"/>
                        </a:rPr>
                        <a:t>concerné</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720"/>
                        </a:spcAft>
                      </a:pPr>
                      <a:r>
                        <a:rPr lang="en-US" sz="900" b="1" kern="1200">
                          <a:solidFill>
                            <a:schemeClr val="accent4"/>
                          </a:solidFill>
                          <a:effectLst/>
                          <a:latin typeface="+mn-lt"/>
                          <a:ea typeface="+mn-ea"/>
                          <a:cs typeface="+mn-cs"/>
                        </a:rPr>
                        <a:t>Description des </a:t>
                      </a:r>
                      <a:r>
                        <a:rPr lang="en-US" sz="900" b="1" kern="1200" err="1">
                          <a:solidFill>
                            <a:schemeClr val="accent4"/>
                          </a:solidFill>
                          <a:effectLst/>
                          <a:latin typeface="+mn-lt"/>
                          <a:ea typeface="+mn-ea"/>
                          <a:cs typeface="+mn-cs"/>
                        </a:rPr>
                        <a:t>activités</a:t>
                      </a:r>
                      <a:r>
                        <a:rPr lang="en-US" sz="900" b="1" kern="1200">
                          <a:solidFill>
                            <a:schemeClr val="accent4"/>
                          </a:solidFill>
                          <a:effectLst/>
                          <a:latin typeface="+mn-lt"/>
                          <a:ea typeface="+mn-ea"/>
                          <a:cs typeface="+mn-cs"/>
                        </a:rPr>
                        <a:t> </a:t>
                      </a:r>
                      <a:r>
                        <a:rPr lang="en-US" sz="900" b="1" kern="1200" err="1">
                          <a:solidFill>
                            <a:schemeClr val="accent4"/>
                          </a:solidFill>
                          <a:effectLst/>
                          <a:latin typeface="+mn-lt"/>
                          <a:ea typeface="+mn-ea"/>
                          <a:cs typeface="+mn-cs"/>
                        </a:rPr>
                        <a:t>visant</a:t>
                      </a:r>
                      <a:r>
                        <a:rPr lang="en-US" sz="900" b="1" kern="1200">
                          <a:solidFill>
                            <a:schemeClr val="accent4"/>
                          </a:solidFill>
                          <a:effectLst/>
                          <a:latin typeface="+mn-lt"/>
                          <a:ea typeface="+mn-ea"/>
                          <a:cs typeface="+mn-cs"/>
                        </a:rPr>
                        <a:t> à </a:t>
                      </a:r>
                      <a:r>
                        <a:rPr lang="en-US" sz="900" b="1" kern="1200" err="1">
                          <a:solidFill>
                            <a:schemeClr val="accent4"/>
                          </a:solidFill>
                          <a:effectLst/>
                          <a:latin typeface="+mn-lt"/>
                          <a:ea typeface="+mn-ea"/>
                          <a:cs typeface="+mn-cs"/>
                        </a:rPr>
                        <a:t>accroître</a:t>
                      </a:r>
                      <a:r>
                        <a:rPr lang="en-US" sz="900" b="1" kern="1200">
                          <a:solidFill>
                            <a:schemeClr val="accent4"/>
                          </a:solidFill>
                          <a:effectLst/>
                          <a:latin typeface="+mn-lt"/>
                          <a:ea typeface="+mn-ea"/>
                          <a:cs typeface="+mn-cs"/>
                        </a:rPr>
                        <a:t> la participation au </a:t>
                      </a:r>
                      <a:r>
                        <a:rPr lang="en-US" sz="900" b="1" kern="1200" err="1">
                          <a:solidFill>
                            <a:schemeClr val="accent4"/>
                          </a:solidFill>
                          <a:effectLst/>
                          <a:latin typeface="+mn-lt"/>
                          <a:ea typeface="+mn-ea"/>
                          <a:cs typeface="+mn-cs"/>
                        </a:rPr>
                        <a:t>dépistage</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2295285155"/>
                  </a:ext>
                </a:extLst>
              </a:tr>
              <a:tr h="1614323">
                <a:tc>
                  <a:txBody>
                    <a:bodyPr/>
                    <a:lstStyle/>
                    <a:p>
                      <a:pPr marL="0" marR="0" algn="ctr">
                        <a:lnSpc>
                          <a:spcPct val="107000"/>
                        </a:lnSpc>
                        <a:spcBef>
                          <a:spcPts val="0"/>
                        </a:spcBef>
                        <a:spcAft>
                          <a:spcPts val="100"/>
                        </a:spcAft>
                      </a:pPr>
                      <a:r>
                        <a:rPr lang="en-US" sz="900" b="1" kern="1200">
                          <a:solidFill>
                            <a:schemeClr val="accent4"/>
                          </a:solidFill>
                          <a:effectLst/>
                          <a:latin typeface="Calibri" panose="020F0502020204030204" pitchFamily="34" charset="0"/>
                          <a:ea typeface="Yu Mincho" panose="02020400000000000000" pitchFamily="18" charset="-128"/>
                          <a:cs typeface="Arial" panose="020B0604020202020204" pitchFamily="34" charset="0"/>
                        </a:rPr>
                        <a:t>Ont.*</a:t>
                      </a:r>
                    </a:p>
                  </a:txBody>
                  <a:tcPr marL="68580" marR="68580" marT="0" marB="0">
                    <a:solidFill>
                      <a:schemeClr val="accent2">
                        <a:lumMod val="20000"/>
                        <a:lumOff val="80000"/>
                      </a:schemeClr>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mn-lt"/>
                          <a:ea typeface="+mn-ea"/>
                          <a:cs typeface="+mn-cs"/>
                        </a:rPr>
                        <a:t>Premières Nations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err="1">
                          <a:solidFill>
                            <a:schemeClr val="accent4"/>
                          </a:solidFill>
                          <a:effectLst/>
                          <a:latin typeface="+mn-lt"/>
                          <a:ea typeface="+mn-ea"/>
                          <a:cs typeface="+mn-cs"/>
                        </a:rPr>
                        <a:t>Inuits</a:t>
                      </a:r>
                      <a:r>
                        <a:rPr lang="en-US" sz="900" b="0" kern="1200">
                          <a:solidFill>
                            <a:schemeClr val="accent4"/>
                          </a:solidFill>
                          <a:effectLst/>
                          <a:latin typeface="+mn-lt"/>
                          <a:ea typeface="+mn-ea"/>
                          <a:cs typeface="+mn-cs"/>
                        </a:rPr>
                        <a:t>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mn-lt"/>
                          <a:ea typeface="+mn-ea"/>
                          <a:cs typeface="+mn-cs"/>
                        </a:rPr>
                        <a:t>Métis</a:t>
                      </a:r>
                    </a:p>
                  </a:txBody>
                  <a:tcPr marL="68580" marR="68580" marT="0" marB="0"/>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mn-lt"/>
                          <a:ea typeface="+mn-ea"/>
                          <a:cs typeface="+mn-cs"/>
                        </a:rPr>
                        <a:t>Formation </a:t>
                      </a:r>
                      <a:r>
                        <a:rPr lang="en-US" sz="900" b="0" kern="1200" err="1">
                          <a:solidFill>
                            <a:schemeClr val="accent4"/>
                          </a:solidFill>
                          <a:effectLst/>
                          <a:latin typeface="+mn-lt"/>
                          <a:ea typeface="+mn-ea"/>
                          <a:cs typeface="+mn-cs"/>
                        </a:rPr>
                        <a:t>en</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groupe</a:t>
                      </a:r>
                      <a:endParaRPr lang="en-US" sz="900" b="0" kern="120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err="1">
                          <a:solidFill>
                            <a:schemeClr val="accent4"/>
                          </a:solidFill>
                          <a:effectLst/>
                          <a:latin typeface="+mn-lt"/>
                          <a:ea typeface="+mn-ea"/>
                          <a:cs typeface="+mn-cs"/>
                        </a:rPr>
                        <a:t>Médias</a:t>
                      </a:r>
                      <a:r>
                        <a:rPr lang="en-US" sz="900" b="0" kern="1200">
                          <a:solidFill>
                            <a:schemeClr val="accent4"/>
                          </a:solidFill>
                          <a:effectLst/>
                          <a:latin typeface="+mn-lt"/>
                          <a:ea typeface="+mn-ea"/>
                          <a:cs typeface="+mn-cs"/>
                        </a:rPr>
                        <a:t> de masse</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err="1">
                          <a:solidFill>
                            <a:schemeClr val="accent4"/>
                          </a:solidFill>
                          <a:effectLst/>
                          <a:latin typeface="+mn-lt"/>
                          <a:ea typeface="+mn-ea"/>
                          <a:cs typeface="+mn-cs"/>
                        </a:rPr>
                        <a:t>Élaboration</a:t>
                      </a:r>
                      <a:r>
                        <a:rPr lang="en-US" sz="900" b="0" kern="1200">
                          <a:solidFill>
                            <a:schemeClr val="accent4"/>
                          </a:solidFill>
                          <a:effectLst/>
                          <a:latin typeface="+mn-lt"/>
                          <a:ea typeface="+mn-ea"/>
                          <a:cs typeface="+mn-cs"/>
                        </a:rPr>
                        <a:t> de matériel et de </a:t>
                      </a:r>
                      <a:r>
                        <a:rPr lang="en-US" sz="900" b="0" kern="1200" err="1">
                          <a:solidFill>
                            <a:schemeClr val="accent4"/>
                          </a:solidFill>
                          <a:effectLst/>
                          <a:latin typeface="+mn-lt"/>
                          <a:ea typeface="+mn-ea"/>
                          <a:cs typeface="+mn-cs"/>
                        </a:rPr>
                        <a:t>ressources</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adaptés</a:t>
                      </a:r>
                      <a:r>
                        <a:rPr lang="en-US" sz="900" b="0" kern="1200">
                          <a:solidFill>
                            <a:schemeClr val="accent4"/>
                          </a:solidFill>
                          <a:effectLst/>
                          <a:latin typeface="+mn-lt"/>
                          <a:ea typeface="+mn-ea"/>
                          <a:cs typeface="+mn-cs"/>
                        </a:rPr>
                        <a:t> sur le plan </a:t>
                      </a:r>
                      <a:r>
                        <a:rPr lang="en-US" sz="900" b="0" kern="1200" err="1">
                          <a:solidFill>
                            <a:schemeClr val="accent4"/>
                          </a:solidFill>
                          <a:effectLst/>
                          <a:latin typeface="+mn-lt"/>
                          <a:ea typeface="+mn-ea"/>
                          <a:cs typeface="+mn-cs"/>
                        </a:rPr>
                        <a:t>culturel</a:t>
                      </a:r>
                      <a:endParaRPr lang="en-US" sz="900" b="0" kern="120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mn-lt"/>
                          <a:ea typeface="+mn-ea"/>
                          <a:cs typeface="+mn-cs"/>
                        </a:rPr>
                        <a:t>Rappels aux FFS (</a:t>
                      </a:r>
                      <a:r>
                        <a:rPr lang="en-US" sz="900" b="0" kern="1200" err="1">
                          <a:solidFill>
                            <a:schemeClr val="accent4"/>
                          </a:solidFill>
                          <a:effectLst/>
                          <a:latin typeface="+mn-lt"/>
                          <a:ea typeface="+mn-ea"/>
                          <a:cs typeface="+mn-cs"/>
                        </a:rPr>
                        <a:t>région</a:t>
                      </a:r>
                      <a:r>
                        <a:rPr lang="en-US" sz="900" b="0" kern="1200">
                          <a:solidFill>
                            <a:schemeClr val="accent4"/>
                          </a:solidFill>
                          <a:effectLst/>
                          <a:latin typeface="+mn-lt"/>
                          <a:ea typeface="+mn-ea"/>
                          <a:cs typeface="+mn-cs"/>
                        </a:rPr>
                        <a:t> de Sioux Lookout </a:t>
                      </a:r>
                      <a:r>
                        <a:rPr lang="en-US" sz="900" b="0" kern="1200" err="1">
                          <a:solidFill>
                            <a:schemeClr val="accent4"/>
                          </a:solidFill>
                          <a:effectLst/>
                          <a:latin typeface="+mn-lt"/>
                          <a:ea typeface="+mn-ea"/>
                          <a:cs typeface="+mn-cs"/>
                        </a:rPr>
                        <a:t>uniquement</a:t>
                      </a:r>
                      <a:r>
                        <a:rPr lang="en-US" sz="900" b="0" kern="1200">
                          <a:solidFill>
                            <a:schemeClr val="accent4"/>
                          </a:solidFill>
                          <a:effectLst/>
                          <a:latin typeface="+mn-lt"/>
                          <a:ea typeface="+mn-ea"/>
                          <a:cs typeface="+mn-cs"/>
                        </a:rPr>
                        <a:t>)</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err="1">
                          <a:solidFill>
                            <a:schemeClr val="accent4"/>
                          </a:solidFill>
                          <a:effectLst/>
                          <a:latin typeface="+mn-lt"/>
                          <a:ea typeface="+mn-ea"/>
                          <a:cs typeface="+mn-cs"/>
                        </a:rPr>
                        <a:t>Cliniques</a:t>
                      </a:r>
                      <a:r>
                        <a:rPr lang="en-US" sz="900" b="0" kern="1200">
                          <a:solidFill>
                            <a:schemeClr val="accent4"/>
                          </a:solidFill>
                          <a:effectLst/>
                          <a:latin typeface="+mn-lt"/>
                          <a:ea typeface="+mn-ea"/>
                          <a:cs typeface="+mn-cs"/>
                        </a:rPr>
                        <a:t> mobiles de </a:t>
                      </a:r>
                      <a:r>
                        <a:rPr lang="en-US" sz="900" b="0" kern="1200" err="1">
                          <a:solidFill>
                            <a:schemeClr val="accent4"/>
                          </a:solidFill>
                          <a:effectLst/>
                          <a:latin typeface="+mn-lt"/>
                          <a:ea typeface="+mn-ea"/>
                          <a:cs typeface="+mn-cs"/>
                        </a:rPr>
                        <a:t>dépistage</a:t>
                      </a:r>
                      <a:r>
                        <a:rPr lang="en-US" sz="900" b="0" kern="1200">
                          <a:solidFill>
                            <a:schemeClr val="accent4"/>
                          </a:solidFill>
                          <a:effectLst/>
                          <a:latin typeface="+mn-lt"/>
                          <a:ea typeface="+mn-ea"/>
                          <a:cs typeface="+mn-cs"/>
                        </a:rPr>
                        <a:t> (Nord-Ouest </a:t>
                      </a:r>
                      <a:r>
                        <a:rPr lang="en-US" sz="900" b="0" kern="1200" err="1">
                          <a:solidFill>
                            <a:schemeClr val="accent4"/>
                          </a:solidFill>
                          <a:effectLst/>
                          <a:latin typeface="+mn-lt"/>
                          <a:ea typeface="+mn-ea"/>
                          <a:cs typeface="+mn-cs"/>
                        </a:rPr>
                        <a:t>seulement</a:t>
                      </a:r>
                      <a:r>
                        <a:rPr lang="en-US" sz="900" b="0" kern="1200">
                          <a:solidFill>
                            <a:schemeClr val="accent4"/>
                          </a:solidFill>
                          <a:effectLst/>
                          <a:latin typeface="+mn-lt"/>
                          <a:ea typeface="+mn-ea"/>
                          <a:cs typeface="+mn-cs"/>
                        </a:rPr>
                        <a:t>)</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mn-lt"/>
                          <a:ea typeface="+mn-ea"/>
                          <a:cs typeface="+mn-cs"/>
                        </a:rPr>
                        <a:t>Transport </a:t>
                      </a:r>
                      <a:r>
                        <a:rPr lang="en-US" sz="900" b="0" kern="1200" err="1">
                          <a:solidFill>
                            <a:schemeClr val="accent4"/>
                          </a:solidFill>
                          <a:effectLst/>
                          <a:latin typeface="+mn-lt"/>
                          <a:ea typeface="+mn-ea"/>
                          <a:cs typeface="+mn-cs"/>
                        </a:rPr>
                        <a:t>vers</a:t>
                      </a:r>
                      <a:r>
                        <a:rPr lang="en-US" sz="900" b="0" kern="1200">
                          <a:solidFill>
                            <a:schemeClr val="accent4"/>
                          </a:solidFill>
                          <a:effectLst/>
                          <a:latin typeface="+mn-lt"/>
                          <a:ea typeface="+mn-ea"/>
                          <a:cs typeface="+mn-cs"/>
                        </a:rPr>
                        <a:t> les services de </a:t>
                      </a:r>
                      <a:r>
                        <a:rPr lang="en-US" sz="900" b="0" kern="1200" err="1">
                          <a:solidFill>
                            <a:schemeClr val="accent4"/>
                          </a:solidFill>
                          <a:effectLst/>
                          <a:latin typeface="+mn-lt"/>
                          <a:ea typeface="+mn-ea"/>
                          <a:cs typeface="+mn-cs"/>
                        </a:rPr>
                        <a:t>dépistage</a:t>
                      </a:r>
                      <a:r>
                        <a:rPr lang="en-US" sz="900" b="0" kern="1200">
                          <a:solidFill>
                            <a:schemeClr val="accent4"/>
                          </a:solidFill>
                          <a:effectLst/>
                          <a:latin typeface="+mn-lt"/>
                          <a:ea typeface="+mn-ea"/>
                          <a:cs typeface="+mn-cs"/>
                        </a:rPr>
                        <a:t> (pour les Premières Nations, par le </a:t>
                      </a:r>
                      <a:r>
                        <a:rPr lang="en-US" sz="900" b="0" kern="1200" err="1">
                          <a:solidFill>
                            <a:schemeClr val="accent4"/>
                          </a:solidFill>
                          <a:effectLst/>
                          <a:latin typeface="+mn-lt"/>
                          <a:ea typeface="+mn-ea"/>
                          <a:cs typeface="+mn-cs"/>
                        </a:rPr>
                        <a:t>biais</a:t>
                      </a:r>
                      <a:r>
                        <a:rPr lang="en-US" sz="900" b="0" kern="1200">
                          <a:solidFill>
                            <a:schemeClr val="accent4"/>
                          </a:solidFill>
                          <a:effectLst/>
                          <a:latin typeface="+mn-lt"/>
                          <a:ea typeface="+mn-ea"/>
                          <a:cs typeface="+mn-cs"/>
                        </a:rPr>
                        <a:t> du </a:t>
                      </a:r>
                      <a:r>
                        <a:rPr lang="en-US" sz="900" b="0" kern="1200" err="1">
                          <a:solidFill>
                            <a:schemeClr val="accent4"/>
                          </a:solidFill>
                          <a:effectLst/>
                          <a:latin typeface="+mn-lt"/>
                          <a:ea typeface="+mn-ea"/>
                          <a:cs typeface="+mn-cs"/>
                        </a:rPr>
                        <a:t>Programme</a:t>
                      </a:r>
                      <a:r>
                        <a:rPr lang="en-US" sz="900" b="0" kern="1200">
                          <a:solidFill>
                            <a:schemeClr val="accent4"/>
                          </a:solidFill>
                          <a:effectLst/>
                          <a:latin typeface="+mn-lt"/>
                          <a:ea typeface="+mn-ea"/>
                          <a:cs typeface="+mn-cs"/>
                        </a:rPr>
                        <a:t> des services de </a:t>
                      </a:r>
                      <a:r>
                        <a:rPr lang="en-US" sz="900" b="0" kern="1200" err="1">
                          <a:solidFill>
                            <a:schemeClr val="accent4"/>
                          </a:solidFill>
                          <a:effectLst/>
                          <a:latin typeface="+mn-lt"/>
                          <a:ea typeface="+mn-ea"/>
                          <a:cs typeface="+mn-cs"/>
                        </a:rPr>
                        <a:t>santé</a:t>
                      </a:r>
                      <a:r>
                        <a:rPr lang="en-US" sz="900" b="0" kern="1200">
                          <a:solidFill>
                            <a:schemeClr val="accent4"/>
                          </a:solidFill>
                          <a:effectLst/>
                          <a:latin typeface="+mn-lt"/>
                          <a:ea typeface="+mn-ea"/>
                          <a:cs typeface="+mn-cs"/>
                        </a:rPr>
                        <a:t> non </a:t>
                      </a:r>
                      <a:r>
                        <a:rPr lang="en-US" sz="900" b="0" kern="1200" err="1">
                          <a:solidFill>
                            <a:schemeClr val="accent4"/>
                          </a:solidFill>
                          <a:effectLst/>
                          <a:latin typeface="+mn-lt"/>
                          <a:ea typeface="+mn-ea"/>
                          <a:cs typeface="+mn-cs"/>
                        </a:rPr>
                        <a:t>assurés</a:t>
                      </a:r>
                      <a:r>
                        <a:rPr lang="en-US" sz="900" b="0" kern="1200">
                          <a:solidFill>
                            <a:schemeClr val="accent4"/>
                          </a:solidFill>
                          <a:effectLst/>
                          <a:latin typeface="+mn-lt"/>
                          <a:ea typeface="+mn-ea"/>
                          <a:cs typeface="+mn-cs"/>
                        </a:rPr>
                        <a:t> [SSNA])</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mn-lt"/>
                          <a:ea typeface="+mn-ea"/>
                          <a:cs typeface="+mn-cs"/>
                        </a:rPr>
                        <a:t>Promotion de </a:t>
                      </a:r>
                      <a:r>
                        <a:rPr lang="en-US" sz="900" b="0" kern="1200" err="1">
                          <a:solidFill>
                            <a:schemeClr val="accent4"/>
                          </a:solidFill>
                          <a:effectLst/>
                          <a:latin typeface="+mn-lt"/>
                          <a:ea typeface="+mn-ea"/>
                          <a:cs typeface="+mn-cs"/>
                        </a:rPr>
                        <a:t>l’autodidaxie</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en</a:t>
                      </a:r>
                      <a:r>
                        <a:rPr lang="en-US" sz="900" b="0" kern="1200">
                          <a:solidFill>
                            <a:schemeClr val="accent4"/>
                          </a:solidFill>
                          <a:effectLst/>
                          <a:latin typeface="+mn-lt"/>
                          <a:ea typeface="+mn-ea"/>
                          <a:cs typeface="+mn-cs"/>
                        </a:rPr>
                        <a:t> matière de </a:t>
                      </a:r>
                      <a:r>
                        <a:rPr lang="en-US" sz="900" b="0" kern="1200" err="1">
                          <a:solidFill>
                            <a:schemeClr val="accent4"/>
                          </a:solidFill>
                          <a:effectLst/>
                          <a:latin typeface="+mn-lt"/>
                          <a:ea typeface="+mn-ea"/>
                          <a:cs typeface="+mn-cs"/>
                        </a:rPr>
                        <a:t>santé</a:t>
                      </a:r>
                      <a:endParaRPr lang="en-US" sz="900" b="0" kern="120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err="1">
                          <a:solidFill>
                            <a:schemeClr val="accent4"/>
                          </a:solidFill>
                          <a:effectLst/>
                          <a:latin typeface="+mn-lt"/>
                          <a:ea typeface="+mn-ea"/>
                          <a:cs typeface="+mn-cs"/>
                        </a:rPr>
                        <a:t>Mobilisation</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directe</a:t>
                      </a:r>
                      <a:r>
                        <a:rPr lang="en-US" sz="900" b="0" kern="1200">
                          <a:solidFill>
                            <a:schemeClr val="accent4"/>
                          </a:solidFill>
                          <a:effectLst/>
                          <a:latin typeface="+mn-lt"/>
                          <a:ea typeface="+mn-ea"/>
                          <a:cs typeface="+mn-cs"/>
                        </a:rPr>
                        <a:t> du </a:t>
                      </a:r>
                      <a:r>
                        <a:rPr lang="en-US" sz="900" b="0" kern="1200" err="1">
                          <a:solidFill>
                            <a:schemeClr val="accent4"/>
                          </a:solidFill>
                          <a:effectLst/>
                          <a:latin typeface="+mn-lt"/>
                          <a:ea typeface="+mn-ea"/>
                          <a:cs typeface="+mn-cs"/>
                        </a:rPr>
                        <a:t>groupe</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concerné</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en</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vue</a:t>
                      </a:r>
                      <a:r>
                        <a:rPr lang="en-US" sz="900" b="0" kern="1200">
                          <a:solidFill>
                            <a:schemeClr val="accent4"/>
                          </a:solidFill>
                          <a:effectLst/>
                          <a:latin typeface="+mn-lt"/>
                          <a:ea typeface="+mn-ea"/>
                          <a:cs typeface="+mn-cs"/>
                        </a:rPr>
                        <a:t> de </a:t>
                      </a:r>
                      <a:r>
                        <a:rPr lang="en-US" sz="900" b="0" kern="1200" err="1">
                          <a:solidFill>
                            <a:schemeClr val="accent4"/>
                          </a:solidFill>
                          <a:effectLst/>
                          <a:latin typeface="+mn-lt"/>
                          <a:ea typeface="+mn-ea"/>
                          <a:cs typeface="+mn-cs"/>
                        </a:rPr>
                        <a:t>concevoir</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conjointement</a:t>
                      </a:r>
                      <a:r>
                        <a:rPr lang="en-US" sz="900" b="0" kern="1200">
                          <a:solidFill>
                            <a:schemeClr val="accent4"/>
                          </a:solidFill>
                          <a:effectLst/>
                          <a:latin typeface="+mn-lt"/>
                          <a:ea typeface="+mn-ea"/>
                          <a:cs typeface="+mn-cs"/>
                        </a:rPr>
                        <a:t> des </a:t>
                      </a:r>
                      <a:r>
                        <a:rPr lang="en-US" sz="900" b="0" kern="1200" err="1">
                          <a:solidFill>
                            <a:schemeClr val="accent4"/>
                          </a:solidFill>
                          <a:effectLst/>
                          <a:latin typeface="+mn-lt"/>
                          <a:ea typeface="+mn-ea"/>
                          <a:cs typeface="+mn-cs"/>
                        </a:rPr>
                        <a:t>programmes</a:t>
                      </a:r>
                      <a:endParaRPr lang="en-US" sz="900" b="0" kern="1200">
                        <a:solidFill>
                          <a:schemeClr val="accent4"/>
                        </a:solidFill>
                        <a:effectLst/>
                        <a:latin typeface="+mn-lt"/>
                        <a:ea typeface="+mn-ea"/>
                        <a:cs typeface="+mn-cs"/>
                      </a:endParaRPr>
                    </a:p>
                  </a:txBody>
                  <a:tcPr marL="68580" marR="68580" marT="0" marB="0"/>
                </a:tc>
                <a:tc>
                  <a:txBody>
                    <a:bodyPr/>
                    <a:lstStyle/>
                    <a:p>
                      <a:pPr marL="0" marR="0" lvl="0" indent="0" algn="l" defTabSz="914400" rtl="0" eaLnBrk="1" latinLnBrk="0" hangingPunct="1">
                        <a:lnSpc>
                          <a:spcPct val="107000"/>
                        </a:lnSpc>
                        <a:spcBef>
                          <a:spcPts val="0"/>
                        </a:spcBef>
                        <a:spcAft>
                          <a:spcPts val="720"/>
                        </a:spcAft>
                        <a:buFont typeface="Arial" panose="020B0604020202020204" pitchFamily="34" charset="0"/>
                        <a:buNone/>
                      </a:pPr>
                      <a:r>
                        <a:rPr lang="en-US" sz="900" b="0" kern="1200" err="1">
                          <a:solidFill>
                            <a:schemeClr val="accent4"/>
                          </a:solidFill>
                          <a:effectLst/>
                          <a:latin typeface="+mn-lt"/>
                          <a:ea typeface="+mn-ea"/>
                          <a:cs typeface="+mn-cs"/>
                        </a:rPr>
                        <a:t>Toutes</a:t>
                      </a:r>
                      <a:r>
                        <a:rPr lang="en-US" sz="900" b="0" kern="1200">
                          <a:solidFill>
                            <a:schemeClr val="accent4"/>
                          </a:solidFill>
                          <a:effectLst/>
                          <a:latin typeface="+mn-lt"/>
                          <a:ea typeface="+mn-ea"/>
                          <a:cs typeface="+mn-cs"/>
                        </a:rPr>
                        <a:t>: ✓</a:t>
                      </a:r>
                    </a:p>
                  </a:txBody>
                  <a:tcPr marL="68580" marR="68580" marT="0" marB="0"/>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dirty="0">
                          <a:solidFill>
                            <a:schemeClr val="accent4"/>
                          </a:solidFill>
                          <a:effectLst/>
                          <a:latin typeface="+mn-lt"/>
                          <a:ea typeface="+mn-ea"/>
                          <a:cs typeface="+mn-cs"/>
                        </a:rPr>
                        <a:t>Les </a:t>
                      </a:r>
                      <a:r>
                        <a:rPr lang="en-US" sz="900" b="0" kern="1200" dirty="0" err="1">
                          <a:solidFill>
                            <a:schemeClr val="accent4"/>
                          </a:solidFill>
                          <a:effectLst/>
                          <a:latin typeface="+mn-lt"/>
                          <a:ea typeface="+mn-ea"/>
                          <a:cs typeface="+mn-cs"/>
                        </a:rPr>
                        <a:t>collectivités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sont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mobilisées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en</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vue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d’éclairer</a:t>
                      </a:r>
                      <a:r>
                        <a:rPr lang="en-US" sz="900" b="0" kern="1200" dirty="0">
                          <a:solidFill>
                            <a:schemeClr val="accent4"/>
                          </a:solidFill>
                          <a:effectLst/>
                          <a:latin typeface="+mn-lt"/>
                          <a:ea typeface="+mn-ea"/>
                          <a:cs typeface="+mn-cs"/>
                        </a:rPr>
                        <a:t> les </a:t>
                      </a:r>
                      <a:r>
                        <a:rPr lang="en-US" sz="900" b="0" kern="1200" dirty="0" err="1">
                          <a:solidFill>
                            <a:schemeClr val="accent4"/>
                          </a:solidFill>
                          <a:effectLst/>
                          <a:latin typeface="+mn-lt"/>
                          <a:ea typeface="+mn-ea"/>
                          <a:cs typeface="+mn-cs"/>
                        </a:rPr>
                        <a:t>programmes</a:t>
                      </a:r>
                      <a:r>
                        <a:rPr lang="en-US" sz="900" b="0" kern="1200" dirty="0">
                          <a:solidFill>
                            <a:schemeClr val="accent4"/>
                          </a:solidFill>
                          <a:effectLst/>
                          <a:latin typeface="+mn-lt"/>
                          <a:ea typeface="+mn-ea"/>
                          <a:cs typeface="+mn-cs"/>
                        </a:rPr>
                        <a:t> et les initiatives </a:t>
                      </a:r>
                      <a:r>
                        <a:rPr lang="en-US" sz="900" b="0" kern="1200" dirty="0" err="1">
                          <a:solidFill>
                            <a:schemeClr val="accent4"/>
                          </a:solidFill>
                          <a:effectLst/>
                          <a:latin typeface="+mn-lt"/>
                          <a:ea typeface="+mn-ea"/>
                          <a:cs typeface="+mn-cs"/>
                        </a:rPr>
                        <a:t>visant</a:t>
                      </a:r>
                      <a:r>
                        <a:rPr lang="en-US" sz="900" b="0" kern="1200" dirty="0">
                          <a:solidFill>
                            <a:schemeClr val="accent4"/>
                          </a:solidFill>
                          <a:effectLst/>
                          <a:latin typeface="+mn-lt"/>
                          <a:ea typeface="+mn-ea"/>
                          <a:cs typeface="+mn-cs"/>
                        </a:rPr>
                        <a:t> à </a:t>
                      </a:r>
                      <a:r>
                        <a:rPr lang="en-US" sz="900" b="0" kern="1200" dirty="0" err="1">
                          <a:solidFill>
                            <a:schemeClr val="accent4"/>
                          </a:solidFill>
                          <a:effectLst/>
                          <a:latin typeface="+mn-lt"/>
                          <a:ea typeface="+mn-ea"/>
                          <a:cs typeface="+mn-cs"/>
                        </a:rPr>
                        <a:t>améliorer</a:t>
                      </a:r>
                      <a:r>
                        <a:rPr lang="en-US" sz="900" b="0" kern="1200" dirty="0">
                          <a:solidFill>
                            <a:schemeClr val="accent4"/>
                          </a:solidFill>
                          <a:effectLst/>
                          <a:latin typeface="+mn-lt"/>
                          <a:ea typeface="+mn-ea"/>
                          <a:cs typeface="+mn-cs"/>
                        </a:rPr>
                        <a:t> la formation et la </a:t>
                      </a:r>
                      <a:r>
                        <a:rPr lang="en-US" sz="900" b="0" kern="1200" dirty="0" err="1">
                          <a:solidFill>
                            <a:schemeClr val="accent4"/>
                          </a:solidFill>
                          <a:effectLst/>
                          <a:latin typeface="+mn-lt"/>
                          <a:ea typeface="+mn-ea"/>
                          <a:cs typeface="+mn-cs"/>
                        </a:rPr>
                        <a:t>sensibilisation</a:t>
                      </a:r>
                      <a:r>
                        <a:rPr lang="en-US" sz="900" b="0" kern="1200" dirty="0">
                          <a:solidFill>
                            <a:schemeClr val="accent4"/>
                          </a:solidFill>
                          <a:effectLst/>
                          <a:latin typeface="+mn-lt"/>
                          <a:ea typeface="+mn-ea"/>
                          <a:cs typeface="+mn-cs"/>
                        </a:rPr>
                        <a:t> au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du cancer, par </a:t>
                      </a:r>
                      <a:r>
                        <a:rPr lang="en-US" sz="900" b="0" kern="1200" dirty="0" err="1">
                          <a:solidFill>
                            <a:schemeClr val="accent4"/>
                          </a:solidFill>
                          <a:effectLst/>
                          <a:latin typeface="+mn-lt"/>
                          <a:ea typeface="+mn-ea"/>
                          <a:cs typeface="+mn-cs"/>
                        </a:rPr>
                        <a:t>l’intermédiaire</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l’Unité</a:t>
                      </a:r>
                      <a:r>
                        <a:rPr lang="en-US" sz="900" b="0" kern="1200" dirty="0">
                          <a:solidFill>
                            <a:schemeClr val="accent4"/>
                          </a:solidFill>
                          <a:effectLst/>
                          <a:latin typeface="+mn-lt"/>
                          <a:ea typeface="+mn-ea"/>
                          <a:cs typeface="+mn-cs"/>
                        </a:rPr>
                        <a:t> des </a:t>
                      </a:r>
                      <a:r>
                        <a:rPr lang="en-US" sz="900" b="0" kern="1200" dirty="0" err="1">
                          <a:solidFill>
                            <a:schemeClr val="accent4"/>
                          </a:solidFill>
                          <a:effectLst/>
                          <a:latin typeface="+mn-lt"/>
                          <a:ea typeface="+mn-ea"/>
                          <a:cs typeface="+mn-cs"/>
                        </a:rPr>
                        <a:t>soins</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cancérologie</a:t>
                      </a:r>
                      <a:r>
                        <a:rPr lang="en-US" sz="900" b="0" kern="1200" dirty="0">
                          <a:solidFill>
                            <a:schemeClr val="accent4"/>
                          </a:solidFill>
                          <a:effectLst/>
                          <a:latin typeface="+mn-lt"/>
                          <a:ea typeface="+mn-ea"/>
                          <a:cs typeface="+mn-cs"/>
                        </a:rPr>
                        <a:t> chez les </a:t>
                      </a:r>
                      <a:r>
                        <a:rPr lang="en-US" sz="900" b="0" kern="1200" dirty="0" err="1">
                          <a:solidFill>
                            <a:schemeClr val="accent4"/>
                          </a:solidFill>
                          <a:effectLst/>
                          <a:latin typeface="+mn-lt"/>
                          <a:ea typeface="+mn-ea"/>
                          <a:cs typeface="+mn-cs"/>
                        </a:rPr>
                        <a:t>peuples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autochtones</a:t>
                      </a:r>
                      <a:r>
                        <a:rPr lang="en-US" sz="900" b="0" kern="1200" dirty="0">
                          <a:solidFill>
                            <a:schemeClr val="accent4"/>
                          </a:solidFill>
                          <a:effectLst/>
                          <a:latin typeface="+mn-lt"/>
                          <a:ea typeface="+mn-ea"/>
                          <a:cs typeface="+mn-cs"/>
                        </a:rPr>
                        <a:t> (ICCU), </a:t>
                      </a:r>
                      <a:r>
                        <a:rPr lang="en-US" sz="900" b="0" kern="1200" dirty="0" err="1">
                          <a:solidFill>
                            <a:schemeClr val="accent4"/>
                          </a:solidFill>
                          <a:effectLst/>
                          <a:latin typeface="+mn-lt"/>
                          <a:ea typeface="+mn-ea"/>
                          <a:cs typeface="+mn-cs"/>
                        </a:rPr>
                        <a:t>d’équipes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régionales</a:t>
                      </a:r>
                      <a:r>
                        <a:rPr lang="en-US" sz="900" b="0" kern="1200" dirty="0">
                          <a:solidFill>
                            <a:schemeClr val="accent4"/>
                          </a:solidFill>
                          <a:effectLst/>
                          <a:latin typeface="+mn-lt"/>
                          <a:ea typeface="+mn-ea"/>
                          <a:cs typeface="+mn-cs"/>
                        </a:rPr>
                        <a:t> et de </a:t>
                      </a:r>
                      <a:r>
                        <a:rPr lang="en-US" sz="900" b="0" kern="1200" dirty="0" err="1">
                          <a:solidFill>
                            <a:schemeClr val="accent4"/>
                          </a:solidFill>
                          <a:effectLst/>
                          <a:latin typeface="+mn-lt"/>
                          <a:ea typeface="+mn-ea"/>
                          <a:cs typeface="+mn-cs"/>
                        </a:rPr>
                        <a:t>responsables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régionaux</a:t>
                      </a:r>
                      <a:r>
                        <a:rPr lang="en-US" sz="900" b="0" kern="1200" dirty="0">
                          <a:solidFill>
                            <a:schemeClr val="accent4"/>
                          </a:solidFill>
                          <a:effectLst/>
                          <a:latin typeface="+mn-lt"/>
                          <a:ea typeface="+mn-ea"/>
                          <a:cs typeface="+mn-cs"/>
                        </a:rPr>
                        <a:t> de la </a:t>
                      </a:r>
                      <a:r>
                        <a:rPr lang="en-US" sz="900" b="0" kern="1200" dirty="0" err="1">
                          <a:solidFill>
                            <a:schemeClr val="accent4"/>
                          </a:solidFill>
                          <a:effectLst/>
                          <a:latin typeface="+mn-lt"/>
                          <a:ea typeface="+mn-ea"/>
                          <a:cs typeface="+mn-cs"/>
                        </a:rPr>
                        <a:t>lutte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contre</a:t>
                      </a:r>
                      <a:r>
                        <a:rPr lang="en-US" sz="900" b="0" kern="1200" dirty="0">
                          <a:solidFill>
                            <a:schemeClr val="accent4"/>
                          </a:solidFill>
                          <a:effectLst/>
                          <a:latin typeface="+mn-lt"/>
                          <a:ea typeface="+mn-ea"/>
                          <a:cs typeface="+mn-cs"/>
                        </a:rPr>
                        <a:t> le cancer chez les </a:t>
                      </a:r>
                      <a:r>
                        <a:rPr lang="en-US" sz="900" b="0" kern="1200" dirty="0" err="1">
                          <a:solidFill>
                            <a:schemeClr val="accent4"/>
                          </a:solidFill>
                          <a:effectLst/>
                          <a:latin typeface="+mn-lt"/>
                          <a:ea typeface="+mn-ea"/>
                          <a:cs typeface="+mn-cs"/>
                        </a:rPr>
                        <a:t>Autochtones</a:t>
                      </a:r>
                      <a:r>
                        <a:rPr lang="en-US" sz="900" b="0" kern="1200" dirty="0">
                          <a:solidFill>
                            <a:schemeClr val="accent4"/>
                          </a:solidFill>
                          <a:effectLst/>
                          <a:latin typeface="+mn-lt"/>
                          <a:ea typeface="+mn-ea"/>
                          <a:cs typeface="+mn-cs"/>
                        </a:rPr>
                        <a:t>.</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dirty="0">
                          <a:solidFill>
                            <a:schemeClr val="accent4"/>
                          </a:solidFill>
                          <a:effectLst/>
                          <a:latin typeface="+mn-lt"/>
                          <a:ea typeface="+mn-ea"/>
                          <a:cs typeface="+mn-cs"/>
                        </a:rPr>
                        <a:t>L’ICCU </a:t>
                      </a:r>
                      <a:r>
                        <a:rPr lang="en-US" sz="900" b="0" kern="1200" dirty="0" err="1">
                          <a:solidFill>
                            <a:schemeClr val="accent4"/>
                          </a:solidFill>
                          <a:effectLst/>
                          <a:latin typeface="+mn-lt"/>
                          <a:ea typeface="+mn-ea"/>
                          <a:cs typeface="+mn-cs"/>
                        </a:rPr>
                        <a:t>participe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actuellement</a:t>
                      </a:r>
                      <a:r>
                        <a:rPr lang="en-US" sz="900" b="0" kern="1200" dirty="0">
                          <a:solidFill>
                            <a:schemeClr val="accent4"/>
                          </a:solidFill>
                          <a:effectLst/>
                          <a:latin typeface="+mn-lt"/>
                          <a:ea typeface="+mn-ea"/>
                          <a:cs typeface="+mn-cs"/>
                        </a:rPr>
                        <a:t> à </a:t>
                      </a:r>
                      <a:r>
                        <a:rPr lang="en-US" sz="900" b="0" kern="1200" dirty="0" err="1">
                          <a:solidFill>
                            <a:schemeClr val="accent4"/>
                          </a:solidFill>
                          <a:effectLst/>
                          <a:latin typeface="+mn-lt"/>
                          <a:ea typeface="+mn-ea"/>
                          <a:cs typeface="+mn-cs"/>
                        </a:rPr>
                        <a:t>une</a:t>
                      </a:r>
                      <a:r>
                        <a:rPr lang="en-US" sz="900" b="0" kern="1200" dirty="0">
                          <a:solidFill>
                            <a:schemeClr val="accent4"/>
                          </a:solidFill>
                          <a:effectLst/>
                          <a:latin typeface="+mn-lt"/>
                          <a:ea typeface="+mn-ea"/>
                          <a:cs typeface="+mn-cs"/>
                        </a:rPr>
                        <a:t> étude </a:t>
                      </a:r>
                      <a:r>
                        <a:rPr lang="en-US" sz="900" b="0" kern="1200" dirty="0" err="1">
                          <a:solidFill>
                            <a:schemeClr val="accent4"/>
                          </a:solidFill>
                          <a:effectLst/>
                          <a:latin typeface="+mn-lt"/>
                          <a:ea typeface="+mn-ea"/>
                          <a:cs typeface="+mn-cs"/>
                        </a:rPr>
                        <a:t>d’analyse</a:t>
                      </a:r>
                      <a:r>
                        <a:rPr lang="en-US" sz="900" b="0" kern="1200" dirty="0">
                          <a:solidFill>
                            <a:schemeClr val="accent4"/>
                          </a:solidFill>
                          <a:effectLst/>
                          <a:latin typeface="+mn-lt"/>
                          <a:ea typeface="+mn-ea"/>
                          <a:cs typeface="+mn-cs"/>
                        </a:rPr>
                        <a:t> de la </a:t>
                      </a:r>
                      <a:r>
                        <a:rPr lang="en-US" sz="900" b="0" kern="1200" dirty="0" err="1">
                          <a:solidFill>
                            <a:schemeClr val="accent4"/>
                          </a:solidFill>
                          <a:effectLst/>
                          <a:latin typeface="+mn-lt"/>
                          <a:ea typeface="+mn-ea"/>
                          <a:cs typeface="+mn-cs"/>
                        </a:rPr>
                        <a:t>correspondance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actuelle</a:t>
                      </a:r>
                      <a:r>
                        <a:rPr lang="en-US" sz="900" b="0" kern="1200" dirty="0">
                          <a:solidFill>
                            <a:schemeClr val="accent4"/>
                          </a:solidFill>
                          <a:effectLst/>
                          <a:latin typeface="+mn-lt"/>
                          <a:ea typeface="+mn-ea"/>
                          <a:cs typeface="+mn-cs"/>
                        </a:rPr>
                        <a:t> et de </a:t>
                      </a:r>
                      <a:r>
                        <a:rPr lang="en-US" sz="900" b="0" kern="1200" dirty="0" err="1">
                          <a:solidFill>
                            <a:schemeClr val="accent4"/>
                          </a:solidFill>
                          <a:effectLst/>
                          <a:latin typeface="+mn-lt"/>
                          <a:ea typeface="+mn-ea"/>
                          <a:cs typeface="+mn-cs"/>
                        </a:rPr>
                        <a:t>détermination</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méthodes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d’amélioration</a:t>
                      </a:r>
                      <a:r>
                        <a:rPr lang="en-US" sz="900" b="0" kern="1200" dirty="0">
                          <a:solidFill>
                            <a:schemeClr val="accent4"/>
                          </a:solidFill>
                          <a:effectLst/>
                          <a:latin typeface="+mn-lt"/>
                          <a:ea typeface="+mn-ea"/>
                          <a:cs typeface="+mn-cs"/>
                        </a:rPr>
                        <a:t> des rappels </a:t>
                      </a:r>
                      <a:r>
                        <a:rPr lang="en-US" sz="900" b="0" kern="1200" dirty="0" err="1">
                          <a:solidFill>
                            <a:schemeClr val="accent4"/>
                          </a:solidFill>
                          <a:effectLst/>
                          <a:latin typeface="+mn-lt"/>
                          <a:ea typeface="+mn-ea"/>
                          <a:cs typeface="+mn-cs"/>
                        </a:rPr>
                        <a:t>envoyés</a:t>
                      </a:r>
                      <a:r>
                        <a:rPr lang="en-US" sz="900" b="0" kern="1200" dirty="0">
                          <a:solidFill>
                            <a:schemeClr val="accent4"/>
                          </a:solidFill>
                          <a:effectLst/>
                          <a:latin typeface="+mn-lt"/>
                          <a:ea typeface="+mn-ea"/>
                          <a:cs typeface="+mn-cs"/>
                        </a:rPr>
                        <a:t> aux </a:t>
                      </a:r>
                      <a:r>
                        <a:rPr lang="en-US" sz="900" b="0" kern="1200" dirty="0" err="1">
                          <a:solidFill>
                            <a:schemeClr val="accent4"/>
                          </a:solidFill>
                          <a:effectLst/>
                          <a:latin typeface="+mn-lt"/>
                          <a:ea typeface="+mn-ea"/>
                          <a:cs typeface="+mn-cs"/>
                        </a:rPr>
                        <a:t>participantes</a:t>
                      </a:r>
                      <a:r>
                        <a:rPr lang="en-US" sz="900" b="0" kern="1200" dirty="0">
                          <a:solidFill>
                            <a:schemeClr val="accent4"/>
                          </a:solidFill>
                          <a:effectLst/>
                          <a:latin typeface="+mn-lt"/>
                          <a:ea typeface="+mn-ea"/>
                          <a:cs typeface="+mn-cs"/>
                        </a:rPr>
                        <a:t>. Action Cancer Ontario de </a:t>
                      </a:r>
                      <a:r>
                        <a:rPr lang="en-US" sz="900" b="0" kern="1200" dirty="0" err="1">
                          <a:solidFill>
                            <a:schemeClr val="accent4"/>
                          </a:solidFill>
                          <a:effectLst/>
                          <a:latin typeface="+mn-lt"/>
                          <a:ea typeface="+mn-ea"/>
                          <a:cs typeface="+mn-cs"/>
                        </a:rPr>
                        <a:t>Santé</a:t>
                      </a:r>
                      <a:r>
                        <a:rPr lang="en-US" sz="900" b="0" kern="1200" dirty="0">
                          <a:solidFill>
                            <a:schemeClr val="accent4"/>
                          </a:solidFill>
                          <a:effectLst/>
                          <a:latin typeface="+mn-lt"/>
                          <a:ea typeface="+mn-ea"/>
                          <a:cs typeface="+mn-cs"/>
                        </a:rPr>
                        <a:t> Ontario </a:t>
                      </a:r>
                      <a:r>
                        <a:rPr lang="en-US" sz="900" b="0" kern="1200" dirty="0" err="1">
                          <a:solidFill>
                            <a:schemeClr val="accent4"/>
                          </a:solidFill>
                          <a:effectLst/>
                          <a:latin typeface="+mn-lt"/>
                          <a:ea typeface="+mn-ea"/>
                          <a:cs typeface="+mn-cs"/>
                        </a:rPr>
                        <a:t>envoie</a:t>
                      </a:r>
                      <a:r>
                        <a:rPr lang="en-US" sz="900" b="0" kern="1200" dirty="0">
                          <a:solidFill>
                            <a:schemeClr val="accent4"/>
                          </a:solidFill>
                          <a:effectLst/>
                          <a:latin typeface="+mn-lt"/>
                          <a:ea typeface="+mn-ea"/>
                          <a:cs typeface="+mn-cs"/>
                        </a:rPr>
                        <a:t> des rappels suite à </a:t>
                      </a:r>
                      <a:r>
                        <a:rPr lang="en-US" sz="900" b="0" kern="1200" dirty="0" err="1">
                          <a:solidFill>
                            <a:schemeClr val="accent4"/>
                          </a:solidFill>
                          <a:effectLst/>
                          <a:latin typeface="+mn-lt"/>
                          <a:ea typeface="+mn-ea"/>
                          <a:cs typeface="+mn-cs"/>
                        </a:rPr>
                        <a:t>une</a:t>
                      </a:r>
                      <a:r>
                        <a:rPr lang="en-US" sz="900" b="0" kern="1200" dirty="0">
                          <a:solidFill>
                            <a:schemeClr val="accent4"/>
                          </a:solidFill>
                          <a:effectLst/>
                          <a:latin typeface="+mn-lt"/>
                          <a:ea typeface="+mn-ea"/>
                          <a:cs typeface="+mn-cs"/>
                        </a:rPr>
                        <a:t> invitation à un examen de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du cancer et des </a:t>
                      </a:r>
                      <a:r>
                        <a:rPr lang="en-US" sz="900" b="0" kern="1200" dirty="0" err="1">
                          <a:solidFill>
                            <a:schemeClr val="accent4"/>
                          </a:solidFill>
                          <a:effectLst/>
                          <a:latin typeface="+mn-lt"/>
                          <a:ea typeface="+mn-ea"/>
                          <a:cs typeface="+mn-cs"/>
                        </a:rPr>
                        <a:t>lettres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d’invitation</a:t>
                      </a:r>
                      <a:r>
                        <a:rPr lang="en-US" sz="900" b="0" kern="1200" dirty="0">
                          <a:solidFill>
                            <a:schemeClr val="accent4"/>
                          </a:solidFill>
                          <a:effectLst/>
                          <a:latin typeface="+mn-lt"/>
                          <a:ea typeface="+mn-ea"/>
                          <a:cs typeface="+mn-cs"/>
                        </a:rPr>
                        <a:t> à un nouveau </a:t>
                      </a:r>
                      <a:r>
                        <a:rPr lang="en-US" sz="900" b="0" kern="1200" dirty="0" err="1">
                          <a:solidFill>
                            <a:schemeClr val="accent4"/>
                          </a:solidFill>
                          <a:effectLst/>
                          <a:latin typeface="+mn-lt"/>
                          <a:ea typeface="+mn-ea"/>
                          <a:cs typeface="+mn-cs"/>
                        </a:rPr>
                        <a:t>rendez-vous</a:t>
                      </a:r>
                      <a:r>
                        <a:rPr lang="en-US" sz="900" b="0" kern="1200" dirty="0">
                          <a:solidFill>
                            <a:schemeClr val="accent4"/>
                          </a:solidFill>
                          <a:effectLst/>
                          <a:latin typeface="+mn-lt"/>
                          <a:ea typeface="+mn-ea"/>
                          <a:cs typeface="+mn-cs"/>
                        </a:rPr>
                        <a:t> à </a:t>
                      </a:r>
                      <a:r>
                        <a:rPr lang="en-US" sz="900" b="0" kern="1200" dirty="0" err="1">
                          <a:solidFill>
                            <a:schemeClr val="accent4"/>
                          </a:solidFill>
                          <a:effectLst/>
                          <a:latin typeface="+mn-lt"/>
                          <a:ea typeface="+mn-ea"/>
                          <a:cs typeface="+mn-cs"/>
                        </a:rPr>
                        <a:t>toutes</a:t>
                      </a:r>
                      <a:r>
                        <a:rPr lang="en-US" sz="900" b="0" kern="1200" dirty="0">
                          <a:solidFill>
                            <a:schemeClr val="accent4"/>
                          </a:solidFill>
                          <a:effectLst/>
                          <a:latin typeface="+mn-lt"/>
                          <a:ea typeface="+mn-ea"/>
                          <a:cs typeface="+mn-cs"/>
                        </a:rPr>
                        <a:t> les </a:t>
                      </a: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admissibles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en</a:t>
                      </a:r>
                      <a:r>
                        <a:rPr lang="en-US" sz="900" b="0" kern="1200" dirty="0">
                          <a:solidFill>
                            <a:schemeClr val="accent4"/>
                          </a:solidFill>
                          <a:effectLst/>
                          <a:latin typeface="+mn-lt"/>
                          <a:ea typeface="+mn-ea"/>
                          <a:cs typeface="+mn-cs"/>
                        </a:rPr>
                        <a:t> Ontario.</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dirty="0">
                          <a:solidFill>
                            <a:schemeClr val="accent4"/>
                          </a:solidFill>
                          <a:effectLst/>
                          <a:latin typeface="+mn-lt"/>
                          <a:ea typeface="+mn-ea"/>
                          <a:cs typeface="+mn-cs"/>
                        </a:rPr>
                        <a:t>Les </a:t>
                      </a:r>
                      <a:r>
                        <a:rPr lang="en-US" sz="900" b="0" kern="1200" dirty="0" err="1">
                          <a:solidFill>
                            <a:schemeClr val="accent4"/>
                          </a:solidFill>
                          <a:effectLst/>
                          <a:latin typeface="+mn-lt"/>
                          <a:ea typeface="+mn-ea"/>
                          <a:cs typeface="+mn-cs"/>
                        </a:rPr>
                        <a:t>résultats</a:t>
                      </a:r>
                      <a:r>
                        <a:rPr lang="en-US" sz="900" b="0" kern="1200" dirty="0">
                          <a:solidFill>
                            <a:schemeClr val="accent4"/>
                          </a:solidFill>
                          <a:effectLst/>
                          <a:latin typeface="+mn-lt"/>
                          <a:ea typeface="+mn-ea"/>
                          <a:cs typeface="+mn-cs"/>
                        </a:rPr>
                        <a:t> des travaux </a:t>
                      </a:r>
                      <a:r>
                        <a:rPr lang="en-US" sz="900" b="0" kern="1200" dirty="0" err="1">
                          <a:solidFill>
                            <a:schemeClr val="accent4"/>
                          </a:solidFill>
                          <a:effectLst/>
                          <a:latin typeface="+mn-lt"/>
                          <a:ea typeface="+mn-ea"/>
                          <a:cs typeface="+mn-cs"/>
                        </a:rPr>
                        <a:t>effectués</a:t>
                      </a:r>
                      <a:r>
                        <a:rPr lang="en-US" sz="900" b="0" kern="1200" dirty="0">
                          <a:solidFill>
                            <a:schemeClr val="accent4"/>
                          </a:solidFill>
                          <a:effectLst/>
                          <a:latin typeface="+mn-lt"/>
                          <a:ea typeface="+mn-ea"/>
                          <a:cs typeface="+mn-cs"/>
                        </a:rPr>
                        <a:t> par les </a:t>
                      </a:r>
                      <a:r>
                        <a:rPr lang="en-US" sz="900" b="0" kern="1200" dirty="0" err="1">
                          <a:solidFill>
                            <a:schemeClr val="accent4"/>
                          </a:solidFill>
                          <a:effectLst/>
                          <a:latin typeface="+mn-lt"/>
                          <a:ea typeface="+mn-ea"/>
                          <a:cs typeface="+mn-cs"/>
                        </a:rPr>
                        <a:t>docteures</a:t>
                      </a:r>
                      <a:r>
                        <a:rPr lang="en-US" sz="900" b="0" kern="1200" dirty="0">
                          <a:solidFill>
                            <a:schemeClr val="accent4"/>
                          </a:solidFill>
                          <a:effectLst/>
                          <a:latin typeface="+mn-lt"/>
                          <a:ea typeface="+mn-ea"/>
                          <a:cs typeface="+mn-cs"/>
                        </a:rPr>
                        <a:t> Jill Tinmouth et Amanda Shephard, dans le cadre </a:t>
                      </a:r>
                      <a:r>
                        <a:rPr lang="en-US" sz="900" b="0" kern="1200" dirty="0" err="1">
                          <a:solidFill>
                            <a:schemeClr val="accent4"/>
                          </a:solidFill>
                          <a:effectLst/>
                          <a:latin typeface="+mn-lt"/>
                          <a:ea typeface="+mn-ea"/>
                          <a:cs typeface="+mn-cs"/>
                        </a:rPr>
                        <a:t>d’une</a:t>
                      </a:r>
                      <a:r>
                        <a:rPr lang="en-US" sz="900" b="0" kern="1200" dirty="0">
                          <a:solidFill>
                            <a:schemeClr val="accent4"/>
                          </a:solidFill>
                          <a:effectLst/>
                          <a:latin typeface="+mn-lt"/>
                          <a:ea typeface="+mn-ea"/>
                          <a:cs typeface="+mn-cs"/>
                        </a:rPr>
                        <a:t> bourse (Catching Cancer Early – how well do Ontario screening programs perform for First Nations and Métis persons?) </a:t>
                      </a:r>
                      <a:r>
                        <a:rPr lang="en-US" sz="900" b="0" kern="1200" dirty="0" err="1">
                          <a:solidFill>
                            <a:schemeClr val="accent4"/>
                          </a:solidFill>
                          <a:effectLst/>
                          <a:latin typeface="+mn-lt"/>
                          <a:ea typeface="+mn-ea"/>
                          <a:cs typeface="+mn-cs"/>
                        </a:rPr>
                        <a:t>permettront</a:t>
                      </a:r>
                      <a:r>
                        <a:rPr lang="en-US" sz="900" b="0" kern="1200" dirty="0">
                          <a:solidFill>
                            <a:schemeClr val="accent4"/>
                          </a:solidFill>
                          <a:effectLst/>
                          <a:latin typeface="+mn-lt"/>
                          <a:ea typeface="+mn-ea"/>
                          <a:cs typeface="+mn-cs"/>
                        </a:rPr>
                        <a:t> à Action Cancer Ontario de </a:t>
                      </a:r>
                      <a:r>
                        <a:rPr lang="en-US" sz="900" b="0" kern="1200" dirty="0" err="1">
                          <a:solidFill>
                            <a:schemeClr val="accent4"/>
                          </a:solidFill>
                          <a:effectLst/>
                          <a:latin typeface="+mn-lt"/>
                          <a:ea typeface="+mn-ea"/>
                          <a:cs typeface="+mn-cs"/>
                        </a:rPr>
                        <a:t>Santé</a:t>
                      </a:r>
                      <a:r>
                        <a:rPr lang="en-US" sz="900" b="0" kern="1200" dirty="0">
                          <a:solidFill>
                            <a:schemeClr val="accent4"/>
                          </a:solidFill>
                          <a:effectLst/>
                          <a:latin typeface="+mn-lt"/>
                          <a:ea typeface="+mn-ea"/>
                          <a:cs typeface="+mn-cs"/>
                        </a:rPr>
                        <a:t> Ontario de disposer de </a:t>
                      </a:r>
                      <a:r>
                        <a:rPr lang="en-US" sz="900" b="0" kern="1200" dirty="0" err="1">
                          <a:solidFill>
                            <a:schemeClr val="accent4"/>
                          </a:solidFill>
                          <a:effectLst/>
                          <a:latin typeface="+mn-lt"/>
                          <a:ea typeface="+mn-ea"/>
                          <a:cs typeface="+mn-cs"/>
                        </a:rPr>
                        <a:t>stratégies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d’amélioration</a:t>
                      </a:r>
                      <a:r>
                        <a:rPr lang="en-US" sz="900" b="0" kern="1200" dirty="0">
                          <a:solidFill>
                            <a:schemeClr val="accent4"/>
                          </a:solidFill>
                          <a:effectLst/>
                          <a:latin typeface="+mn-lt"/>
                          <a:ea typeface="+mn-ea"/>
                          <a:cs typeface="+mn-cs"/>
                        </a:rPr>
                        <a:t> de la participation des </a:t>
                      </a:r>
                      <a:r>
                        <a:rPr lang="en-US" sz="900" b="0" kern="1200" dirty="0" err="1">
                          <a:solidFill>
                            <a:schemeClr val="accent4"/>
                          </a:solidFill>
                          <a:effectLst/>
                          <a:latin typeface="+mn-lt"/>
                          <a:ea typeface="+mn-ea"/>
                          <a:cs typeface="+mn-cs"/>
                        </a:rPr>
                        <a:t>membres</a:t>
                      </a:r>
                      <a:r>
                        <a:rPr lang="en-US" sz="900" b="0" kern="1200" dirty="0">
                          <a:solidFill>
                            <a:schemeClr val="accent4"/>
                          </a:solidFill>
                          <a:effectLst/>
                          <a:latin typeface="+mn-lt"/>
                          <a:ea typeface="+mn-ea"/>
                          <a:cs typeface="+mn-cs"/>
                        </a:rPr>
                        <a:t> des Premières Nations et des Métis et </a:t>
                      </a:r>
                      <a:r>
                        <a:rPr lang="en-US" sz="900" b="0" kern="1200" dirty="0" err="1">
                          <a:solidFill>
                            <a:schemeClr val="accent4"/>
                          </a:solidFill>
                          <a:effectLst/>
                          <a:latin typeface="+mn-lt"/>
                          <a:ea typeface="+mn-ea"/>
                          <a:cs typeface="+mn-cs"/>
                        </a:rPr>
                        <a:t>seront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également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susceptibles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d’éclairer</a:t>
                      </a:r>
                      <a:r>
                        <a:rPr lang="en-US" sz="900" b="0" kern="1200" dirty="0">
                          <a:solidFill>
                            <a:schemeClr val="accent4"/>
                          </a:solidFill>
                          <a:effectLst/>
                          <a:latin typeface="+mn-lt"/>
                          <a:ea typeface="+mn-ea"/>
                          <a:cs typeface="+mn-cs"/>
                        </a:rPr>
                        <a:t> des </a:t>
                      </a:r>
                      <a:r>
                        <a:rPr lang="en-US" sz="900" b="0" kern="1200" dirty="0" err="1">
                          <a:solidFill>
                            <a:schemeClr val="accent4"/>
                          </a:solidFill>
                          <a:effectLst/>
                          <a:latin typeface="+mn-lt"/>
                          <a:ea typeface="+mn-ea"/>
                          <a:cs typeface="+mn-cs"/>
                        </a:rPr>
                        <a:t>recommandations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en</a:t>
                      </a:r>
                      <a:r>
                        <a:rPr lang="en-US" sz="900" b="0" kern="1200" dirty="0">
                          <a:solidFill>
                            <a:schemeClr val="accent4"/>
                          </a:solidFill>
                          <a:effectLst/>
                          <a:latin typeface="+mn-lt"/>
                          <a:ea typeface="+mn-ea"/>
                          <a:cs typeface="+mn-cs"/>
                        </a:rPr>
                        <a:t> matière de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du cancer au sein de </a:t>
                      </a:r>
                      <a:r>
                        <a:rPr lang="en-US" sz="900" b="0" kern="1200" dirty="0" err="1">
                          <a:solidFill>
                            <a:schemeClr val="accent4"/>
                          </a:solidFill>
                          <a:effectLst/>
                          <a:latin typeface="+mn-lt"/>
                          <a:ea typeface="+mn-ea"/>
                          <a:cs typeface="+mn-cs"/>
                        </a:rPr>
                        <a:t>ces</a:t>
                      </a:r>
                      <a:r>
                        <a:rPr lang="en-US" sz="900" b="0" kern="1200" dirty="0">
                          <a:solidFill>
                            <a:schemeClr val="accent4"/>
                          </a:solidFill>
                          <a:effectLst/>
                          <a:latin typeface="+mn-lt"/>
                          <a:ea typeface="+mn-ea"/>
                          <a:cs typeface="+mn-cs"/>
                        </a:rPr>
                        <a:t> populations.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dirty="0" err="1">
                          <a:solidFill>
                            <a:schemeClr val="accent4"/>
                          </a:solidFill>
                          <a:effectLst/>
                          <a:latin typeface="+mn-lt"/>
                          <a:ea typeface="+mn-ea"/>
                          <a:cs typeface="+mn-cs"/>
                        </a:rPr>
                        <a:t>Soutien</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continu</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l’ICCU</a:t>
                      </a:r>
                      <a:r>
                        <a:rPr lang="en-US" sz="900" b="0" kern="1200" dirty="0">
                          <a:solidFill>
                            <a:schemeClr val="accent4"/>
                          </a:solidFill>
                          <a:effectLst/>
                          <a:latin typeface="+mn-lt"/>
                          <a:ea typeface="+mn-ea"/>
                          <a:cs typeface="+mn-cs"/>
                        </a:rPr>
                        <a:t> dans le cadre de </a:t>
                      </a:r>
                      <a:r>
                        <a:rPr lang="en-US" sz="900" b="0" kern="1200" dirty="0" err="1">
                          <a:solidFill>
                            <a:schemeClr val="accent4"/>
                          </a:solidFill>
                          <a:effectLst/>
                          <a:latin typeface="+mn-lt"/>
                          <a:ea typeface="+mn-ea"/>
                          <a:cs typeface="+mn-cs"/>
                        </a:rPr>
                        <a:t>l’élaboration</a:t>
                      </a:r>
                      <a:r>
                        <a:rPr lang="en-US" sz="900" b="0" kern="1200" dirty="0">
                          <a:solidFill>
                            <a:schemeClr val="accent4"/>
                          </a:solidFill>
                          <a:effectLst/>
                          <a:latin typeface="+mn-lt"/>
                          <a:ea typeface="+mn-ea"/>
                          <a:cs typeface="+mn-cs"/>
                        </a:rPr>
                        <a:t> des fiches </a:t>
                      </a:r>
                      <a:r>
                        <a:rPr lang="en-US" sz="900" b="0" kern="1200" dirty="0" err="1">
                          <a:solidFill>
                            <a:schemeClr val="accent4"/>
                          </a:solidFill>
                          <a:effectLst/>
                          <a:latin typeface="+mn-lt"/>
                          <a:ea typeface="+mn-ea"/>
                          <a:cs typeface="+mn-cs"/>
                        </a:rPr>
                        <a:t>d’information</a:t>
                      </a:r>
                      <a:r>
                        <a:rPr lang="en-US" sz="900" b="0" kern="1200" dirty="0">
                          <a:solidFill>
                            <a:schemeClr val="accent4"/>
                          </a:solidFill>
                          <a:effectLst/>
                          <a:latin typeface="+mn-lt"/>
                          <a:ea typeface="+mn-ea"/>
                          <a:cs typeface="+mn-cs"/>
                        </a:rPr>
                        <a:t> sur le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du cancer, de la </a:t>
                      </a:r>
                      <a:r>
                        <a:rPr lang="en-US" sz="900" b="0" kern="1200" dirty="0" err="1">
                          <a:solidFill>
                            <a:schemeClr val="accent4"/>
                          </a:solidFill>
                          <a:effectLst/>
                          <a:latin typeface="+mn-lt"/>
                          <a:ea typeface="+mn-ea"/>
                          <a:cs typeface="+mn-cs"/>
                        </a:rPr>
                        <a:t>trousse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d’outils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ainsi</a:t>
                      </a:r>
                      <a:r>
                        <a:rPr lang="en-US" sz="900" b="0" kern="1200" dirty="0">
                          <a:solidFill>
                            <a:schemeClr val="accent4"/>
                          </a:solidFill>
                          <a:effectLst/>
                          <a:latin typeface="+mn-lt"/>
                          <a:ea typeface="+mn-ea"/>
                          <a:cs typeface="+mn-cs"/>
                        </a:rPr>
                        <a:t> que des </a:t>
                      </a:r>
                      <a:r>
                        <a:rPr lang="en-US" sz="900" b="0" kern="1200" dirty="0" err="1">
                          <a:solidFill>
                            <a:schemeClr val="accent4"/>
                          </a:solidFill>
                          <a:effectLst/>
                          <a:latin typeface="+mn-lt"/>
                          <a:ea typeface="+mn-ea"/>
                          <a:cs typeface="+mn-cs"/>
                        </a:rPr>
                        <a:t>cartes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postales</a:t>
                      </a:r>
                      <a:r>
                        <a:rPr lang="en-US" sz="900" b="0" kern="1200" dirty="0">
                          <a:solidFill>
                            <a:schemeClr val="accent4"/>
                          </a:solidFill>
                          <a:effectLst/>
                          <a:latin typeface="+mn-lt"/>
                          <a:ea typeface="+mn-ea"/>
                          <a:cs typeface="+mn-cs"/>
                        </a:rPr>
                        <a:t> et des affiches de </a:t>
                      </a:r>
                      <a:r>
                        <a:rPr lang="en-US" sz="900" b="0" kern="1200" dirty="0" err="1">
                          <a:solidFill>
                            <a:schemeClr val="accent4"/>
                          </a:solidFill>
                          <a:effectLst/>
                          <a:latin typeface="+mn-lt"/>
                          <a:ea typeface="+mn-ea"/>
                          <a:cs typeface="+mn-cs"/>
                        </a:rPr>
                        <a:t>sensibilisation</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conçues</a:t>
                      </a:r>
                      <a:r>
                        <a:rPr lang="en-US" sz="900" b="0" kern="1200" dirty="0">
                          <a:solidFill>
                            <a:schemeClr val="accent4"/>
                          </a:solidFill>
                          <a:effectLst/>
                          <a:latin typeface="+mn-lt"/>
                          <a:ea typeface="+mn-ea"/>
                          <a:cs typeface="+mn-cs"/>
                        </a:rPr>
                        <a:t> et </a:t>
                      </a:r>
                      <a:r>
                        <a:rPr lang="en-US" sz="900" b="0" kern="1200" dirty="0" err="1">
                          <a:solidFill>
                            <a:schemeClr val="accent4"/>
                          </a:solidFill>
                          <a:effectLst/>
                          <a:latin typeface="+mn-lt"/>
                          <a:ea typeface="+mn-ea"/>
                          <a:cs typeface="+mn-cs"/>
                        </a:rPr>
                        <a:t>adaptées</a:t>
                      </a:r>
                      <a:r>
                        <a:rPr lang="en-US" sz="900" b="0" kern="1200" dirty="0">
                          <a:solidFill>
                            <a:schemeClr val="accent4"/>
                          </a:solidFill>
                          <a:effectLst/>
                          <a:latin typeface="+mn-lt"/>
                          <a:ea typeface="+mn-ea"/>
                          <a:cs typeface="+mn-cs"/>
                        </a:rPr>
                        <a:t> avec les Premières Nations, avec les </a:t>
                      </a:r>
                      <a:r>
                        <a:rPr lang="en-US" sz="900" b="0" kern="1200" dirty="0" err="1">
                          <a:solidFill>
                            <a:schemeClr val="accent4"/>
                          </a:solidFill>
                          <a:effectLst/>
                          <a:latin typeface="+mn-lt"/>
                          <a:ea typeface="+mn-ea"/>
                          <a:cs typeface="+mn-cs"/>
                        </a:rPr>
                        <a:t>Inuits</a:t>
                      </a:r>
                      <a:r>
                        <a:rPr lang="en-US" sz="900" b="0" kern="1200" dirty="0">
                          <a:solidFill>
                            <a:schemeClr val="accent4"/>
                          </a:solidFill>
                          <a:effectLst/>
                          <a:latin typeface="+mn-lt"/>
                          <a:ea typeface="+mn-ea"/>
                          <a:cs typeface="+mn-cs"/>
                        </a:rPr>
                        <a:t> et avec les Métis, à </a:t>
                      </a:r>
                      <a:r>
                        <a:rPr lang="en-US" sz="900" b="0" kern="1200" dirty="0" err="1">
                          <a:solidFill>
                            <a:schemeClr val="accent4"/>
                          </a:solidFill>
                          <a:effectLst/>
                          <a:latin typeface="+mn-lt"/>
                          <a:ea typeface="+mn-ea"/>
                          <a:cs typeface="+mn-cs"/>
                        </a:rPr>
                        <a:t>l’intention</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chacune</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ces</a:t>
                      </a:r>
                      <a:r>
                        <a:rPr lang="en-US" sz="900" b="0" kern="1200" dirty="0">
                          <a:solidFill>
                            <a:schemeClr val="accent4"/>
                          </a:solidFill>
                          <a:effectLst/>
                          <a:latin typeface="+mn-lt"/>
                          <a:ea typeface="+mn-ea"/>
                          <a:cs typeface="+mn-cs"/>
                        </a:rPr>
                        <a:t> populations.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dirty="0" err="1">
                          <a:solidFill>
                            <a:schemeClr val="accent4"/>
                          </a:solidFill>
                          <a:effectLst/>
                          <a:latin typeface="+mn-lt"/>
                          <a:ea typeface="+mn-ea"/>
                          <a:cs typeface="+mn-cs"/>
                        </a:rPr>
                        <a:t>Vidéo</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d’introduction</a:t>
                      </a:r>
                      <a:r>
                        <a:rPr lang="en-US" sz="900" b="0" kern="1200" dirty="0">
                          <a:solidFill>
                            <a:schemeClr val="accent4"/>
                          </a:solidFill>
                          <a:effectLst/>
                          <a:latin typeface="+mn-lt"/>
                          <a:ea typeface="+mn-ea"/>
                          <a:cs typeface="+mn-cs"/>
                        </a:rPr>
                        <a:t> au cancer : Action Cancer Ontario de </a:t>
                      </a:r>
                      <a:r>
                        <a:rPr lang="en-US" sz="900" b="0" kern="1200" dirty="0" err="1">
                          <a:solidFill>
                            <a:schemeClr val="accent4"/>
                          </a:solidFill>
                          <a:effectLst/>
                          <a:latin typeface="+mn-lt"/>
                          <a:ea typeface="+mn-ea"/>
                          <a:cs typeface="+mn-cs"/>
                        </a:rPr>
                        <a:t>Santé</a:t>
                      </a:r>
                      <a:r>
                        <a:rPr lang="en-US" sz="900" b="0" kern="1200" dirty="0">
                          <a:solidFill>
                            <a:schemeClr val="accent4"/>
                          </a:solidFill>
                          <a:effectLst/>
                          <a:latin typeface="+mn-lt"/>
                          <a:ea typeface="+mn-ea"/>
                          <a:cs typeface="+mn-cs"/>
                        </a:rPr>
                        <a:t> Ontario a </a:t>
                      </a:r>
                      <a:r>
                        <a:rPr lang="en-US" sz="900" b="0" kern="1200" dirty="0" err="1">
                          <a:solidFill>
                            <a:schemeClr val="accent4"/>
                          </a:solidFill>
                          <a:effectLst/>
                          <a:latin typeface="+mn-lt"/>
                          <a:ea typeface="+mn-ea"/>
                          <a:cs typeface="+mn-cs"/>
                        </a:rPr>
                        <a:t>réalisé</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cette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vidéo</a:t>
                      </a:r>
                      <a:r>
                        <a:rPr lang="en-US" sz="900" b="0" kern="1200" dirty="0">
                          <a:solidFill>
                            <a:schemeClr val="accent4"/>
                          </a:solidFill>
                          <a:effectLst/>
                          <a:latin typeface="+mn-lt"/>
                          <a:ea typeface="+mn-ea"/>
                          <a:cs typeface="+mn-cs"/>
                        </a:rPr>
                        <a:t> pour les </a:t>
                      </a:r>
                      <a:r>
                        <a:rPr lang="en-US" sz="900" b="0" kern="1200" dirty="0" err="1">
                          <a:solidFill>
                            <a:schemeClr val="accent4"/>
                          </a:solidFill>
                          <a:effectLst/>
                          <a:latin typeface="+mn-lt"/>
                          <a:ea typeface="+mn-ea"/>
                          <a:cs typeface="+mn-cs"/>
                        </a:rPr>
                        <a:t>membres</a:t>
                      </a:r>
                      <a:r>
                        <a:rPr lang="en-US" sz="900" b="0" kern="1200" dirty="0">
                          <a:solidFill>
                            <a:schemeClr val="accent4"/>
                          </a:solidFill>
                          <a:effectLst/>
                          <a:latin typeface="+mn-lt"/>
                          <a:ea typeface="+mn-ea"/>
                          <a:cs typeface="+mn-cs"/>
                        </a:rPr>
                        <a:t> des Premières Nations. Elle </a:t>
                      </a:r>
                      <a:r>
                        <a:rPr lang="en-US" sz="900" b="0" kern="1200" dirty="0" err="1">
                          <a:solidFill>
                            <a:schemeClr val="accent4"/>
                          </a:solidFill>
                          <a:effectLst/>
                          <a:latin typeface="+mn-lt"/>
                          <a:ea typeface="+mn-ea"/>
                          <a:cs typeface="+mn-cs"/>
                        </a:rPr>
                        <a:t>fournit</a:t>
                      </a:r>
                      <a:r>
                        <a:rPr lang="en-US" sz="900" b="0" kern="1200" dirty="0">
                          <a:solidFill>
                            <a:schemeClr val="accent4"/>
                          </a:solidFill>
                          <a:effectLst/>
                          <a:latin typeface="+mn-lt"/>
                          <a:ea typeface="+mn-ea"/>
                          <a:cs typeface="+mn-cs"/>
                        </a:rPr>
                        <a:t> des </a:t>
                      </a:r>
                      <a:r>
                        <a:rPr lang="en-US" sz="900" b="0" kern="1200" dirty="0" err="1">
                          <a:solidFill>
                            <a:schemeClr val="accent4"/>
                          </a:solidFill>
                          <a:effectLst/>
                          <a:latin typeface="+mn-lt"/>
                          <a:ea typeface="+mn-ea"/>
                          <a:cs typeface="+mn-cs"/>
                        </a:rPr>
                        <a:t>renseignements</a:t>
                      </a:r>
                      <a:r>
                        <a:rPr lang="en-US" sz="900" b="0" kern="1200" dirty="0">
                          <a:solidFill>
                            <a:schemeClr val="accent4"/>
                          </a:solidFill>
                          <a:effectLst/>
                          <a:latin typeface="+mn-lt"/>
                          <a:ea typeface="+mn-ea"/>
                          <a:cs typeface="+mn-cs"/>
                        </a:rPr>
                        <a:t> de base sur le cancer et </a:t>
                      </a:r>
                      <a:r>
                        <a:rPr lang="en-US" sz="900" b="0" kern="1200" dirty="0" err="1">
                          <a:solidFill>
                            <a:schemeClr val="accent4"/>
                          </a:solidFill>
                          <a:effectLst/>
                          <a:latin typeface="+mn-lt"/>
                          <a:ea typeface="+mn-ea"/>
                          <a:cs typeface="+mn-cs"/>
                        </a:rPr>
                        <a:t>répond</a:t>
                      </a:r>
                      <a:r>
                        <a:rPr lang="en-US" sz="900" b="0" kern="1200" dirty="0">
                          <a:solidFill>
                            <a:schemeClr val="accent4"/>
                          </a:solidFill>
                          <a:effectLst/>
                          <a:latin typeface="+mn-lt"/>
                          <a:ea typeface="+mn-ea"/>
                          <a:cs typeface="+mn-cs"/>
                        </a:rPr>
                        <a:t> à de </a:t>
                      </a:r>
                      <a:r>
                        <a:rPr lang="en-US" sz="900" b="0" kern="1200" dirty="0" err="1">
                          <a:solidFill>
                            <a:schemeClr val="accent4"/>
                          </a:solidFill>
                          <a:effectLst/>
                          <a:latin typeface="+mn-lt"/>
                          <a:ea typeface="+mn-ea"/>
                          <a:cs typeface="+mn-cs"/>
                        </a:rPr>
                        <a:t>nombreuses</a:t>
                      </a:r>
                      <a:r>
                        <a:rPr lang="en-US" sz="900" b="0" kern="1200" dirty="0">
                          <a:solidFill>
                            <a:schemeClr val="accent4"/>
                          </a:solidFill>
                          <a:effectLst/>
                          <a:latin typeface="+mn-lt"/>
                          <a:ea typeface="+mn-ea"/>
                          <a:cs typeface="+mn-cs"/>
                        </a:rPr>
                        <a:t> questions que les gens se </a:t>
                      </a:r>
                      <a:r>
                        <a:rPr lang="en-US" sz="900" b="0" kern="1200" dirty="0" err="1">
                          <a:solidFill>
                            <a:schemeClr val="accent4"/>
                          </a:solidFill>
                          <a:effectLst/>
                          <a:latin typeface="+mn-lt"/>
                          <a:ea typeface="+mn-ea"/>
                          <a:cs typeface="+mn-cs"/>
                        </a:rPr>
                        <a:t>posent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fréquemment</a:t>
                      </a:r>
                      <a:r>
                        <a:rPr lang="en-US" sz="900" b="0" kern="1200" dirty="0">
                          <a:solidFill>
                            <a:schemeClr val="accent4"/>
                          </a:solidFill>
                          <a:effectLst/>
                          <a:latin typeface="+mn-lt"/>
                          <a:ea typeface="+mn-ea"/>
                          <a:cs typeface="+mn-cs"/>
                        </a:rPr>
                        <a:t> à </a:t>
                      </a:r>
                      <a:r>
                        <a:rPr lang="en-US" sz="900" b="0" kern="1200" dirty="0" err="1">
                          <a:solidFill>
                            <a:schemeClr val="accent4"/>
                          </a:solidFill>
                          <a:effectLst/>
                          <a:latin typeface="+mn-lt"/>
                          <a:ea typeface="+mn-ea"/>
                          <a:cs typeface="+mn-cs"/>
                        </a:rPr>
                        <a:t>ce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sujet</a:t>
                      </a:r>
                      <a:r>
                        <a:rPr lang="en-US" sz="900" b="0" kern="1200" dirty="0">
                          <a:solidFill>
                            <a:schemeClr val="accent4"/>
                          </a:solidFill>
                          <a:effectLst/>
                          <a:latin typeface="+mn-lt"/>
                          <a:ea typeface="+mn-ea"/>
                          <a:cs typeface="+mn-cs"/>
                        </a:rPr>
                        <a:t>. CAREX Canada, </a:t>
                      </a:r>
                      <a:r>
                        <a:rPr lang="en-US" sz="900" b="0" kern="1200" dirty="0" err="1">
                          <a:solidFill>
                            <a:schemeClr val="accent4"/>
                          </a:solidFill>
                          <a:effectLst/>
                          <a:latin typeface="+mn-lt"/>
                          <a:ea typeface="+mn-ea"/>
                          <a:cs typeface="+mn-cs"/>
                        </a:rPr>
                        <a:t>l’Occupational</a:t>
                      </a:r>
                      <a:r>
                        <a:rPr lang="en-US" sz="900" b="0" kern="1200" dirty="0">
                          <a:solidFill>
                            <a:schemeClr val="accent4"/>
                          </a:solidFill>
                          <a:effectLst/>
                          <a:latin typeface="+mn-lt"/>
                          <a:ea typeface="+mn-ea"/>
                          <a:cs typeface="+mn-cs"/>
                        </a:rPr>
                        <a:t> Cancer Research Centre et la Société </a:t>
                      </a:r>
                      <a:r>
                        <a:rPr lang="en-US" sz="900" b="0" kern="1200" dirty="0" err="1">
                          <a:solidFill>
                            <a:schemeClr val="accent4"/>
                          </a:solidFill>
                          <a:effectLst/>
                          <a:latin typeface="+mn-lt"/>
                          <a:ea typeface="+mn-ea"/>
                          <a:cs typeface="+mn-cs"/>
                        </a:rPr>
                        <a:t>canadienne</a:t>
                      </a:r>
                      <a:r>
                        <a:rPr lang="en-US" sz="900" b="0" kern="1200" dirty="0">
                          <a:solidFill>
                            <a:schemeClr val="accent4"/>
                          </a:solidFill>
                          <a:effectLst/>
                          <a:latin typeface="+mn-lt"/>
                          <a:ea typeface="+mn-ea"/>
                          <a:cs typeface="+mn-cs"/>
                        </a:rPr>
                        <a:t> du cancer </a:t>
                      </a:r>
                      <a:r>
                        <a:rPr lang="en-US" sz="900" b="0" kern="1200" dirty="0" err="1">
                          <a:solidFill>
                            <a:schemeClr val="accent4"/>
                          </a:solidFill>
                          <a:effectLst/>
                          <a:latin typeface="+mn-lt"/>
                          <a:ea typeface="+mn-ea"/>
                          <a:cs typeface="+mn-cs"/>
                        </a:rPr>
                        <a:t>ont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également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contribué</a:t>
                      </a:r>
                      <a:r>
                        <a:rPr lang="en-US" sz="900" b="0" kern="1200" dirty="0">
                          <a:solidFill>
                            <a:schemeClr val="accent4"/>
                          </a:solidFill>
                          <a:effectLst/>
                          <a:latin typeface="+mn-lt"/>
                          <a:ea typeface="+mn-ea"/>
                          <a:cs typeface="+mn-cs"/>
                        </a:rPr>
                        <a:t> à </a:t>
                      </a:r>
                      <a:r>
                        <a:rPr lang="en-US" sz="900" b="0" kern="1200" dirty="0" err="1">
                          <a:solidFill>
                            <a:schemeClr val="accent4"/>
                          </a:solidFill>
                          <a:effectLst/>
                          <a:latin typeface="+mn-lt"/>
                          <a:ea typeface="+mn-ea"/>
                          <a:cs typeface="+mn-cs"/>
                        </a:rPr>
                        <a:t>sa</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réalisation</a:t>
                      </a:r>
                      <a:r>
                        <a:rPr lang="en-US" sz="900" b="0" kern="1200" dirty="0">
                          <a:solidFill>
                            <a:schemeClr val="accent4"/>
                          </a:solidFill>
                          <a:effectLst/>
                          <a:latin typeface="+mn-lt"/>
                          <a:ea typeface="+mn-ea"/>
                          <a:cs typeface="+mn-cs"/>
                        </a:rPr>
                        <a:t>.</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dirty="0">
                          <a:solidFill>
                            <a:schemeClr val="accent4"/>
                          </a:solidFill>
                          <a:effectLst/>
                          <a:latin typeface="+mn-lt"/>
                          <a:ea typeface="+mn-ea"/>
                          <a:cs typeface="+mn-cs"/>
                        </a:rPr>
                        <a:t>Le rapport </a:t>
                      </a:r>
                      <a:r>
                        <a:rPr lang="en-US" sz="900" b="0" kern="1200" dirty="0" err="1">
                          <a:solidFill>
                            <a:schemeClr val="accent4"/>
                          </a:solidFill>
                          <a:effectLst/>
                          <a:latin typeface="+mn-lt"/>
                          <a:ea typeface="+mn-ea"/>
                          <a:cs typeface="+mn-cs"/>
                        </a:rPr>
                        <a:t>d’activité</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(RAD) </a:t>
                      </a:r>
                      <a:r>
                        <a:rPr lang="en-US" sz="900" b="0" kern="1200" dirty="0" err="1">
                          <a:solidFill>
                            <a:schemeClr val="accent4"/>
                          </a:solidFill>
                          <a:effectLst/>
                          <a:latin typeface="+mn-lt"/>
                          <a:ea typeface="+mn-ea"/>
                          <a:cs typeface="+mn-cs"/>
                        </a:rPr>
                        <a:t>en</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ligne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fournit</a:t>
                      </a:r>
                      <a:r>
                        <a:rPr lang="en-US" sz="900" b="0" kern="1200" dirty="0">
                          <a:solidFill>
                            <a:schemeClr val="accent4"/>
                          </a:solidFill>
                          <a:effectLst/>
                          <a:latin typeface="+mn-lt"/>
                          <a:ea typeface="+mn-ea"/>
                          <a:cs typeface="+mn-cs"/>
                        </a:rPr>
                        <a:t> des </a:t>
                      </a:r>
                      <a:r>
                        <a:rPr lang="en-US" sz="900" b="0" kern="1200" dirty="0" err="1">
                          <a:solidFill>
                            <a:schemeClr val="accent4"/>
                          </a:solidFill>
                          <a:effectLst/>
                          <a:latin typeface="+mn-lt"/>
                          <a:ea typeface="+mn-ea"/>
                          <a:cs typeface="+mn-cs"/>
                        </a:rPr>
                        <a:t>données</a:t>
                      </a:r>
                      <a:r>
                        <a:rPr lang="en-US" sz="900" b="0" kern="1200" dirty="0">
                          <a:solidFill>
                            <a:schemeClr val="accent4"/>
                          </a:solidFill>
                          <a:effectLst/>
                          <a:latin typeface="+mn-lt"/>
                          <a:ea typeface="+mn-ea"/>
                          <a:cs typeface="+mn-cs"/>
                        </a:rPr>
                        <a:t> sur le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afin</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d’aider</a:t>
                      </a:r>
                      <a:r>
                        <a:rPr lang="en-US" sz="900" b="0" kern="1200" dirty="0">
                          <a:solidFill>
                            <a:schemeClr val="accent4"/>
                          </a:solidFill>
                          <a:effectLst/>
                          <a:latin typeface="+mn-lt"/>
                          <a:ea typeface="+mn-ea"/>
                          <a:cs typeface="+mn-cs"/>
                        </a:rPr>
                        <a:t> les </a:t>
                      </a:r>
                      <a:r>
                        <a:rPr lang="en-US" sz="900" b="0" kern="1200" dirty="0" err="1">
                          <a:solidFill>
                            <a:schemeClr val="accent4"/>
                          </a:solidFill>
                          <a:effectLst/>
                          <a:latin typeface="+mn-lt"/>
                          <a:ea typeface="+mn-ea"/>
                          <a:cs typeface="+mn-cs"/>
                        </a:rPr>
                        <a:t>médecins</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famille</a:t>
                      </a:r>
                      <a:r>
                        <a:rPr lang="en-US" sz="900" b="0" kern="1200" dirty="0">
                          <a:solidFill>
                            <a:schemeClr val="accent4"/>
                          </a:solidFill>
                          <a:effectLst/>
                          <a:latin typeface="+mn-lt"/>
                          <a:ea typeface="+mn-ea"/>
                          <a:cs typeface="+mn-cs"/>
                        </a:rPr>
                        <a:t> à </a:t>
                      </a:r>
                      <a:r>
                        <a:rPr lang="en-US" sz="900" b="0" kern="1200" dirty="0" err="1">
                          <a:solidFill>
                            <a:schemeClr val="accent4"/>
                          </a:solidFill>
                          <a:effectLst/>
                          <a:latin typeface="+mn-lt"/>
                          <a:ea typeface="+mn-ea"/>
                          <a:cs typeface="+mn-cs"/>
                        </a:rPr>
                        <a:t>améliorer</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leur</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taux</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et à </a:t>
                      </a:r>
                      <a:r>
                        <a:rPr lang="en-US" sz="900" b="0" kern="1200" dirty="0" err="1">
                          <a:solidFill>
                            <a:schemeClr val="accent4"/>
                          </a:solidFill>
                          <a:effectLst/>
                          <a:latin typeface="+mn-lt"/>
                          <a:ea typeface="+mn-ea"/>
                          <a:cs typeface="+mn-cs"/>
                        </a:rPr>
                        <a:t>mettre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en</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œuvre</a:t>
                      </a:r>
                      <a:r>
                        <a:rPr lang="en-US" sz="900" b="0" kern="1200" dirty="0">
                          <a:solidFill>
                            <a:schemeClr val="accent4"/>
                          </a:solidFill>
                          <a:effectLst/>
                          <a:latin typeface="+mn-lt"/>
                          <a:ea typeface="+mn-ea"/>
                          <a:cs typeface="+mn-cs"/>
                        </a:rPr>
                        <a:t> un </a:t>
                      </a:r>
                      <a:r>
                        <a:rPr lang="en-US" sz="900" b="0" kern="1200" dirty="0" err="1">
                          <a:solidFill>
                            <a:schemeClr val="accent4"/>
                          </a:solidFill>
                          <a:effectLst/>
                          <a:latin typeface="+mn-lt"/>
                          <a:ea typeface="+mn-ea"/>
                          <a:cs typeface="+mn-cs"/>
                        </a:rPr>
                        <a:t>suivi</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adéquat</a:t>
                      </a:r>
                      <a:r>
                        <a:rPr lang="en-US" sz="900" b="0" kern="1200" dirty="0">
                          <a:solidFill>
                            <a:schemeClr val="accent4"/>
                          </a:solidFill>
                          <a:effectLst/>
                          <a:latin typeface="+mn-lt"/>
                          <a:ea typeface="+mn-ea"/>
                          <a:cs typeface="+mn-cs"/>
                        </a:rPr>
                        <a:t>. Il </a:t>
                      </a:r>
                      <a:r>
                        <a:rPr lang="en-US" sz="900" b="0" kern="1200" dirty="0" err="1">
                          <a:solidFill>
                            <a:schemeClr val="accent4"/>
                          </a:solidFill>
                          <a:effectLst/>
                          <a:latin typeface="+mn-lt"/>
                          <a:ea typeface="+mn-ea"/>
                          <a:cs typeface="+mn-cs"/>
                        </a:rPr>
                        <a:t>leur</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permet</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trouver</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rapidement</a:t>
                      </a:r>
                      <a:r>
                        <a:rPr lang="en-US" sz="900" b="0" kern="1200" dirty="0">
                          <a:solidFill>
                            <a:schemeClr val="accent4"/>
                          </a:solidFill>
                          <a:effectLst/>
                          <a:latin typeface="+mn-lt"/>
                          <a:ea typeface="+mn-ea"/>
                          <a:cs typeface="+mn-cs"/>
                        </a:rPr>
                        <a:t> des </a:t>
                      </a:r>
                      <a:r>
                        <a:rPr lang="en-US" sz="900" b="0" kern="1200" dirty="0" err="1">
                          <a:solidFill>
                            <a:schemeClr val="accent4"/>
                          </a:solidFill>
                          <a:effectLst/>
                          <a:latin typeface="+mn-lt"/>
                          <a:ea typeface="+mn-ea"/>
                          <a:cs typeface="+mn-cs"/>
                        </a:rPr>
                        <a:t>renseignements</a:t>
                      </a:r>
                      <a:r>
                        <a:rPr lang="en-US" sz="900" b="0" kern="1200" dirty="0">
                          <a:solidFill>
                            <a:schemeClr val="accent4"/>
                          </a:solidFill>
                          <a:effectLst/>
                          <a:latin typeface="+mn-lt"/>
                          <a:ea typeface="+mn-ea"/>
                          <a:cs typeface="+mn-cs"/>
                        </a:rPr>
                        <a:t>, pour </a:t>
                      </a:r>
                      <a:r>
                        <a:rPr lang="en-US" sz="900" b="0" kern="1200" dirty="0" err="1">
                          <a:solidFill>
                            <a:schemeClr val="accent4"/>
                          </a:solidFill>
                          <a:effectLst/>
                          <a:latin typeface="+mn-lt"/>
                          <a:ea typeface="+mn-ea"/>
                          <a:cs typeface="+mn-cs"/>
                        </a:rPr>
                        <a:t>chaque</a:t>
                      </a:r>
                      <a:r>
                        <a:rPr lang="en-US" sz="900" b="0" kern="1200" dirty="0">
                          <a:solidFill>
                            <a:schemeClr val="accent4"/>
                          </a:solidFill>
                          <a:effectLst/>
                          <a:latin typeface="+mn-lt"/>
                          <a:ea typeface="+mn-ea"/>
                          <a:cs typeface="+mn-cs"/>
                        </a:rPr>
                        <a:t> patient, </a:t>
                      </a:r>
                      <a:r>
                        <a:rPr lang="en-US" sz="900" b="0" kern="1200" dirty="0" err="1">
                          <a:solidFill>
                            <a:schemeClr val="accent4"/>
                          </a:solidFill>
                          <a:effectLst/>
                          <a:latin typeface="+mn-lt"/>
                          <a:ea typeface="+mn-ea"/>
                          <a:cs typeface="+mn-cs"/>
                        </a:rPr>
                        <a:t>relatifs</a:t>
                      </a:r>
                      <a:r>
                        <a:rPr lang="en-US" sz="900" b="0" kern="1200" dirty="0">
                          <a:solidFill>
                            <a:schemeClr val="accent4"/>
                          </a:solidFill>
                          <a:effectLst/>
                          <a:latin typeface="+mn-lt"/>
                          <a:ea typeface="+mn-ea"/>
                          <a:cs typeface="+mn-cs"/>
                        </a:rPr>
                        <a:t> au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pour un cancer </a:t>
                      </a:r>
                      <a:r>
                        <a:rPr lang="en-US" sz="900" b="0" kern="1200" dirty="0" err="1">
                          <a:solidFill>
                            <a:schemeClr val="accent4"/>
                          </a:solidFill>
                          <a:effectLst/>
                          <a:latin typeface="+mn-lt"/>
                          <a:ea typeface="+mn-ea"/>
                          <a:cs typeface="+mn-cs"/>
                        </a:rPr>
                        <a:t>donné</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signalant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notamment</a:t>
                      </a:r>
                      <a:r>
                        <a:rPr lang="en-US" sz="900" b="0" kern="1200" dirty="0">
                          <a:solidFill>
                            <a:schemeClr val="accent4"/>
                          </a:solidFill>
                          <a:effectLst/>
                          <a:latin typeface="+mn-lt"/>
                          <a:ea typeface="+mn-ea"/>
                          <a:cs typeface="+mn-cs"/>
                        </a:rPr>
                        <a:t> les </a:t>
                      </a: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en</a:t>
                      </a:r>
                      <a:r>
                        <a:rPr lang="en-US" sz="900" b="0" kern="1200" dirty="0">
                          <a:solidFill>
                            <a:schemeClr val="accent4"/>
                          </a:solidFill>
                          <a:effectLst/>
                          <a:latin typeface="+mn-lt"/>
                          <a:ea typeface="+mn-ea"/>
                          <a:cs typeface="+mn-cs"/>
                        </a:rPr>
                        <a:t> retard dans </a:t>
                      </a:r>
                      <a:r>
                        <a:rPr lang="en-US" sz="900" b="0" kern="1200" dirty="0" err="1">
                          <a:solidFill>
                            <a:schemeClr val="accent4"/>
                          </a:solidFill>
                          <a:effectLst/>
                          <a:latin typeface="+mn-lt"/>
                          <a:ea typeface="+mn-ea"/>
                          <a:cs typeface="+mn-cs"/>
                        </a:rPr>
                        <a:t>leur</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parcours</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ou</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celles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n’ayant</a:t>
                      </a:r>
                      <a:r>
                        <a:rPr lang="en-US" sz="900" b="0" kern="1200" dirty="0">
                          <a:solidFill>
                            <a:schemeClr val="accent4"/>
                          </a:solidFill>
                          <a:effectLst/>
                          <a:latin typeface="+mn-lt"/>
                          <a:ea typeface="+mn-ea"/>
                          <a:cs typeface="+mn-cs"/>
                        </a:rPr>
                        <a:t> jamais </a:t>
                      </a:r>
                      <a:r>
                        <a:rPr lang="en-US" sz="900" b="0" kern="1200" dirty="0" err="1">
                          <a:solidFill>
                            <a:schemeClr val="accent4"/>
                          </a:solidFill>
                          <a:effectLst/>
                          <a:latin typeface="+mn-lt"/>
                          <a:ea typeface="+mn-ea"/>
                          <a:cs typeface="+mn-cs"/>
                        </a:rPr>
                        <a:t>subi</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En</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juin</a:t>
                      </a:r>
                      <a:r>
                        <a:rPr lang="en-US" sz="900" b="0" kern="1200" dirty="0">
                          <a:solidFill>
                            <a:schemeClr val="accent4"/>
                          </a:solidFill>
                          <a:effectLst/>
                          <a:latin typeface="+mn-lt"/>
                          <a:ea typeface="+mn-ea"/>
                          <a:cs typeface="+mn-cs"/>
                        </a:rPr>
                        <a:t> 2018, le RAD a </a:t>
                      </a:r>
                      <a:r>
                        <a:rPr lang="en-US" sz="900" b="0" kern="1200" dirty="0" err="1">
                          <a:solidFill>
                            <a:schemeClr val="accent4"/>
                          </a:solidFill>
                          <a:effectLst/>
                          <a:latin typeface="+mn-lt"/>
                          <a:ea typeface="+mn-ea"/>
                          <a:cs typeface="+mn-cs"/>
                        </a:rPr>
                        <a:t>été</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étendu</a:t>
                      </a:r>
                      <a:r>
                        <a:rPr lang="en-US" sz="900" b="0" kern="1200" dirty="0">
                          <a:solidFill>
                            <a:schemeClr val="accent4"/>
                          </a:solidFill>
                          <a:effectLst/>
                          <a:latin typeface="+mn-lt"/>
                          <a:ea typeface="+mn-ea"/>
                          <a:cs typeface="+mn-cs"/>
                        </a:rPr>
                        <a:t> à la zone de Sioux Lookout, qui </a:t>
                      </a:r>
                      <a:r>
                        <a:rPr lang="en-US" sz="900" b="0" kern="1200" dirty="0" err="1">
                          <a:solidFill>
                            <a:schemeClr val="accent4"/>
                          </a:solidFill>
                          <a:effectLst/>
                          <a:latin typeface="+mn-lt"/>
                          <a:ea typeface="+mn-ea"/>
                          <a:cs typeface="+mn-cs"/>
                        </a:rPr>
                        <a:t>comprend</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plusieurs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collectivités</a:t>
                      </a:r>
                      <a:r>
                        <a:rPr lang="en-US" sz="900" b="0" kern="1200" dirty="0">
                          <a:solidFill>
                            <a:schemeClr val="accent4"/>
                          </a:solidFill>
                          <a:effectLst/>
                          <a:latin typeface="+mn-lt"/>
                          <a:ea typeface="+mn-ea"/>
                          <a:cs typeface="+mn-cs"/>
                        </a:rPr>
                        <a:t> des Premières Nations, </a:t>
                      </a:r>
                      <a:r>
                        <a:rPr lang="en-US" sz="900" b="0" kern="1200" dirty="0" err="1">
                          <a:solidFill>
                            <a:schemeClr val="accent4"/>
                          </a:solidFill>
                          <a:effectLst/>
                          <a:latin typeface="+mn-lt"/>
                          <a:ea typeface="+mn-ea"/>
                          <a:cs typeface="+mn-cs"/>
                        </a:rPr>
                        <a:t>offrant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ainsi</a:t>
                      </a:r>
                      <a:r>
                        <a:rPr lang="en-US" sz="900" b="0" kern="1200" dirty="0">
                          <a:solidFill>
                            <a:schemeClr val="accent4"/>
                          </a:solidFill>
                          <a:effectLst/>
                          <a:latin typeface="+mn-lt"/>
                          <a:ea typeface="+mn-ea"/>
                          <a:cs typeface="+mn-cs"/>
                        </a:rPr>
                        <a:t> aux </a:t>
                      </a:r>
                      <a:r>
                        <a:rPr lang="en-US" sz="900" b="0" kern="1200" dirty="0" err="1">
                          <a:solidFill>
                            <a:schemeClr val="accent4"/>
                          </a:solidFill>
                          <a:effectLst/>
                          <a:latin typeface="+mn-lt"/>
                          <a:ea typeface="+mn-ea"/>
                          <a:cs typeface="+mn-cs"/>
                        </a:rPr>
                        <a:t>médecins</a:t>
                      </a:r>
                      <a:r>
                        <a:rPr lang="en-US" sz="900" b="0" kern="1200" dirty="0">
                          <a:solidFill>
                            <a:schemeClr val="accent4"/>
                          </a:solidFill>
                          <a:effectLst/>
                          <a:latin typeface="+mn-lt"/>
                          <a:ea typeface="+mn-ea"/>
                          <a:cs typeface="+mn-cs"/>
                        </a:rPr>
                        <a:t> et aux </a:t>
                      </a:r>
                      <a:r>
                        <a:rPr lang="en-US" sz="900" b="0" kern="1200" dirty="0" err="1">
                          <a:solidFill>
                            <a:schemeClr val="accent4"/>
                          </a:solidFill>
                          <a:effectLst/>
                          <a:latin typeface="+mn-lt"/>
                          <a:ea typeface="+mn-ea"/>
                          <a:cs typeface="+mn-cs"/>
                        </a:rPr>
                        <a:t>infirmières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n’exerçant</a:t>
                      </a:r>
                      <a:r>
                        <a:rPr lang="en-US" sz="900" b="0" kern="1200" dirty="0">
                          <a:solidFill>
                            <a:schemeClr val="accent4"/>
                          </a:solidFill>
                          <a:effectLst/>
                          <a:latin typeface="+mn-lt"/>
                          <a:ea typeface="+mn-ea"/>
                          <a:cs typeface="+mn-cs"/>
                        </a:rPr>
                        <a:t> pas dans le cadre d’un </a:t>
                      </a:r>
                      <a:r>
                        <a:rPr lang="en-US" sz="900" b="0" kern="1200" dirty="0" err="1">
                          <a:solidFill>
                            <a:schemeClr val="accent4"/>
                          </a:solidFill>
                          <a:effectLst/>
                          <a:latin typeface="+mn-lt"/>
                          <a:ea typeface="+mn-ea"/>
                          <a:cs typeface="+mn-cs"/>
                        </a:rPr>
                        <a:t>modèle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d’inscription</a:t>
                      </a:r>
                      <a:r>
                        <a:rPr lang="en-US" sz="900" b="0" kern="1200" dirty="0">
                          <a:solidFill>
                            <a:schemeClr val="accent4"/>
                          </a:solidFill>
                          <a:effectLst/>
                          <a:latin typeface="+mn-lt"/>
                          <a:ea typeface="+mn-ea"/>
                          <a:cs typeface="+mn-cs"/>
                        </a:rPr>
                        <a:t> des patients un </a:t>
                      </a:r>
                      <a:r>
                        <a:rPr lang="en-US" sz="900" b="0" kern="1200" dirty="0" err="1">
                          <a:solidFill>
                            <a:schemeClr val="accent4"/>
                          </a:solidFill>
                          <a:effectLst/>
                          <a:latin typeface="+mn-lt"/>
                          <a:ea typeface="+mn-ea"/>
                          <a:cs typeface="+mn-cs"/>
                        </a:rPr>
                        <a:t>accès</a:t>
                      </a:r>
                      <a:r>
                        <a:rPr lang="en-US" sz="900" b="0" kern="1200" dirty="0">
                          <a:solidFill>
                            <a:schemeClr val="accent4"/>
                          </a:solidFill>
                          <a:effectLst/>
                          <a:latin typeface="+mn-lt"/>
                          <a:ea typeface="+mn-ea"/>
                          <a:cs typeface="+mn-cs"/>
                        </a:rPr>
                        <a:t> à </a:t>
                      </a:r>
                      <a:r>
                        <a:rPr lang="en-US" sz="900" b="0" kern="1200" dirty="0" err="1">
                          <a:solidFill>
                            <a:schemeClr val="accent4"/>
                          </a:solidFill>
                          <a:effectLst/>
                          <a:latin typeface="+mn-lt"/>
                          <a:ea typeface="+mn-ea"/>
                          <a:cs typeface="+mn-cs"/>
                        </a:rPr>
                        <a:t>leurs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données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communautaires</a:t>
                      </a:r>
                      <a:r>
                        <a:rPr lang="en-US" sz="900" b="0" kern="1200" dirty="0">
                          <a:solidFill>
                            <a:schemeClr val="accent4"/>
                          </a:solidFill>
                          <a:effectLst/>
                          <a:latin typeface="+mn-lt"/>
                          <a:ea typeface="+mn-ea"/>
                          <a:cs typeface="+mn-cs"/>
                        </a:rPr>
                        <a:t>. Ce RAD a </a:t>
                      </a:r>
                      <a:r>
                        <a:rPr lang="en-US" sz="900" b="0" kern="1200" dirty="0" err="1">
                          <a:solidFill>
                            <a:schemeClr val="accent4"/>
                          </a:solidFill>
                          <a:effectLst/>
                          <a:latin typeface="+mn-lt"/>
                          <a:ea typeface="+mn-ea"/>
                          <a:cs typeface="+mn-cs"/>
                        </a:rPr>
                        <a:t>été</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élaboré</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spécifiquement</a:t>
                      </a:r>
                      <a:r>
                        <a:rPr lang="en-US" sz="900" b="0" kern="1200" dirty="0">
                          <a:solidFill>
                            <a:schemeClr val="accent4"/>
                          </a:solidFill>
                          <a:effectLst/>
                          <a:latin typeface="+mn-lt"/>
                          <a:ea typeface="+mn-ea"/>
                          <a:cs typeface="+mn-cs"/>
                        </a:rPr>
                        <a:t> pour la </a:t>
                      </a:r>
                      <a:r>
                        <a:rPr lang="en-US" sz="900" b="0" kern="1200" dirty="0" err="1">
                          <a:solidFill>
                            <a:schemeClr val="accent4"/>
                          </a:solidFill>
                          <a:effectLst/>
                          <a:latin typeface="+mn-lt"/>
                          <a:ea typeface="+mn-ea"/>
                          <a:cs typeface="+mn-cs"/>
                        </a:rPr>
                        <a:t>municipalité</a:t>
                      </a:r>
                      <a:r>
                        <a:rPr lang="en-US" sz="900" b="0" kern="1200" dirty="0">
                          <a:solidFill>
                            <a:schemeClr val="accent4"/>
                          </a:solidFill>
                          <a:effectLst/>
                          <a:latin typeface="+mn-lt"/>
                          <a:ea typeface="+mn-ea"/>
                          <a:cs typeface="+mn-cs"/>
                        </a:rPr>
                        <a:t> de Sioux Lookout et pour les 27 </a:t>
                      </a:r>
                      <a:r>
                        <a:rPr lang="en-US" sz="900" b="0" kern="1200" dirty="0" err="1">
                          <a:solidFill>
                            <a:schemeClr val="accent4"/>
                          </a:solidFill>
                          <a:effectLst/>
                          <a:latin typeface="+mn-lt"/>
                          <a:ea typeface="+mn-ea"/>
                          <a:cs typeface="+mn-cs"/>
                        </a:rPr>
                        <a:t>collectivités</a:t>
                      </a:r>
                      <a:r>
                        <a:rPr lang="en-US" sz="900" b="0" kern="1200" dirty="0">
                          <a:solidFill>
                            <a:schemeClr val="accent4"/>
                          </a:solidFill>
                          <a:effectLst/>
                          <a:latin typeface="+mn-lt"/>
                          <a:ea typeface="+mn-ea"/>
                          <a:cs typeface="+mn-cs"/>
                        </a:rPr>
                        <a:t> des Premières Nations </a:t>
                      </a:r>
                      <a:r>
                        <a:rPr lang="en-US" sz="900" b="0" kern="1200" dirty="0" err="1">
                          <a:solidFill>
                            <a:schemeClr val="accent4"/>
                          </a:solidFill>
                          <a:effectLst/>
                          <a:latin typeface="+mn-lt"/>
                          <a:ea typeface="+mn-ea"/>
                          <a:cs typeface="+mn-cs"/>
                        </a:rPr>
                        <a:t>installées</a:t>
                      </a:r>
                      <a:r>
                        <a:rPr lang="en-US" sz="900" b="0" kern="1200" dirty="0">
                          <a:solidFill>
                            <a:schemeClr val="accent4"/>
                          </a:solidFill>
                          <a:effectLst/>
                          <a:latin typeface="+mn-lt"/>
                          <a:ea typeface="+mn-ea"/>
                          <a:cs typeface="+mn-cs"/>
                        </a:rPr>
                        <a:t> dans la zone de Sioux Lookout.</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dirty="0">
                          <a:solidFill>
                            <a:schemeClr val="accent4"/>
                          </a:solidFill>
                          <a:effectLst/>
                          <a:latin typeface="+mn-lt"/>
                          <a:ea typeface="+mn-ea"/>
                          <a:cs typeface="+mn-cs"/>
                        </a:rPr>
                        <a:t>L’ICCU </a:t>
                      </a:r>
                      <a:r>
                        <a:rPr lang="en-US" sz="900" b="0" kern="1200" dirty="0" err="1">
                          <a:solidFill>
                            <a:schemeClr val="accent4"/>
                          </a:solidFill>
                          <a:effectLst/>
                          <a:latin typeface="+mn-lt"/>
                          <a:ea typeface="+mn-ea"/>
                          <a:cs typeface="+mn-cs"/>
                        </a:rPr>
                        <a:t>poursuit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l’information</a:t>
                      </a:r>
                      <a:r>
                        <a:rPr lang="en-US" sz="900" b="0" kern="1200" dirty="0">
                          <a:solidFill>
                            <a:schemeClr val="accent4"/>
                          </a:solidFill>
                          <a:effectLst/>
                          <a:latin typeface="+mn-lt"/>
                          <a:ea typeface="+mn-ea"/>
                          <a:cs typeface="+mn-cs"/>
                        </a:rPr>
                        <a:t> des </a:t>
                      </a:r>
                      <a:r>
                        <a:rPr lang="en-US" sz="900" b="0" kern="1200" dirty="0" err="1">
                          <a:solidFill>
                            <a:schemeClr val="accent4"/>
                          </a:solidFill>
                          <a:effectLst/>
                          <a:latin typeface="+mn-lt"/>
                          <a:ea typeface="+mn-ea"/>
                          <a:cs typeface="+mn-cs"/>
                        </a:rPr>
                        <a:t>partenaires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régionaux</a:t>
                      </a:r>
                      <a:r>
                        <a:rPr lang="en-US" sz="900" b="0" kern="1200" dirty="0">
                          <a:solidFill>
                            <a:schemeClr val="accent4"/>
                          </a:solidFill>
                          <a:effectLst/>
                          <a:latin typeface="+mn-lt"/>
                          <a:ea typeface="+mn-ea"/>
                          <a:cs typeface="+mn-cs"/>
                        </a:rPr>
                        <a:t> et </a:t>
                      </a:r>
                      <a:r>
                        <a:rPr lang="en-US" sz="900" b="0" kern="1200" dirty="0" err="1">
                          <a:solidFill>
                            <a:schemeClr val="accent4"/>
                          </a:solidFill>
                          <a:effectLst/>
                          <a:latin typeface="+mn-lt"/>
                          <a:ea typeface="+mn-ea"/>
                          <a:cs typeface="+mn-cs"/>
                        </a:rPr>
                        <a:t>communautaires</a:t>
                      </a:r>
                      <a:r>
                        <a:rPr lang="en-US" sz="900" b="0" kern="1200" dirty="0">
                          <a:solidFill>
                            <a:schemeClr val="accent4"/>
                          </a:solidFill>
                          <a:effectLst/>
                          <a:latin typeface="+mn-lt"/>
                          <a:ea typeface="+mn-ea"/>
                          <a:cs typeface="+mn-cs"/>
                        </a:rPr>
                        <a:t> au </a:t>
                      </a:r>
                      <a:r>
                        <a:rPr lang="en-US" sz="900" b="0" kern="1200" dirty="0" err="1">
                          <a:solidFill>
                            <a:schemeClr val="accent4"/>
                          </a:solidFill>
                          <a:effectLst/>
                          <a:latin typeface="+mn-lt"/>
                          <a:ea typeface="+mn-ea"/>
                          <a:cs typeface="+mn-cs"/>
                        </a:rPr>
                        <a:t>sujet</a:t>
                      </a:r>
                      <a:r>
                        <a:rPr lang="en-US" sz="900" b="0" kern="1200" dirty="0">
                          <a:solidFill>
                            <a:schemeClr val="accent4"/>
                          </a:solidFill>
                          <a:effectLst/>
                          <a:latin typeface="+mn-lt"/>
                          <a:ea typeface="+mn-ea"/>
                          <a:cs typeface="+mn-cs"/>
                        </a:rPr>
                        <a:t> des </a:t>
                      </a:r>
                      <a:r>
                        <a:rPr lang="en-US" sz="900" b="0" kern="1200" dirty="0" err="1">
                          <a:solidFill>
                            <a:schemeClr val="accent4"/>
                          </a:solidFill>
                          <a:effectLst/>
                          <a:latin typeface="+mn-lt"/>
                          <a:ea typeface="+mn-ea"/>
                          <a:cs typeface="+mn-cs"/>
                        </a:rPr>
                        <a:t>possibilités</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remboursement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en</a:t>
                      </a:r>
                      <a:r>
                        <a:rPr lang="en-US" sz="900" b="0" kern="1200" dirty="0">
                          <a:solidFill>
                            <a:schemeClr val="accent4"/>
                          </a:solidFill>
                          <a:effectLst/>
                          <a:latin typeface="+mn-lt"/>
                          <a:ea typeface="+mn-ea"/>
                          <a:cs typeface="+mn-cs"/>
                        </a:rPr>
                        <a:t> matière de transport </a:t>
                      </a:r>
                      <a:r>
                        <a:rPr lang="en-US" sz="900" b="0" kern="1200" dirty="0" err="1">
                          <a:solidFill>
                            <a:schemeClr val="accent4"/>
                          </a:solidFill>
                          <a:effectLst/>
                          <a:latin typeface="+mn-lt"/>
                          <a:ea typeface="+mn-ea"/>
                          <a:cs typeface="+mn-cs"/>
                        </a:rPr>
                        <a:t>médical</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offertes</a:t>
                      </a:r>
                      <a:r>
                        <a:rPr lang="en-US" sz="900" b="0" kern="1200" dirty="0">
                          <a:solidFill>
                            <a:schemeClr val="accent4"/>
                          </a:solidFill>
                          <a:effectLst/>
                          <a:latin typeface="+mn-lt"/>
                          <a:ea typeface="+mn-ea"/>
                          <a:cs typeface="+mn-cs"/>
                        </a:rPr>
                        <a:t> aux Premières Nations </a:t>
                      </a:r>
                      <a:r>
                        <a:rPr lang="en-US" sz="900" b="0" kern="1200" dirty="0" err="1">
                          <a:solidFill>
                            <a:schemeClr val="accent4"/>
                          </a:solidFill>
                          <a:effectLst/>
                          <a:latin typeface="+mn-lt"/>
                          <a:ea typeface="+mn-ea"/>
                          <a:cs typeface="+mn-cs"/>
                        </a:rPr>
                        <a:t>admissibles</a:t>
                      </a:r>
                      <a:r>
                        <a:rPr lang="en-US" sz="900" b="0" kern="1200" dirty="0">
                          <a:solidFill>
                            <a:schemeClr val="accent4"/>
                          </a:solidFill>
                          <a:effectLst/>
                          <a:latin typeface="+mn-lt"/>
                          <a:ea typeface="+mn-ea"/>
                          <a:cs typeface="+mn-cs"/>
                        </a:rPr>
                        <a:t>, par </a:t>
                      </a:r>
                      <a:r>
                        <a:rPr lang="en-US" sz="900" b="0" kern="1200" dirty="0" err="1">
                          <a:solidFill>
                            <a:schemeClr val="accent4"/>
                          </a:solidFill>
                          <a:effectLst/>
                          <a:latin typeface="+mn-lt"/>
                          <a:ea typeface="+mn-ea"/>
                          <a:cs typeface="+mn-cs"/>
                        </a:rPr>
                        <a:t>l’intermédiaire</a:t>
                      </a:r>
                      <a:r>
                        <a:rPr lang="en-US" sz="900" b="0" kern="1200" dirty="0">
                          <a:solidFill>
                            <a:schemeClr val="accent4"/>
                          </a:solidFill>
                          <a:effectLst/>
                          <a:latin typeface="+mn-lt"/>
                          <a:ea typeface="+mn-ea"/>
                          <a:cs typeface="+mn-cs"/>
                        </a:rPr>
                        <a:t> du </a:t>
                      </a:r>
                      <a:r>
                        <a:rPr lang="en-US" sz="900" b="0" kern="1200" dirty="0" err="1">
                          <a:solidFill>
                            <a:schemeClr val="accent4"/>
                          </a:solidFill>
                          <a:effectLst/>
                          <a:latin typeface="+mn-lt"/>
                          <a:ea typeface="+mn-ea"/>
                          <a:cs typeface="+mn-cs"/>
                        </a:rPr>
                        <a:t>Programme</a:t>
                      </a:r>
                      <a:r>
                        <a:rPr lang="en-US" sz="900" b="0" kern="1200" dirty="0">
                          <a:solidFill>
                            <a:schemeClr val="accent4"/>
                          </a:solidFill>
                          <a:effectLst/>
                          <a:latin typeface="+mn-lt"/>
                          <a:ea typeface="+mn-ea"/>
                          <a:cs typeface="+mn-cs"/>
                        </a:rPr>
                        <a:t> des services de </a:t>
                      </a:r>
                      <a:r>
                        <a:rPr lang="en-US" sz="900" b="0" kern="1200" dirty="0" err="1">
                          <a:solidFill>
                            <a:schemeClr val="accent4"/>
                          </a:solidFill>
                          <a:effectLst/>
                          <a:latin typeface="+mn-lt"/>
                          <a:ea typeface="+mn-ea"/>
                          <a:cs typeface="+mn-cs"/>
                        </a:rPr>
                        <a:t>santé</a:t>
                      </a:r>
                      <a:r>
                        <a:rPr lang="en-US" sz="900" b="0" kern="1200" dirty="0">
                          <a:solidFill>
                            <a:schemeClr val="accent4"/>
                          </a:solidFill>
                          <a:effectLst/>
                          <a:latin typeface="+mn-lt"/>
                          <a:ea typeface="+mn-ea"/>
                          <a:cs typeface="+mn-cs"/>
                        </a:rPr>
                        <a:t> non </a:t>
                      </a:r>
                      <a:r>
                        <a:rPr lang="en-US" sz="900" b="0" kern="1200" dirty="0" err="1">
                          <a:solidFill>
                            <a:schemeClr val="accent4"/>
                          </a:solidFill>
                          <a:effectLst/>
                          <a:latin typeface="+mn-lt"/>
                          <a:ea typeface="+mn-ea"/>
                          <a:cs typeface="+mn-cs"/>
                        </a:rPr>
                        <a:t>assurés</a:t>
                      </a:r>
                      <a:r>
                        <a:rPr lang="en-US" sz="900" b="0" kern="1200" dirty="0">
                          <a:solidFill>
                            <a:schemeClr val="accent4"/>
                          </a:solidFill>
                          <a:effectLst/>
                          <a:latin typeface="+mn-lt"/>
                          <a:ea typeface="+mn-ea"/>
                          <a:cs typeface="+mn-cs"/>
                        </a:rPr>
                        <a:t> (SSNA) de la Direction </a:t>
                      </a:r>
                      <a:r>
                        <a:rPr lang="en-US" sz="900" b="0" kern="1200" dirty="0" err="1">
                          <a:solidFill>
                            <a:schemeClr val="accent4"/>
                          </a:solidFill>
                          <a:effectLst/>
                          <a:latin typeface="+mn-lt"/>
                          <a:ea typeface="+mn-ea"/>
                          <a:cs typeface="+mn-cs"/>
                        </a:rPr>
                        <a:t>générale</a:t>
                      </a:r>
                      <a:r>
                        <a:rPr lang="en-US" sz="900" b="0" kern="1200" dirty="0">
                          <a:solidFill>
                            <a:schemeClr val="accent4"/>
                          </a:solidFill>
                          <a:effectLst/>
                          <a:latin typeface="+mn-lt"/>
                          <a:ea typeface="+mn-ea"/>
                          <a:cs typeface="+mn-cs"/>
                        </a:rPr>
                        <a:t> de la </a:t>
                      </a:r>
                      <a:r>
                        <a:rPr lang="en-US" sz="900" b="0" kern="1200" dirty="0" err="1">
                          <a:solidFill>
                            <a:schemeClr val="accent4"/>
                          </a:solidFill>
                          <a:effectLst/>
                          <a:latin typeface="+mn-lt"/>
                          <a:ea typeface="+mn-ea"/>
                          <a:cs typeface="+mn-cs"/>
                        </a:rPr>
                        <a:t>santé</a:t>
                      </a:r>
                      <a:r>
                        <a:rPr lang="en-US" sz="900" b="0" kern="1200" dirty="0">
                          <a:solidFill>
                            <a:schemeClr val="accent4"/>
                          </a:solidFill>
                          <a:effectLst/>
                          <a:latin typeface="+mn-lt"/>
                          <a:ea typeface="+mn-ea"/>
                          <a:cs typeface="+mn-cs"/>
                        </a:rPr>
                        <a:t> des Premières Nations et des </a:t>
                      </a:r>
                      <a:r>
                        <a:rPr lang="en-US" sz="900" b="0" kern="1200" dirty="0" err="1">
                          <a:solidFill>
                            <a:schemeClr val="accent4"/>
                          </a:solidFill>
                          <a:effectLst/>
                          <a:latin typeface="+mn-lt"/>
                          <a:ea typeface="+mn-ea"/>
                          <a:cs typeface="+mn-cs"/>
                        </a:rPr>
                        <a:t>Inuits</a:t>
                      </a:r>
                      <a:r>
                        <a:rPr lang="en-US" sz="900" b="0" kern="1200" dirty="0">
                          <a:solidFill>
                            <a:schemeClr val="accent4"/>
                          </a:solidFill>
                          <a:effectLst/>
                          <a:latin typeface="+mn-lt"/>
                          <a:ea typeface="+mn-ea"/>
                          <a:cs typeface="+mn-cs"/>
                        </a:rPr>
                        <a:t>, pour le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du cancer du sein.</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dirty="0">
                          <a:solidFill>
                            <a:schemeClr val="accent4"/>
                          </a:solidFill>
                          <a:effectLst/>
                          <a:latin typeface="+mn-lt"/>
                          <a:ea typeface="+mn-ea"/>
                          <a:cs typeface="+mn-cs"/>
                        </a:rPr>
                        <a:t>L’ICCU et le </a:t>
                      </a:r>
                      <a:r>
                        <a:rPr lang="en-US" sz="900" b="0" kern="1200" dirty="0" err="1">
                          <a:solidFill>
                            <a:schemeClr val="accent4"/>
                          </a:solidFill>
                          <a:effectLst/>
                          <a:latin typeface="+mn-lt"/>
                          <a:ea typeface="+mn-ea"/>
                          <a:cs typeface="+mn-cs"/>
                        </a:rPr>
                        <a:t>Programme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régional</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cancérologie</a:t>
                      </a:r>
                      <a:r>
                        <a:rPr lang="en-US" sz="900" b="0" kern="1200" dirty="0">
                          <a:solidFill>
                            <a:schemeClr val="accent4"/>
                          </a:solidFill>
                          <a:effectLst/>
                          <a:latin typeface="+mn-lt"/>
                          <a:ea typeface="+mn-ea"/>
                          <a:cs typeface="+mn-cs"/>
                        </a:rPr>
                        <a:t> de la </a:t>
                      </a:r>
                      <a:r>
                        <a:rPr lang="en-US" sz="900" b="0" kern="1200" dirty="0" err="1">
                          <a:solidFill>
                            <a:schemeClr val="accent4"/>
                          </a:solidFill>
                          <a:effectLst/>
                          <a:latin typeface="+mn-lt"/>
                          <a:ea typeface="+mn-ea"/>
                          <a:cs typeface="+mn-cs"/>
                        </a:rPr>
                        <a:t>région</a:t>
                      </a:r>
                      <a:r>
                        <a:rPr lang="en-US" sz="900" b="0" kern="1200" dirty="0">
                          <a:solidFill>
                            <a:schemeClr val="accent4"/>
                          </a:solidFill>
                          <a:effectLst/>
                          <a:latin typeface="+mn-lt"/>
                          <a:ea typeface="+mn-ea"/>
                          <a:cs typeface="+mn-cs"/>
                        </a:rPr>
                        <a:t> du Nord-Ouest </a:t>
                      </a:r>
                      <a:r>
                        <a:rPr lang="en-US" sz="900" b="0" kern="1200" dirty="0" err="1">
                          <a:solidFill>
                            <a:schemeClr val="accent4"/>
                          </a:solidFill>
                          <a:effectLst/>
                          <a:latin typeface="+mn-lt"/>
                          <a:ea typeface="+mn-ea"/>
                          <a:cs typeface="+mn-cs"/>
                        </a:rPr>
                        <a:t>planifient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conjointement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en</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partenariat</a:t>
                      </a:r>
                      <a:r>
                        <a:rPr lang="en-US" sz="900" b="0" kern="1200" dirty="0">
                          <a:solidFill>
                            <a:schemeClr val="accent4"/>
                          </a:solidFill>
                          <a:effectLst/>
                          <a:latin typeface="+mn-lt"/>
                          <a:ea typeface="+mn-ea"/>
                          <a:cs typeface="+mn-cs"/>
                        </a:rPr>
                        <a:t> avec les </a:t>
                      </a:r>
                      <a:r>
                        <a:rPr lang="en-US" sz="900" b="0" kern="1200" dirty="0" err="1">
                          <a:solidFill>
                            <a:schemeClr val="accent4"/>
                          </a:solidFill>
                          <a:effectLst/>
                          <a:latin typeface="+mn-lt"/>
                          <a:ea typeface="+mn-ea"/>
                          <a:cs typeface="+mn-cs"/>
                        </a:rPr>
                        <a:t>collectivités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concernées</a:t>
                      </a:r>
                      <a:r>
                        <a:rPr lang="en-US" sz="900" b="0" kern="1200" dirty="0">
                          <a:solidFill>
                            <a:schemeClr val="accent4"/>
                          </a:solidFill>
                          <a:effectLst/>
                          <a:latin typeface="+mn-lt"/>
                          <a:ea typeface="+mn-ea"/>
                          <a:cs typeface="+mn-cs"/>
                        </a:rPr>
                        <a:t>, des </a:t>
                      </a:r>
                      <a:r>
                        <a:rPr lang="en-US" sz="900" b="0" kern="1200" dirty="0" err="1">
                          <a:solidFill>
                            <a:schemeClr val="accent4"/>
                          </a:solidFill>
                          <a:effectLst/>
                          <a:latin typeface="+mn-lt"/>
                          <a:ea typeface="+mn-ea"/>
                          <a:cs typeface="+mn-cs"/>
                        </a:rPr>
                        <a:t>événements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communautaires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visant</a:t>
                      </a:r>
                      <a:r>
                        <a:rPr lang="en-US" sz="900" b="0" kern="1200" dirty="0">
                          <a:solidFill>
                            <a:schemeClr val="accent4"/>
                          </a:solidFill>
                          <a:effectLst/>
                          <a:latin typeface="+mn-lt"/>
                          <a:ea typeface="+mn-ea"/>
                          <a:cs typeface="+mn-cs"/>
                        </a:rPr>
                        <a:t> à </a:t>
                      </a:r>
                      <a:r>
                        <a:rPr lang="en-US" sz="900" b="0" kern="1200" dirty="0" err="1">
                          <a:solidFill>
                            <a:schemeClr val="accent4"/>
                          </a:solidFill>
                          <a:effectLst/>
                          <a:latin typeface="+mn-lt"/>
                          <a:ea typeface="+mn-ea"/>
                          <a:cs typeface="+mn-cs"/>
                        </a:rPr>
                        <a:t>offrir</a:t>
                      </a:r>
                      <a:r>
                        <a:rPr lang="en-US" sz="900" b="0" kern="1200" dirty="0">
                          <a:solidFill>
                            <a:schemeClr val="accent4"/>
                          </a:solidFill>
                          <a:effectLst/>
                          <a:latin typeface="+mn-lt"/>
                          <a:ea typeface="+mn-ea"/>
                          <a:cs typeface="+mn-cs"/>
                        </a:rPr>
                        <a:t> un </a:t>
                      </a:r>
                      <a:r>
                        <a:rPr lang="en-US" sz="900" b="0" kern="1200" dirty="0" err="1">
                          <a:solidFill>
                            <a:schemeClr val="accent4"/>
                          </a:solidFill>
                          <a:effectLst/>
                          <a:latin typeface="+mn-lt"/>
                          <a:ea typeface="+mn-ea"/>
                          <a:cs typeface="+mn-cs"/>
                        </a:rPr>
                        <a:t>accès</a:t>
                      </a:r>
                      <a:r>
                        <a:rPr lang="en-US" sz="900" b="0" kern="1200" dirty="0">
                          <a:solidFill>
                            <a:schemeClr val="accent4"/>
                          </a:solidFill>
                          <a:effectLst/>
                          <a:latin typeface="+mn-lt"/>
                          <a:ea typeface="+mn-ea"/>
                          <a:cs typeface="+mn-cs"/>
                        </a:rPr>
                        <a:t> au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par le </a:t>
                      </a:r>
                      <a:r>
                        <a:rPr lang="en-US" sz="900" b="0" kern="1200" dirty="0" err="1">
                          <a:solidFill>
                            <a:schemeClr val="accent4"/>
                          </a:solidFill>
                          <a:effectLst/>
                          <a:latin typeface="+mn-lt"/>
                          <a:ea typeface="+mn-ea"/>
                          <a:cs typeface="+mn-cs"/>
                        </a:rPr>
                        <a:t>biais</a:t>
                      </a:r>
                      <a:r>
                        <a:rPr lang="en-US" sz="900" b="0" kern="1200" dirty="0">
                          <a:solidFill>
                            <a:schemeClr val="accent4"/>
                          </a:solidFill>
                          <a:effectLst/>
                          <a:latin typeface="+mn-lt"/>
                          <a:ea typeface="+mn-ea"/>
                          <a:cs typeface="+mn-cs"/>
                        </a:rPr>
                        <a:t> d’un autobus de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circulant dans la </a:t>
                      </a:r>
                      <a:r>
                        <a:rPr lang="en-US" sz="900" b="0" kern="1200" dirty="0" err="1">
                          <a:solidFill>
                            <a:schemeClr val="accent4"/>
                          </a:solidFill>
                          <a:effectLst/>
                          <a:latin typeface="+mn-lt"/>
                          <a:ea typeface="+mn-ea"/>
                          <a:cs typeface="+mn-cs"/>
                        </a:rPr>
                        <a:t>région</a:t>
                      </a:r>
                      <a:r>
                        <a:rPr lang="en-US" sz="900" b="0" kern="1200" dirty="0">
                          <a:solidFill>
                            <a:schemeClr val="accent4"/>
                          </a:solidFill>
                          <a:effectLst/>
                          <a:latin typeface="+mn-lt"/>
                          <a:ea typeface="+mn-ea"/>
                          <a:cs typeface="+mn-cs"/>
                        </a:rPr>
                        <a:t> du Nord-Ouest.</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dirty="0">
                          <a:solidFill>
                            <a:schemeClr val="accent4"/>
                          </a:solidFill>
                          <a:effectLst/>
                          <a:latin typeface="+mn-lt"/>
                          <a:ea typeface="+mn-ea"/>
                          <a:cs typeface="+mn-cs"/>
                        </a:rPr>
                        <a:t>Grâce aux relations mises </a:t>
                      </a:r>
                      <a:r>
                        <a:rPr lang="en-US" sz="900" b="0" kern="1200" dirty="0" err="1">
                          <a:solidFill>
                            <a:schemeClr val="accent4"/>
                          </a:solidFill>
                          <a:effectLst/>
                          <a:latin typeface="+mn-lt"/>
                          <a:ea typeface="+mn-ea"/>
                          <a:cs typeface="+mn-cs"/>
                        </a:rPr>
                        <a:t>en</a:t>
                      </a:r>
                      <a:r>
                        <a:rPr lang="en-US" sz="900" b="0" kern="1200" dirty="0">
                          <a:solidFill>
                            <a:schemeClr val="accent4"/>
                          </a:solidFill>
                          <a:effectLst/>
                          <a:latin typeface="+mn-lt"/>
                          <a:ea typeface="+mn-ea"/>
                          <a:cs typeface="+mn-cs"/>
                        </a:rPr>
                        <a:t> place et </a:t>
                      </a:r>
                      <a:r>
                        <a:rPr lang="en-US" sz="900" b="0" kern="1200" dirty="0" err="1">
                          <a:solidFill>
                            <a:schemeClr val="accent4"/>
                          </a:solidFill>
                          <a:effectLst/>
                          <a:latin typeface="+mn-lt"/>
                          <a:ea typeface="+mn-ea"/>
                          <a:cs typeface="+mn-cs"/>
                        </a:rPr>
                        <a:t>cultivées</a:t>
                      </a:r>
                      <a:r>
                        <a:rPr lang="en-US" sz="900" b="0" kern="1200" dirty="0">
                          <a:solidFill>
                            <a:schemeClr val="accent4"/>
                          </a:solidFill>
                          <a:effectLst/>
                          <a:latin typeface="+mn-lt"/>
                          <a:ea typeface="+mn-ea"/>
                          <a:cs typeface="+mn-cs"/>
                        </a:rPr>
                        <a:t> par </a:t>
                      </a:r>
                      <a:r>
                        <a:rPr lang="en-US" sz="900" b="0" kern="1200" dirty="0" err="1">
                          <a:solidFill>
                            <a:schemeClr val="accent4"/>
                          </a:solidFill>
                          <a:effectLst/>
                          <a:latin typeface="+mn-lt"/>
                          <a:ea typeface="+mn-ea"/>
                          <a:cs typeface="+mn-cs"/>
                        </a:rPr>
                        <a:t>l’ICCU</a:t>
                      </a:r>
                      <a:r>
                        <a:rPr lang="en-US" sz="900" b="0" kern="1200" dirty="0">
                          <a:solidFill>
                            <a:schemeClr val="accent4"/>
                          </a:solidFill>
                          <a:effectLst/>
                          <a:latin typeface="+mn-lt"/>
                          <a:ea typeface="+mn-ea"/>
                          <a:cs typeface="+mn-cs"/>
                        </a:rPr>
                        <a:t>, les </a:t>
                      </a:r>
                      <a:r>
                        <a:rPr lang="en-US" sz="900" b="0" kern="1200" dirty="0" err="1">
                          <a:solidFill>
                            <a:schemeClr val="accent4"/>
                          </a:solidFill>
                          <a:effectLst/>
                          <a:latin typeface="+mn-lt"/>
                          <a:ea typeface="+mn-ea"/>
                          <a:cs typeface="+mn-cs"/>
                        </a:rPr>
                        <a:t>équipes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régionales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ont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pu</a:t>
                      </a:r>
                      <a:r>
                        <a:rPr lang="en-US" sz="900" b="0" kern="1200" dirty="0">
                          <a:solidFill>
                            <a:schemeClr val="accent4"/>
                          </a:solidFill>
                          <a:effectLst/>
                          <a:latin typeface="+mn-lt"/>
                          <a:ea typeface="+mn-ea"/>
                          <a:cs typeface="+mn-cs"/>
                        </a:rPr>
                        <a:t> continuer à </a:t>
                      </a:r>
                      <a:r>
                        <a:rPr lang="en-US" sz="900" b="0" kern="1200" dirty="0" err="1">
                          <a:solidFill>
                            <a:schemeClr val="accent4"/>
                          </a:solidFill>
                          <a:effectLst/>
                          <a:latin typeface="+mn-lt"/>
                          <a:ea typeface="+mn-ea"/>
                          <a:cs typeface="+mn-cs"/>
                        </a:rPr>
                        <a:t>travailler</a:t>
                      </a:r>
                      <a:r>
                        <a:rPr lang="en-US" sz="900" b="0" kern="1200" dirty="0">
                          <a:solidFill>
                            <a:schemeClr val="accent4"/>
                          </a:solidFill>
                          <a:effectLst/>
                          <a:latin typeface="+mn-lt"/>
                          <a:ea typeface="+mn-ea"/>
                          <a:cs typeface="+mn-cs"/>
                        </a:rPr>
                        <a:t> avec les </a:t>
                      </a:r>
                      <a:r>
                        <a:rPr lang="en-US" sz="900" b="0" kern="1200" dirty="0" err="1">
                          <a:solidFill>
                            <a:schemeClr val="accent4"/>
                          </a:solidFill>
                          <a:effectLst/>
                          <a:latin typeface="+mn-lt"/>
                          <a:ea typeface="+mn-ea"/>
                          <a:cs typeface="+mn-cs"/>
                        </a:rPr>
                        <a:t>collectivités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conformément</a:t>
                      </a:r>
                      <a:r>
                        <a:rPr lang="en-US" sz="900" b="0" kern="1200" dirty="0">
                          <a:solidFill>
                            <a:schemeClr val="accent4"/>
                          </a:solidFill>
                          <a:effectLst/>
                          <a:latin typeface="+mn-lt"/>
                          <a:ea typeface="+mn-ea"/>
                          <a:cs typeface="+mn-cs"/>
                        </a:rPr>
                        <a:t> à la </a:t>
                      </a:r>
                      <a:r>
                        <a:rPr lang="en-US" sz="900" b="0" kern="1200" dirty="0" err="1">
                          <a:solidFill>
                            <a:schemeClr val="accent4"/>
                          </a:solidFill>
                          <a:effectLst/>
                          <a:latin typeface="+mn-lt"/>
                          <a:ea typeface="+mn-ea"/>
                          <a:cs typeface="+mn-cs"/>
                        </a:rPr>
                        <a:t>Stratégie</a:t>
                      </a:r>
                      <a:r>
                        <a:rPr lang="en-US" sz="900" b="0" kern="1200" dirty="0">
                          <a:solidFill>
                            <a:schemeClr val="accent4"/>
                          </a:solidFill>
                          <a:effectLst/>
                          <a:latin typeface="+mn-lt"/>
                          <a:ea typeface="+mn-ea"/>
                          <a:cs typeface="+mn-cs"/>
                        </a:rPr>
                        <a:t> pour la </a:t>
                      </a:r>
                      <a:r>
                        <a:rPr lang="en-US" sz="900" b="0" kern="1200" dirty="0" err="1">
                          <a:solidFill>
                            <a:schemeClr val="accent4"/>
                          </a:solidFill>
                          <a:effectLst/>
                          <a:latin typeface="+mn-lt"/>
                          <a:ea typeface="+mn-ea"/>
                          <a:cs typeface="+mn-cs"/>
                        </a:rPr>
                        <a:t>lutte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contre</a:t>
                      </a:r>
                      <a:r>
                        <a:rPr lang="en-US" sz="900" b="0" kern="1200" dirty="0">
                          <a:solidFill>
                            <a:schemeClr val="accent4"/>
                          </a:solidFill>
                          <a:effectLst/>
                          <a:latin typeface="+mn-lt"/>
                          <a:ea typeface="+mn-ea"/>
                          <a:cs typeface="+mn-cs"/>
                        </a:rPr>
                        <a:t> le cancer chez les Premières Nations, les </a:t>
                      </a:r>
                      <a:r>
                        <a:rPr lang="en-US" sz="900" b="0" kern="1200" dirty="0" err="1">
                          <a:solidFill>
                            <a:schemeClr val="accent4"/>
                          </a:solidFill>
                          <a:effectLst/>
                          <a:latin typeface="+mn-lt"/>
                          <a:ea typeface="+mn-ea"/>
                          <a:cs typeface="+mn-cs"/>
                        </a:rPr>
                        <a:t>Inuits</a:t>
                      </a:r>
                      <a:r>
                        <a:rPr lang="en-US" sz="900" b="0" kern="1200" dirty="0">
                          <a:solidFill>
                            <a:schemeClr val="accent4"/>
                          </a:solidFill>
                          <a:effectLst/>
                          <a:latin typeface="+mn-lt"/>
                          <a:ea typeface="+mn-ea"/>
                          <a:cs typeface="+mn-cs"/>
                        </a:rPr>
                        <a:t>, les Métis et les </a:t>
                      </a:r>
                      <a:r>
                        <a:rPr lang="en-US" sz="900" b="0" kern="1200" dirty="0" err="1">
                          <a:solidFill>
                            <a:schemeClr val="accent4"/>
                          </a:solidFill>
                          <a:effectLst/>
                          <a:latin typeface="+mn-lt"/>
                          <a:ea typeface="+mn-ea"/>
                          <a:cs typeface="+mn-cs"/>
                        </a:rPr>
                        <a:t>Autochtones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en</a:t>
                      </a:r>
                      <a:r>
                        <a:rPr lang="en-US" sz="900" b="0" kern="1200" dirty="0">
                          <a:solidFill>
                            <a:schemeClr val="accent4"/>
                          </a:solidFill>
                          <a:effectLst/>
                          <a:latin typeface="+mn-lt"/>
                          <a:ea typeface="+mn-ea"/>
                          <a:cs typeface="+mn-cs"/>
                        </a:rPr>
                        <a:t> milieu </a:t>
                      </a:r>
                      <a:r>
                        <a:rPr lang="en-US" sz="900" b="0" kern="1200" dirty="0" err="1">
                          <a:solidFill>
                            <a:schemeClr val="accent4"/>
                          </a:solidFill>
                          <a:effectLst/>
                          <a:latin typeface="+mn-lt"/>
                          <a:ea typeface="+mn-ea"/>
                          <a:cs typeface="+mn-cs"/>
                        </a:rPr>
                        <a:t>urbain</a:t>
                      </a:r>
                      <a:r>
                        <a:rPr lang="en-US" sz="900" b="0" kern="1200" dirty="0">
                          <a:solidFill>
                            <a:schemeClr val="accent4"/>
                          </a:solidFill>
                          <a:effectLst/>
                          <a:latin typeface="+mn-lt"/>
                          <a:ea typeface="+mn-ea"/>
                          <a:cs typeface="+mn-cs"/>
                        </a:rPr>
                        <a:t>.</a:t>
                      </a:r>
                    </a:p>
                  </a:txBody>
                  <a:tcPr marL="68580" marR="68580" marT="0" marB="0"/>
                </a:tc>
                <a:extLst>
                  <a:ext uri="{0D108BD9-81ED-4DB2-BD59-A6C34878D82A}">
                    <a16:rowId xmlns:a16="http://schemas.microsoft.com/office/drawing/2014/main" val="2750717332"/>
                  </a:ext>
                </a:extLst>
              </a:tr>
            </a:tbl>
          </a:graphicData>
        </a:graphic>
      </p:graphicFrame>
    </p:spTree>
    <p:extLst>
      <p:ext uri="{BB962C8B-B14F-4D97-AF65-F5344CB8AC3E}">
        <p14:creationId xmlns:p14="http://schemas.microsoft.com/office/powerpoint/2010/main" val="1104549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840871" y="389332"/>
            <a:ext cx="10380786" cy="345482"/>
          </a:xfrm>
        </p:spPr>
        <p:txBody>
          <a:bodyPr>
            <a:normAutofit/>
          </a:bodyPr>
          <a:lstStyle/>
          <a:p>
            <a:r>
              <a:rPr lang="fr-FR" sz="1600"/>
              <a:t>Stratégies d’amélioration du dépistage pour les Premières Nations, les Inuits et les Métis</a:t>
            </a:r>
            <a:r>
              <a:rPr lang="en-US" sz="1600"/>
              <a:t> (4/4)</a:t>
            </a:r>
          </a:p>
        </p:txBody>
      </p:sp>
      <p:graphicFrame>
        <p:nvGraphicFramePr>
          <p:cNvPr id="2" name="Table 1">
            <a:extLst>
              <a:ext uri="{FF2B5EF4-FFF2-40B4-BE49-F238E27FC236}">
                <a16:creationId xmlns:a16="http://schemas.microsoft.com/office/drawing/2014/main" id="{BB8D9A85-32B9-D24A-9B77-B42A120AF6A5}"/>
              </a:ext>
            </a:extLst>
          </p:cNvPr>
          <p:cNvGraphicFramePr>
            <a:graphicFrameLocks noGrp="1"/>
          </p:cNvGraphicFramePr>
          <p:nvPr>
            <p:extLst>
              <p:ext uri="{D42A27DB-BD31-4B8C-83A1-F6EECF244321}">
                <p14:modId xmlns:p14="http://schemas.microsoft.com/office/powerpoint/2010/main" val="913052179"/>
              </p:ext>
            </p:extLst>
          </p:nvPr>
        </p:nvGraphicFramePr>
        <p:xfrm>
          <a:off x="266827" y="908235"/>
          <a:ext cx="11272206" cy="3884483"/>
        </p:xfrm>
        <a:graphic>
          <a:graphicData uri="http://schemas.openxmlformats.org/drawingml/2006/table">
            <a:tbl>
              <a:tblPr firstRow="1" firstCol="1"/>
              <a:tblGrid>
                <a:gridCol w="482035">
                  <a:extLst>
                    <a:ext uri="{9D8B030D-6E8A-4147-A177-3AD203B41FA5}">
                      <a16:colId xmlns:a16="http://schemas.microsoft.com/office/drawing/2014/main" val="1487116178"/>
                    </a:ext>
                  </a:extLst>
                </a:gridCol>
                <a:gridCol w="788416">
                  <a:extLst>
                    <a:ext uri="{9D8B030D-6E8A-4147-A177-3AD203B41FA5}">
                      <a16:colId xmlns:a16="http://schemas.microsoft.com/office/drawing/2014/main" val="1684580349"/>
                    </a:ext>
                  </a:extLst>
                </a:gridCol>
                <a:gridCol w="2557083">
                  <a:extLst>
                    <a:ext uri="{9D8B030D-6E8A-4147-A177-3AD203B41FA5}">
                      <a16:colId xmlns:a16="http://schemas.microsoft.com/office/drawing/2014/main" val="1215379995"/>
                    </a:ext>
                  </a:extLst>
                </a:gridCol>
                <a:gridCol w="1327094">
                  <a:extLst>
                    <a:ext uri="{9D8B030D-6E8A-4147-A177-3AD203B41FA5}">
                      <a16:colId xmlns:a16="http://schemas.microsoft.com/office/drawing/2014/main" val="847402121"/>
                    </a:ext>
                  </a:extLst>
                </a:gridCol>
                <a:gridCol w="6117578">
                  <a:extLst>
                    <a:ext uri="{9D8B030D-6E8A-4147-A177-3AD203B41FA5}">
                      <a16:colId xmlns:a16="http://schemas.microsoft.com/office/drawing/2014/main" val="1213246168"/>
                    </a:ext>
                  </a:extLst>
                </a:gridCol>
              </a:tblGrid>
              <a:tr h="248346">
                <a:tc>
                  <a:txBody>
                    <a:bodyPr/>
                    <a:lstStyle/>
                    <a:p>
                      <a:pPr marL="0" marR="0" algn="ctr">
                        <a:lnSpc>
                          <a:spcPct val="100000"/>
                        </a:lnSpc>
                        <a:spcBef>
                          <a:spcPts val="0"/>
                        </a:spcBef>
                        <a:spcAft>
                          <a:spcPts val="0"/>
                        </a:spcAft>
                      </a:pPr>
                      <a:r>
                        <a:rPr lang="en-US" sz="900" b="1">
                          <a:solidFill>
                            <a:schemeClr val="accent4"/>
                          </a:solidFill>
                          <a:effectLst/>
                        </a:rPr>
                        <a:t>P/T</a:t>
                      </a:r>
                      <a:endParaRPr lang="en-US" sz="9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3211" marR="33211" marT="0" marB="0">
                    <a:solidFill>
                      <a:schemeClr val="accent2">
                        <a:lumMod val="20000"/>
                        <a:lumOff val="80000"/>
                      </a:schemeClr>
                    </a:solidFill>
                  </a:tcPr>
                </a:tc>
                <a:tc>
                  <a:txBody>
                    <a:bodyPr/>
                    <a:lstStyle/>
                    <a:p>
                      <a:pPr marL="0" marR="0" algn="ctr">
                        <a:lnSpc>
                          <a:spcPct val="107000"/>
                        </a:lnSpc>
                        <a:spcBef>
                          <a:spcPts val="0"/>
                        </a:spcBef>
                        <a:spcAft>
                          <a:spcPts val="100"/>
                        </a:spcAft>
                      </a:pPr>
                      <a:r>
                        <a:rPr lang="en-US" sz="900" b="1" kern="1200">
                          <a:solidFill>
                            <a:schemeClr val="accent4"/>
                          </a:solidFill>
                          <a:effectLst/>
                          <a:latin typeface="+mn-lt"/>
                          <a:ea typeface="+mn-ea"/>
                          <a:cs typeface="+mn-cs"/>
                        </a:rPr>
                        <a:t>Public(s) </a:t>
                      </a:r>
                      <a:r>
                        <a:rPr lang="en-US" sz="900" b="1" kern="1200" err="1">
                          <a:solidFill>
                            <a:schemeClr val="accent4"/>
                          </a:solidFill>
                          <a:effectLst/>
                          <a:latin typeface="+mn-lt"/>
                          <a:ea typeface="+mn-ea"/>
                          <a:cs typeface="+mn-cs"/>
                        </a:rPr>
                        <a:t>visé</a:t>
                      </a:r>
                      <a:r>
                        <a:rPr lang="en-US" sz="900" b="1" kern="1200">
                          <a:solidFill>
                            <a:schemeClr val="accent4"/>
                          </a:solidFill>
                          <a:effectLst/>
                          <a:latin typeface="+mn-lt"/>
                          <a:ea typeface="+mn-ea"/>
                          <a:cs typeface="+mn-cs"/>
                        </a:rPr>
                        <a:t>(s):</a:t>
                      </a: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100"/>
                        </a:spcAft>
                      </a:pPr>
                      <a:r>
                        <a:rPr lang="en-US" sz="900" b="1" kern="1200" err="1">
                          <a:solidFill>
                            <a:schemeClr val="accent4"/>
                          </a:solidFill>
                          <a:effectLst/>
                          <a:latin typeface="+mn-lt"/>
                          <a:ea typeface="+mn-ea"/>
                          <a:cs typeface="+mn-cs"/>
                        </a:rPr>
                        <a:t>Stratégies</a:t>
                      </a:r>
                      <a:r>
                        <a:rPr lang="en-US" sz="900" b="1" kern="1200">
                          <a:solidFill>
                            <a:schemeClr val="accent4"/>
                          </a:solidFill>
                          <a:effectLst/>
                          <a:latin typeface="+mn-lt"/>
                          <a:ea typeface="+mn-ea"/>
                          <a:cs typeface="+mn-cs"/>
                        </a:rPr>
                        <a:t> </a:t>
                      </a:r>
                      <a:r>
                        <a:rPr lang="en-US" sz="900" b="1" kern="1200" err="1">
                          <a:solidFill>
                            <a:schemeClr val="accent4"/>
                          </a:solidFill>
                          <a:effectLst/>
                          <a:latin typeface="+mn-lt"/>
                          <a:ea typeface="+mn-ea"/>
                          <a:cs typeface="+mn-cs"/>
                        </a:rPr>
                        <a:t>utilisées</a:t>
                      </a:r>
                      <a:r>
                        <a:rPr lang="en-US" sz="900" b="1" kern="1200">
                          <a:solidFill>
                            <a:schemeClr val="accent4"/>
                          </a:solidFill>
                          <a:effectLst/>
                          <a:latin typeface="+mn-lt"/>
                          <a:ea typeface="+mn-ea"/>
                          <a:cs typeface="+mn-cs"/>
                        </a:rPr>
                        <a:t> :</a:t>
                      </a: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720"/>
                        </a:spcAft>
                      </a:pPr>
                      <a:r>
                        <a:rPr lang="en-US" sz="900" b="1" kern="1200" err="1">
                          <a:solidFill>
                            <a:schemeClr val="accent4"/>
                          </a:solidFill>
                          <a:effectLst/>
                          <a:latin typeface="+mn-lt"/>
                          <a:ea typeface="+mn-ea"/>
                          <a:cs typeface="+mn-cs"/>
                        </a:rPr>
                        <a:t>Stratégie</a:t>
                      </a:r>
                      <a:r>
                        <a:rPr lang="en-US" sz="900" b="1" kern="1200">
                          <a:solidFill>
                            <a:schemeClr val="accent4"/>
                          </a:solidFill>
                          <a:effectLst/>
                          <a:latin typeface="+mn-lt"/>
                          <a:ea typeface="+mn-ea"/>
                          <a:cs typeface="+mn-cs"/>
                        </a:rPr>
                        <a:t> </a:t>
                      </a:r>
                      <a:r>
                        <a:rPr lang="en-US" sz="900" b="1" kern="1200" err="1">
                          <a:solidFill>
                            <a:schemeClr val="accent4"/>
                          </a:solidFill>
                          <a:effectLst/>
                          <a:latin typeface="+mn-lt"/>
                          <a:ea typeface="+mn-ea"/>
                          <a:cs typeface="+mn-cs"/>
                        </a:rPr>
                        <a:t>élaborée</a:t>
                      </a:r>
                      <a:r>
                        <a:rPr lang="en-US" sz="900" b="1" kern="1200">
                          <a:solidFill>
                            <a:schemeClr val="accent4"/>
                          </a:solidFill>
                          <a:effectLst/>
                          <a:latin typeface="+mn-lt"/>
                          <a:ea typeface="+mn-ea"/>
                          <a:cs typeface="+mn-cs"/>
                        </a:rPr>
                        <a:t> </a:t>
                      </a:r>
                      <a:r>
                        <a:rPr lang="en-US" sz="900" b="1" kern="1200" err="1">
                          <a:solidFill>
                            <a:schemeClr val="accent4"/>
                          </a:solidFill>
                          <a:effectLst/>
                          <a:latin typeface="+mn-lt"/>
                          <a:ea typeface="+mn-ea"/>
                          <a:cs typeface="+mn-cs"/>
                        </a:rPr>
                        <a:t>conjointement</a:t>
                      </a:r>
                      <a:r>
                        <a:rPr lang="en-US" sz="900" b="1" kern="1200">
                          <a:solidFill>
                            <a:schemeClr val="accent4"/>
                          </a:solidFill>
                          <a:effectLst/>
                          <a:latin typeface="+mn-lt"/>
                          <a:ea typeface="+mn-ea"/>
                          <a:cs typeface="+mn-cs"/>
                        </a:rPr>
                        <a:t> avec le </a:t>
                      </a:r>
                      <a:r>
                        <a:rPr lang="en-US" sz="900" b="1" kern="1200" err="1">
                          <a:solidFill>
                            <a:schemeClr val="accent4"/>
                          </a:solidFill>
                          <a:effectLst/>
                          <a:latin typeface="+mn-lt"/>
                          <a:ea typeface="+mn-ea"/>
                          <a:cs typeface="+mn-cs"/>
                        </a:rPr>
                        <a:t>groupe</a:t>
                      </a:r>
                      <a:r>
                        <a:rPr lang="en-US" sz="900" b="1" kern="1200">
                          <a:solidFill>
                            <a:schemeClr val="accent4"/>
                          </a:solidFill>
                          <a:effectLst/>
                          <a:latin typeface="+mn-lt"/>
                          <a:ea typeface="+mn-ea"/>
                          <a:cs typeface="+mn-cs"/>
                        </a:rPr>
                        <a:t> </a:t>
                      </a:r>
                      <a:r>
                        <a:rPr lang="en-US" sz="900" b="1" kern="1200" err="1">
                          <a:solidFill>
                            <a:schemeClr val="accent4"/>
                          </a:solidFill>
                          <a:effectLst/>
                          <a:latin typeface="+mn-lt"/>
                          <a:ea typeface="+mn-ea"/>
                          <a:cs typeface="+mn-cs"/>
                        </a:rPr>
                        <a:t>concerné</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720"/>
                        </a:spcAft>
                      </a:pPr>
                      <a:r>
                        <a:rPr lang="en-US" sz="900" b="1" kern="1200">
                          <a:solidFill>
                            <a:schemeClr val="accent4"/>
                          </a:solidFill>
                          <a:effectLst/>
                          <a:latin typeface="+mn-lt"/>
                          <a:ea typeface="+mn-ea"/>
                          <a:cs typeface="+mn-cs"/>
                        </a:rPr>
                        <a:t>Description des </a:t>
                      </a:r>
                      <a:r>
                        <a:rPr lang="en-US" sz="900" b="1" kern="1200" err="1">
                          <a:solidFill>
                            <a:schemeClr val="accent4"/>
                          </a:solidFill>
                          <a:effectLst/>
                          <a:latin typeface="+mn-lt"/>
                          <a:ea typeface="+mn-ea"/>
                          <a:cs typeface="+mn-cs"/>
                        </a:rPr>
                        <a:t>activités</a:t>
                      </a:r>
                      <a:r>
                        <a:rPr lang="en-US" sz="900" b="1" kern="1200">
                          <a:solidFill>
                            <a:schemeClr val="accent4"/>
                          </a:solidFill>
                          <a:effectLst/>
                          <a:latin typeface="+mn-lt"/>
                          <a:ea typeface="+mn-ea"/>
                          <a:cs typeface="+mn-cs"/>
                        </a:rPr>
                        <a:t> </a:t>
                      </a:r>
                      <a:r>
                        <a:rPr lang="en-US" sz="900" b="1" kern="1200" err="1">
                          <a:solidFill>
                            <a:schemeClr val="accent4"/>
                          </a:solidFill>
                          <a:effectLst/>
                          <a:latin typeface="+mn-lt"/>
                          <a:ea typeface="+mn-ea"/>
                          <a:cs typeface="+mn-cs"/>
                        </a:rPr>
                        <a:t>visant</a:t>
                      </a:r>
                      <a:r>
                        <a:rPr lang="en-US" sz="900" b="1" kern="1200">
                          <a:solidFill>
                            <a:schemeClr val="accent4"/>
                          </a:solidFill>
                          <a:effectLst/>
                          <a:latin typeface="+mn-lt"/>
                          <a:ea typeface="+mn-ea"/>
                          <a:cs typeface="+mn-cs"/>
                        </a:rPr>
                        <a:t> à </a:t>
                      </a:r>
                      <a:r>
                        <a:rPr lang="en-US" sz="900" b="1" kern="1200" err="1">
                          <a:solidFill>
                            <a:schemeClr val="accent4"/>
                          </a:solidFill>
                          <a:effectLst/>
                          <a:latin typeface="+mn-lt"/>
                          <a:ea typeface="+mn-ea"/>
                          <a:cs typeface="+mn-cs"/>
                        </a:rPr>
                        <a:t>accroître</a:t>
                      </a:r>
                      <a:r>
                        <a:rPr lang="en-US" sz="900" b="1" kern="1200">
                          <a:solidFill>
                            <a:schemeClr val="accent4"/>
                          </a:solidFill>
                          <a:effectLst/>
                          <a:latin typeface="+mn-lt"/>
                          <a:ea typeface="+mn-ea"/>
                          <a:cs typeface="+mn-cs"/>
                        </a:rPr>
                        <a:t> la participation au </a:t>
                      </a:r>
                      <a:r>
                        <a:rPr lang="en-US" sz="900" b="1" kern="1200" err="1">
                          <a:solidFill>
                            <a:schemeClr val="accent4"/>
                          </a:solidFill>
                          <a:effectLst/>
                          <a:latin typeface="+mn-lt"/>
                          <a:ea typeface="+mn-ea"/>
                          <a:cs typeface="+mn-cs"/>
                        </a:rPr>
                        <a:t>dépistage</a:t>
                      </a:r>
                      <a:endParaRPr lang="en-US" sz="900" b="1" kern="120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2295285155"/>
                  </a:ext>
                </a:extLst>
              </a:tr>
              <a:tr h="691748">
                <a:tc>
                  <a:txBody>
                    <a:bodyPr/>
                    <a:lstStyle/>
                    <a:p>
                      <a:pPr marL="0" marR="0" algn="ctr">
                        <a:lnSpc>
                          <a:spcPct val="107000"/>
                        </a:lnSpc>
                        <a:spcBef>
                          <a:spcPts val="0"/>
                        </a:spcBef>
                        <a:spcAft>
                          <a:spcPts val="100"/>
                        </a:spcAft>
                      </a:pPr>
                      <a:r>
                        <a:rPr lang="en-US" sz="900" b="1" kern="1200">
                          <a:solidFill>
                            <a:schemeClr val="accent4"/>
                          </a:solidFill>
                          <a:effectLst/>
                          <a:latin typeface="+mn-lt"/>
                          <a:ea typeface="+mn-ea"/>
                          <a:cs typeface="+mn-cs"/>
                        </a:rPr>
                        <a:t>Qc.</a:t>
                      </a:r>
                    </a:p>
                  </a:txBody>
                  <a:tcPr marL="68580" marR="68580" marT="0" marB="0">
                    <a:solidFill>
                      <a:schemeClr val="accent2">
                        <a:lumMod val="20000"/>
                        <a:lumOff val="80000"/>
                      </a:schemeClr>
                    </a:solidFill>
                  </a:tcPr>
                </a:tc>
                <a:tc>
                  <a:txBody>
                    <a:bodyPr/>
                    <a:lstStyle/>
                    <a:p>
                      <a:pPr marL="171450" marR="0" lvl="0" indent="-171450">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mn-lt"/>
                          <a:ea typeface="+mn-ea"/>
                          <a:cs typeface="+mn-cs"/>
                        </a:rPr>
                        <a:t>Premières Nations</a:t>
                      </a:r>
                    </a:p>
                    <a:p>
                      <a:pPr marL="171450" marR="0" lvl="0" indent="-171450">
                        <a:lnSpc>
                          <a:spcPct val="100000"/>
                        </a:lnSpc>
                        <a:spcBef>
                          <a:spcPts val="0"/>
                        </a:spcBef>
                        <a:spcAft>
                          <a:spcPts val="0"/>
                        </a:spcAft>
                        <a:buFont typeface="Arial" panose="020B0604020202020204" pitchFamily="34" charset="0"/>
                        <a:buChar char="•"/>
                      </a:pPr>
                      <a:r>
                        <a:rPr lang="en-US" sz="900" b="0" kern="1200" err="1">
                          <a:solidFill>
                            <a:schemeClr val="accent4"/>
                          </a:solidFill>
                          <a:effectLst/>
                          <a:latin typeface="+mn-lt"/>
                          <a:ea typeface="+mn-ea"/>
                          <a:cs typeface="+mn-cs"/>
                        </a:rPr>
                        <a:t>Inuits</a:t>
                      </a:r>
                      <a:r>
                        <a:rPr lang="en-US" sz="900" b="0" kern="1200">
                          <a:solidFill>
                            <a:schemeClr val="accent4"/>
                          </a:solidFill>
                          <a:effectLst/>
                          <a:latin typeface="+mn-lt"/>
                          <a:ea typeface="+mn-ea"/>
                          <a:cs typeface="+mn-cs"/>
                        </a:rPr>
                        <a:t> </a:t>
                      </a:r>
                    </a:p>
                    <a:p>
                      <a:pPr marL="171450" marR="0" lvl="0" indent="-171450">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mn-lt"/>
                          <a:ea typeface="+mn-ea"/>
                          <a:cs typeface="+mn-cs"/>
                        </a:rPr>
                        <a:t>Métis</a:t>
                      </a:r>
                    </a:p>
                  </a:txBody>
                  <a:tcPr marL="68580" marR="68580" marT="0" marB="0"/>
                </a:tc>
                <a:tc>
                  <a:txBody>
                    <a:bodyPr/>
                    <a:lstStyle/>
                    <a:p>
                      <a:pPr marL="171450" marR="0" lvl="0" indent="-171450">
                        <a:lnSpc>
                          <a:spcPct val="100000"/>
                        </a:lnSpc>
                        <a:spcBef>
                          <a:spcPts val="0"/>
                        </a:spcBef>
                        <a:spcAft>
                          <a:spcPts val="0"/>
                        </a:spcAft>
                        <a:buFont typeface="Arial" panose="020B0604020202020204" pitchFamily="34" charset="0"/>
                        <a:buChar char="•"/>
                      </a:pPr>
                      <a:r>
                        <a:rPr lang="en-US" sz="900" b="0" kern="1200" err="1">
                          <a:solidFill>
                            <a:schemeClr val="accent4"/>
                          </a:solidFill>
                          <a:effectLst/>
                          <a:latin typeface="+mn-lt"/>
                          <a:ea typeface="+mn-ea"/>
                          <a:cs typeface="+mn-cs"/>
                        </a:rPr>
                        <a:t>Cliniques</a:t>
                      </a:r>
                      <a:r>
                        <a:rPr lang="en-US" sz="900" b="0" kern="1200">
                          <a:solidFill>
                            <a:schemeClr val="accent4"/>
                          </a:solidFill>
                          <a:effectLst/>
                          <a:latin typeface="+mn-lt"/>
                          <a:ea typeface="+mn-ea"/>
                          <a:cs typeface="+mn-cs"/>
                        </a:rPr>
                        <a:t> mobiles de </a:t>
                      </a:r>
                      <a:r>
                        <a:rPr lang="en-US" sz="900" b="0" kern="1200" err="1">
                          <a:solidFill>
                            <a:schemeClr val="accent4"/>
                          </a:solidFill>
                          <a:effectLst/>
                          <a:latin typeface="+mn-lt"/>
                          <a:ea typeface="+mn-ea"/>
                          <a:cs typeface="+mn-cs"/>
                        </a:rPr>
                        <a:t>dépistage</a:t>
                      </a:r>
                      <a:endParaRPr lang="en-US" sz="900" b="0" kern="1200">
                        <a:solidFill>
                          <a:schemeClr val="accent4"/>
                        </a:solidFill>
                        <a:effectLst/>
                        <a:latin typeface="+mn-lt"/>
                        <a:ea typeface="+mn-ea"/>
                        <a:cs typeface="+mn-cs"/>
                      </a:endParaRPr>
                    </a:p>
                    <a:p>
                      <a:pPr marL="171450" marR="0" lvl="0" indent="-171450">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mn-lt"/>
                          <a:ea typeface="+mn-ea"/>
                          <a:cs typeface="+mn-cs"/>
                        </a:rPr>
                        <a:t>Transport </a:t>
                      </a:r>
                      <a:r>
                        <a:rPr lang="en-US" sz="900" b="0" kern="1200" err="1">
                          <a:solidFill>
                            <a:schemeClr val="accent4"/>
                          </a:solidFill>
                          <a:effectLst/>
                          <a:latin typeface="+mn-lt"/>
                          <a:ea typeface="+mn-ea"/>
                          <a:cs typeface="+mn-cs"/>
                        </a:rPr>
                        <a:t>vers</a:t>
                      </a:r>
                      <a:r>
                        <a:rPr lang="en-US" sz="900" b="0" kern="1200">
                          <a:solidFill>
                            <a:schemeClr val="accent4"/>
                          </a:solidFill>
                          <a:effectLst/>
                          <a:latin typeface="+mn-lt"/>
                          <a:ea typeface="+mn-ea"/>
                          <a:cs typeface="+mn-cs"/>
                        </a:rPr>
                        <a:t> les services de </a:t>
                      </a:r>
                      <a:r>
                        <a:rPr lang="en-US" sz="900" b="0" kern="1200" err="1">
                          <a:solidFill>
                            <a:schemeClr val="accent4"/>
                          </a:solidFill>
                          <a:effectLst/>
                          <a:latin typeface="+mn-lt"/>
                          <a:ea typeface="+mn-ea"/>
                          <a:cs typeface="+mn-cs"/>
                        </a:rPr>
                        <a:t>dépistage</a:t>
                      </a:r>
                      <a:endParaRPr lang="en-US" sz="900" b="0" kern="1200">
                        <a:solidFill>
                          <a:schemeClr val="accent4"/>
                        </a:solidFill>
                        <a:effectLst/>
                        <a:latin typeface="+mn-lt"/>
                        <a:ea typeface="+mn-ea"/>
                        <a:cs typeface="+mn-cs"/>
                      </a:endParaRPr>
                    </a:p>
                  </a:txBody>
                  <a:tcPr marL="68580" marR="68580" marT="0" marB="0"/>
                </a:tc>
                <a:tc>
                  <a:txBody>
                    <a:bodyPr/>
                    <a:lstStyle/>
                    <a:p>
                      <a:pPr marL="0" marR="0">
                        <a:lnSpc>
                          <a:spcPct val="107000"/>
                        </a:lnSpc>
                        <a:spcBef>
                          <a:spcPts val="0"/>
                        </a:spcBef>
                        <a:spcAft>
                          <a:spcPts val="720"/>
                        </a:spcAft>
                      </a:pPr>
                      <a:r>
                        <a:rPr lang="en-US" sz="900" b="0" kern="1200">
                          <a:solidFill>
                            <a:schemeClr val="accent4"/>
                          </a:solidFill>
                          <a:effectLst/>
                          <a:latin typeface="+mn-lt"/>
                          <a:ea typeface="+mn-ea"/>
                          <a:cs typeface="+mn-cs"/>
                        </a:rPr>
                        <a:t> </a:t>
                      </a:r>
                    </a:p>
                  </a:txBody>
                  <a:tcPr marL="68580" marR="68580" marT="0" marB="0"/>
                </a:tc>
                <a:tc>
                  <a:txBody>
                    <a:bodyPr/>
                    <a:lstStyle/>
                    <a:p>
                      <a:pPr marL="0" marR="0" lvl="0" indent="0">
                        <a:lnSpc>
                          <a:spcPct val="107000"/>
                        </a:lnSpc>
                        <a:spcBef>
                          <a:spcPts val="0"/>
                        </a:spcBef>
                        <a:spcAft>
                          <a:spcPts val="720"/>
                        </a:spcAft>
                        <a:buFont typeface="Symbol" panose="05050102010706020507" pitchFamily="18" charset="2"/>
                        <a:buNone/>
                      </a:pPr>
                      <a:endParaRPr lang="en-US" sz="9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2750717332"/>
                  </a:ext>
                </a:extLst>
              </a:tr>
              <a:tr h="788276">
                <a:tc>
                  <a:txBody>
                    <a:bodyPr/>
                    <a:lstStyle/>
                    <a:p>
                      <a:pPr marL="0" marR="0" algn="ctr">
                        <a:lnSpc>
                          <a:spcPct val="107000"/>
                        </a:lnSpc>
                        <a:spcBef>
                          <a:spcPts val="300"/>
                        </a:spcBef>
                        <a:spcAft>
                          <a:spcPts val="100"/>
                        </a:spcAft>
                      </a:pPr>
                      <a:r>
                        <a:rPr lang="en-US" sz="900" b="1" kern="1200">
                          <a:solidFill>
                            <a:schemeClr val="accent4"/>
                          </a:solidFill>
                          <a:effectLst/>
                          <a:latin typeface="+mn-lt"/>
                          <a:ea typeface="+mn-ea"/>
                          <a:cs typeface="+mn-cs"/>
                        </a:rPr>
                        <a:t>N.- B.</a:t>
                      </a:r>
                    </a:p>
                  </a:txBody>
                  <a:tcPr marL="68580" marR="68580" marT="0" marB="0">
                    <a:solidFill>
                      <a:schemeClr val="accent2">
                        <a:lumMod val="20000"/>
                        <a:lumOff val="80000"/>
                      </a:schemeClr>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mn-lt"/>
                          <a:ea typeface="+mn-ea"/>
                          <a:cs typeface="+mn-cs"/>
                        </a:rPr>
                        <a:t>Premières Nations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err="1">
                          <a:solidFill>
                            <a:schemeClr val="accent4"/>
                          </a:solidFill>
                          <a:effectLst/>
                          <a:latin typeface="+mn-lt"/>
                          <a:ea typeface="+mn-ea"/>
                          <a:cs typeface="+mn-cs"/>
                        </a:rPr>
                        <a:t>Inuits</a:t>
                      </a:r>
                      <a:r>
                        <a:rPr lang="en-US" sz="900" b="0" kern="1200">
                          <a:solidFill>
                            <a:schemeClr val="accent4"/>
                          </a:solidFill>
                          <a:effectLst/>
                          <a:latin typeface="+mn-lt"/>
                          <a:ea typeface="+mn-ea"/>
                          <a:cs typeface="+mn-cs"/>
                        </a:rPr>
                        <a:t>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mn-lt"/>
                          <a:ea typeface="+mn-ea"/>
                          <a:cs typeface="+mn-cs"/>
                        </a:rPr>
                        <a:t>Métis</a:t>
                      </a:r>
                    </a:p>
                  </a:txBody>
                  <a:tcPr marL="68580" marR="68580" marT="0" marB="0"/>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mn-lt"/>
                          <a:ea typeface="+mn-ea"/>
                          <a:cs typeface="+mn-cs"/>
                        </a:rPr>
                        <a:t>Formation </a:t>
                      </a:r>
                      <a:r>
                        <a:rPr lang="en-US" sz="900" b="0" kern="1200" err="1">
                          <a:solidFill>
                            <a:schemeClr val="accent4"/>
                          </a:solidFill>
                          <a:effectLst/>
                          <a:latin typeface="+mn-lt"/>
                          <a:ea typeface="+mn-ea"/>
                          <a:cs typeface="+mn-cs"/>
                        </a:rPr>
                        <a:t>en</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groupe</a:t>
                      </a:r>
                      <a:endParaRPr lang="en-US" sz="900" b="0" kern="120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mn-lt"/>
                          <a:ea typeface="+mn-ea"/>
                          <a:cs typeface="+mn-cs"/>
                        </a:rPr>
                        <a:t>Exploitation des </a:t>
                      </a:r>
                      <a:r>
                        <a:rPr lang="en-US" sz="900" b="0" kern="1200" err="1">
                          <a:solidFill>
                            <a:schemeClr val="accent4"/>
                          </a:solidFill>
                          <a:effectLst/>
                          <a:latin typeface="+mn-lt"/>
                          <a:ea typeface="+mn-ea"/>
                          <a:cs typeface="+mn-cs"/>
                        </a:rPr>
                        <a:t>enseignements</a:t>
                      </a:r>
                      <a:r>
                        <a:rPr lang="en-US" sz="900" b="0" kern="1200">
                          <a:solidFill>
                            <a:schemeClr val="accent4"/>
                          </a:solidFill>
                          <a:effectLst/>
                          <a:latin typeface="+mn-lt"/>
                          <a:ea typeface="+mn-ea"/>
                          <a:cs typeface="+mn-cs"/>
                        </a:rPr>
                        <a:t> du </a:t>
                      </a:r>
                      <a:r>
                        <a:rPr lang="en-US" sz="900" b="0" kern="1200" err="1">
                          <a:solidFill>
                            <a:schemeClr val="accent4"/>
                          </a:solidFill>
                          <a:effectLst/>
                          <a:latin typeface="+mn-lt"/>
                          <a:ea typeface="+mn-ea"/>
                          <a:cs typeface="+mn-cs"/>
                        </a:rPr>
                        <a:t>projet</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Élaboration</a:t>
                      </a:r>
                      <a:r>
                        <a:rPr lang="en-US" sz="900" b="0" kern="1200">
                          <a:solidFill>
                            <a:schemeClr val="accent4"/>
                          </a:solidFill>
                          <a:effectLst/>
                          <a:latin typeface="+mn-lt"/>
                          <a:ea typeface="+mn-ea"/>
                          <a:cs typeface="+mn-cs"/>
                        </a:rPr>
                        <a:t> de </a:t>
                      </a:r>
                      <a:r>
                        <a:rPr lang="en-US" sz="900" b="0" kern="1200" err="1">
                          <a:solidFill>
                            <a:schemeClr val="accent4"/>
                          </a:solidFill>
                          <a:effectLst/>
                          <a:latin typeface="+mn-lt"/>
                          <a:ea typeface="+mn-ea"/>
                          <a:cs typeface="+mn-cs"/>
                        </a:rPr>
                        <a:t>stratégies</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ciblant</a:t>
                      </a:r>
                      <a:r>
                        <a:rPr lang="en-US" sz="900" b="0" kern="1200">
                          <a:solidFill>
                            <a:schemeClr val="accent4"/>
                          </a:solidFill>
                          <a:effectLst/>
                          <a:latin typeface="+mn-lt"/>
                          <a:ea typeface="+mn-ea"/>
                          <a:cs typeface="+mn-cs"/>
                        </a:rPr>
                        <a:t> les populations </a:t>
                      </a:r>
                      <a:r>
                        <a:rPr lang="en-US" sz="900" b="0" kern="1200" err="1">
                          <a:solidFill>
                            <a:schemeClr val="accent4"/>
                          </a:solidFill>
                          <a:effectLst/>
                          <a:latin typeface="+mn-lt"/>
                          <a:ea typeface="+mn-ea"/>
                          <a:cs typeface="+mn-cs"/>
                        </a:rPr>
                        <a:t>faisant</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l’objet</a:t>
                      </a:r>
                      <a:r>
                        <a:rPr lang="en-US" sz="900" b="0" kern="1200">
                          <a:solidFill>
                            <a:schemeClr val="accent4"/>
                          </a:solidFill>
                          <a:effectLst/>
                          <a:latin typeface="+mn-lt"/>
                          <a:ea typeface="+mn-ea"/>
                          <a:cs typeface="+mn-cs"/>
                        </a:rPr>
                        <a:t> d’un </a:t>
                      </a:r>
                      <a:r>
                        <a:rPr lang="en-US" sz="900" b="0" kern="1200" err="1">
                          <a:solidFill>
                            <a:schemeClr val="accent4"/>
                          </a:solidFill>
                          <a:effectLst/>
                          <a:latin typeface="+mn-lt"/>
                          <a:ea typeface="+mn-ea"/>
                          <a:cs typeface="+mn-cs"/>
                        </a:rPr>
                        <a:t>dépistage</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insuffisant</a:t>
                      </a:r>
                      <a:r>
                        <a:rPr lang="en-US" sz="900" b="0" kern="1200">
                          <a:solidFill>
                            <a:schemeClr val="accent4"/>
                          </a:solidFill>
                          <a:effectLst/>
                          <a:latin typeface="+mn-lt"/>
                          <a:ea typeface="+mn-ea"/>
                          <a:cs typeface="+mn-cs"/>
                        </a:rPr>
                        <a:t> grâce à la </a:t>
                      </a:r>
                      <a:r>
                        <a:rPr lang="en-US" sz="900" b="0" kern="1200" err="1">
                          <a:solidFill>
                            <a:schemeClr val="accent4"/>
                          </a:solidFill>
                          <a:effectLst/>
                          <a:latin typeface="+mn-lt"/>
                          <a:ea typeface="+mn-ea"/>
                          <a:cs typeface="+mn-cs"/>
                        </a:rPr>
                        <a:t>mobilisation</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communautaire</a:t>
                      </a:r>
                      <a:endParaRPr lang="en-US" sz="900" b="0" kern="1200">
                        <a:solidFill>
                          <a:schemeClr val="accent4"/>
                        </a:solidFill>
                        <a:effectLst/>
                        <a:latin typeface="+mn-lt"/>
                        <a:ea typeface="+mn-ea"/>
                        <a:cs typeface="+mn-cs"/>
                      </a:endParaRPr>
                    </a:p>
                    <a:p>
                      <a:pPr marL="0" marR="0" lvl="0" indent="0" algn="l" defTabSz="914400" rtl="0" eaLnBrk="1" latinLnBrk="0" hangingPunct="1">
                        <a:lnSpc>
                          <a:spcPct val="100000"/>
                        </a:lnSpc>
                        <a:spcBef>
                          <a:spcPts val="0"/>
                        </a:spcBef>
                        <a:spcAft>
                          <a:spcPts val="0"/>
                        </a:spcAft>
                        <a:buFont typeface="Arial" panose="020B0604020202020204" pitchFamily="34" charset="0"/>
                        <a:buNone/>
                      </a:pPr>
                      <a:endParaRPr lang="en-US" sz="900" b="0" kern="1200">
                        <a:solidFill>
                          <a:schemeClr val="accent4"/>
                        </a:solidFill>
                        <a:effectLst/>
                        <a:latin typeface="+mn-lt"/>
                        <a:ea typeface="+mn-ea"/>
                        <a:cs typeface="+mn-cs"/>
                      </a:endParaRPr>
                    </a:p>
                  </a:txBody>
                  <a:tcPr marL="68580" marR="68580" marT="0" marB="0"/>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mn-lt"/>
                          <a:ea typeface="+mn-ea"/>
                          <a:cs typeface="+mn-cs"/>
                        </a:rPr>
                        <a:t>1. ✓ (</a:t>
                      </a:r>
                      <a:r>
                        <a:rPr lang="en-US" sz="900" b="0" kern="1200" err="1">
                          <a:solidFill>
                            <a:schemeClr val="accent4"/>
                          </a:solidFill>
                          <a:effectLst/>
                          <a:latin typeface="+mn-lt"/>
                          <a:ea typeface="+mn-ea"/>
                          <a:cs typeface="+mn-cs"/>
                        </a:rPr>
                        <a:t>basée</a:t>
                      </a:r>
                      <a:r>
                        <a:rPr lang="en-US" sz="900" b="0" kern="1200">
                          <a:solidFill>
                            <a:schemeClr val="accent4"/>
                          </a:solidFill>
                          <a:effectLst/>
                          <a:latin typeface="+mn-lt"/>
                          <a:ea typeface="+mn-ea"/>
                          <a:cs typeface="+mn-cs"/>
                        </a:rPr>
                        <a:t> sur </a:t>
                      </a:r>
                      <a:r>
                        <a:rPr lang="en-US" sz="900" b="0" kern="1200" err="1">
                          <a:solidFill>
                            <a:schemeClr val="accent4"/>
                          </a:solidFill>
                          <a:effectLst/>
                          <a:latin typeface="+mn-lt"/>
                          <a:ea typeface="+mn-ea"/>
                          <a:cs typeface="+mn-cs"/>
                        </a:rPr>
                        <a:t>l’invitation</a:t>
                      </a:r>
                      <a:r>
                        <a:rPr lang="en-US" sz="900" b="0" kern="1200">
                          <a:solidFill>
                            <a:schemeClr val="accent4"/>
                          </a:solidFill>
                          <a:effectLst/>
                          <a:latin typeface="+mn-lt"/>
                          <a:ea typeface="+mn-ea"/>
                          <a:cs typeface="+mn-cs"/>
                        </a:rPr>
                        <a:t> à </a:t>
                      </a:r>
                      <a:r>
                        <a:rPr lang="en-US" sz="900" b="0" kern="1200" err="1">
                          <a:solidFill>
                            <a:schemeClr val="accent4"/>
                          </a:solidFill>
                          <a:effectLst/>
                          <a:latin typeface="+mn-lt"/>
                          <a:ea typeface="+mn-ea"/>
                          <a:cs typeface="+mn-cs"/>
                        </a:rPr>
                        <a:t>participer</a:t>
                      </a:r>
                      <a:r>
                        <a:rPr lang="en-US" sz="900" b="0" kern="1200">
                          <a:solidFill>
                            <a:schemeClr val="accent4"/>
                          </a:solidFill>
                          <a:effectLst/>
                          <a:latin typeface="+mn-lt"/>
                          <a:ea typeface="+mn-ea"/>
                          <a:cs typeface="+mn-cs"/>
                        </a:rPr>
                        <a:t>; et non, pour </a:t>
                      </a:r>
                      <a:r>
                        <a:rPr lang="en-US" sz="900" b="0" kern="1200" err="1">
                          <a:solidFill>
                            <a:schemeClr val="accent4"/>
                          </a:solidFill>
                          <a:effectLst/>
                          <a:latin typeface="+mn-lt"/>
                          <a:ea typeface="+mn-ea"/>
                          <a:cs typeface="+mn-cs"/>
                        </a:rPr>
                        <a:t>l’exploitation</a:t>
                      </a:r>
                      <a:r>
                        <a:rPr lang="en-US" sz="900" b="0" kern="1200">
                          <a:solidFill>
                            <a:schemeClr val="accent4"/>
                          </a:solidFill>
                          <a:effectLst/>
                          <a:latin typeface="+mn-lt"/>
                          <a:ea typeface="+mn-ea"/>
                          <a:cs typeface="+mn-cs"/>
                        </a:rPr>
                        <a:t> des </a:t>
                      </a:r>
                      <a:r>
                        <a:rPr lang="en-US" sz="900" b="0" kern="1200" err="1">
                          <a:solidFill>
                            <a:schemeClr val="accent4"/>
                          </a:solidFill>
                          <a:effectLst/>
                          <a:latin typeface="+mn-lt"/>
                          <a:ea typeface="+mn-ea"/>
                          <a:cs typeface="+mn-cs"/>
                        </a:rPr>
                        <a:t>enseignements</a:t>
                      </a:r>
                      <a:r>
                        <a:rPr lang="en-US" sz="900" b="0" kern="1200">
                          <a:solidFill>
                            <a:schemeClr val="accent4"/>
                          </a:solidFill>
                          <a:effectLst/>
                          <a:latin typeface="+mn-lt"/>
                          <a:ea typeface="+mn-ea"/>
                          <a:cs typeface="+mn-cs"/>
                        </a:rPr>
                        <a:t>)</a:t>
                      </a:r>
                    </a:p>
                  </a:txBody>
                  <a:tcPr marL="68580" marR="68580" marT="0" marB="0"/>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mn-lt"/>
                          <a:ea typeface="+mn-ea"/>
                          <a:cs typeface="+mn-cs"/>
                        </a:rPr>
                        <a:t>Le </a:t>
                      </a:r>
                      <a:r>
                        <a:rPr lang="en-US" sz="900" b="0" kern="1200" err="1">
                          <a:solidFill>
                            <a:schemeClr val="accent4"/>
                          </a:solidFill>
                          <a:effectLst/>
                          <a:latin typeface="+mn-lt"/>
                          <a:ea typeface="+mn-ea"/>
                          <a:cs typeface="+mn-cs"/>
                        </a:rPr>
                        <a:t>programme</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offre</a:t>
                      </a:r>
                      <a:r>
                        <a:rPr lang="en-US" sz="900" b="0" kern="1200">
                          <a:solidFill>
                            <a:schemeClr val="accent4"/>
                          </a:solidFill>
                          <a:effectLst/>
                          <a:latin typeface="+mn-lt"/>
                          <a:ea typeface="+mn-ea"/>
                          <a:cs typeface="+mn-cs"/>
                        </a:rPr>
                        <a:t> des </a:t>
                      </a:r>
                      <a:r>
                        <a:rPr lang="en-US" sz="900" b="0" kern="1200" err="1">
                          <a:solidFill>
                            <a:schemeClr val="accent4"/>
                          </a:solidFill>
                          <a:effectLst/>
                          <a:latin typeface="+mn-lt"/>
                          <a:ea typeface="+mn-ea"/>
                          <a:cs typeface="+mn-cs"/>
                        </a:rPr>
                        <a:t>présentations</a:t>
                      </a:r>
                      <a:r>
                        <a:rPr lang="en-US" sz="900" b="0" kern="1200">
                          <a:solidFill>
                            <a:schemeClr val="accent4"/>
                          </a:solidFill>
                          <a:effectLst/>
                          <a:latin typeface="+mn-lt"/>
                          <a:ea typeface="+mn-ea"/>
                          <a:cs typeface="+mn-cs"/>
                        </a:rPr>
                        <a:t> collectives sur </a:t>
                      </a:r>
                      <a:r>
                        <a:rPr lang="en-US" sz="900" b="0" kern="1200" err="1">
                          <a:solidFill>
                            <a:schemeClr val="accent4"/>
                          </a:solidFill>
                          <a:effectLst/>
                          <a:latin typeface="+mn-lt"/>
                          <a:ea typeface="+mn-ea"/>
                          <a:cs typeface="+mn-cs"/>
                        </a:rPr>
                        <a:t>demande</a:t>
                      </a:r>
                      <a:r>
                        <a:rPr lang="en-US" sz="900" b="0" kern="1200">
                          <a:solidFill>
                            <a:schemeClr val="accent4"/>
                          </a:solidFill>
                          <a:effectLst/>
                          <a:latin typeface="+mn-lt"/>
                          <a:ea typeface="+mn-ea"/>
                          <a:cs typeface="+mn-cs"/>
                        </a:rPr>
                        <a:t> des </a:t>
                      </a:r>
                      <a:r>
                        <a:rPr lang="en-US" sz="900" b="0" kern="1200" err="1">
                          <a:solidFill>
                            <a:schemeClr val="accent4"/>
                          </a:solidFill>
                          <a:effectLst/>
                          <a:latin typeface="+mn-lt"/>
                          <a:ea typeface="+mn-ea"/>
                          <a:cs typeface="+mn-cs"/>
                        </a:rPr>
                        <a:t>collectivités</a:t>
                      </a:r>
                      <a:r>
                        <a:rPr lang="en-US" sz="900" b="0" kern="1200">
                          <a:solidFill>
                            <a:schemeClr val="accent4"/>
                          </a:solidFill>
                          <a:effectLst/>
                          <a:latin typeface="+mn-lt"/>
                          <a:ea typeface="+mn-ea"/>
                          <a:cs typeface="+mn-cs"/>
                        </a:rPr>
                        <a:t> des Premières Nations, </a:t>
                      </a:r>
                      <a:r>
                        <a:rPr lang="en-US" sz="900" b="0" kern="1200" err="1">
                          <a:solidFill>
                            <a:schemeClr val="accent4"/>
                          </a:solidFill>
                          <a:effectLst/>
                          <a:latin typeface="+mn-lt"/>
                          <a:ea typeface="+mn-ea"/>
                          <a:cs typeface="+mn-cs"/>
                        </a:rPr>
                        <a:t>en</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fonction</a:t>
                      </a:r>
                      <a:r>
                        <a:rPr lang="en-US" sz="900" b="0" kern="1200">
                          <a:solidFill>
                            <a:schemeClr val="accent4"/>
                          </a:solidFill>
                          <a:effectLst/>
                          <a:latin typeface="+mn-lt"/>
                          <a:ea typeface="+mn-ea"/>
                          <a:cs typeface="+mn-cs"/>
                        </a:rPr>
                        <a:t> des </a:t>
                      </a:r>
                      <a:r>
                        <a:rPr lang="en-US" sz="900" b="0" kern="1200" err="1">
                          <a:solidFill>
                            <a:schemeClr val="accent4"/>
                          </a:solidFill>
                          <a:effectLst/>
                          <a:latin typeface="+mn-lt"/>
                          <a:ea typeface="+mn-ea"/>
                          <a:cs typeface="+mn-cs"/>
                        </a:rPr>
                        <a:t>besoins</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en</a:t>
                      </a:r>
                      <a:r>
                        <a:rPr lang="en-US" sz="900" b="0" kern="1200">
                          <a:solidFill>
                            <a:schemeClr val="accent4"/>
                          </a:solidFill>
                          <a:effectLst/>
                          <a:latin typeface="+mn-lt"/>
                          <a:ea typeface="+mn-ea"/>
                          <a:cs typeface="+mn-cs"/>
                        </a:rPr>
                        <a:t> formation du public </a:t>
                      </a:r>
                      <a:r>
                        <a:rPr lang="en-US" sz="900" b="0" kern="1200" err="1">
                          <a:solidFill>
                            <a:schemeClr val="accent4"/>
                          </a:solidFill>
                          <a:effectLst/>
                          <a:latin typeface="+mn-lt"/>
                          <a:ea typeface="+mn-ea"/>
                          <a:cs typeface="+mn-cs"/>
                        </a:rPr>
                        <a:t>ciblé</a:t>
                      </a:r>
                      <a:r>
                        <a:rPr lang="en-US" sz="900" b="0" kern="1200">
                          <a:solidFill>
                            <a:schemeClr val="accent4"/>
                          </a:solidFill>
                          <a:effectLst/>
                          <a:latin typeface="+mn-lt"/>
                          <a:ea typeface="+mn-ea"/>
                          <a:cs typeface="+mn-cs"/>
                        </a:rPr>
                        <a:t>.</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mn-lt"/>
                          <a:ea typeface="+mn-ea"/>
                          <a:cs typeface="+mn-cs"/>
                        </a:rPr>
                        <a:t>On </a:t>
                      </a:r>
                      <a:r>
                        <a:rPr lang="en-US" sz="900" b="0" kern="1200" err="1">
                          <a:solidFill>
                            <a:schemeClr val="accent4"/>
                          </a:solidFill>
                          <a:effectLst/>
                          <a:latin typeface="+mn-lt"/>
                          <a:ea typeface="+mn-ea"/>
                          <a:cs typeface="+mn-cs"/>
                        </a:rPr>
                        <a:t>prévoit</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d’exploiter</a:t>
                      </a:r>
                      <a:r>
                        <a:rPr lang="en-US" sz="900" b="0" kern="1200">
                          <a:solidFill>
                            <a:schemeClr val="accent4"/>
                          </a:solidFill>
                          <a:effectLst/>
                          <a:latin typeface="+mn-lt"/>
                          <a:ea typeface="+mn-ea"/>
                          <a:cs typeface="+mn-cs"/>
                        </a:rPr>
                        <a:t> les </a:t>
                      </a:r>
                      <a:r>
                        <a:rPr lang="en-US" sz="900" b="0" kern="1200" err="1">
                          <a:solidFill>
                            <a:schemeClr val="accent4"/>
                          </a:solidFill>
                          <a:effectLst/>
                          <a:latin typeface="+mn-lt"/>
                          <a:ea typeface="+mn-ea"/>
                          <a:cs typeface="+mn-cs"/>
                        </a:rPr>
                        <a:t>recommandations</a:t>
                      </a:r>
                      <a:r>
                        <a:rPr lang="en-US" sz="900" b="0" kern="1200">
                          <a:solidFill>
                            <a:schemeClr val="accent4"/>
                          </a:solidFill>
                          <a:effectLst/>
                          <a:latin typeface="+mn-lt"/>
                          <a:ea typeface="+mn-ea"/>
                          <a:cs typeface="+mn-cs"/>
                        </a:rPr>
                        <a:t> du </a:t>
                      </a:r>
                      <a:r>
                        <a:rPr lang="en-US" sz="900" b="0" kern="1200" err="1">
                          <a:solidFill>
                            <a:schemeClr val="accent4"/>
                          </a:solidFill>
                          <a:effectLst/>
                          <a:latin typeface="+mn-lt"/>
                          <a:ea typeface="+mn-ea"/>
                          <a:cs typeface="+mn-cs"/>
                        </a:rPr>
                        <a:t>projet</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actuellement</a:t>
                      </a:r>
                      <a:r>
                        <a:rPr lang="en-US" sz="900" b="0" kern="1200">
                          <a:solidFill>
                            <a:schemeClr val="accent4"/>
                          </a:solidFill>
                          <a:effectLst/>
                          <a:latin typeface="+mn-lt"/>
                          <a:ea typeface="+mn-ea"/>
                          <a:cs typeface="+mn-cs"/>
                        </a:rPr>
                        <a:t> conduit au Nouveau-Brunswick, sur la participation des populations </a:t>
                      </a:r>
                      <a:r>
                        <a:rPr lang="en-US" sz="900" b="0" kern="1200" err="1">
                          <a:solidFill>
                            <a:schemeClr val="accent4"/>
                          </a:solidFill>
                          <a:effectLst/>
                          <a:latin typeface="+mn-lt"/>
                          <a:ea typeface="+mn-ea"/>
                          <a:cs typeface="+mn-cs"/>
                        </a:rPr>
                        <a:t>faisant</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l’objet</a:t>
                      </a:r>
                      <a:r>
                        <a:rPr lang="en-US" sz="900" b="0" kern="1200">
                          <a:solidFill>
                            <a:schemeClr val="accent4"/>
                          </a:solidFill>
                          <a:effectLst/>
                          <a:latin typeface="+mn-lt"/>
                          <a:ea typeface="+mn-ea"/>
                          <a:cs typeface="+mn-cs"/>
                        </a:rPr>
                        <a:t> d’un </a:t>
                      </a:r>
                      <a:r>
                        <a:rPr lang="en-US" sz="900" b="0" kern="1200" err="1">
                          <a:solidFill>
                            <a:schemeClr val="accent4"/>
                          </a:solidFill>
                          <a:effectLst/>
                          <a:latin typeface="+mn-lt"/>
                          <a:ea typeface="+mn-ea"/>
                          <a:cs typeface="+mn-cs"/>
                        </a:rPr>
                        <a:t>dépistage</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insuffisant</a:t>
                      </a:r>
                      <a:r>
                        <a:rPr lang="en-US" sz="900" b="0" kern="1200">
                          <a:solidFill>
                            <a:schemeClr val="accent4"/>
                          </a:solidFill>
                          <a:effectLst/>
                          <a:latin typeface="+mn-lt"/>
                          <a:ea typeface="+mn-ea"/>
                          <a:cs typeface="+mn-cs"/>
                        </a:rPr>
                        <a:t>.</a:t>
                      </a:r>
                    </a:p>
                  </a:txBody>
                  <a:tcPr marL="68580" marR="68580" marT="0" marB="0"/>
                </a:tc>
                <a:extLst>
                  <a:ext uri="{0D108BD9-81ED-4DB2-BD59-A6C34878D82A}">
                    <a16:rowId xmlns:a16="http://schemas.microsoft.com/office/drawing/2014/main" val="686927667"/>
                  </a:ext>
                </a:extLst>
              </a:tr>
              <a:tr h="501343">
                <a:tc>
                  <a:txBody>
                    <a:bodyPr/>
                    <a:lstStyle/>
                    <a:p>
                      <a:pPr marL="0" marR="0" algn="ctr">
                        <a:lnSpc>
                          <a:spcPct val="107000"/>
                        </a:lnSpc>
                        <a:spcBef>
                          <a:spcPts val="0"/>
                        </a:spcBef>
                        <a:spcAft>
                          <a:spcPts val="0"/>
                        </a:spcAft>
                      </a:pPr>
                      <a:r>
                        <a:rPr lang="en-US" sz="900" b="1" kern="1200">
                          <a:solidFill>
                            <a:schemeClr val="accent4"/>
                          </a:solidFill>
                          <a:effectLst/>
                          <a:latin typeface="+mn-lt"/>
                          <a:ea typeface="+mn-ea"/>
                          <a:cs typeface="+mn-cs"/>
                        </a:rPr>
                        <a:t>N.-É.^</a:t>
                      </a:r>
                    </a:p>
                  </a:txBody>
                  <a:tcPr marL="68580" marR="68580" marT="0" marB="0">
                    <a:solidFill>
                      <a:schemeClr val="accent2">
                        <a:lumMod val="20000"/>
                        <a:lumOff val="80000"/>
                      </a:schemeClr>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mn-lt"/>
                          <a:ea typeface="+mn-ea"/>
                          <a:cs typeface="+mn-cs"/>
                        </a:rPr>
                        <a:t>Premières Nations</a:t>
                      </a:r>
                    </a:p>
                  </a:txBody>
                  <a:tcPr marL="68580" marR="68580" marT="0" marB="0"/>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CA" sz="900" b="0" kern="1200" err="1">
                          <a:solidFill>
                            <a:schemeClr val="accent4"/>
                          </a:solidFill>
                          <a:effectLst/>
                          <a:latin typeface="+mn-lt"/>
                          <a:ea typeface="+mn-ea"/>
                          <a:cs typeface="+mn-cs"/>
                        </a:rPr>
                        <a:t>Intervenant</a:t>
                      </a:r>
                      <a:r>
                        <a:rPr lang="en-CA" sz="900" b="0" kern="1200">
                          <a:solidFill>
                            <a:schemeClr val="accent4"/>
                          </a:solidFill>
                          <a:effectLst/>
                          <a:latin typeface="+mn-lt"/>
                          <a:ea typeface="+mn-ea"/>
                          <a:cs typeface="+mn-cs"/>
                        </a:rPr>
                        <a:t>-pivot</a:t>
                      </a:r>
                      <a:endParaRPr lang="en-US" sz="900" b="0" kern="1200">
                        <a:solidFill>
                          <a:schemeClr val="accent4"/>
                        </a:solidFill>
                        <a:effectLst/>
                        <a:latin typeface="+mn-lt"/>
                        <a:ea typeface="+mn-ea"/>
                        <a:cs typeface="+mn-cs"/>
                      </a:endParaRPr>
                    </a:p>
                  </a:txBody>
                  <a:tcPr marL="68580" marR="68580" marT="0" marB="0"/>
                </a:tc>
                <a:tc>
                  <a:txBody>
                    <a:bodyPr/>
                    <a:lstStyle/>
                    <a:p>
                      <a:pPr marL="0" marR="0" lvl="0" indent="0" algn="l" defTabSz="914400" rtl="0" eaLnBrk="1" latinLnBrk="0" hangingPunct="1">
                        <a:lnSpc>
                          <a:spcPct val="100000"/>
                        </a:lnSpc>
                        <a:spcBef>
                          <a:spcPts val="0"/>
                        </a:spcBef>
                        <a:spcAft>
                          <a:spcPts val="0"/>
                        </a:spcAft>
                        <a:buFont typeface="Arial" panose="020B0604020202020204" pitchFamily="34" charset="0"/>
                        <a:buNone/>
                      </a:pPr>
                      <a:endParaRPr lang="en-US" sz="900" b="0" kern="1200">
                        <a:solidFill>
                          <a:schemeClr val="accent4"/>
                        </a:solidFill>
                        <a:effectLst/>
                        <a:latin typeface="+mn-lt"/>
                        <a:ea typeface="+mn-ea"/>
                        <a:cs typeface="+mn-cs"/>
                      </a:endParaRPr>
                    </a:p>
                  </a:txBody>
                  <a:tcPr marL="68580" marR="68580" marT="0" marB="0"/>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CA" sz="900" b="0" kern="1200" err="1">
                          <a:solidFill>
                            <a:schemeClr val="accent4"/>
                          </a:solidFill>
                          <a:effectLst/>
                          <a:latin typeface="+mn-lt"/>
                          <a:ea typeface="+mn-ea"/>
                          <a:cs typeface="+mn-cs"/>
                        </a:rPr>
                        <a:t>L’intervenant</a:t>
                      </a:r>
                      <a:r>
                        <a:rPr lang="en-CA" sz="900" b="0" kern="1200">
                          <a:solidFill>
                            <a:schemeClr val="accent4"/>
                          </a:solidFill>
                          <a:effectLst/>
                          <a:latin typeface="+mn-lt"/>
                          <a:ea typeface="+mn-ea"/>
                          <a:cs typeface="+mn-cs"/>
                        </a:rPr>
                        <a:t>-pivot </a:t>
                      </a:r>
                      <a:r>
                        <a:rPr lang="en-CA" sz="900" b="0" kern="1200" err="1">
                          <a:solidFill>
                            <a:schemeClr val="accent4"/>
                          </a:solidFill>
                          <a:effectLst/>
                          <a:latin typeface="+mn-lt"/>
                          <a:ea typeface="+mn-ea"/>
                          <a:cs typeface="+mn-cs"/>
                        </a:rPr>
                        <a:t>maintient</a:t>
                      </a:r>
                      <a:r>
                        <a:rPr lang="en-CA" sz="900" b="0" kern="1200">
                          <a:solidFill>
                            <a:schemeClr val="accent4"/>
                          </a:solidFill>
                          <a:effectLst/>
                          <a:latin typeface="+mn-lt"/>
                          <a:ea typeface="+mn-ea"/>
                          <a:cs typeface="+mn-cs"/>
                        </a:rPr>
                        <a:t> la mobilisation </a:t>
                      </a:r>
                      <a:r>
                        <a:rPr lang="en-CA" sz="900" b="0" kern="1200" err="1">
                          <a:solidFill>
                            <a:schemeClr val="accent4"/>
                          </a:solidFill>
                          <a:effectLst/>
                          <a:latin typeface="+mn-lt"/>
                          <a:ea typeface="+mn-ea"/>
                          <a:cs typeface="+mn-cs"/>
                        </a:rPr>
                        <a:t>communautaire</a:t>
                      </a:r>
                      <a:r>
                        <a:rPr lang="en-CA" sz="900" b="0" kern="1200">
                          <a:solidFill>
                            <a:schemeClr val="accent4"/>
                          </a:solidFill>
                          <a:effectLst/>
                          <a:latin typeface="+mn-lt"/>
                          <a:ea typeface="+mn-ea"/>
                          <a:cs typeface="+mn-cs"/>
                        </a:rPr>
                        <a:t> avec les </a:t>
                      </a:r>
                      <a:r>
                        <a:rPr lang="en-CA" sz="900" b="0" kern="1200" err="1">
                          <a:solidFill>
                            <a:schemeClr val="accent4"/>
                          </a:solidFill>
                          <a:effectLst/>
                          <a:latin typeface="+mn-lt"/>
                          <a:ea typeface="+mn-ea"/>
                          <a:cs typeface="+mn-cs"/>
                        </a:rPr>
                        <a:t>directeurs</a:t>
                      </a:r>
                      <a:r>
                        <a:rPr lang="en-CA" sz="900" b="0" kern="1200">
                          <a:solidFill>
                            <a:schemeClr val="accent4"/>
                          </a:solidFill>
                          <a:effectLst/>
                          <a:latin typeface="+mn-lt"/>
                          <a:ea typeface="+mn-ea"/>
                          <a:cs typeface="+mn-cs"/>
                        </a:rPr>
                        <a:t> de la </a:t>
                      </a:r>
                      <a:r>
                        <a:rPr lang="en-CA" sz="900" b="0" kern="1200" err="1">
                          <a:solidFill>
                            <a:schemeClr val="accent4"/>
                          </a:solidFill>
                          <a:effectLst/>
                          <a:latin typeface="+mn-lt"/>
                          <a:ea typeface="+mn-ea"/>
                          <a:cs typeface="+mn-cs"/>
                        </a:rPr>
                        <a:t>santé</a:t>
                      </a:r>
                      <a:r>
                        <a:rPr lang="en-CA" sz="900" b="0" kern="1200">
                          <a:solidFill>
                            <a:schemeClr val="accent4"/>
                          </a:solidFill>
                          <a:effectLst/>
                          <a:latin typeface="+mn-lt"/>
                          <a:ea typeface="+mn-ea"/>
                          <a:cs typeface="+mn-cs"/>
                        </a:rPr>
                        <a:t> des Premières Nations.</a:t>
                      </a:r>
                      <a:endParaRPr lang="en-US" sz="9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2829249970"/>
                  </a:ext>
                </a:extLst>
              </a:tr>
              <a:tr h="725213">
                <a:tc>
                  <a:txBody>
                    <a:bodyPr/>
                    <a:lstStyle/>
                    <a:p>
                      <a:pPr marL="0" marR="0" algn="ctr">
                        <a:lnSpc>
                          <a:spcPct val="107000"/>
                        </a:lnSpc>
                        <a:spcBef>
                          <a:spcPts val="0"/>
                        </a:spcBef>
                        <a:spcAft>
                          <a:spcPts val="0"/>
                        </a:spcAft>
                      </a:pPr>
                      <a:r>
                        <a:rPr lang="en-US" sz="900" b="1" kern="1200">
                          <a:solidFill>
                            <a:schemeClr val="accent4"/>
                          </a:solidFill>
                          <a:effectLst/>
                          <a:latin typeface="+mn-lt"/>
                          <a:ea typeface="+mn-ea"/>
                          <a:cs typeface="+mn-cs"/>
                        </a:rPr>
                        <a:t>Î. P. É.</a:t>
                      </a:r>
                    </a:p>
                  </a:txBody>
                  <a:tcPr marL="68580" marR="68580" marT="0" marB="0">
                    <a:solidFill>
                      <a:schemeClr val="accent2">
                        <a:lumMod val="20000"/>
                        <a:lumOff val="80000"/>
                      </a:schemeClr>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mn-lt"/>
                          <a:ea typeface="+mn-ea"/>
                          <a:cs typeface="+mn-cs"/>
                        </a:rPr>
                        <a:t>Premières Nations</a:t>
                      </a:r>
                    </a:p>
                  </a:txBody>
                  <a:tcPr marL="68580" marR="68580" marT="0" marB="0"/>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mn-lt"/>
                          <a:ea typeface="+mn-ea"/>
                          <a:cs typeface="+mn-cs"/>
                        </a:rPr>
                        <a:t>Salons de la </a:t>
                      </a:r>
                      <a:r>
                        <a:rPr lang="en-US" sz="900" b="0" kern="1200" err="1">
                          <a:solidFill>
                            <a:schemeClr val="accent4"/>
                          </a:solidFill>
                          <a:effectLst/>
                          <a:latin typeface="+mn-lt"/>
                          <a:ea typeface="+mn-ea"/>
                          <a:cs typeface="+mn-cs"/>
                        </a:rPr>
                        <a:t>santé</a:t>
                      </a:r>
                      <a:endParaRPr lang="en-US" sz="900" b="0" kern="120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err="1">
                          <a:solidFill>
                            <a:schemeClr val="accent4"/>
                          </a:solidFill>
                          <a:effectLst/>
                          <a:latin typeface="+mn-lt"/>
                          <a:ea typeface="+mn-ea"/>
                          <a:cs typeface="+mn-cs"/>
                        </a:rPr>
                        <a:t>Publicités</a:t>
                      </a:r>
                      <a:r>
                        <a:rPr lang="en-US" sz="900" b="0" kern="1200">
                          <a:solidFill>
                            <a:schemeClr val="accent4"/>
                          </a:solidFill>
                          <a:effectLst/>
                          <a:latin typeface="+mn-lt"/>
                          <a:ea typeface="+mn-ea"/>
                          <a:cs typeface="+mn-cs"/>
                        </a:rPr>
                        <a:t> sur les </a:t>
                      </a:r>
                      <a:r>
                        <a:rPr lang="en-US" sz="900" b="0" kern="1200" err="1">
                          <a:solidFill>
                            <a:schemeClr val="accent4"/>
                          </a:solidFill>
                          <a:effectLst/>
                          <a:latin typeface="+mn-lt"/>
                          <a:ea typeface="+mn-ea"/>
                          <a:cs typeface="+mn-cs"/>
                        </a:rPr>
                        <a:t>réseaux</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sociaux</a:t>
                      </a:r>
                      <a:endParaRPr lang="en-US" sz="900" b="0" kern="120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err="1">
                          <a:solidFill>
                            <a:schemeClr val="accent4"/>
                          </a:solidFill>
                          <a:effectLst/>
                          <a:latin typeface="+mn-lt"/>
                          <a:ea typeface="+mn-ea"/>
                          <a:cs typeface="+mn-cs"/>
                        </a:rPr>
                        <a:t>Cliniques</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éducatives</a:t>
                      </a:r>
                      <a:endParaRPr lang="en-US" sz="900" b="0" kern="120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mn-lt"/>
                          <a:ea typeface="+mn-ea"/>
                          <a:cs typeface="+mn-cs"/>
                        </a:rPr>
                        <a:t>Articles </a:t>
                      </a:r>
                      <a:r>
                        <a:rPr lang="en-US" sz="900" b="0" kern="1200" err="1">
                          <a:solidFill>
                            <a:schemeClr val="accent4"/>
                          </a:solidFill>
                          <a:effectLst/>
                          <a:latin typeface="+mn-lt"/>
                          <a:ea typeface="+mn-ea"/>
                          <a:cs typeface="+mn-cs"/>
                        </a:rPr>
                        <a:t>promotionnels</a:t>
                      </a:r>
                      <a:endParaRPr lang="en-US" sz="900" b="0" kern="1200">
                        <a:solidFill>
                          <a:schemeClr val="accent4"/>
                        </a:solidFill>
                        <a:effectLst/>
                        <a:latin typeface="+mn-lt"/>
                        <a:ea typeface="+mn-ea"/>
                        <a:cs typeface="+mn-cs"/>
                      </a:endParaRPr>
                    </a:p>
                    <a:p>
                      <a:pPr marL="0" marR="0" lvl="0" indent="0" algn="l" defTabSz="914400" rtl="0" eaLnBrk="1" latinLnBrk="0" hangingPunct="1">
                        <a:lnSpc>
                          <a:spcPct val="100000"/>
                        </a:lnSpc>
                        <a:spcBef>
                          <a:spcPts val="0"/>
                        </a:spcBef>
                        <a:spcAft>
                          <a:spcPts val="0"/>
                        </a:spcAft>
                        <a:buFont typeface="Arial" panose="020B0604020202020204" pitchFamily="34" charset="0"/>
                        <a:buNone/>
                      </a:pPr>
                      <a:endParaRPr lang="en-US" sz="900" b="0" kern="1200">
                        <a:solidFill>
                          <a:schemeClr val="accent4"/>
                        </a:solidFill>
                        <a:effectLst/>
                        <a:latin typeface="+mn-lt"/>
                        <a:ea typeface="+mn-ea"/>
                        <a:cs typeface="+mn-cs"/>
                      </a:endParaRPr>
                    </a:p>
                  </a:txBody>
                  <a:tcPr marL="68580" marR="68580" marT="0" marB="0"/>
                </a:tc>
                <a:tc>
                  <a:txBody>
                    <a:bodyPr/>
                    <a:lstStyle/>
                    <a:p>
                      <a:pPr marL="0" marR="0" lvl="0" indent="0" algn="l" defTabSz="914400" rtl="0" eaLnBrk="1" latinLnBrk="0" hangingPunct="1">
                        <a:lnSpc>
                          <a:spcPct val="100000"/>
                        </a:lnSpc>
                        <a:spcBef>
                          <a:spcPts val="0"/>
                        </a:spcBef>
                        <a:spcAft>
                          <a:spcPts val="0"/>
                        </a:spcAft>
                        <a:buFont typeface="Arial" panose="020B0604020202020204" pitchFamily="34" charset="0"/>
                        <a:buNone/>
                      </a:pPr>
                      <a:endParaRPr lang="en-US" sz="900" b="0" kern="1200">
                        <a:solidFill>
                          <a:schemeClr val="accent4"/>
                        </a:solidFill>
                        <a:effectLst/>
                        <a:latin typeface="+mn-lt"/>
                        <a:ea typeface="+mn-ea"/>
                        <a:cs typeface="+mn-cs"/>
                      </a:endParaRPr>
                    </a:p>
                  </a:txBody>
                  <a:tcPr marL="68580" marR="68580" marT="0" marB="0"/>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mn-lt"/>
                          <a:ea typeface="+mn-ea"/>
                          <a:cs typeface="+mn-cs"/>
                        </a:rPr>
                        <a:t>Participation à des séances </a:t>
                      </a:r>
                      <a:r>
                        <a:rPr lang="en-US" sz="900" b="0" kern="1200" err="1">
                          <a:solidFill>
                            <a:schemeClr val="accent4"/>
                          </a:solidFill>
                          <a:effectLst/>
                          <a:latin typeface="+mn-lt"/>
                          <a:ea typeface="+mn-ea"/>
                          <a:cs typeface="+mn-cs"/>
                        </a:rPr>
                        <a:t>éducatives</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individuelles</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lors</a:t>
                      </a:r>
                      <a:r>
                        <a:rPr lang="en-US" sz="900" b="0" kern="1200">
                          <a:solidFill>
                            <a:schemeClr val="accent4"/>
                          </a:solidFill>
                          <a:effectLst/>
                          <a:latin typeface="+mn-lt"/>
                          <a:ea typeface="+mn-ea"/>
                          <a:cs typeface="+mn-cs"/>
                        </a:rPr>
                        <a:t> de salons de la </a:t>
                      </a:r>
                      <a:r>
                        <a:rPr lang="en-US" sz="900" b="0" kern="1200" err="1">
                          <a:solidFill>
                            <a:schemeClr val="accent4"/>
                          </a:solidFill>
                          <a:effectLst/>
                          <a:latin typeface="+mn-lt"/>
                          <a:ea typeface="+mn-ea"/>
                          <a:cs typeface="+mn-cs"/>
                        </a:rPr>
                        <a:t>santé</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ainsi</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qu’à</a:t>
                      </a:r>
                      <a:r>
                        <a:rPr lang="en-US" sz="900" b="0" kern="1200">
                          <a:solidFill>
                            <a:schemeClr val="accent4"/>
                          </a:solidFill>
                          <a:effectLst/>
                          <a:latin typeface="+mn-lt"/>
                          <a:ea typeface="+mn-ea"/>
                          <a:cs typeface="+mn-cs"/>
                        </a:rPr>
                        <a:t> des </a:t>
                      </a:r>
                      <a:r>
                        <a:rPr lang="en-US" sz="900" b="0" kern="1200" err="1">
                          <a:solidFill>
                            <a:schemeClr val="accent4"/>
                          </a:solidFill>
                          <a:effectLst/>
                          <a:latin typeface="+mn-lt"/>
                          <a:ea typeface="+mn-ea"/>
                          <a:cs typeface="+mn-cs"/>
                        </a:rPr>
                        <a:t>présentations</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éducatives</a:t>
                      </a:r>
                      <a:r>
                        <a:rPr lang="en-US" sz="900" b="0" kern="1200">
                          <a:solidFill>
                            <a:schemeClr val="accent4"/>
                          </a:solidFill>
                          <a:effectLst/>
                          <a:latin typeface="+mn-lt"/>
                          <a:ea typeface="+mn-ea"/>
                          <a:cs typeface="+mn-cs"/>
                        </a:rPr>
                        <a:t> collectives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err="1">
                          <a:solidFill>
                            <a:schemeClr val="accent4"/>
                          </a:solidFill>
                          <a:effectLst/>
                          <a:latin typeface="+mn-lt"/>
                          <a:ea typeface="+mn-ea"/>
                          <a:cs typeface="+mn-cs"/>
                        </a:rPr>
                        <a:t>Lettres</a:t>
                      </a:r>
                      <a:r>
                        <a:rPr lang="en-US" sz="900" b="0" kern="1200">
                          <a:solidFill>
                            <a:schemeClr val="accent4"/>
                          </a:solidFill>
                          <a:effectLst/>
                          <a:latin typeface="+mn-lt"/>
                          <a:ea typeface="+mn-ea"/>
                          <a:cs typeface="+mn-cs"/>
                        </a:rPr>
                        <a:t> de rappel et </a:t>
                      </a:r>
                      <a:r>
                        <a:rPr lang="en-US" sz="900" b="0" kern="1200" err="1">
                          <a:solidFill>
                            <a:schemeClr val="accent4"/>
                          </a:solidFill>
                          <a:effectLst/>
                          <a:latin typeface="+mn-lt"/>
                          <a:ea typeface="+mn-ea"/>
                          <a:cs typeface="+mn-cs"/>
                        </a:rPr>
                        <a:t>d’invitation</a:t>
                      </a:r>
                      <a:r>
                        <a:rPr lang="en-US" sz="900" b="0" kern="1200">
                          <a:solidFill>
                            <a:schemeClr val="accent4"/>
                          </a:solidFill>
                          <a:effectLst/>
                          <a:latin typeface="+mn-lt"/>
                          <a:ea typeface="+mn-ea"/>
                          <a:cs typeface="+mn-cs"/>
                        </a:rPr>
                        <a:t> à un nouveau </a:t>
                      </a:r>
                      <a:r>
                        <a:rPr lang="en-US" sz="900" b="0" kern="1200" err="1">
                          <a:solidFill>
                            <a:schemeClr val="accent4"/>
                          </a:solidFill>
                          <a:effectLst/>
                          <a:latin typeface="+mn-lt"/>
                          <a:ea typeface="+mn-ea"/>
                          <a:cs typeface="+mn-cs"/>
                        </a:rPr>
                        <a:t>rendez-vous</a:t>
                      </a:r>
                      <a:endParaRPr lang="en-US" sz="900" b="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4024466499"/>
                  </a:ext>
                </a:extLst>
              </a:tr>
              <a:tr h="709450">
                <a:tc>
                  <a:txBody>
                    <a:bodyPr/>
                    <a:lstStyle/>
                    <a:p>
                      <a:pPr marL="0" marR="0" algn="ctr">
                        <a:lnSpc>
                          <a:spcPct val="107000"/>
                        </a:lnSpc>
                        <a:spcBef>
                          <a:spcPts val="0"/>
                        </a:spcBef>
                        <a:spcAft>
                          <a:spcPts val="0"/>
                        </a:spcAft>
                      </a:pPr>
                      <a:r>
                        <a:rPr lang="en-US" sz="900" b="1" kern="1200">
                          <a:solidFill>
                            <a:schemeClr val="accent4"/>
                          </a:solidFill>
                          <a:effectLst/>
                          <a:latin typeface="+mn-lt"/>
                          <a:ea typeface="+mn-ea"/>
                          <a:cs typeface="+mn-cs"/>
                        </a:rPr>
                        <a:t>T.-N.-L.</a:t>
                      </a:r>
                    </a:p>
                  </a:txBody>
                  <a:tcPr marL="68580" marR="68580" marT="0" marB="0">
                    <a:solidFill>
                      <a:schemeClr val="accent2">
                        <a:lumMod val="20000"/>
                        <a:lumOff val="80000"/>
                      </a:schemeClr>
                    </a:solidFill>
                  </a:tcPr>
                </a:tc>
                <a:tc>
                  <a:txBody>
                    <a:bodyPr/>
                    <a:lstStyle/>
                    <a:p>
                      <a:pPr marL="0" marR="0" lvl="0" indent="0" algn="l" defTabSz="914400" rtl="0" eaLnBrk="1" latinLnBrk="0" hangingPunct="1">
                        <a:lnSpc>
                          <a:spcPct val="100000"/>
                        </a:lnSpc>
                        <a:spcBef>
                          <a:spcPts val="0"/>
                        </a:spcBef>
                        <a:spcAft>
                          <a:spcPts val="0"/>
                        </a:spcAft>
                        <a:buFont typeface="Arial" panose="020B0604020202020204" pitchFamily="34" charset="0"/>
                        <a:buNone/>
                      </a:pPr>
                      <a:endParaRPr lang="en-US" sz="900" b="0" kern="1200">
                        <a:solidFill>
                          <a:schemeClr val="accent4"/>
                        </a:solidFill>
                        <a:effectLst/>
                        <a:latin typeface="+mn-lt"/>
                        <a:ea typeface="+mn-ea"/>
                        <a:cs typeface="+mn-cs"/>
                      </a:endParaRPr>
                    </a:p>
                  </a:txBody>
                  <a:tcPr marL="68580" marR="68580" marT="0" marB="0"/>
                </a:tc>
                <a:tc>
                  <a:txBody>
                    <a:bodyPr/>
                    <a:lstStyle/>
                    <a:p>
                      <a:pPr marL="0" marR="0" lvl="0" indent="0" algn="l" defTabSz="914400" rtl="0" eaLnBrk="1" latinLnBrk="0" hangingPunct="1">
                        <a:lnSpc>
                          <a:spcPct val="100000"/>
                        </a:lnSpc>
                        <a:spcBef>
                          <a:spcPts val="0"/>
                        </a:spcBef>
                        <a:spcAft>
                          <a:spcPts val="0"/>
                        </a:spcAft>
                        <a:buFont typeface="Arial" panose="020B0604020202020204" pitchFamily="34" charset="0"/>
                        <a:buNone/>
                      </a:pPr>
                      <a:endParaRPr lang="en-US" sz="900" b="0" kern="1200">
                        <a:solidFill>
                          <a:schemeClr val="accent4"/>
                        </a:solidFill>
                        <a:effectLst/>
                        <a:latin typeface="+mn-lt"/>
                        <a:ea typeface="+mn-ea"/>
                        <a:cs typeface="+mn-cs"/>
                      </a:endParaRPr>
                    </a:p>
                  </a:txBody>
                  <a:tcPr marL="68580" marR="68580" marT="0" marB="0"/>
                </a:tc>
                <a:tc>
                  <a:txBody>
                    <a:bodyPr/>
                    <a:lstStyle/>
                    <a:p>
                      <a:pPr marL="0" marR="0" lvl="0" indent="0" algn="l" defTabSz="914400" rtl="0" eaLnBrk="1" latinLnBrk="0" hangingPunct="1">
                        <a:lnSpc>
                          <a:spcPct val="100000"/>
                        </a:lnSpc>
                        <a:spcBef>
                          <a:spcPts val="0"/>
                        </a:spcBef>
                        <a:spcAft>
                          <a:spcPts val="0"/>
                        </a:spcAft>
                        <a:buFont typeface="Arial" panose="020B0604020202020204" pitchFamily="34" charset="0"/>
                        <a:buNone/>
                      </a:pPr>
                      <a:endParaRPr lang="en-US" sz="900" b="0" kern="1200">
                        <a:solidFill>
                          <a:schemeClr val="accent4"/>
                        </a:solidFill>
                        <a:effectLst/>
                        <a:latin typeface="+mn-lt"/>
                        <a:ea typeface="+mn-ea"/>
                        <a:cs typeface="+mn-cs"/>
                      </a:endParaRPr>
                    </a:p>
                  </a:txBody>
                  <a:tcPr marL="68580" marR="68580" marT="0" marB="0"/>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mn-lt"/>
                          <a:ea typeface="+mn-ea"/>
                          <a:cs typeface="+mn-cs"/>
                        </a:rPr>
                        <a:t>•	Le </a:t>
                      </a:r>
                      <a:r>
                        <a:rPr lang="en-US" sz="900" b="0" kern="1200" err="1">
                          <a:solidFill>
                            <a:schemeClr val="accent4"/>
                          </a:solidFill>
                          <a:effectLst/>
                          <a:latin typeface="+mn-lt"/>
                          <a:ea typeface="+mn-ea"/>
                          <a:cs typeface="+mn-cs"/>
                        </a:rPr>
                        <a:t>programme</a:t>
                      </a:r>
                      <a:r>
                        <a:rPr lang="en-US" sz="900" b="0" kern="1200">
                          <a:solidFill>
                            <a:schemeClr val="accent4"/>
                          </a:solidFill>
                          <a:effectLst/>
                          <a:latin typeface="+mn-lt"/>
                          <a:ea typeface="+mn-ea"/>
                          <a:cs typeface="+mn-cs"/>
                        </a:rPr>
                        <a:t> de </a:t>
                      </a:r>
                      <a:r>
                        <a:rPr lang="en-US" sz="900" b="0" kern="1200" err="1">
                          <a:solidFill>
                            <a:schemeClr val="accent4"/>
                          </a:solidFill>
                          <a:effectLst/>
                          <a:latin typeface="+mn-lt"/>
                          <a:ea typeface="+mn-ea"/>
                          <a:cs typeface="+mn-cs"/>
                        </a:rPr>
                        <a:t>dépistage</a:t>
                      </a:r>
                      <a:r>
                        <a:rPr lang="en-US" sz="900" b="0" kern="1200">
                          <a:solidFill>
                            <a:schemeClr val="accent4"/>
                          </a:solidFill>
                          <a:effectLst/>
                          <a:latin typeface="+mn-lt"/>
                          <a:ea typeface="+mn-ea"/>
                          <a:cs typeface="+mn-cs"/>
                        </a:rPr>
                        <a:t> du cancer </a:t>
                      </a:r>
                      <a:r>
                        <a:rPr lang="en-US" sz="900" b="0" kern="1200" err="1">
                          <a:solidFill>
                            <a:schemeClr val="accent4"/>
                          </a:solidFill>
                          <a:effectLst/>
                          <a:latin typeface="+mn-lt"/>
                          <a:ea typeface="+mn-ea"/>
                          <a:cs typeface="+mn-cs"/>
                        </a:rPr>
                        <a:t>effectue</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régulièrement</a:t>
                      </a:r>
                      <a:r>
                        <a:rPr lang="en-US" sz="900" b="0" kern="1200">
                          <a:solidFill>
                            <a:schemeClr val="accent4"/>
                          </a:solidFill>
                          <a:effectLst/>
                          <a:latin typeface="+mn-lt"/>
                          <a:ea typeface="+mn-ea"/>
                          <a:cs typeface="+mn-cs"/>
                        </a:rPr>
                        <a:t> des </a:t>
                      </a:r>
                      <a:r>
                        <a:rPr lang="en-US" sz="900" b="0" kern="1200" err="1">
                          <a:solidFill>
                            <a:schemeClr val="accent4"/>
                          </a:solidFill>
                          <a:effectLst/>
                          <a:latin typeface="+mn-lt"/>
                          <a:ea typeface="+mn-ea"/>
                          <a:cs typeface="+mn-cs"/>
                        </a:rPr>
                        <a:t>présentations</a:t>
                      </a:r>
                      <a:r>
                        <a:rPr lang="en-US" sz="900" b="0" kern="1200">
                          <a:solidFill>
                            <a:schemeClr val="accent4"/>
                          </a:solidFill>
                          <a:effectLst/>
                          <a:latin typeface="+mn-lt"/>
                          <a:ea typeface="+mn-ea"/>
                          <a:cs typeface="+mn-cs"/>
                        </a:rPr>
                        <a:t> dans le cadre des initiatives </a:t>
                      </a:r>
                      <a:r>
                        <a:rPr lang="en-US" sz="900" b="0" kern="1200" err="1">
                          <a:solidFill>
                            <a:schemeClr val="accent4"/>
                          </a:solidFill>
                          <a:effectLst/>
                          <a:latin typeface="+mn-lt"/>
                          <a:ea typeface="+mn-ea"/>
                          <a:cs typeface="+mn-cs"/>
                        </a:rPr>
                        <a:t>ciblant</a:t>
                      </a:r>
                      <a:r>
                        <a:rPr lang="en-US" sz="900" b="0" kern="1200">
                          <a:solidFill>
                            <a:schemeClr val="accent4"/>
                          </a:solidFill>
                          <a:effectLst/>
                          <a:latin typeface="+mn-lt"/>
                          <a:ea typeface="+mn-ea"/>
                          <a:cs typeface="+mn-cs"/>
                        </a:rPr>
                        <a:t> les PNIM.</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a:solidFill>
                            <a:schemeClr val="accent4"/>
                          </a:solidFill>
                          <a:effectLst/>
                          <a:latin typeface="+mn-lt"/>
                          <a:ea typeface="+mn-ea"/>
                          <a:cs typeface="+mn-cs"/>
                        </a:rPr>
                        <a:t>•	Nous </a:t>
                      </a:r>
                      <a:r>
                        <a:rPr lang="en-US" sz="900" b="0" kern="1200" err="1">
                          <a:solidFill>
                            <a:schemeClr val="accent4"/>
                          </a:solidFill>
                          <a:effectLst/>
                          <a:latin typeface="+mn-lt"/>
                          <a:ea typeface="+mn-ea"/>
                          <a:cs typeface="+mn-cs"/>
                        </a:rPr>
                        <a:t>travaillons</a:t>
                      </a:r>
                      <a:r>
                        <a:rPr lang="en-US" sz="900" b="0" kern="1200">
                          <a:solidFill>
                            <a:schemeClr val="accent4"/>
                          </a:solidFill>
                          <a:effectLst/>
                          <a:latin typeface="+mn-lt"/>
                          <a:ea typeface="+mn-ea"/>
                          <a:cs typeface="+mn-cs"/>
                        </a:rPr>
                        <a:t> </a:t>
                      </a:r>
                      <a:r>
                        <a:rPr lang="en-US" sz="900" b="0" kern="1200" err="1">
                          <a:solidFill>
                            <a:schemeClr val="accent4"/>
                          </a:solidFill>
                          <a:effectLst/>
                          <a:latin typeface="+mn-lt"/>
                          <a:ea typeface="+mn-ea"/>
                          <a:cs typeface="+mn-cs"/>
                        </a:rPr>
                        <a:t>actuellement</a:t>
                      </a:r>
                      <a:r>
                        <a:rPr lang="en-US" sz="900" b="0" kern="1200">
                          <a:solidFill>
                            <a:schemeClr val="accent4"/>
                          </a:solidFill>
                          <a:effectLst/>
                          <a:latin typeface="+mn-lt"/>
                          <a:ea typeface="+mn-ea"/>
                          <a:cs typeface="+mn-cs"/>
                        </a:rPr>
                        <a:t> à </a:t>
                      </a:r>
                      <a:r>
                        <a:rPr lang="en-US" sz="900" b="0" kern="1200" err="1">
                          <a:solidFill>
                            <a:schemeClr val="accent4"/>
                          </a:solidFill>
                          <a:effectLst/>
                          <a:latin typeface="+mn-lt"/>
                          <a:ea typeface="+mn-ea"/>
                          <a:cs typeface="+mn-cs"/>
                        </a:rPr>
                        <a:t>l’établissement</a:t>
                      </a:r>
                      <a:r>
                        <a:rPr lang="en-US" sz="900" b="0" kern="1200">
                          <a:solidFill>
                            <a:schemeClr val="accent4"/>
                          </a:solidFill>
                          <a:effectLst/>
                          <a:latin typeface="+mn-lt"/>
                          <a:ea typeface="+mn-ea"/>
                          <a:cs typeface="+mn-cs"/>
                        </a:rPr>
                        <a:t> d’un </a:t>
                      </a:r>
                      <a:r>
                        <a:rPr lang="en-US" sz="900" b="0" kern="1200" err="1">
                          <a:solidFill>
                            <a:schemeClr val="accent4"/>
                          </a:solidFill>
                          <a:effectLst/>
                          <a:latin typeface="+mn-lt"/>
                          <a:ea typeface="+mn-ea"/>
                          <a:cs typeface="+mn-cs"/>
                        </a:rPr>
                        <a:t>centre</a:t>
                      </a:r>
                      <a:r>
                        <a:rPr lang="en-US" sz="900" b="0" kern="1200">
                          <a:solidFill>
                            <a:schemeClr val="accent4"/>
                          </a:solidFill>
                          <a:effectLst/>
                          <a:latin typeface="+mn-lt"/>
                          <a:ea typeface="+mn-ea"/>
                          <a:cs typeface="+mn-cs"/>
                        </a:rPr>
                        <a:t> satellite de </a:t>
                      </a:r>
                      <a:r>
                        <a:rPr lang="en-US" sz="900" b="0" kern="1200" err="1">
                          <a:solidFill>
                            <a:schemeClr val="accent4"/>
                          </a:solidFill>
                          <a:effectLst/>
                          <a:latin typeface="+mn-lt"/>
                          <a:ea typeface="+mn-ea"/>
                          <a:cs typeface="+mn-cs"/>
                        </a:rPr>
                        <a:t>dépistage</a:t>
                      </a:r>
                      <a:r>
                        <a:rPr lang="en-US" sz="900" b="0" kern="1200">
                          <a:solidFill>
                            <a:schemeClr val="accent4"/>
                          </a:solidFill>
                          <a:effectLst/>
                          <a:latin typeface="+mn-lt"/>
                          <a:ea typeface="+mn-ea"/>
                          <a:cs typeface="+mn-cs"/>
                        </a:rPr>
                        <a:t> du cancer du sein dans la </a:t>
                      </a:r>
                      <a:r>
                        <a:rPr lang="en-US" sz="900" b="0" kern="1200" err="1">
                          <a:solidFill>
                            <a:schemeClr val="accent4"/>
                          </a:solidFill>
                          <a:effectLst/>
                          <a:latin typeface="+mn-lt"/>
                          <a:ea typeface="+mn-ea"/>
                          <a:cs typeface="+mn-cs"/>
                        </a:rPr>
                        <a:t>région</a:t>
                      </a:r>
                      <a:r>
                        <a:rPr lang="en-US" sz="900" b="0" kern="1200">
                          <a:solidFill>
                            <a:schemeClr val="accent4"/>
                          </a:solidFill>
                          <a:effectLst/>
                          <a:latin typeface="+mn-lt"/>
                          <a:ea typeface="+mn-ea"/>
                          <a:cs typeface="+mn-cs"/>
                        </a:rPr>
                        <a:t> de </a:t>
                      </a:r>
                      <a:r>
                        <a:rPr lang="en-US" sz="900" b="0" kern="1200" err="1">
                          <a:solidFill>
                            <a:schemeClr val="accent4"/>
                          </a:solidFill>
                          <a:effectLst/>
                          <a:latin typeface="+mn-lt"/>
                          <a:ea typeface="+mn-ea"/>
                          <a:cs typeface="+mn-cs"/>
                        </a:rPr>
                        <a:t>santé</a:t>
                      </a:r>
                      <a:r>
                        <a:rPr lang="en-US" sz="900" b="0" kern="1200">
                          <a:solidFill>
                            <a:schemeClr val="accent4"/>
                          </a:solidFill>
                          <a:effectLst/>
                          <a:latin typeface="+mn-lt"/>
                          <a:ea typeface="+mn-ea"/>
                          <a:cs typeface="+mn-cs"/>
                        </a:rPr>
                        <a:t> Labrador-Grenfell.</a:t>
                      </a:r>
                    </a:p>
                  </a:txBody>
                  <a:tcPr marL="68580" marR="68580" marT="0" marB="0"/>
                </a:tc>
                <a:extLst>
                  <a:ext uri="{0D108BD9-81ED-4DB2-BD59-A6C34878D82A}">
                    <a16:rowId xmlns:a16="http://schemas.microsoft.com/office/drawing/2014/main" val="3365958404"/>
                  </a:ext>
                </a:extLst>
              </a:tr>
            </a:tbl>
          </a:graphicData>
        </a:graphic>
      </p:graphicFrame>
      <p:sp>
        <p:nvSpPr>
          <p:cNvPr id="6" name="TextBox 5">
            <a:extLst>
              <a:ext uri="{FF2B5EF4-FFF2-40B4-BE49-F238E27FC236}">
                <a16:creationId xmlns:a16="http://schemas.microsoft.com/office/drawing/2014/main" id="{3C982315-A8C7-F515-FD35-B09F18944CD4}"/>
              </a:ext>
            </a:extLst>
          </p:cNvPr>
          <p:cNvSpPr txBox="1"/>
          <p:nvPr/>
        </p:nvSpPr>
        <p:spPr>
          <a:xfrm>
            <a:off x="266827" y="4966139"/>
            <a:ext cx="9641801" cy="1049390"/>
          </a:xfrm>
          <a:prstGeom prst="rect">
            <a:avLst/>
          </a:prstGeom>
          <a:noFill/>
        </p:spPr>
        <p:txBody>
          <a:bodyPr wrap="square">
            <a:spAutoFit/>
          </a:bodyPr>
          <a:lstStyle/>
          <a:p>
            <a:pPr>
              <a:lnSpc>
                <a:spcPct val="107000"/>
              </a:lnSpc>
              <a:spcBef>
                <a:spcPts val="300"/>
              </a:spcBef>
              <a:spcAft>
                <a:spcPts val="800"/>
              </a:spcAft>
            </a:pPr>
            <a:r>
              <a:rPr lang="fr-FR" sz="1000" dirty="0">
                <a:latin typeface="Calibri" panose="020F0502020204030204" pitchFamily="34" charset="0"/>
                <a:ea typeface="Yu Mincho" panose="02020400000000000000" pitchFamily="18" charset="-128"/>
                <a:cs typeface="Calibri" panose="020F0502020204030204" pitchFamily="34" charset="0"/>
              </a:rPr>
              <a:t>Ont. : * Les activités énumérées ne concernent pas toutes les populations des Premières Nations, inuites et métisses. Le lien ci-après présente de plus amples renseignements sur la Stratégie pour la lutte contre le cancer chez les Premières Nations, les Inuits, les Métis et les Autochtones en milieu urbain : https://www.cancercareontario.ca/fr/propos-action-cancer-ontario/programmes/programmes-peuples-autochtones/strategie-lutte-cancer-peuples-autochtones.</a:t>
            </a:r>
          </a:p>
          <a:p>
            <a:pPr>
              <a:lnSpc>
                <a:spcPct val="107000"/>
              </a:lnSpc>
              <a:spcBef>
                <a:spcPts val="300"/>
              </a:spcBef>
              <a:spcAft>
                <a:spcPts val="800"/>
              </a:spcAft>
            </a:pPr>
            <a:r>
              <a:rPr lang="fr-FR" sz="1000" dirty="0">
                <a:latin typeface="Calibri" panose="020F0502020204030204" pitchFamily="34" charset="0"/>
                <a:ea typeface="Yu Mincho" panose="02020400000000000000" pitchFamily="18" charset="-128"/>
                <a:cs typeface="Calibri" panose="020F0502020204030204" pitchFamily="34" charset="0"/>
              </a:rPr>
              <a:t>N.-É. : ^ En raison de la pandémie de COVID-19, les salons de la santé organisés dans les collectivités des Premières Nations, auxquels l’intervenant-pivot aurait normalement dû assister, ont été annulés</a:t>
            </a:r>
          </a:p>
        </p:txBody>
      </p:sp>
    </p:spTree>
    <p:extLst>
      <p:ext uri="{BB962C8B-B14F-4D97-AF65-F5344CB8AC3E}">
        <p14:creationId xmlns:p14="http://schemas.microsoft.com/office/powerpoint/2010/main" val="8413444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715824" y="131424"/>
            <a:ext cx="10380786" cy="345482"/>
          </a:xfrm>
        </p:spPr>
        <p:txBody>
          <a:bodyPr>
            <a:normAutofit/>
          </a:bodyPr>
          <a:lstStyle/>
          <a:p>
            <a:r>
              <a:rPr lang="fr-FR" sz="1600" dirty="0"/>
              <a:t>Stratégies visant à améliorer le dépistage chez les populations mal desservies</a:t>
            </a:r>
            <a:r>
              <a:rPr lang="en-US" sz="1600" dirty="0"/>
              <a:t> (1/4)</a:t>
            </a:r>
          </a:p>
        </p:txBody>
      </p:sp>
      <p:graphicFrame>
        <p:nvGraphicFramePr>
          <p:cNvPr id="2" name="Table 1">
            <a:extLst>
              <a:ext uri="{FF2B5EF4-FFF2-40B4-BE49-F238E27FC236}">
                <a16:creationId xmlns:a16="http://schemas.microsoft.com/office/drawing/2014/main" id="{D4766C69-7A37-D7F3-4C13-63439F1348BF}"/>
              </a:ext>
            </a:extLst>
          </p:cNvPr>
          <p:cNvGraphicFramePr>
            <a:graphicFrameLocks noGrp="1"/>
          </p:cNvGraphicFramePr>
          <p:nvPr>
            <p:extLst>
              <p:ext uri="{D42A27DB-BD31-4B8C-83A1-F6EECF244321}">
                <p14:modId xmlns:p14="http://schemas.microsoft.com/office/powerpoint/2010/main" val="2652837054"/>
              </p:ext>
            </p:extLst>
          </p:nvPr>
        </p:nvGraphicFramePr>
        <p:xfrm>
          <a:off x="101599" y="476906"/>
          <a:ext cx="11244212" cy="5991797"/>
        </p:xfrm>
        <a:graphic>
          <a:graphicData uri="http://schemas.openxmlformats.org/drawingml/2006/table">
            <a:tbl>
              <a:tblPr firstRow="1" firstCol="1">
                <a:tableStyleId>{5C22544A-7EE6-4342-B048-85BDC9FD1C3A}</a:tableStyleId>
              </a:tblPr>
              <a:tblGrid>
                <a:gridCol w="497522">
                  <a:extLst>
                    <a:ext uri="{9D8B030D-6E8A-4147-A177-3AD203B41FA5}">
                      <a16:colId xmlns:a16="http://schemas.microsoft.com/office/drawing/2014/main" val="4117233806"/>
                    </a:ext>
                  </a:extLst>
                </a:gridCol>
                <a:gridCol w="1926835">
                  <a:extLst>
                    <a:ext uri="{9D8B030D-6E8A-4147-A177-3AD203B41FA5}">
                      <a16:colId xmlns:a16="http://schemas.microsoft.com/office/drawing/2014/main" val="3725947686"/>
                    </a:ext>
                  </a:extLst>
                </a:gridCol>
                <a:gridCol w="2939953">
                  <a:extLst>
                    <a:ext uri="{9D8B030D-6E8A-4147-A177-3AD203B41FA5}">
                      <a16:colId xmlns:a16="http://schemas.microsoft.com/office/drawing/2014/main" val="810568263"/>
                    </a:ext>
                  </a:extLst>
                </a:gridCol>
                <a:gridCol w="2109213">
                  <a:extLst>
                    <a:ext uri="{9D8B030D-6E8A-4147-A177-3AD203B41FA5}">
                      <a16:colId xmlns:a16="http://schemas.microsoft.com/office/drawing/2014/main" val="1717457685"/>
                    </a:ext>
                  </a:extLst>
                </a:gridCol>
                <a:gridCol w="3770689">
                  <a:extLst>
                    <a:ext uri="{9D8B030D-6E8A-4147-A177-3AD203B41FA5}">
                      <a16:colId xmlns:a16="http://schemas.microsoft.com/office/drawing/2014/main" val="2464180176"/>
                    </a:ext>
                  </a:extLst>
                </a:gridCol>
              </a:tblGrid>
              <a:tr h="232014">
                <a:tc>
                  <a:txBody>
                    <a:bodyPr/>
                    <a:lstStyle/>
                    <a:p>
                      <a:pPr marL="0" marR="0" algn="ctr">
                        <a:lnSpc>
                          <a:spcPct val="107000"/>
                        </a:lnSpc>
                        <a:spcBef>
                          <a:spcPts val="100"/>
                        </a:spcBef>
                        <a:spcAft>
                          <a:spcPts val="100"/>
                        </a:spcAft>
                      </a:pPr>
                      <a:r>
                        <a:rPr lang="en-US" sz="900" dirty="0">
                          <a:solidFill>
                            <a:schemeClr val="accent4"/>
                          </a:solidFill>
                          <a:effectLst/>
                        </a:rPr>
                        <a:t>P/T</a:t>
                      </a:r>
                      <a:endParaRPr lang="en-US" sz="9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0492" marR="30492" marT="0" marB="0" anchor="ctr">
                    <a:solidFill>
                      <a:schemeClr val="accent2">
                        <a:lumMod val="20000"/>
                        <a:lumOff val="80000"/>
                      </a:schemeClr>
                    </a:solidFill>
                  </a:tcPr>
                </a:tc>
                <a:tc>
                  <a:txBody>
                    <a:bodyPr/>
                    <a:lstStyle/>
                    <a:p>
                      <a:pPr marL="0" marR="0" algn="ctr">
                        <a:lnSpc>
                          <a:spcPct val="107000"/>
                        </a:lnSpc>
                        <a:spcBef>
                          <a:spcPts val="100"/>
                        </a:spcBef>
                        <a:spcAft>
                          <a:spcPts val="100"/>
                        </a:spcAft>
                      </a:pPr>
                      <a:r>
                        <a:rPr lang="en-US" sz="900" b="1" kern="1200" dirty="0">
                          <a:solidFill>
                            <a:schemeClr val="accent4"/>
                          </a:solidFill>
                          <a:effectLst/>
                          <a:latin typeface="+mn-lt"/>
                          <a:ea typeface="+mn-ea"/>
                          <a:cs typeface="+mn-cs"/>
                        </a:rPr>
                        <a:t>Public(s) </a:t>
                      </a:r>
                      <a:r>
                        <a:rPr lang="en-US" sz="900" b="1" kern="1200" dirty="0" err="1">
                          <a:solidFill>
                            <a:schemeClr val="accent4"/>
                          </a:solidFill>
                          <a:effectLst/>
                          <a:latin typeface="+mn-lt"/>
                          <a:ea typeface="+mn-ea"/>
                          <a:cs typeface="+mn-cs"/>
                        </a:rPr>
                        <a:t>visé</a:t>
                      </a:r>
                      <a:r>
                        <a:rPr lang="en-US" sz="900" b="1" kern="1200" dirty="0">
                          <a:solidFill>
                            <a:schemeClr val="accent4"/>
                          </a:solidFill>
                          <a:effectLst/>
                          <a:latin typeface="+mn-lt"/>
                          <a:ea typeface="+mn-ea"/>
                          <a:cs typeface="+mn-cs"/>
                        </a:rPr>
                        <a:t>(s) :</a:t>
                      </a:r>
                    </a:p>
                  </a:txBody>
                  <a:tcPr marL="68580" marR="68580" marT="0" marB="0" anchor="ctr">
                    <a:solidFill>
                      <a:schemeClr val="accent2">
                        <a:lumMod val="20000"/>
                        <a:lumOff val="80000"/>
                      </a:schemeClr>
                    </a:solidFill>
                  </a:tcPr>
                </a:tc>
                <a:tc>
                  <a:txBody>
                    <a:bodyPr/>
                    <a:lstStyle/>
                    <a:p>
                      <a:pPr marL="0" marR="0" algn="ctr">
                        <a:lnSpc>
                          <a:spcPct val="107000"/>
                        </a:lnSpc>
                        <a:spcBef>
                          <a:spcPts val="100"/>
                        </a:spcBef>
                        <a:spcAft>
                          <a:spcPts val="100"/>
                        </a:spcAft>
                      </a:pPr>
                      <a:r>
                        <a:rPr lang="en-US" sz="900" b="1" kern="1200" dirty="0" err="1">
                          <a:solidFill>
                            <a:schemeClr val="accent4"/>
                          </a:solidFill>
                          <a:effectLst/>
                          <a:latin typeface="+mn-lt"/>
                          <a:ea typeface="+mn-ea"/>
                          <a:cs typeface="+mn-cs"/>
                        </a:rPr>
                        <a:t>Stratégies</a:t>
                      </a:r>
                      <a:r>
                        <a:rPr lang="en-US" sz="900" b="1" kern="1200" dirty="0">
                          <a:solidFill>
                            <a:schemeClr val="accent4"/>
                          </a:solidFill>
                          <a:effectLst/>
                          <a:latin typeface="+mn-lt"/>
                          <a:ea typeface="+mn-ea"/>
                          <a:cs typeface="+mn-cs"/>
                        </a:rPr>
                        <a:t> </a:t>
                      </a:r>
                      <a:r>
                        <a:rPr lang="en-US" sz="900" b="1" kern="1200" dirty="0" err="1">
                          <a:solidFill>
                            <a:schemeClr val="accent4"/>
                          </a:solidFill>
                          <a:effectLst/>
                          <a:latin typeface="+mn-lt"/>
                          <a:ea typeface="+mn-ea"/>
                          <a:cs typeface="+mn-cs"/>
                        </a:rPr>
                        <a:t>utilisées</a:t>
                      </a:r>
                      <a:r>
                        <a:rPr lang="en-US" sz="900" b="1" kern="1200" dirty="0">
                          <a:solidFill>
                            <a:schemeClr val="accent4"/>
                          </a:solidFill>
                          <a:effectLst/>
                          <a:latin typeface="+mn-lt"/>
                          <a:ea typeface="+mn-ea"/>
                          <a:cs typeface="+mn-cs"/>
                        </a:rPr>
                        <a:t> :</a:t>
                      </a:r>
                    </a:p>
                  </a:txBody>
                  <a:tcPr marL="68580" marR="68580" marT="0" marB="0" anchor="ctr">
                    <a:solidFill>
                      <a:schemeClr val="accent2">
                        <a:lumMod val="20000"/>
                        <a:lumOff val="80000"/>
                      </a:schemeClr>
                    </a:solidFill>
                  </a:tcPr>
                </a:tc>
                <a:tc>
                  <a:txBody>
                    <a:bodyPr/>
                    <a:lstStyle/>
                    <a:p>
                      <a:pPr marL="0" marR="0" algn="ctr">
                        <a:lnSpc>
                          <a:spcPct val="107000"/>
                        </a:lnSpc>
                        <a:spcBef>
                          <a:spcPts val="720"/>
                        </a:spcBef>
                        <a:spcAft>
                          <a:spcPts val="720"/>
                        </a:spcAft>
                      </a:pPr>
                      <a:r>
                        <a:rPr lang="en-US" sz="900" b="1" kern="1200" dirty="0" err="1">
                          <a:solidFill>
                            <a:schemeClr val="accent4"/>
                          </a:solidFill>
                          <a:effectLst/>
                          <a:latin typeface="+mn-lt"/>
                          <a:ea typeface="+mn-ea"/>
                          <a:cs typeface="+mn-cs"/>
                        </a:rPr>
                        <a:t>Stratégie</a:t>
                      </a:r>
                      <a:r>
                        <a:rPr lang="en-US" sz="900" b="1" kern="1200" dirty="0">
                          <a:solidFill>
                            <a:schemeClr val="accent4"/>
                          </a:solidFill>
                          <a:effectLst/>
                          <a:latin typeface="+mn-lt"/>
                          <a:ea typeface="+mn-ea"/>
                          <a:cs typeface="+mn-cs"/>
                        </a:rPr>
                        <a:t> </a:t>
                      </a:r>
                      <a:r>
                        <a:rPr lang="en-US" sz="900" b="1" kern="1200" dirty="0" err="1">
                          <a:solidFill>
                            <a:schemeClr val="accent4"/>
                          </a:solidFill>
                          <a:effectLst/>
                          <a:latin typeface="+mn-lt"/>
                          <a:ea typeface="+mn-ea"/>
                          <a:cs typeface="+mn-cs"/>
                        </a:rPr>
                        <a:t>élaborée</a:t>
                      </a:r>
                      <a:r>
                        <a:rPr lang="en-US" sz="900" b="1" kern="1200" dirty="0">
                          <a:solidFill>
                            <a:schemeClr val="accent4"/>
                          </a:solidFill>
                          <a:effectLst/>
                          <a:latin typeface="+mn-lt"/>
                          <a:ea typeface="+mn-ea"/>
                          <a:cs typeface="+mn-cs"/>
                        </a:rPr>
                        <a:t> </a:t>
                      </a:r>
                      <a:r>
                        <a:rPr lang="en-US" sz="900" b="1" kern="1200" dirty="0" err="1">
                          <a:solidFill>
                            <a:schemeClr val="accent4"/>
                          </a:solidFill>
                          <a:effectLst/>
                          <a:latin typeface="+mn-lt"/>
                          <a:ea typeface="+mn-ea"/>
                          <a:cs typeface="+mn-cs"/>
                        </a:rPr>
                        <a:t>conjointement</a:t>
                      </a:r>
                      <a:r>
                        <a:rPr lang="en-US" sz="900" b="1" kern="1200" dirty="0">
                          <a:solidFill>
                            <a:schemeClr val="accent4"/>
                          </a:solidFill>
                          <a:effectLst/>
                          <a:latin typeface="+mn-lt"/>
                          <a:ea typeface="+mn-ea"/>
                          <a:cs typeface="+mn-cs"/>
                        </a:rPr>
                        <a:t> avec le </a:t>
                      </a:r>
                      <a:r>
                        <a:rPr lang="en-US" sz="900" b="1" kern="1200" dirty="0" err="1">
                          <a:solidFill>
                            <a:schemeClr val="accent4"/>
                          </a:solidFill>
                          <a:effectLst/>
                          <a:latin typeface="+mn-lt"/>
                          <a:ea typeface="+mn-ea"/>
                          <a:cs typeface="+mn-cs"/>
                        </a:rPr>
                        <a:t>groupe</a:t>
                      </a:r>
                      <a:r>
                        <a:rPr lang="en-US" sz="900" b="1" kern="1200" dirty="0">
                          <a:solidFill>
                            <a:schemeClr val="accent4"/>
                          </a:solidFill>
                          <a:effectLst/>
                          <a:latin typeface="+mn-lt"/>
                          <a:ea typeface="+mn-ea"/>
                          <a:cs typeface="+mn-cs"/>
                        </a:rPr>
                        <a:t> </a:t>
                      </a:r>
                      <a:r>
                        <a:rPr lang="en-US" sz="900" b="1" kern="1200" dirty="0" err="1">
                          <a:solidFill>
                            <a:schemeClr val="accent4"/>
                          </a:solidFill>
                          <a:effectLst/>
                          <a:latin typeface="+mn-lt"/>
                          <a:ea typeface="+mn-ea"/>
                          <a:cs typeface="+mn-cs"/>
                        </a:rPr>
                        <a:t>concerné</a:t>
                      </a:r>
                      <a:endParaRPr lang="en-US" sz="900" b="1" kern="1200" dirty="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720"/>
                        </a:spcBef>
                        <a:spcAft>
                          <a:spcPts val="720"/>
                        </a:spcAft>
                      </a:pPr>
                      <a:r>
                        <a:rPr lang="en-US" sz="900" b="1" kern="1200" dirty="0">
                          <a:solidFill>
                            <a:schemeClr val="accent4"/>
                          </a:solidFill>
                          <a:effectLst/>
                          <a:latin typeface="+mn-lt"/>
                          <a:ea typeface="+mn-ea"/>
                          <a:cs typeface="+mn-cs"/>
                        </a:rPr>
                        <a:t>Description des </a:t>
                      </a:r>
                      <a:r>
                        <a:rPr lang="en-US" sz="900" b="1" kern="1200" dirty="0" err="1">
                          <a:solidFill>
                            <a:schemeClr val="accent4"/>
                          </a:solidFill>
                          <a:effectLst/>
                          <a:latin typeface="+mn-lt"/>
                          <a:ea typeface="+mn-ea"/>
                          <a:cs typeface="+mn-cs"/>
                        </a:rPr>
                        <a:t>activités</a:t>
                      </a:r>
                      <a:r>
                        <a:rPr lang="en-US" sz="900" b="1" kern="1200" dirty="0">
                          <a:solidFill>
                            <a:schemeClr val="accent4"/>
                          </a:solidFill>
                          <a:effectLst/>
                          <a:latin typeface="+mn-lt"/>
                          <a:ea typeface="+mn-ea"/>
                          <a:cs typeface="+mn-cs"/>
                        </a:rPr>
                        <a:t> </a:t>
                      </a:r>
                      <a:r>
                        <a:rPr lang="en-US" sz="900" b="1" kern="1200" dirty="0" err="1">
                          <a:solidFill>
                            <a:schemeClr val="accent4"/>
                          </a:solidFill>
                          <a:effectLst/>
                          <a:latin typeface="+mn-lt"/>
                          <a:ea typeface="+mn-ea"/>
                          <a:cs typeface="+mn-cs"/>
                        </a:rPr>
                        <a:t>visant</a:t>
                      </a:r>
                      <a:r>
                        <a:rPr lang="en-US" sz="900" b="1" kern="1200" dirty="0">
                          <a:solidFill>
                            <a:schemeClr val="accent4"/>
                          </a:solidFill>
                          <a:effectLst/>
                          <a:latin typeface="+mn-lt"/>
                          <a:ea typeface="+mn-ea"/>
                          <a:cs typeface="+mn-cs"/>
                        </a:rPr>
                        <a:t> à </a:t>
                      </a:r>
                      <a:r>
                        <a:rPr lang="en-US" sz="900" b="1" kern="1200" dirty="0" err="1">
                          <a:solidFill>
                            <a:schemeClr val="accent4"/>
                          </a:solidFill>
                          <a:effectLst/>
                          <a:latin typeface="+mn-lt"/>
                          <a:ea typeface="+mn-ea"/>
                          <a:cs typeface="+mn-cs"/>
                        </a:rPr>
                        <a:t>accroître</a:t>
                      </a:r>
                      <a:r>
                        <a:rPr lang="en-US" sz="900" b="1" kern="1200" dirty="0">
                          <a:solidFill>
                            <a:schemeClr val="accent4"/>
                          </a:solidFill>
                          <a:effectLst/>
                          <a:latin typeface="+mn-lt"/>
                          <a:ea typeface="+mn-ea"/>
                          <a:cs typeface="+mn-cs"/>
                        </a:rPr>
                        <a:t> la participation au </a:t>
                      </a:r>
                      <a:r>
                        <a:rPr lang="en-US" sz="900" b="1" kern="1200" dirty="0" err="1">
                          <a:solidFill>
                            <a:schemeClr val="accent4"/>
                          </a:solidFill>
                          <a:effectLst/>
                          <a:latin typeface="+mn-lt"/>
                          <a:ea typeface="+mn-ea"/>
                          <a:cs typeface="+mn-cs"/>
                        </a:rPr>
                        <a:t>dépistage</a:t>
                      </a:r>
                      <a:endParaRPr lang="en-US" sz="900" b="1" kern="1200" dirty="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2012222762"/>
                  </a:ext>
                </a:extLst>
              </a:tr>
              <a:tr h="1724588">
                <a:tc>
                  <a:txBody>
                    <a:bodyPr/>
                    <a:lstStyle/>
                    <a:p>
                      <a:pPr marL="0" marR="0" algn="ctr">
                        <a:lnSpc>
                          <a:spcPct val="107000"/>
                        </a:lnSpc>
                        <a:spcBef>
                          <a:spcPts val="720"/>
                        </a:spcBef>
                        <a:spcAft>
                          <a:spcPts val="720"/>
                        </a:spcAft>
                      </a:pPr>
                      <a:r>
                        <a:rPr lang="fr-CA" sz="900" b="1" kern="1200" dirty="0">
                          <a:solidFill>
                            <a:schemeClr val="accent4"/>
                          </a:solidFill>
                          <a:effectLst/>
                          <a:latin typeface="+mn-lt"/>
                          <a:ea typeface="+mn-ea"/>
                          <a:cs typeface="+mn-cs"/>
                        </a:rPr>
                        <a:t>T.N.‑O.</a:t>
                      </a:r>
                      <a:endParaRPr lang="en-US" sz="900" b="1" kern="1200" dirty="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171450" marR="0" lvl="0" indent="-171450">
                        <a:lnSpc>
                          <a:spcPct val="100000"/>
                        </a:lnSpc>
                        <a:spcBef>
                          <a:spcPts val="0"/>
                        </a:spcBef>
                        <a:spcAft>
                          <a:spcPts val="0"/>
                        </a:spcAft>
                        <a:buFont typeface="Arial" panose="020B0604020202020204" pitchFamily="34" charset="0"/>
                        <a:buChar char="•"/>
                      </a:pP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à </a:t>
                      </a:r>
                      <a:r>
                        <a:rPr lang="en-US" sz="900" b="0" kern="1200" dirty="0" err="1">
                          <a:solidFill>
                            <a:schemeClr val="accent4"/>
                          </a:solidFill>
                          <a:effectLst/>
                          <a:latin typeface="+mn-lt"/>
                          <a:ea typeface="+mn-ea"/>
                          <a:cs typeface="+mn-cs"/>
                        </a:rPr>
                        <a:t>faible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revenu</a:t>
                      </a:r>
                      <a:endParaRPr lang="en-US" sz="900" b="0" kern="1200" dirty="0">
                        <a:solidFill>
                          <a:schemeClr val="accent4"/>
                        </a:solidFill>
                        <a:effectLst/>
                        <a:latin typeface="+mn-lt"/>
                        <a:ea typeface="+mn-ea"/>
                        <a:cs typeface="+mn-cs"/>
                      </a:endParaRPr>
                    </a:p>
                    <a:p>
                      <a:pPr marL="171450" marR="0" lvl="0" indent="-171450">
                        <a:lnSpc>
                          <a:spcPct val="100000"/>
                        </a:lnSpc>
                        <a:spcBef>
                          <a:spcPts val="0"/>
                        </a:spcBef>
                        <a:spcAft>
                          <a:spcPts val="0"/>
                        </a:spcAft>
                        <a:buFont typeface="Arial" panose="020B0604020202020204" pitchFamily="34" charset="0"/>
                        <a:buChar char="•"/>
                      </a:pP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immigrées</a:t>
                      </a:r>
                      <a:r>
                        <a:rPr lang="en-US" sz="900" b="0" kern="1200" dirty="0">
                          <a:solidFill>
                            <a:schemeClr val="accent4"/>
                          </a:solidFill>
                          <a:effectLst/>
                          <a:latin typeface="+mn-lt"/>
                          <a:ea typeface="+mn-ea"/>
                          <a:cs typeface="+mn-cs"/>
                        </a:rPr>
                        <a:t> et/</a:t>
                      </a:r>
                      <a:r>
                        <a:rPr lang="en-US" sz="900" b="0" kern="1200" dirty="0" err="1">
                          <a:solidFill>
                            <a:schemeClr val="accent4"/>
                          </a:solidFill>
                          <a:effectLst/>
                          <a:latin typeface="+mn-lt"/>
                          <a:ea typeface="+mn-ea"/>
                          <a:cs typeface="+mn-cs"/>
                        </a:rPr>
                        <a:t>ou</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réfugiées</a:t>
                      </a:r>
                      <a:endParaRPr lang="en-US" sz="900" b="0" kern="1200" dirty="0">
                        <a:solidFill>
                          <a:schemeClr val="accent4"/>
                        </a:solidFill>
                        <a:effectLst/>
                        <a:latin typeface="+mn-lt"/>
                        <a:ea typeface="+mn-ea"/>
                        <a:cs typeface="+mn-cs"/>
                      </a:endParaRPr>
                    </a:p>
                    <a:p>
                      <a:pPr marL="171450" marR="0" lvl="0" indent="-171450">
                        <a:lnSpc>
                          <a:spcPct val="100000"/>
                        </a:lnSpc>
                        <a:spcBef>
                          <a:spcPts val="0"/>
                        </a:spcBef>
                        <a:spcAft>
                          <a:spcPts val="0"/>
                        </a:spcAft>
                        <a:buFont typeface="Arial" panose="020B0604020202020204" pitchFamily="34" charset="0"/>
                        <a:buChar char="•"/>
                      </a:pP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appartenant</a:t>
                      </a:r>
                      <a:r>
                        <a:rPr lang="en-US" sz="900" b="0" kern="1200" dirty="0">
                          <a:solidFill>
                            <a:schemeClr val="accent4"/>
                          </a:solidFill>
                          <a:effectLst/>
                          <a:latin typeface="+mn-lt"/>
                          <a:ea typeface="+mn-ea"/>
                          <a:cs typeface="+mn-cs"/>
                        </a:rPr>
                        <a:t> à des </a:t>
                      </a:r>
                      <a:r>
                        <a:rPr lang="en-US" sz="900" b="0" kern="1200" dirty="0" err="1">
                          <a:solidFill>
                            <a:schemeClr val="accent4"/>
                          </a:solidFill>
                          <a:effectLst/>
                          <a:latin typeface="+mn-lt"/>
                          <a:ea typeface="+mn-ea"/>
                          <a:cs typeface="+mn-cs"/>
                        </a:rPr>
                        <a:t>minorités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raciales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ou</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ethniques</a:t>
                      </a:r>
                      <a:endParaRPr lang="en-US" sz="900" b="0" kern="1200" dirty="0">
                        <a:solidFill>
                          <a:schemeClr val="accent4"/>
                        </a:solidFill>
                        <a:effectLst/>
                        <a:latin typeface="+mn-lt"/>
                        <a:ea typeface="+mn-ea"/>
                        <a:cs typeface="+mn-cs"/>
                      </a:endParaRPr>
                    </a:p>
                    <a:p>
                      <a:pPr marL="171450" marR="0" lvl="0" indent="-171450">
                        <a:lnSpc>
                          <a:spcPct val="100000"/>
                        </a:lnSpc>
                        <a:spcBef>
                          <a:spcPts val="0"/>
                        </a:spcBef>
                        <a:spcAft>
                          <a:spcPts val="0"/>
                        </a:spcAft>
                        <a:buFont typeface="Arial" panose="020B0604020202020204" pitchFamily="34" charset="0"/>
                        <a:buChar char="•"/>
                      </a:pP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appartenant</a:t>
                      </a:r>
                      <a:r>
                        <a:rPr lang="en-US" sz="900" b="0" kern="1200" dirty="0">
                          <a:solidFill>
                            <a:schemeClr val="accent4"/>
                          </a:solidFill>
                          <a:effectLst/>
                          <a:latin typeface="+mn-lt"/>
                          <a:ea typeface="+mn-ea"/>
                          <a:cs typeface="+mn-cs"/>
                        </a:rPr>
                        <a:t> à des </a:t>
                      </a:r>
                      <a:r>
                        <a:rPr lang="en-US" sz="900" b="0" kern="1200" dirty="0" err="1">
                          <a:solidFill>
                            <a:schemeClr val="accent4"/>
                          </a:solidFill>
                          <a:effectLst/>
                          <a:latin typeface="+mn-lt"/>
                          <a:ea typeface="+mn-ea"/>
                          <a:cs typeface="+mn-cs"/>
                        </a:rPr>
                        <a:t>groupes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culturels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particuliers</a:t>
                      </a:r>
                      <a:endParaRPr lang="en-US" sz="900" b="0" kern="1200" dirty="0">
                        <a:solidFill>
                          <a:schemeClr val="accent4"/>
                        </a:solidFill>
                        <a:effectLst/>
                        <a:latin typeface="+mn-lt"/>
                        <a:ea typeface="+mn-ea"/>
                        <a:cs typeface="+mn-cs"/>
                      </a:endParaRPr>
                    </a:p>
                    <a:p>
                      <a:pPr marL="171450" marR="0" lvl="0" indent="-171450">
                        <a:lnSpc>
                          <a:spcPct val="100000"/>
                        </a:lnSpc>
                        <a:spcBef>
                          <a:spcPts val="0"/>
                        </a:spcBef>
                        <a:spcAft>
                          <a:spcPts val="0"/>
                        </a:spcAft>
                        <a:buFont typeface="Arial" panose="020B0604020202020204" pitchFamily="34" charset="0"/>
                        <a:buChar char="•"/>
                      </a:pP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non anglophones et non francophones</a:t>
                      </a:r>
                    </a:p>
                    <a:p>
                      <a:pPr marL="171450" marR="0" lvl="0" indent="-171450">
                        <a:lnSpc>
                          <a:spcPct val="100000"/>
                        </a:lnSpc>
                        <a:spcBef>
                          <a:spcPts val="0"/>
                        </a:spcBef>
                        <a:spcAft>
                          <a:spcPts val="0"/>
                        </a:spcAft>
                        <a:buFont typeface="Arial" panose="020B0604020202020204" pitchFamily="34" charset="0"/>
                        <a:buChar char="•"/>
                      </a:pP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n’ayant</a:t>
                      </a:r>
                      <a:r>
                        <a:rPr lang="en-US" sz="900" b="0" kern="1200" dirty="0">
                          <a:solidFill>
                            <a:schemeClr val="accent4"/>
                          </a:solidFill>
                          <a:effectLst/>
                          <a:latin typeface="+mn-lt"/>
                          <a:ea typeface="+mn-ea"/>
                          <a:cs typeface="+mn-cs"/>
                        </a:rPr>
                        <a:t> pas de FSP</a:t>
                      </a:r>
                    </a:p>
                    <a:p>
                      <a:pPr marL="171450" marR="0" lvl="0" indent="-171450">
                        <a:lnSpc>
                          <a:spcPct val="100000"/>
                        </a:lnSpc>
                        <a:spcBef>
                          <a:spcPts val="0"/>
                        </a:spcBef>
                        <a:spcAft>
                          <a:spcPts val="0"/>
                        </a:spcAft>
                        <a:buFont typeface="Arial" panose="020B0604020202020204" pitchFamily="34" charset="0"/>
                        <a:buChar char="•"/>
                      </a:pP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présentant</a:t>
                      </a:r>
                      <a:r>
                        <a:rPr lang="en-US" sz="900" b="0" kern="1200" dirty="0">
                          <a:solidFill>
                            <a:schemeClr val="accent4"/>
                          </a:solidFill>
                          <a:effectLst/>
                          <a:latin typeface="+mn-lt"/>
                          <a:ea typeface="+mn-ea"/>
                          <a:cs typeface="+mn-cs"/>
                        </a:rPr>
                        <a:t> des </a:t>
                      </a:r>
                      <a:r>
                        <a:rPr lang="en-US" sz="900" b="0" kern="1200" dirty="0" err="1">
                          <a:solidFill>
                            <a:schemeClr val="accent4"/>
                          </a:solidFill>
                          <a:effectLst/>
                          <a:latin typeface="+mn-lt"/>
                          <a:ea typeface="+mn-ea"/>
                          <a:cs typeface="+mn-cs"/>
                        </a:rPr>
                        <a:t>comorbidités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ou</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atteintes</a:t>
                      </a:r>
                      <a:r>
                        <a:rPr lang="en-US" sz="900" b="0" kern="1200" dirty="0">
                          <a:solidFill>
                            <a:schemeClr val="accent4"/>
                          </a:solidFill>
                          <a:effectLst/>
                          <a:latin typeface="+mn-lt"/>
                          <a:ea typeface="+mn-ea"/>
                          <a:cs typeface="+mn-cs"/>
                        </a:rPr>
                        <a:t> de maladies </a:t>
                      </a:r>
                      <a:r>
                        <a:rPr lang="en-US" sz="900" b="0" kern="1200" dirty="0" err="1">
                          <a:solidFill>
                            <a:schemeClr val="accent4"/>
                          </a:solidFill>
                          <a:effectLst/>
                          <a:latin typeface="+mn-lt"/>
                          <a:ea typeface="+mn-ea"/>
                          <a:cs typeface="+mn-cs"/>
                        </a:rPr>
                        <a:t>chroniques</a:t>
                      </a:r>
                      <a:endParaRPr lang="en-US" sz="900" b="0" kern="1200" dirty="0">
                        <a:solidFill>
                          <a:schemeClr val="accent4"/>
                        </a:solidFill>
                        <a:effectLst/>
                        <a:latin typeface="+mn-lt"/>
                        <a:ea typeface="+mn-ea"/>
                        <a:cs typeface="+mn-cs"/>
                      </a:endParaRPr>
                    </a:p>
                    <a:p>
                      <a:pPr marL="171450" marR="0" lvl="0" indent="-171450">
                        <a:lnSpc>
                          <a:spcPct val="100000"/>
                        </a:lnSpc>
                        <a:spcBef>
                          <a:spcPts val="0"/>
                        </a:spcBef>
                        <a:spcAft>
                          <a:spcPts val="0"/>
                        </a:spcAft>
                        <a:buFont typeface="Arial" panose="020B0604020202020204" pitchFamily="34" charset="0"/>
                        <a:buChar char="•"/>
                      </a:pP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présentant</a:t>
                      </a:r>
                      <a:r>
                        <a:rPr lang="en-US" sz="900" b="0" kern="1200" dirty="0">
                          <a:solidFill>
                            <a:schemeClr val="accent4"/>
                          </a:solidFill>
                          <a:effectLst/>
                          <a:latin typeface="+mn-lt"/>
                          <a:ea typeface="+mn-ea"/>
                          <a:cs typeface="+mn-cs"/>
                        </a:rPr>
                        <a:t> un handicap physique</a:t>
                      </a:r>
                    </a:p>
                    <a:p>
                      <a:pPr marL="171450" marR="0" lvl="0" indent="-171450">
                        <a:lnSpc>
                          <a:spcPct val="100000"/>
                        </a:lnSpc>
                        <a:spcBef>
                          <a:spcPts val="0"/>
                        </a:spcBef>
                        <a:spcAft>
                          <a:spcPts val="0"/>
                        </a:spcAft>
                        <a:buFont typeface="Arial" panose="020B0604020202020204" pitchFamily="34" charset="0"/>
                        <a:buChar char="•"/>
                      </a:pP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en</a:t>
                      </a:r>
                      <a:r>
                        <a:rPr lang="en-US" sz="900" b="0" kern="1200" dirty="0">
                          <a:solidFill>
                            <a:schemeClr val="accent4"/>
                          </a:solidFill>
                          <a:effectLst/>
                          <a:latin typeface="+mn-lt"/>
                          <a:ea typeface="+mn-ea"/>
                          <a:cs typeface="+mn-cs"/>
                        </a:rPr>
                        <a:t> situation </a:t>
                      </a:r>
                      <a:r>
                        <a:rPr lang="en-US" sz="900" b="0" kern="1200" dirty="0" err="1">
                          <a:solidFill>
                            <a:schemeClr val="accent4"/>
                          </a:solidFill>
                          <a:effectLst/>
                          <a:latin typeface="+mn-lt"/>
                          <a:ea typeface="+mn-ea"/>
                          <a:cs typeface="+mn-cs"/>
                        </a:rPr>
                        <a:t>d’itinérance</a:t>
                      </a:r>
                      <a:endParaRPr lang="en-US" sz="900" b="0" kern="1200" dirty="0">
                        <a:solidFill>
                          <a:schemeClr val="accent4"/>
                        </a:solidFill>
                        <a:effectLst/>
                        <a:latin typeface="+mn-lt"/>
                        <a:ea typeface="+mn-ea"/>
                        <a:cs typeface="+mn-cs"/>
                      </a:endParaRPr>
                    </a:p>
                    <a:p>
                      <a:pPr marL="171450" marR="0" lvl="0" indent="-171450">
                        <a:lnSpc>
                          <a:spcPct val="100000"/>
                        </a:lnSpc>
                        <a:spcBef>
                          <a:spcPts val="0"/>
                        </a:spcBef>
                        <a:spcAft>
                          <a:spcPts val="0"/>
                        </a:spcAft>
                        <a:buFont typeface="Arial" panose="020B0604020202020204" pitchFamily="34" charset="0"/>
                        <a:buChar char="•"/>
                      </a:pP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vivant dans des </a:t>
                      </a:r>
                      <a:r>
                        <a:rPr lang="en-US" sz="900" b="0" kern="1200" dirty="0" err="1">
                          <a:solidFill>
                            <a:schemeClr val="accent4"/>
                          </a:solidFill>
                          <a:effectLst/>
                          <a:latin typeface="+mn-lt"/>
                          <a:ea typeface="+mn-ea"/>
                          <a:cs typeface="+mn-cs"/>
                        </a:rPr>
                        <a:t>collectivités</a:t>
                      </a:r>
                      <a:r>
                        <a:rPr lang="en-US" sz="900" b="0" kern="1200" dirty="0">
                          <a:solidFill>
                            <a:schemeClr val="accent4"/>
                          </a:solidFill>
                          <a:effectLst/>
                          <a:latin typeface="+mn-lt"/>
                          <a:ea typeface="+mn-ea"/>
                          <a:cs typeface="+mn-cs"/>
                        </a:rPr>
                        <a:t> rurales et </a:t>
                      </a:r>
                      <a:r>
                        <a:rPr lang="en-US" sz="900" b="0" kern="1200" dirty="0" err="1">
                          <a:solidFill>
                            <a:schemeClr val="accent4"/>
                          </a:solidFill>
                          <a:effectLst/>
                          <a:latin typeface="+mn-lt"/>
                          <a:ea typeface="+mn-ea"/>
                          <a:cs typeface="+mn-cs"/>
                        </a:rPr>
                        <a:t>éloignées</a:t>
                      </a:r>
                      <a:endParaRPr lang="en-US" sz="900" b="0" kern="1200" dirty="0">
                        <a:solidFill>
                          <a:schemeClr val="accent4"/>
                        </a:solidFill>
                        <a:effectLst/>
                        <a:latin typeface="+mn-lt"/>
                        <a:ea typeface="+mn-ea"/>
                        <a:cs typeface="+mn-cs"/>
                      </a:endParaRPr>
                    </a:p>
                  </a:txBody>
                  <a:tcPr marL="68580" marR="68580" marT="0" marB="0">
                    <a:solidFill>
                      <a:srgbClr val="FEFFFE"/>
                    </a:solidFill>
                  </a:tcPr>
                </a:tc>
                <a:tc>
                  <a:txBody>
                    <a:bodyPr/>
                    <a:lstStyle/>
                    <a:p>
                      <a:pPr marL="171450" marR="0" lvl="0" indent="-171450">
                        <a:lnSpc>
                          <a:spcPct val="100000"/>
                        </a:lnSpc>
                        <a:spcBef>
                          <a:spcPts val="0"/>
                        </a:spcBef>
                        <a:spcAft>
                          <a:spcPts val="0"/>
                        </a:spcAft>
                        <a:buFont typeface="Arial" panose="020B0604020202020204" pitchFamily="34" charset="0"/>
                        <a:buChar char="•"/>
                      </a:pPr>
                      <a:r>
                        <a:rPr lang="fr-CA" sz="900" b="0" kern="1200" dirty="0">
                          <a:solidFill>
                            <a:schemeClr val="accent4"/>
                          </a:solidFill>
                          <a:effectLst/>
                          <a:latin typeface="+mn-lt"/>
                          <a:ea typeface="+mn-ea"/>
                          <a:cs typeface="+mn-cs"/>
                        </a:rPr>
                        <a:t>Formation</a:t>
                      </a:r>
                      <a:endParaRPr lang="en-US" sz="900" b="0" kern="1200" dirty="0">
                        <a:solidFill>
                          <a:schemeClr val="accent4"/>
                        </a:solidFill>
                        <a:effectLst/>
                        <a:latin typeface="+mn-lt"/>
                        <a:ea typeface="+mn-ea"/>
                        <a:cs typeface="+mn-cs"/>
                      </a:endParaRPr>
                    </a:p>
                    <a:p>
                      <a:pPr marL="171450" marR="0" lvl="0" indent="-171450">
                        <a:lnSpc>
                          <a:spcPct val="100000"/>
                        </a:lnSpc>
                        <a:spcBef>
                          <a:spcPts val="0"/>
                        </a:spcBef>
                        <a:spcAft>
                          <a:spcPts val="0"/>
                        </a:spcAft>
                        <a:buFont typeface="Arial" panose="020B0604020202020204" pitchFamily="34" charset="0"/>
                        <a:buChar char="•"/>
                      </a:pPr>
                      <a:r>
                        <a:rPr lang="fr-CA" sz="900" b="0" kern="1200" dirty="0">
                          <a:solidFill>
                            <a:schemeClr val="accent4"/>
                          </a:solidFill>
                          <a:effectLst/>
                          <a:latin typeface="+mn-lt"/>
                          <a:ea typeface="+mn-ea"/>
                          <a:cs typeface="+mn-cs"/>
                        </a:rPr>
                        <a:t>Médias (petits et de masse)</a:t>
                      </a:r>
                      <a:endParaRPr lang="en-US" sz="900" b="0" kern="1200" dirty="0">
                        <a:solidFill>
                          <a:schemeClr val="accent4"/>
                        </a:solidFill>
                        <a:effectLst/>
                        <a:latin typeface="+mn-lt"/>
                        <a:ea typeface="+mn-ea"/>
                        <a:cs typeface="+mn-cs"/>
                      </a:endParaRPr>
                    </a:p>
                    <a:p>
                      <a:pPr marL="171450" marR="0" lvl="0" indent="-171450">
                        <a:lnSpc>
                          <a:spcPct val="100000"/>
                        </a:lnSpc>
                        <a:spcBef>
                          <a:spcPts val="0"/>
                        </a:spcBef>
                        <a:spcAft>
                          <a:spcPts val="0"/>
                        </a:spcAft>
                        <a:buFont typeface="Arial" panose="020B0604020202020204" pitchFamily="34" charset="0"/>
                        <a:buChar char="•"/>
                      </a:pPr>
                      <a:r>
                        <a:rPr lang="fr-CA" sz="900" b="0" kern="1200" dirty="0">
                          <a:solidFill>
                            <a:schemeClr val="accent4"/>
                          </a:solidFill>
                          <a:effectLst/>
                          <a:latin typeface="+mn-lt"/>
                          <a:ea typeface="+mn-ea"/>
                          <a:cs typeface="+mn-cs"/>
                        </a:rPr>
                        <a:t>Possibilités d’accès direct</a:t>
                      </a:r>
                      <a:endParaRPr lang="en-US" sz="900" b="0" kern="1200" dirty="0">
                        <a:solidFill>
                          <a:schemeClr val="accent4"/>
                        </a:solidFill>
                        <a:effectLst/>
                        <a:latin typeface="+mn-lt"/>
                        <a:ea typeface="+mn-ea"/>
                        <a:cs typeface="+mn-cs"/>
                      </a:endParaRPr>
                    </a:p>
                    <a:p>
                      <a:pPr marL="171450" marR="0" lvl="0" indent="-171450">
                        <a:lnSpc>
                          <a:spcPct val="100000"/>
                        </a:lnSpc>
                        <a:spcBef>
                          <a:spcPts val="0"/>
                        </a:spcBef>
                        <a:spcAft>
                          <a:spcPts val="0"/>
                        </a:spcAft>
                        <a:buFont typeface="Arial" panose="020B0604020202020204" pitchFamily="34" charset="0"/>
                        <a:buChar char="•"/>
                      </a:pPr>
                      <a:r>
                        <a:rPr lang="fr-CA" sz="900" b="0" kern="1200" dirty="0">
                          <a:solidFill>
                            <a:schemeClr val="accent4"/>
                          </a:solidFill>
                          <a:effectLst/>
                          <a:latin typeface="+mn-lt"/>
                          <a:ea typeface="+mn-ea"/>
                          <a:cs typeface="+mn-cs"/>
                        </a:rPr>
                        <a:t>Rappel aux participantes</a:t>
                      </a:r>
                      <a:endParaRPr lang="en-US" sz="900" b="0" kern="1200" dirty="0">
                        <a:solidFill>
                          <a:schemeClr val="accent4"/>
                        </a:solidFill>
                        <a:effectLst/>
                        <a:latin typeface="+mn-lt"/>
                        <a:ea typeface="+mn-ea"/>
                        <a:cs typeface="+mn-cs"/>
                      </a:endParaRPr>
                    </a:p>
                    <a:p>
                      <a:pPr marL="171450" marR="0" lvl="0" indent="-171450">
                        <a:lnSpc>
                          <a:spcPct val="100000"/>
                        </a:lnSpc>
                        <a:spcBef>
                          <a:spcPts val="0"/>
                        </a:spcBef>
                        <a:spcAft>
                          <a:spcPts val="0"/>
                        </a:spcAft>
                        <a:buFont typeface="Arial" panose="020B0604020202020204" pitchFamily="34" charset="0"/>
                        <a:buChar char="•"/>
                      </a:pPr>
                      <a:r>
                        <a:rPr lang="fr-CA" sz="900" b="0" kern="1200" dirty="0">
                          <a:solidFill>
                            <a:schemeClr val="accent4"/>
                          </a:solidFill>
                          <a:effectLst/>
                          <a:latin typeface="+mn-lt"/>
                          <a:ea typeface="+mn-ea"/>
                          <a:cs typeface="+mn-cs"/>
                        </a:rPr>
                        <a:t>Système d’invitation à un nouveau rendez-vous</a:t>
                      </a:r>
                      <a:endParaRPr lang="en-US" sz="900" b="0" kern="1200" dirty="0">
                        <a:solidFill>
                          <a:schemeClr val="accent4"/>
                        </a:solidFill>
                        <a:effectLst/>
                        <a:latin typeface="+mn-lt"/>
                        <a:ea typeface="+mn-ea"/>
                        <a:cs typeface="+mn-cs"/>
                      </a:endParaRPr>
                    </a:p>
                    <a:p>
                      <a:pPr marL="171450" marR="0" lvl="0" indent="-171450">
                        <a:lnSpc>
                          <a:spcPct val="100000"/>
                        </a:lnSpc>
                        <a:spcBef>
                          <a:spcPts val="0"/>
                        </a:spcBef>
                        <a:spcAft>
                          <a:spcPts val="0"/>
                        </a:spcAft>
                        <a:buFont typeface="Arial" panose="020B0604020202020204" pitchFamily="34" charset="0"/>
                        <a:buChar char="•"/>
                      </a:pPr>
                      <a:r>
                        <a:rPr lang="fr-CA" sz="900" b="0" kern="1200" dirty="0">
                          <a:solidFill>
                            <a:schemeClr val="accent4"/>
                          </a:solidFill>
                          <a:effectLst/>
                          <a:latin typeface="+mn-lt"/>
                          <a:ea typeface="+mn-ea"/>
                          <a:cs typeface="+mn-cs"/>
                        </a:rPr>
                        <a:t>Orientation des patientes</a:t>
                      </a:r>
                      <a:endParaRPr lang="en-US" sz="900" b="0" kern="1200" dirty="0">
                        <a:solidFill>
                          <a:schemeClr val="accent4"/>
                        </a:solidFill>
                        <a:effectLst/>
                        <a:latin typeface="+mn-lt"/>
                        <a:ea typeface="+mn-ea"/>
                        <a:cs typeface="+mn-cs"/>
                      </a:endParaRPr>
                    </a:p>
                    <a:p>
                      <a:pPr marL="171450" marR="0" lvl="0" indent="-171450">
                        <a:lnSpc>
                          <a:spcPct val="100000"/>
                        </a:lnSpc>
                        <a:spcBef>
                          <a:spcPts val="0"/>
                        </a:spcBef>
                        <a:spcAft>
                          <a:spcPts val="0"/>
                        </a:spcAft>
                        <a:buFont typeface="Arial" panose="020B0604020202020204" pitchFamily="34" charset="0"/>
                        <a:buChar char="•"/>
                      </a:pPr>
                      <a:r>
                        <a:rPr lang="fr-CA" sz="900" b="0" kern="1200" dirty="0">
                          <a:solidFill>
                            <a:schemeClr val="accent4"/>
                          </a:solidFill>
                          <a:effectLst/>
                          <a:latin typeface="+mn-lt"/>
                          <a:ea typeface="+mn-ea"/>
                          <a:cs typeface="+mn-cs"/>
                        </a:rPr>
                        <a:t>Formation des FSS sur les compétences culturelles</a:t>
                      </a:r>
                      <a:endParaRPr lang="en-US" sz="900" b="0" kern="1200" dirty="0">
                        <a:solidFill>
                          <a:schemeClr val="accent4"/>
                        </a:solidFill>
                        <a:effectLst/>
                        <a:latin typeface="+mn-lt"/>
                        <a:ea typeface="+mn-ea"/>
                        <a:cs typeface="+mn-cs"/>
                      </a:endParaRPr>
                    </a:p>
                    <a:p>
                      <a:pPr marL="171450" marR="0" lvl="0" indent="-171450">
                        <a:lnSpc>
                          <a:spcPct val="100000"/>
                        </a:lnSpc>
                        <a:spcBef>
                          <a:spcPts val="0"/>
                        </a:spcBef>
                        <a:spcAft>
                          <a:spcPts val="0"/>
                        </a:spcAft>
                        <a:buFont typeface="Arial" panose="020B0604020202020204" pitchFamily="34" charset="0"/>
                        <a:buChar char="•"/>
                      </a:pPr>
                      <a:r>
                        <a:rPr lang="fr-CA" sz="900" b="0" kern="1200" dirty="0">
                          <a:solidFill>
                            <a:schemeClr val="accent4"/>
                          </a:solidFill>
                          <a:effectLst/>
                          <a:latin typeface="+mn-lt"/>
                          <a:ea typeface="+mn-ea"/>
                          <a:cs typeface="+mn-cs"/>
                        </a:rPr>
                        <a:t>Accès aux services d’interprétation (propres au centre)</a:t>
                      </a:r>
                      <a:endParaRPr lang="en-US" sz="900" b="0" kern="1200" dirty="0">
                        <a:solidFill>
                          <a:schemeClr val="accent4"/>
                        </a:solidFill>
                        <a:effectLst/>
                        <a:latin typeface="+mn-lt"/>
                        <a:ea typeface="+mn-ea"/>
                        <a:cs typeface="+mn-cs"/>
                      </a:endParaRPr>
                    </a:p>
                  </a:txBody>
                  <a:tcPr marL="68580" marR="68580" marT="0" marB="0">
                    <a:solidFill>
                      <a:srgbClr val="FEFFFE"/>
                    </a:solidFill>
                  </a:tcPr>
                </a:tc>
                <a:tc>
                  <a:txBody>
                    <a:bodyPr/>
                    <a:lstStyle/>
                    <a:p>
                      <a:pPr marL="99695" marR="0" indent="-128905">
                        <a:lnSpc>
                          <a:spcPct val="107000"/>
                        </a:lnSpc>
                        <a:spcBef>
                          <a:spcPts val="720"/>
                        </a:spcBef>
                        <a:spcAft>
                          <a:spcPts val="720"/>
                        </a:spcAft>
                      </a:pPr>
                      <a:r>
                        <a:rPr lang="en-US" sz="900" b="0" kern="1200" dirty="0" err="1">
                          <a:solidFill>
                            <a:schemeClr val="accent4"/>
                          </a:solidFill>
                          <a:effectLst/>
                          <a:latin typeface="+mn-lt"/>
                          <a:ea typeface="+mn-ea"/>
                          <a:cs typeface="+mn-cs"/>
                        </a:rPr>
                        <a:t>Toutes</a:t>
                      </a:r>
                      <a:r>
                        <a:rPr lang="en-US" sz="900" b="0" kern="1200" dirty="0">
                          <a:solidFill>
                            <a:schemeClr val="accent4"/>
                          </a:solidFill>
                          <a:effectLst/>
                          <a:latin typeface="+mn-lt"/>
                          <a:ea typeface="+mn-ea"/>
                          <a:cs typeface="+mn-cs"/>
                        </a:rPr>
                        <a:t>: ✓</a:t>
                      </a:r>
                    </a:p>
                    <a:p>
                      <a:pPr marL="99695" marR="0">
                        <a:lnSpc>
                          <a:spcPct val="107000"/>
                        </a:lnSpc>
                        <a:spcBef>
                          <a:spcPts val="720"/>
                        </a:spcBef>
                        <a:spcAft>
                          <a:spcPts val="720"/>
                        </a:spcAft>
                      </a:pPr>
                      <a:r>
                        <a:rPr lang="en-US" sz="900" b="0" kern="1200" dirty="0">
                          <a:solidFill>
                            <a:schemeClr val="accent4"/>
                          </a:solidFill>
                          <a:effectLst/>
                          <a:latin typeface="+mn-lt"/>
                          <a:ea typeface="+mn-ea"/>
                          <a:cs typeface="+mn-cs"/>
                        </a:rPr>
                        <a:t> </a:t>
                      </a:r>
                    </a:p>
                  </a:txBody>
                  <a:tcPr marL="68580" marR="68580" marT="0" marB="0">
                    <a:solidFill>
                      <a:srgbClr val="FEFFFE"/>
                    </a:solidFill>
                  </a:tcPr>
                </a:tc>
                <a:tc>
                  <a:txBody>
                    <a:bodyPr/>
                    <a:lstStyle/>
                    <a:p>
                      <a:pPr marL="171450" marR="0" lvl="0" indent="-171450">
                        <a:lnSpc>
                          <a:spcPct val="100000"/>
                        </a:lnSpc>
                        <a:spcBef>
                          <a:spcPts val="0"/>
                        </a:spcBef>
                        <a:spcAft>
                          <a:spcPts val="0"/>
                        </a:spcAft>
                        <a:buFont typeface="Arial" panose="020B0604020202020204" pitchFamily="34" charset="0"/>
                        <a:buChar char="•"/>
                        <a:tabLst>
                          <a:tab pos="5280025" algn="l"/>
                        </a:tabLst>
                      </a:pPr>
                      <a:r>
                        <a:rPr lang="en-CA" sz="900" b="0" kern="1200" dirty="0">
                          <a:solidFill>
                            <a:schemeClr val="accent4"/>
                          </a:solidFill>
                          <a:effectLst/>
                          <a:latin typeface="+mn-lt"/>
                          <a:ea typeface="+mn-ea"/>
                          <a:cs typeface="+mn-cs"/>
                        </a:rPr>
                        <a:t>Des </a:t>
                      </a:r>
                      <a:r>
                        <a:rPr lang="en-CA" sz="900" b="0" kern="1200" dirty="0" err="1">
                          <a:solidFill>
                            <a:schemeClr val="accent4"/>
                          </a:solidFill>
                          <a:effectLst/>
                          <a:latin typeface="+mn-lt"/>
                          <a:ea typeface="+mn-ea"/>
                          <a:cs typeface="+mn-cs"/>
                        </a:rPr>
                        <a:t>trousses</a:t>
                      </a:r>
                      <a:r>
                        <a:rPr lang="en-CA" sz="900" b="0" kern="1200" dirty="0">
                          <a:solidFill>
                            <a:schemeClr val="accent4"/>
                          </a:solidFill>
                          <a:effectLst/>
                          <a:latin typeface="+mn-lt"/>
                          <a:ea typeface="+mn-ea"/>
                          <a:cs typeface="+mn-cs"/>
                        </a:rPr>
                        <a:t> de </a:t>
                      </a:r>
                      <a:r>
                        <a:rPr lang="en-CA" sz="900" b="0" kern="1200" dirty="0" err="1">
                          <a:solidFill>
                            <a:schemeClr val="accent4"/>
                          </a:solidFill>
                          <a:effectLst/>
                          <a:latin typeface="+mn-lt"/>
                          <a:ea typeface="+mn-ea"/>
                          <a:cs typeface="+mn-cs"/>
                        </a:rPr>
                        <a:t>sensibilisation</a:t>
                      </a:r>
                      <a:r>
                        <a:rPr lang="en-CA" sz="900" b="0" kern="1200" dirty="0">
                          <a:solidFill>
                            <a:schemeClr val="accent4"/>
                          </a:solidFill>
                          <a:effectLst/>
                          <a:latin typeface="+mn-lt"/>
                          <a:ea typeface="+mn-ea"/>
                          <a:cs typeface="+mn-cs"/>
                        </a:rPr>
                        <a:t> au </a:t>
                      </a:r>
                      <a:r>
                        <a:rPr lang="en-CA" sz="900" b="0" kern="1200" dirty="0" err="1">
                          <a:solidFill>
                            <a:schemeClr val="accent4"/>
                          </a:solidFill>
                          <a:effectLst/>
                          <a:latin typeface="+mn-lt"/>
                          <a:ea typeface="+mn-ea"/>
                          <a:cs typeface="+mn-cs"/>
                        </a:rPr>
                        <a:t>dépistage</a:t>
                      </a:r>
                      <a:r>
                        <a:rPr lang="en-CA" sz="900" b="0" kern="1200" dirty="0">
                          <a:solidFill>
                            <a:schemeClr val="accent4"/>
                          </a:solidFill>
                          <a:effectLst/>
                          <a:latin typeface="+mn-lt"/>
                          <a:ea typeface="+mn-ea"/>
                          <a:cs typeface="+mn-cs"/>
                        </a:rPr>
                        <a:t> du cancer du sein </a:t>
                      </a:r>
                      <a:r>
                        <a:rPr lang="en-CA" sz="900" b="0" kern="1200" dirty="0" err="1">
                          <a:solidFill>
                            <a:schemeClr val="accent4"/>
                          </a:solidFill>
                          <a:effectLst/>
                          <a:latin typeface="+mn-lt"/>
                          <a:ea typeface="+mn-ea"/>
                          <a:cs typeface="+mn-cs"/>
                        </a:rPr>
                        <a:t>ont</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été</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élaborées</a:t>
                      </a:r>
                      <a:r>
                        <a:rPr lang="en-CA" sz="900" b="0" kern="1200" dirty="0">
                          <a:solidFill>
                            <a:schemeClr val="accent4"/>
                          </a:solidFill>
                          <a:effectLst/>
                          <a:latin typeface="+mn-lt"/>
                          <a:ea typeface="+mn-ea"/>
                          <a:cs typeface="+mn-cs"/>
                        </a:rPr>
                        <a:t> et </a:t>
                      </a:r>
                      <a:r>
                        <a:rPr lang="en-CA" sz="900" b="0" kern="1200" dirty="0" err="1">
                          <a:solidFill>
                            <a:schemeClr val="accent4"/>
                          </a:solidFill>
                          <a:effectLst/>
                          <a:latin typeface="+mn-lt"/>
                          <a:ea typeface="+mn-ea"/>
                          <a:cs typeface="+mn-cs"/>
                        </a:rPr>
                        <a:t>distribuées</a:t>
                      </a:r>
                      <a:r>
                        <a:rPr lang="en-CA" sz="900" b="0" kern="1200" dirty="0">
                          <a:solidFill>
                            <a:schemeClr val="accent4"/>
                          </a:solidFill>
                          <a:effectLst/>
                          <a:latin typeface="+mn-lt"/>
                          <a:ea typeface="+mn-ea"/>
                          <a:cs typeface="+mn-cs"/>
                        </a:rPr>
                        <a:t> aux </a:t>
                      </a:r>
                      <a:r>
                        <a:rPr lang="en-CA" sz="900" b="0" kern="1200" dirty="0" err="1">
                          <a:solidFill>
                            <a:schemeClr val="accent4"/>
                          </a:solidFill>
                          <a:effectLst/>
                          <a:latin typeface="+mn-lt"/>
                          <a:ea typeface="+mn-ea"/>
                          <a:cs typeface="+mn-cs"/>
                        </a:rPr>
                        <a:t>représentants</a:t>
                      </a:r>
                      <a:r>
                        <a:rPr lang="en-CA" sz="900" b="0" kern="1200" dirty="0">
                          <a:solidFill>
                            <a:schemeClr val="accent4"/>
                          </a:solidFill>
                          <a:effectLst/>
                          <a:latin typeface="+mn-lt"/>
                          <a:ea typeface="+mn-ea"/>
                          <a:cs typeface="+mn-cs"/>
                        </a:rPr>
                        <a:t> de la </a:t>
                      </a:r>
                      <a:r>
                        <a:rPr lang="en-CA" sz="900" b="0" kern="1200" dirty="0" err="1">
                          <a:solidFill>
                            <a:schemeClr val="accent4"/>
                          </a:solidFill>
                          <a:effectLst/>
                          <a:latin typeface="+mn-lt"/>
                          <a:ea typeface="+mn-ea"/>
                          <a:cs typeface="+mn-cs"/>
                        </a:rPr>
                        <a:t>santé</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communautaire</a:t>
                      </a:r>
                      <a:r>
                        <a:rPr lang="en-CA" sz="900" b="0" kern="1200" dirty="0">
                          <a:solidFill>
                            <a:schemeClr val="accent4"/>
                          </a:solidFill>
                          <a:effectLst/>
                          <a:latin typeface="+mn-lt"/>
                          <a:ea typeface="+mn-ea"/>
                          <a:cs typeface="+mn-cs"/>
                        </a:rPr>
                        <a:t>, dans </a:t>
                      </a:r>
                      <a:r>
                        <a:rPr lang="en-CA" sz="900" b="0" kern="1200" dirty="0" err="1">
                          <a:solidFill>
                            <a:schemeClr val="accent4"/>
                          </a:solidFill>
                          <a:effectLst/>
                          <a:latin typeface="+mn-lt"/>
                          <a:ea typeface="+mn-ea"/>
                          <a:cs typeface="+mn-cs"/>
                        </a:rPr>
                        <a:t>tous</a:t>
                      </a:r>
                      <a:r>
                        <a:rPr lang="en-CA" sz="900" b="0" kern="1200" dirty="0">
                          <a:solidFill>
                            <a:schemeClr val="accent4"/>
                          </a:solidFill>
                          <a:effectLst/>
                          <a:latin typeface="+mn-lt"/>
                          <a:ea typeface="+mn-ea"/>
                          <a:cs typeface="+mn-cs"/>
                        </a:rPr>
                        <a:t> les centres de </a:t>
                      </a:r>
                      <a:r>
                        <a:rPr lang="en-CA" sz="900" b="0" kern="1200" dirty="0" err="1">
                          <a:solidFill>
                            <a:schemeClr val="accent4"/>
                          </a:solidFill>
                          <a:effectLst/>
                          <a:latin typeface="+mn-lt"/>
                          <a:ea typeface="+mn-ea"/>
                          <a:cs typeface="+mn-cs"/>
                        </a:rPr>
                        <a:t>santé</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communautaires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afin</a:t>
                      </a:r>
                      <a:r>
                        <a:rPr lang="en-CA" sz="900" b="0" kern="1200" dirty="0">
                          <a:solidFill>
                            <a:schemeClr val="accent4"/>
                          </a:solidFill>
                          <a:effectLst/>
                          <a:latin typeface="+mn-lt"/>
                          <a:ea typeface="+mn-ea"/>
                          <a:cs typeface="+mn-cs"/>
                        </a:rPr>
                        <a:t> de </a:t>
                      </a:r>
                      <a:r>
                        <a:rPr lang="en-CA" sz="900" b="0" kern="1200" dirty="0" err="1">
                          <a:solidFill>
                            <a:schemeClr val="accent4"/>
                          </a:solidFill>
                          <a:effectLst/>
                          <a:latin typeface="+mn-lt"/>
                          <a:ea typeface="+mn-ea"/>
                          <a:cs typeface="+mn-cs"/>
                        </a:rPr>
                        <a:t>promouvoir</a:t>
                      </a:r>
                      <a:r>
                        <a:rPr lang="en-CA" sz="900" b="0" kern="1200" dirty="0">
                          <a:solidFill>
                            <a:schemeClr val="accent4"/>
                          </a:solidFill>
                          <a:effectLst/>
                          <a:latin typeface="+mn-lt"/>
                          <a:ea typeface="+mn-ea"/>
                          <a:cs typeface="+mn-cs"/>
                        </a:rPr>
                        <a:t> la formation à </a:t>
                      </a:r>
                      <a:r>
                        <a:rPr lang="en-CA" sz="900" b="0" kern="1200" dirty="0" err="1">
                          <a:solidFill>
                            <a:schemeClr val="accent4"/>
                          </a:solidFill>
                          <a:effectLst/>
                          <a:latin typeface="+mn-lt"/>
                          <a:ea typeface="+mn-ea"/>
                          <a:cs typeface="+mn-cs"/>
                        </a:rPr>
                        <a:t>l’échelon</a:t>
                      </a:r>
                      <a:r>
                        <a:rPr lang="en-CA" sz="900" b="0" kern="1200" dirty="0">
                          <a:solidFill>
                            <a:schemeClr val="accent4"/>
                          </a:solidFill>
                          <a:effectLst/>
                          <a:latin typeface="+mn-lt"/>
                          <a:ea typeface="+mn-ea"/>
                          <a:cs typeface="+mn-cs"/>
                        </a:rPr>
                        <a:t> local.</a:t>
                      </a:r>
                      <a:endParaRPr lang="en-US" sz="900" b="0" kern="1200" dirty="0">
                        <a:solidFill>
                          <a:schemeClr val="accent4"/>
                        </a:solidFill>
                        <a:effectLst/>
                        <a:latin typeface="+mn-lt"/>
                        <a:ea typeface="+mn-ea"/>
                        <a:cs typeface="+mn-cs"/>
                      </a:endParaRPr>
                    </a:p>
                    <a:p>
                      <a:pPr marL="171450" marR="0" lvl="0" indent="-171450">
                        <a:lnSpc>
                          <a:spcPct val="100000"/>
                        </a:lnSpc>
                        <a:spcBef>
                          <a:spcPts val="0"/>
                        </a:spcBef>
                        <a:spcAft>
                          <a:spcPts val="0"/>
                        </a:spcAft>
                        <a:buFont typeface="Arial" panose="020B0604020202020204" pitchFamily="34" charset="0"/>
                        <a:buChar char="•"/>
                        <a:tabLst>
                          <a:tab pos="5280025" algn="l"/>
                        </a:tabLst>
                      </a:pPr>
                      <a:r>
                        <a:rPr lang="en-CA" sz="900" b="0" kern="1200" dirty="0" err="1">
                          <a:solidFill>
                            <a:schemeClr val="accent4"/>
                          </a:solidFill>
                          <a:effectLst/>
                          <a:latin typeface="+mn-lt"/>
                          <a:ea typeface="+mn-ea"/>
                          <a:cs typeface="+mn-cs"/>
                        </a:rPr>
                        <a:t>Création</a:t>
                      </a:r>
                      <a:r>
                        <a:rPr lang="en-CA" sz="900" b="0" kern="1200" dirty="0">
                          <a:solidFill>
                            <a:schemeClr val="accent4"/>
                          </a:solidFill>
                          <a:effectLst/>
                          <a:latin typeface="+mn-lt"/>
                          <a:ea typeface="+mn-ea"/>
                          <a:cs typeface="+mn-cs"/>
                        </a:rPr>
                        <a:t> et </a:t>
                      </a:r>
                      <a:r>
                        <a:rPr lang="en-CA" sz="900" b="0" kern="1200" dirty="0" err="1">
                          <a:solidFill>
                            <a:schemeClr val="accent4"/>
                          </a:solidFill>
                          <a:effectLst/>
                          <a:latin typeface="+mn-lt"/>
                          <a:ea typeface="+mn-ea"/>
                          <a:cs typeface="+mn-cs"/>
                        </a:rPr>
                        <a:t>lancement</a:t>
                      </a:r>
                      <a:r>
                        <a:rPr lang="en-CA" sz="900" b="0" kern="1200" dirty="0">
                          <a:solidFill>
                            <a:schemeClr val="accent4"/>
                          </a:solidFill>
                          <a:effectLst/>
                          <a:latin typeface="+mn-lt"/>
                          <a:ea typeface="+mn-ea"/>
                          <a:cs typeface="+mn-cs"/>
                        </a:rPr>
                        <a:t> de publications sur les </a:t>
                      </a:r>
                      <a:r>
                        <a:rPr lang="en-CA" sz="900" b="0" kern="1200" dirty="0" err="1">
                          <a:solidFill>
                            <a:schemeClr val="accent4"/>
                          </a:solidFill>
                          <a:effectLst/>
                          <a:latin typeface="+mn-lt"/>
                          <a:ea typeface="+mn-ea"/>
                          <a:cs typeface="+mn-cs"/>
                        </a:rPr>
                        <a:t>plateformes</a:t>
                      </a:r>
                      <a:r>
                        <a:rPr lang="en-CA" sz="900" b="0" kern="1200" dirty="0">
                          <a:solidFill>
                            <a:schemeClr val="accent4"/>
                          </a:solidFill>
                          <a:effectLst/>
                          <a:latin typeface="+mn-lt"/>
                          <a:ea typeface="+mn-ea"/>
                          <a:cs typeface="+mn-cs"/>
                        </a:rPr>
                        <a:t> de </a:t>
                      </a:r>
                      <a:r>
                        <a:rPr lang="en-CA" sz="900" b="0" kern="1200" dirty="0" err="1">
                          <a:solidFill>
                            <a:schemeClr val="accent4"/>
                          </a:solidFill>
                          <a:effectLst/>
                          <a:latin typeface="+mn-lt"/>
                          <a:ea typeface="+mn-ea"/>
                          <a:cs typeface="+mn-cs"/>
                        </a:rPr>
                        <a:t>médias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sociaux</a:t>
                      </a:r>
                      <a:r>
                        <a:rPr lang="en-CA" sz="900" b="0" kern="1200" dirty="0">
                          <a:solidFill>
                            <a:schemeClr val="accent4"/>
                          </a:solidFill>
                          <a:effectLst/>
                          <a:latin typeface="+mn-lt"/>
                          <a:ea typeface="+mn-ea"/>
                          <a:cs typeface="+mn-cs"/>
                        </a:rPr>
                        <a:t> du </a:t>
                      </a:r>
                      <a:r>
                        <a:rPr lang="en-CA" sz="900" b="0" kern="1200" dirty="0" err="1">
                          <a:solidFill>
                            <a:schemeClr val="accent4"/>
                          </a:solidFill>
                          <a:effectLst/>
                          <a:latin typeface="+mn-lt"/>
                          <a:ea typeface="+mn-ea"/>
                          <a:cs typeface="+mn-cs"/>
                        </a:rPr>
                        <a:t>ministère</a:t>
                      </a:r>
                      <a:r>
                        <a:rPr lang="en-CA" sz="900" b="0" kern="1200" dirty="0">
                          <a:solidFill>
                            <a:schemeClr val="accent4"/>
                          </a:solidFill>
                          <a:effectLst/>
                          <a:latin typeface="+mn-lt"/>
                          <a:ea typeface="+mn-ea"/>
                          <a:cs typeface="+mn-cs"/>
                        </a:rPr>
                        <a:t> de la </a:t>
                      </a:r>
                      <a:r>
                        <a:rPr lang="en-CA" sz="900" b="0" kern="1200" dirty="0" err="1">
                          <a:solidFill>
                            <a:schemeClr val="accent4"/>
                          </a:solidFill>
                          <a:effectLst/>
                          <a:latin typeface="+mn-lt"/>
                          <a:ea typeface="+mn-ea"/>
                          <a:cs typeface="+mn-cs"/>
                        </a:rPr>
                        <a:t>Santé</a:t>
                      </a:r>
                      <a:r>
                        <a:rPr lang="en-CA" sz="900" b="0" kern="1200" dirty="0">
                          <a:solidFill>
                            <a:schemeClr val="accent4"/>
                          </a:solidFill>
                          <a:effectLst/>
                          <a:latin typeface="+mn-lt"/>
                          <a:ea typeface="+mn-ea"/>
                          <a:cs typeface="+mn-cs"/>
                        </a:rPr>
                        <a:t> et des Services </a:t>
                      </a:r>
                      <a:r>
                        <a:rPr lang="en-CA" sz="900" b="0" kern="1200" dirty="0" err="1">
                          <a:solidFill>
                            <a:schemeClr val="accent4"/>
                          </a:solidFill>
                          <a:effectLst/>
                          <a:latin typeface="+mn-lt"/>
                          <a:ea typeface="+mn-ea"/>
                          <a:cs typeface="+mn-cs"/>
                        </a:rPr>
                        <a:t>sociaux</a:t>
                      </a:r>
                      <a:r>
                        <a:rPr lang="en-CA" sz="900" b="0" kern="1200" dirty="0">
                          <a:solidFill>
                            <a:schemeClr val="accent4"/>
                          </a:solidFill>
                          <a:effectLst/>
                          <a:latin typeface="+mn-lt"/>
                          <a:ea typeface="+mn-ea"/>
                          <a:cs typeface="+mn-cs"/>
                        </a:rPr>
                        <a:t> des </a:t>
                      </a:r>
                      <a:r>
                        <a:rPr lang="en-CA" sz="900" b="0" kern="1200" dirty="0" err="1">
                          <a:solidFill>
                            <a:schemeClr val="accent4"/>
                          </a:solidFill>
                          <a:effectLst/>
                          <a:latin typeface="+mn-lt"/>
                          <a:ea typeface="+mn-ea"/>
                          <a:cs typeface="+mn-cs"/>
                        </a:rPr>
                        <a:t>Territoires</a:t>
                      </a:r>
                      <a:r>
                        <a:rPr lang="en-CA" sz="900" b="0" kern="1200" dirty="0">
                          <a:solidFill>
                            <a:schemeClr val="accent4"/>
                          </a:solidFill>
                          <a:effectLst/>
                          <a:latin typeface="+mn-lt"/>
                          <a:ea typeface="+mn-ea"/>
                          <a:cs typeface="+mn-cs"/>
                        </a:rPr>
                        <a:t> du Nord-Ouest (Twitter, Facebook, Instagram)</a:t>
                      </a:r>
                      <a:endParaRPr lang="en-US" sz="900" b="0" kern="1200" dirty="0">
                        <a:solidFill>
                          <a:schemeClr val="accent4"/>
                        </a:solidFill>
                        <a:effectLst/>
                        <a:latin typeface="+mn-lt"/>
                        <a:ea typeface="+mn-ea"/>
                        <a:cs typeface="+mn-cs"/>
                      </a:endParaRPr>
                    </a:p>
                    <a:p>
                      <a:pPr marL="171450" marR="0" lvl="0" indent="-171450">
                        <a:lnSpc>
                          <a:spcPct val="100000"/>
                        </a:lnSpc>
                        <a:spcBef>
                          <a:spcPts val="0"/>
                        </a:spcBef>
                        <a:spcAft>
                          <a:spcPts val="0"/>
                        </a:spcAft>
                        <a:buFont typeface="Arial" panose="020B0604020202020204" pitchFamily="34" charset="0"/>
                        <a:buChar char="•"/>
                        <a:tabLst>
                          <a:tab pos="5280025" algn="l"/>
                        </a:tabLst>
                      </a:pPr>
                      <a:r>
                        <a:rPr lang="en-CA" sz="900" b="0" kern="1200" dirty="0">
                          <a:solidFill>
                            <a:schemeClr val="accent4"/>
                          </a:solidFill>
                          <a:effectLst/>
                          <a:latin typeface="+mn-lt"/>
                          <a:ea typeface="+mn-ea"/>
                          <a:cs typeface="+mn-cs"/>
                        </a:rPr>
                        <a:t>Envoi de </a:t>
                      </a:r>
                      <a:r>
                        <a:rPr lang="en-CA" sz="900" b="0" kern="1200" dirty="0" err="1">
                          <a:solidFill>
                            <a:schemeClr val="accent4"/>
                          </a:solidFill>
                          <a:effectLst/>
                          <a:latin typeface="+mn-lt"/>
                          <a:ea typeface="+mn-ea"/>
                          <a:cs typeface="+mn-cs"/>
                        </a:rPr>
                        <a:t>lettres</a:t>
                      </a:r>
                      <a:r>
                        <a:rPr lang="en-CA" sz="900" b="0" kern="1200" dirty="0">
                          <a:solidFill>
                            <a:schemeClr val="accent4"/>
                          </a:solidFill>
                          <a:effectLst/>
                          <a:latin typeface="+mn-lt"/>
                          <a:ea typeface="+mn-ea"/>
                          <a:cs typeface="+mn-cs"/>
                        </a:rPr>
                        <a:t> de rappel aux </a:t>
                      </a:r>
                      <a:r>
                        <a:rPr lang="en-CA" sz="900" b="0" kern="1200" dirty="0" err="1">
                          <a:solidFill>
                            <a:schemeClr val="accent4"/>
                          </a:solidFill>
                          <a:effectLst/>
                          <a:latin typeface="+mn-lt"/>
                          <a:ea typeface="+mn-ea"/>
                          <a:cs typeface="+mn-cs"/>
                        </a:rPr>
                        <a:t>participantes</a:t>
                      </a:r>
                      <a:endParaRPr lang="en-US" sz="900" b="0" kern="1200" dirty="0">
                        <a:solidFill>
                          <a:schemeClr val="accent4"/>
                        </a:solidFill>
                        <a:effectLst/>
                        <a:latin typeface="+mn-lt"/>
                        <a:ea typeface="+mn-ea"/>
                        <a:cs typeface="+mn-cs"/>
                      </a:endParaRPr>
                    </a:p>
                    <a:p>
                      <a:pPr marL="171450" marR="0" lvl="0" indent="-171450">
                        <a:lnSpc>
                          <a:spcPct val="100000"/>
                        </a:lnSpc>
                        <a:spcBef>
                          <a:spcPts val="0"/>
                        </a:spcBef>
                        <a:spcAft>
                          <a:spcPts val="0"/>
                        </a:spcAft>
                        <a:buFont typeface="Arial" panose="020B0604020202020204" pitchFamily="34" charset="0"/>
                        <a:buChar char="•"/>
                        <a:tabLst>
                          <a:tab pos="5280025" algn="l"/>
                        </a:tabLst>
                      </a:pPr>
                      <a:r>
                        <a:rPr lang="en-CA" sz="900" b="0" kern="1200" dirty="0">
                          <a:solidFill>
                            <a:schemeClr val="accent4"/>
                          </a:solidFill>
                          <a:effectLst/>
                          <a:latin typeface="+mn-lt"/>
                          <a:ea typeface="+mn-ea"/>
                          <a:cs typeface="+mn-cs"/>
                        </a:rPr>
                        <a:t>Formation </a:t>
                      </a:r>
                      <a:r>
                        <a:rPr lang="en-CA" sz="900" b="0" kern="1200" dirty="0" err="1">
                          <a:solidFill>
                            <a:schemeClr val="accent4"/>
                          </a:solidFill>
                          <a:effectLst/>
                          <a:latin typeface="+mn-lt"/>
                          <a:ea typeface="+mn-ea"/>
                          <a:cs typeface="+mn-cs"/>
                        </a:rPr>
                        <a:t>individuelle</a:t>
                      </a:r>
                      <a:r>
                        <a:rPr lang="en-CA" sz="900" b="0" kern="1200" dirty="0">
                          <a:solidFill>
                            <a:schemeClr val="accent4"/>
                          </a:solidFill>
                          <a:effectLst/>
                          <a:latin typeface="+mn-lt"/>
                          <a:ea typeface="+mn-ea"/>
                          <a:cs typeface="+mn-cs"/>
                        </a:rPr>
                        <a:t> à la </a:t>
                      </a:r>
                      <a:r>
                        <a:rPr lang="en-CA" sz="900" b="0" kern="1200" dirty="0" err="1">
                          <a:solidFill>
                            <a:schemeClr val="accent4"/>
                          </a:solidFill>
                          <a:effectLst/>
                          <a:latin typeface="+mn-lt"/>
                          <a:ea typeface="+mn-ea"/>
                          <a:cs typeface="+mn-cs"/>
                        </a:rPr>
                        <a:t>santé</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en</a:t>
                      </a:r>
                      <a:r>
                        <a:rPr lang="en-CA" sz="900" b="0" kern="1200" dirty="0">
                          <a:solidFill>
                            <a:schemeClr val="accent4"/>
                          </a:solidFill>
                          <a:effectLst/>
                          <a:latin typeface="+mn-lt"/>
                          <a:ea typeface="+mn-ea"/>
                          <a:cs typeface="+mn-cs"/>
                        </a:rPr>
                        <a:t> face-à-face, disponible </a:t>
                      </a:r>
                      <a:r>
                        <a:rPr lang="en-CA" sz="900" b="0" kern="1200" dirty="0" err="1">
                          <a:solidFill>
                            <a:schemeClr val="accent4"/>
                          </a:solidFill>
                          <a:effectLst/>
                          <a:latin typeface="+mn-lt"/>
                          <a:ea typeface="+mn-ea"/>
                          <a:cs typeface="+mn-cs"/>
                        </a:rPr>
                        <a:t>auprès</a:t>
                      </a:r>
                      <a:r>
                        <a:rPr lang="en-CA" sz="900" b="0" kern="1200" dirty="0">
                          <a:solidFill>
                            <a:schemeClr val="accent4"/>
                          </a:solidFill>
                          <a:effectLst/>
                          <a:latin typeface="+mn-lt"/>
                          <a:ea typeface="+mn-ea"/>
                          <a:cs typeface="+mn-cs"/>
                        </a:rPr>
                        <a:t> des FSS, dans les </a:t>
                      </a:r>
                      <a:r>
                        <a:rPr lang="en-CA" sz="900" b="0" kern="1200" dirty="0" err="1">
                          <a:solidFill>
                            <a:schemeClr val="accent4"/>
                          </a:solidFill>
                          <a:effectLst/>
                          <a:latin typeface="+mn-lt"/>
                          <a:ea typeface="+mn-ea"/>
                          <a:cs typeface="+mn-cs"/>
                        </a:rPr>
                        <a:t>cliniques</a:t>
                      </a:r>
                      <a:r>
                        <a:rPr lang="en-CA" sz="900" b="0" kern="1200" dirty="0">
                          <a:solidFill>
                            <a:schemeClr val="accent4"/>
                          </a:solidFill>
                          <a:effectLst/>
                          <a:latin typeface="+mn-lt"/>
                          <a:ea typeface="+mn-ea"/>
                          <a:cs typeface="+mn-cs"/>
                        </a:rPr>
                        <a:t> de </a:t>
                      </a:r>
                      <a:r>
                        <a:rPr lang="en-CA" sz="900" b="0" kern="1200" dirty="0" err="1">
                          <a:solidFill>
                            <a:schemeClr val="accent4"/>
                          </a:solidFill>
                          <a:effectLst/>
                          <a:latin typeface="+mn-lt"/>
                          <a:ea typeface="+mn-ea"/>
                          <a:cs typeface="+mn-cs"/>
                        </a:rPr>
                        <a:t>soins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primaires</a:t>
                      </a:r>
                      <a:r>
                        <a:rPr lang="en-CA" sz="900" b="0" kern="1200" dirty="0">
                          <a:solidFill>
                            <a:schemeClr val="accent4"/>
                          </a:solidFill>
                          <a:effectLst/>
                          <a:latin typeface="+mn-lt"/>
                          <a:ea typeface="+mn-ea"/>
                          <a:cs typeface="+mn-cs"/>
                        </a:rPr>
                        <a:t> et dans les centres de </a:t>
                      </a:r>
                      <a:r>
                        <a:rPr lang="en-CA" sz="900" b="0" kern="1200" dirty="0" err="1">
                          <a:solidFill>
                            <a:schemeClr val="accent4"/>
                          </a:solidFill>
                          <a:effectLst/>
                          <a:latin typeface="+mn-lt"/>
                          <a:ea typeface="+mn-ea"/>
                          <a:cs typeface="+mn-cs"/>
                        </a:rPr>
                        <a:t>santé</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communautaires</a:t>
                      </a:r>
                      <a:endParaRPr lang="en-US" sz="900" b="0" kern="1200" dirty="0">
                        <a:solidFill>
                          <a:schemeClr val="accent4"/>
                        </a:solidFill>
                        <a:effectLst/>
                        <a:latin typeface="+mn-lt"/>
                        <a:ea typeface="+mn-ea"/>
                        <a:cs typeface="+mn-cs"/>
                      </a:endParaRPr>
                    </a:p>
                    <a:p>
                      <a:pPr marL="171450" marR="0" lvl="0" indent="-171450">
                        <a:lnSpc>
                          <a:spcPct val="100000"/>
                        </a:lnSpc>
                        <a:spcBef>
                          <a:spcPts val="0"/>
                        </a:spcBef>
                        <a:spcAft>
                          <a:spcPts val="0"/>
                        </a:spcAft>
                        <a:buFont typeface="Arial" panose="020B0604020202020204" pitchFamily="34" charset="0"/>
                        <a:buChar char="•"/>
                        <a:tabLst>
                          <a:tab pos="5280025" algn="l"/>
                        </a:tabLst>
                      </a:pPr>
                      <a:r>
                        <a:rPr lang="en-CA" sz="900" b="0" kern="1200" dirty="0" err="1">
                          <a:solidFill>
                            <a:schemeClr val="accent4"/>
                          </a:solidFill>
                          <a:effectLst/>
                          <a:latin typeface="+mn-lt"/>
                          <a:ea typeface="+mn-ea"/>
                          <a:cs typeface="+mn-cs"/>
                        </a:rPr>
                        <a:t>Refonte</a:t>
                      </a:r>
                      <a:r>
                        <a:rPr lang="en-CA" sz="900" b="0" kern="1200" dirty="0">
                          <a:solidFill>
                            <a:schemeClr val="accent4"/>
                          </a:solidFill>
                          <a:effectLst/>
                          <a:latin typeface="+mn-lt"/>
                          <a:ea typeface="+mn-ea"/>
                          <a:cs typeface="+mn-cs"/>
                        </a:rPr>
                        <a:t> des affiches, des brochures et des FAQ sur le </a:t>
                      </a:r>
                      <a:r>
                        <a:rPr lang="en-CA" sz="900" b="0" kern="1200" dirty="0" err="1">
                          <a:solidFill>
                            <a:schemeClr val="accent4"/>
                          </a:solidFill>
                          <a:effectLst/>
                          <a:latin typeface="+mn-lt"/>
                          <a:ea typeface="+mn-ea"/>
                          <a:cs typeface="+mn-cs"/>
                        </a:rPr>
                        <a:t>dépistage</a:t>
                      </a:r>
                      <a:r>
                        <a:rPr lang="en-CA" sz="900" b="0" kern="1200" dirty="0">
                          <a:solidFill>
                            <a:schemeClr val="accent4"/>
                          </a:solidFill>
                          <a:effectLst/>
                          <a:latin typeface="+mn-lt"/>
                          <a:ea typeface="+mn-ea"/>
                          <a:cs typeface="+mn-cs"/>
                        </a:rPr>
                        <a:t> du cancer du sein, </a:t>
                      </a:r>
                      <a:r>
                        <a:rPr lang="en-CA" sz="900" b="0" kern="1200" dirty="0" err="1">
                          <a:solidFill>
                            <a:schemeClr val="accent4"/>
                          </a:solidFill>
                          <a:effectLst/>
                          <a:latin typeface="+mn-lt"/>
                          <a:ea typeface="+mn-ea"/>
                          <a:cs typeface="+mn-cs"/>
                        </a:rPr>
                        <a:t>incluant</a:t>
                      </a:r>
                      <a:r>
                        <a:rPr lang="en-CA" sz="900" b="0" kern="1200" dirty="0">
                          <a:solidFill>
                            <a:schemeClr val="accent4"/>
                          </a:solidFill>
                          <a:effectLst/>
                          <a:latin typeface="+mn-lt"/>
                          <a:ea typeface="+mn-ea"/>
                          <a:cs typeface="+mn-cs"/>
                        </a:rPr>
                        <a:t> la </a:t>
                      </a:r>
                      <a:r>
                        <a:rPr lang="en-CA" sz="900" b="0" kern="1200" dirty="0" err="1">
                          <a:solidFill>
                            <a:schemeClr val="accent4"/>
                          </a:solidFill>
                          <a:effectLst/>
                          <a:latin typeface="+mn-lt"/>
                          <a:ea typeface="+mn-ea"/>
                          <a:cs typeface="+mn-cs"/>
                        </a:rPr>
                        <a:t>traduction</a:t>
                      </a:r>
                      <a:r>
                        <a:rPr lang="en-CA" sz="900" b="0" kern="1200" dirty="0">
                          <a:solidFill>
                            <a:schemeClr val="accent4"/>
                          </a:solidFill>
                          <a:effectLst/>
                          <a:latin typeface="+mn-lt"/>
                          <a:ea typeface="+mn-ea"/>
                          <a:cs typeface="+mn-cs"/>
                        </a:rPr>
                        <a:t> des documents dans les 11 </a:t>
                      </a:r>
                      <a:r>
                        <a:rPr lang="en-CA" sz="900" b="0" kern="1200" dirty="0" err="1">
                          <a:solidFill>
                            <a:schemeClr val="accent4"/>
                          </a:solidFill>
                          <a:effectLst/>
                          <a:latin typeface="+mn-lt"/>
                          <a:ea typeface="+mn-ea"/>
                          <a:cs typeface="+mn-cs"/>
                        </a:rPr>
                        <a:t>langues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officielles</a:t>
                      </a:r>
                      <a:r>
                        <a:rPr lang="en-CA" sz="900" b="0" kern="1200" dirty="0">
                          <a:solidFill>
                            <a:schemeClr val="accent4"/>
                          </a:solidFill>
                          <a:effectLst/>
                          <a:latin typeface="+mn-lt"/>
                          <a:ea typeface="+mn-ea"/>
                          <a:cs typeface="+mn-cs"/>
                        </a:rPr>
                        <a:t> des T.N.-O.</a:t>
                      </a:r>
                      <a:endParaRPr lang="en-US" sz="900" b="0" kern="1200" dirty="0">
                        <a:solidFill>
                          <a:schemeClr val="accent4"/>
                        </a:solidFill>
                        <a:effectLst/>
                        <a:latin typeface="+mn-lt"/>
                        <a:ea typeface="+mn-ea"/>
                        <a:cs typeface="+mn-cs"/>
                      </a:endParaRPr>
                    </a:p>
                    <a:p>
                      <a:pPr marL="228600" marR="0">
                        <a:lnSpc>
                          <a:spcPct val="107000"/>
                        </a:lnSpc>
                        <a:spcBef>
                          <a:spcPts val="720"/>
                        </a:spcBef>
                        <a:spcAft>
                          <a:spcPts val="720"/>
                        </a:spcAft>
                      </a:pPr>
                      <a:r>
                        <a:rPr lang="en-US" sz="900" b="0" kern="1200" dirty="0">
                          <a:solidFill>
                            <a:schemeClr val="accent4"/>
                          </a:solidFill>
                          <a:effectLst/>
                          <a:latin typeface="+mn-lt"/>
                          <a:ea typeface="+mn-ea"/>
                          <a:cs typeface="+mn-cs"/>
                        </a:rPr>
                        <a:t> </a:t>
                      </a:r>
                    </a:p>
                    <a:p>
                      <a:pPr marL="99695" marR="0">
                        <a:lnSpc>
                          <a:spcPct val="107000"/>
                        </a:lnSpc>
                        <a:spcBef>
                          <a:spcPts val="720"/>
                        </a:spcBef>
                        <a:spcAft>
                          <a:spcPts val="720"/>
                        </a:spcAft>
                      </a:pPr>
                      <a:r>
                        <a:rPr lang="en-US" sz="900" b="0" kern="1200" dirty="0">
                          <a:solidFill>
                            <a:schemeClr val="accent4"/>
                          </a:solidFill>
                          <a:effectLst/>
                          <a:latin typeface="+mn-lt"/>
                          <a:ea typeface="+mn-ea"/>
                          <a:cs typeface="+mn-cs"/>
                        </a:rPr>
                        <a:t> </a:t>
                      </a:r>
                    </a:p>
                    <a:p>
                      <a:pPr marL="99695" marR="0">
                        <a:lnSpc>
                          <a:spcPct val="107000"/>
                        </a:lnSpc>
                        <a:spcBef>
                          <a:spcPts val="720"/>
                        </a:spcBef>
                        <a:spcAft>
                          <a:spcPts val="720"/>
                        </a:spcAft>
                      </a:pPr>
                      <a:r>
                        <a:rPr lang="en-US" sz="900" b="0" kern="1200" dirty="0">
                          <a:solidFill>
                            <a:schemeClr val="accent4"/>
                          </a:solidFill>
                          <a:effectLst/>
                          <a:latin typeface="+mn-lt"/>
                          <a:ea typeface="+mn-ea"/>
                          <a:cs typeface="+mn-cs"/>
                        </a:rPr>
                        <a:t> </a:t>
                      </a:r>
                    </a:p>
                  </a:txBody>
                  <a:tcPr marL="68580" marR="68580" marT="0" marB="0">
                    <a:solidFill>
                      <a:srgbClr val="FEFFFE"/>
                    </a:solidFill>
                  </a:tcPr>
                </a:tc>
                <a:extLst>
                  <a:ext uri="{0D108BD9-81ED-4DB2-BD59-A6C34878D82A}">
                    <a16:rowId xmlns:a16="http://schemas.microsoft.com/office/drawing/2014/main" val="1996883341"/>
                  </a:ext>
                </a:extLst>
              </a:tr>
              <a:tr h="615924">
                <a:tc>
                  <a:txBody>
                    <a:bodyPr/>
                    <a:lstStyle/>
                    <a:p>
                      <a:pPr marL="0" marR="0" algn="ctr">
                        <a:lnSpc>
                          <a:spcPct val="107000"/>
                        </a:lnSpc>
                        <a:spcBef>
                          <a:spcPts val="720"/>
                        </a:spcBef>
                        <a:spcAft>
                          <a:spcPts val="0"/>
                        </a:spcAft>
                      </a:pPr>
                      <a:r>
                        <a:rPr lang="en-US" sz="900" b="1" kern="1200" dirty="0">
                          <a:solidFill>
                            <a:schemeClr val="accent4"/>
                          </a:solidFill>
                          <a:effectLst/>
                          <a:latin typeface="+mn-lt"/>
                          <a:ea typeface="+mn-ea"/>
                          <a:cs typeface="+mn-cs"/>
                        </a:rPr>
                        <a:t>C. B.</a:t>
                      </a:r>
                    </a:p>
                  </a:txBody>
                  <a:tcPr marL="68580" marR="68580" marT="0" marB="0">
                    <a:solidFill>
                      <a:schemeClr val="accent2">
                        <a:lumMod val="20000"/>
                        <a:lumOff val="80000"/>
                      </a:schemeClr>
                    </a:solidFill>
                  </a:tcPr>
                </a:tc>
                <a:tc>
                  <a:txBody>
                    <a:bodyPr/>
                    <a:lstStyle/>
                    <a:p>
                      <a:pPr marL="171450" marR="0" lvl="0" indent="-171450">
                        <a:lnSpc>
                          <a:spcPct val="100000"/>
                        </a:lnSpc>
                        <a:spcBef>
                          <a:spcPts val="0"/>
                        </a:spcBef>
                        <a:spcAft>
                          <a:spcPts val="0"/>
                        </a:spcAft>
                        <a:buFont typeface="Arial" panose="020B0604020202020204" pitchFamily="34" charset="0"/>
                        <a:buChar char="•"/>
                      </a:pPr>
                      <a:r>
                        <a:rPr lang="fr-CA" sz="900" b="0" kern="1200" dirty="0">
                          <a:solidFill>
                            <a:schemeClr val="accent4"/>
                          </a:solidFill>
                          <a:effectLst/>
                          <a:latin typeface="+mn-lt"/>
                          <a:ea typeface="+mn-ea"/>
                          <a:cs typeface="+mn-cs"/>
                        </a:rPr>
                        <a:t>Personnes appartenant à des minorités raciales ou ethniques</a:t>
                      </a:r>
                      <a:endParaRPr lang="en-US" sz="900" b="0" kern="1200" dirty="0">
                        <a:solidFill>
                          <a:schemeClr val="accent4"/>
                        </a:solidFill>
                        <a:effectLst/>
                        <a:latin typeface="+mn-lt"/>
                        <a:ea typeface="+mn-ea"/>
                        <a:cs typeface="+mn-cs"/>
                      </a:endParaRPr>
                    </a:p>
                    <a:p>
                      <a:pPr marL="171450" marR="0" lvl="0" indent="-171450">
                        <a:lnSpc>
                          <a:spcPct val="100000"/>
                        </a:lnSpc>
                        <a:spcBef>
                          <a:spcPts val="0"/>
                        </a:spcBef>
                        <a:spcAft>
                          <a:spcPts val="0"/>
                        </a:spcAft>
                        <a:buFont typeface="Arial" panose="020B0604020202020204" pitchFamily="34" charset="0"/>
                        <a:buChar char="•"/>
                      </a:pPr>
                      <a:r>
                        <a:rPr lang="fr-CA" sz="900" b="0" kern="1200" dirty="0">
                          <a:solidFill>
                            <a:schemeClr val="accent4"/>
                          </a:solidFill>
                          <a:effectLst/>
                          <a:latin typeface="+mn-lt"/>
                          <a:ea typeface="+mn-ea"/>
                          <a:cs typeface="+mn-cs"/>
                        </a:rPr>
                        <a:t>Personnes non anglophones et non francophones</a:t>
                      </a:r>
                      <a:endParaRPr lang="en-US" sz="900" b="0" kern="1200" dirty="0">
                        <a:solidFill>
                          <a:schemeClr val="accent4"/>
                        </a:solidFill>
                        <a:effectLst/>
                        <a:latin typeface="+mn-lt"/>
                        <a:ea typeface="+mn-ea"/>
                        <a:cs typeface="+mn-cs"/>
                      </a:endParaRPr>
                    </a:p>
                    <a:p>
                      <a:pPr marL="171450" marR="0" lvl="0" indent="-171450">
                        <a:lnSpc>
                          <a:spcPct val="100000"/>
                        </a:lnSpc>
                        <a:spcBef>
                          <a:spcPts val="0"/>
                        </a:spcBef>
                        <a:spcAft>
                          <a:spcPts val="0"/>
                        </a:spcAft>
                        <a:buFont typeface="Arial" panose="020B0604020202020204" pitchFamily="34" charset="0"/>
                        <a:buChar char="•"/>
                      </a:pPr>
                      <a:r>
                        <a:rPr lang="fr-CA" sz="900" b="0" kern="1200" dirty="0">
                          <a:solidFill>
                            <a:schemeClr val="accent4"/>
                          </a:solidFill>
                          <a:effectLst/>
                          <a:latin typeface="+mn-lt"/>
                          <a:ea typeface="+mn-ea"/>
                          <a:cs typeface="+mn-cs"/>
                        </a:rPr>
                        <a:t>Personnes présentant un handicap physique</a:t>
                      </a:r>
                      <a:endParaRPr lang="en-US" sz="900" b="0" kern="1200" dirty="0">
                        <a:solidFill>
                          <a:schemeClr val="accent4"/>
                        </a:solidFill>
                        <a:effectLst/>
                        <a:latin typeface="+mn-lt"/>
                        <a:ea typeface="+mn-ea"/>
                        <a:cs typeface="+mn-cs"/>
                      </a:endParaRPr>
                    </a:p>
                  </a:txBody>
                  <a:tcPr marL="68580" marR="68580" marT="0" marB="0">
                    <a:solidFill>
                      <a:srgbClr val="FEFFFE"/>
                    </a:solidFill>
                  </a:tcPr>
                </a:tc>
                <a:tc>
                  <a:txBody>
                    <a:bodyPr/>
                    <a:lstStyle/>
                    <a:p>
                      <a:pPr marL="171450" marR="0" lvl="0" indent="-171450">
                        <a:lnSpc>
                          <a:spcPct val="100000"/>
                        </a:lnSpc>
                        <a:spcBef>
                          <a:spcPts val="0"/>
                        </a:spcBef>
                        <a:spcAft>
                          <a:spcPts val="0"/>
                        </a:spcAft>
                        <a:buFont typeface="Arial" panose="020B0604020202020204" pitchFamily="34" charset="0"/>
                        <a:buChar char="•"/>
                      </a:pPr>
                      <a:r>
                        <a:rPr lang="fr-CA" sz="900" b="0" kern="1200" dirty="0">
                          <a:solidFill>
                            <a:schemeClr val="accent4"/>
                          </a:solidFill>
                          <a:effectLst/>
                          <a:latin typeface="+mn-lt"/>
                          <a:ea typeface="+mn-ea"/>
                          <a:cs typeface="+mn-cs"/>
                        </a:rPr>
                        <a:t>Documents traduits et adaptés à la culture</a:t>
                      </a:r>
                      <a:endParaRPr lang="en-US" sz="900" b="0" kern="1200" dirty="0">
                        <a:solidFill>
                          <a:schemeClr val="accent4"/>
                        </a:solidFill>
                        <a:effectLst/>
                        <a:latin typeface="+mn-lt"/>
                        <a:ea typeface="+mn-ea"/>
                        <a:cs typeface="+mn-cs"/>
                      </a:endParaRPr>
                    </a:p>
                    <a:p>
                      <a:pPr marL="171450" marR="0" lvl="0" indent="-171450">
                        <a:lnSpc>
                          <a:spcPct val="100000"/>
                        </a:lnSpc>
                        <a:spcBef>
                          <a:spcPts val="0"/>
                        </a:spcBef>
                        <a:spcAft>
                          <a:spcPts val="0"/>
                        </a:spcAft>
                        <a:buFont typeface="Arial" panose="020B0604020202020204" pitchFamily="34" charset="0"/>
                        <a:buChar char="•"/>
                      </a:pPr>
                      <a:r>
                        <a:rPr lang="fr-CA" sz="900" b="0" kern="1200" dirty="0">
                          <a:solidFill>
                            <a:schemeClr val="accent4"/>
                          </a:solidFill>
                          <a:effectLst/>
                          <a:latin typeface="+mn-lt"/>
                          <a:ea typeface="+mn-ea"/>
                          <a:cs typeface="+mn-cs"/>
                        </a:rPr>
                        <a:t>Collaboration avec des groupes communautaires</a:t>
                      </a:r>
                      <a:endParaRPr lang="en-US" sz="900" b="0" kern="1200" dirty="0">
                        <a:solidFill>
                          <a:schemeClr val="accent4"/>
                        </a:solidFill>
                        <a:effectLst/>
                        <a:latin typeface="+mn-lt"/>
                        <a:ea typeface="+mn-ea"/>
                        <a:cs typeface="+mn-cs"/>
                      </a:endParaRPr>
                    </a:p>
                    <a:p>
                      <a:pPr marL="171450" marR="0" lvl="0" indent="-171450">
                        <a:lnSpc>
                          <a:spcPct val="100000"/>
                        </a:lnSpc>
                        <a:spcBef>
                          <a:spcPts val="0"/>
                        </a:spcBef>
                        <a:spcAft>
                          <a:spcPts val="0"/>
                        </a:spcAft>
                        <a:buFont typeface="Arial" panose="020B0604020202020204" pitchFamily="34" charset="0"/>
                        <a:buChar char="•"/>
                      </a:pPr>
                      <a:r>
                        <a:rPr lang="fr-CA" sz="900" b="0" kern="1200" dirty="0">
                          <a:solidFill>
                            <a:schemeClr val="accent4"/>
                          </a:solidFill>
                          <a:effectLst/>
                          <a:latin typeface="+mn-lt"/>
                          <a:ea typeface="+mn-ea"/>
                          <a:cs typeface="+mn-cs"/>
                        </a:rPr>
                        <a:t>Campagnes médiatiques ciblées</a:t>
                      </a:r>
                      <a:endParaRPr lang="en-US" sz="900" b="0" kern="1200" dirty="0">
                        <a:solidFill>
                          <a:schemeClr val="accent4"/>
                        </a:solidFill>
                        <a:effectLst/>
                        <a:latin typeface="+mn-lt"/>
                        <a:ea typeface="+mn-ea"/>
                        <a:cs typeface="+mn-cs"/>
                      </a:endParaRPr>
                    </a:p>
                    <a:p>
                      <a:pPr marL="171450" marR="0" lvl="0" indent="-171450">
                        <a:lnSpc>
                          <a:spcPct val="100000"/>
                        </a:lnSpc>
                        <a:spcBef>
                          <a:spcPts val="0"/>
                        </a:spcBef>
                        <a:spcAft>
                          <a:spcPts val="0"/>
                        </a:spcAft>
                        <a:buFont typeface="Arial" panose="020B0604020202020204" pitchFamily="34" charset="0"/>
                        <a:buChar char="•"/>
                      </a:pPr>
                      <a:r>
                        <a:rPr lang="fr-CA" sz="900" b="0" kern="1200" dirty="0">
                          <a:solidFill>
                            <a:schemeClr val="accent4"/>
                          </a:solidFill>
                          <a:effectLst/>
                          <a:latin typeface="+mn-lt"/>
                          <a:ea typeface="+mn-ea"/>
                          <a:cs typeface="+mn-cs"/>
                        </a:rPr>
                        <a:t>Site Web</a:t>
                      </a:r>
                      <a:endParaRPr lang="en-US" sz="900" b="0" kern="1200" dirty="0">
                        <a:solidFill>
                          <a:schemeClr val="accent4"/>
                        </a:solidFill>
                        <a:effectLst/>
                        <a:latin typeface="+mn-lt"/>
                        <a:ea typeface="+mn-ea"/>
                        <a:cs typeface="+mn-cs"/>
                      </a:endParaRPr>
                    </a:p>
                    <a:p>
                      <a:pPr marL="171450" marR="0" lvl="0" indent="-171450">
                        <a:lnSpc>
                          <a:spcPct val="100000"/>
                        </a:lnSpc>
                        <a:spcBef>
                          <a:spcPts val="0"/>
                        </a:spcBef>
                        <a:spcAft>
                          <a:spcPts val="0"/>
                        </a:spcAft>
                        <a:buFont typeface="Arial" panose="020B0604020202020204" pitchFamily="34" charset="0"/>
                        <a:buChar char="•"/>
                      </a:pPr>
                      <a:r>
                        <a:rPr lang="fr-CA" sz="900" b="0" kern="1200" dirty="0">
                          <a:solidFill>
                            <a:schemeClr val="accent4"/>
                          </a:solidFill>
                          <a:effectLst/>
                          <a:latin typeface="+mn-lt"/>
                          <a:ea typeface="+mn-ea"/>
                          <a:cs typeface="+mn-cs"/>
                        </a:rPr>
                        <a:t>Documents papier</a:t>
                      </a:r>
                      <a:endParaRPr lang="en-US" sz="900" b="0" kern="1200" dirty="0">
                        <a:solidFill>
                          <a:schemeClr val="accent4"/>
                        </a:solidFill>
                        <a:effectLst/>
                        <a:latin typeface="+mn-lt"/>
                        <a:ea typeface="+mn-ea"/>
                        <a:cs typeface="+mn-cs"/>
                      </a:endParaRPr>
                    </a:p>
                  </a:txBody>
                  <a:tcPr marL="68580" marR="68580" marT="0" marB="0">
                    <a:solidFill>
                      <a:srgbClr val="FEFFFE"/>
                    </a:solidFill>
                  </a:tcPr>
                </a:tc>
                <a:tc>
                  <a:txBody>
                    <a:bodyPr/>
                    <a:lstStyle/>
                    <a:p>
                      <a:pPr marL="99695" marR="0">
                        <a:lnSpc>
                          <a:spcPct val="107000"/>
                        </a:lnSpc>
                        <a:spcBef>
                          <a:spcPts val="720"/>
                        </a:spcBef>
                        <a:spcAft>
                          <a:spcPts val="720"/>
                        </a:spcAft>
                      </a:pPr>
                      <a:r>
                        <a:rPr lang="en-US" sz="900" b="0" kern="1200" dirty="0">
                          <a:solidFill>
                            <a:schemeClr val="accent4"/>
                          </a:solidFill>
                          <a:effectLst/>
                          <a:latin typeface="+mn-lt"/>
                          <a:ea typeface="+mn-ea"/>
                          <a:cs typeface="+mn-cs"/>
                        </a:rPr>
                        <a:t> </a:t>
                      </a:r>
                    </a:p>
                  </a:txBody>
                  <a:tcPr marL="68580" marR="68580" marT="0" marB="0">
                    <a:solidFill>
                      <a:srgbClr val="FEFFFE"/>
                    </a:solidFill>
                  </a:tcPr>
                </a:tc>
                <a:tc>
                  <a:txBody>
                    <a:bodyPr/>
                    <a:lstStyle/>
                    <a:p>
                      <a:pPr marL="271145" marR="0" indent="-171450">
                        <a:lnSpc>
                          <a:spcPct val="107000"/>
                        </a:lnSpc>
                        <a:spcBef>
                          <a:spcPts val="720"/>
                        </a:spcBef>
                        <a:spcAft>
                          <a:spcPts val="720"/>
                        </a:spcAft>
                        <a:buFont typeface="Arial" panose="020B0604020202020204" pitchFamily="34" charset="0"/>
                        <a:buChar char="•"/>
                      </a:pPr>
                      <a:r>
                        <a:rPr lang="en-US" sz="900" b="0" kern="1200" dirty="0">
                          <a:solidFill>
                            <a:schemeClr val="accent4"/>
                          </a:solidFill>
                          <a:effectLst/>
                          <a:latin typeface="+mn-lt"/>
                          <a:ea typeface="+mn-ea"/>
                          <a:cs typeface="+mn-cs"/>
                        </a:rPr>
                        <a:t>BC Cancer Breast Screening agit de manière inclusive, </a:t>
                      </a:r>
                      <a:r>
                        <a:rPr lang="en-US" sz="900" b="0" kern="1200" dirty="0" err="1">
                          <a:solidFill>
                            <a:schemeClr val="accent4"/>
                          </a:solidFill>
                          <a:effectLst/>
                          <a:latin typeface="+mn-lt"/>
                          <a:ea typeface="+mn-ea"/>
                          <a:cs typeface="+mn-cs"/>
                        </a:rPr>
                        <a:t>en</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présentant</a:t>
                      </a:r>
                      <a:r>
                        <a:rPr lang="en-US" sz="900" b="0" kern="1200" dirty="0">
                          <a:solidFill>
                            <a:schemeClr val="accent4"/>
                          </a:solidFill>
                          <a:effectLst/>
                          <a:latin typeface="+mn-lt"/>
                          <a:ea typeface="+mn-ea"/>
                          <a:cs typeface="+mn-cs"/>
                        </a:rPr>
                        <a:t> et </a:t>
                      </a:r>
                      <a:r>
                        <a:rPr lang="en-US" sz="900" b="0" kern="1200" dirty="0" err="1">
                          <a:solidFill>
                            <a:schemeClr val="accent4"/>
                          </a:solidFill>
                          <a:effectLst/>
                          <a:latin typeface="+mn-lt"/>
                          <a:ea typeface="+mn-ea"/>
                          <a:cs typeface="+mn-cs"/>
                        </a:rPr>
                        <a:t>en</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ciblant</a:t>
                      </a:r>
                      <a:r>
                        <a:rPr lang="en-US" sz="900" b="0" kern="1200" dirty="0">
                          <a:solidFill>
                            <a:schemeClr val="accent4"/>
                          </a:solidFill>
                          <a:effectLst/>
                          <a:latin typeface="+mn-lt"/>
                          <a:ea typeface="+mn-ea"/>
                          <a:cs typeface="+mn-cs"/>
                        </a:rPr>
                        <a:t> les </a:t>
                      </a:r>
                      <a:r>
                        <a:rPr lang="en-US" sz="900" b="0" kern="1200" dirty="0" err="1">
                          <a:solidFill>
                            <a:schemeClr val="accent4"/>
                          </a:solidFill>
                          <a:effectLst/>
                          <a:latin typeface="+mn-lt"/>
                          <a:ea typeface="+mn-ea"/>
                          <a:cs typeface="+mn-cs"/>
                        </a:rPr>
                        <a:t>collectivités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faisant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l’objet</a:t>
                      </a:r>
                      <a:r>
                        <a:rPr lang="en-US" sz="900" b="0" kern="1200" dirty="0">
                          <a:solidFill>
                            <a:schemeClr val="accent4"/>
                          </a:solidFill>
                          <a:effectLst/>
                          <a:latin typeface="+mn-lt"/>
                          <a:ea typeface="+mn-ea"/>
                          <a:cs typeface="+mn-cs"/>
                        </a:rPr>
                        <a:t> d’un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insuffisant</a:t>
                      </a:r>
                      <a:r>
                        <a:rPr lang="en-US" sz="900" b="0" kern="1200" dirty="0">
                          <a:solidFill>
                            <a:schemeClr val="accent4"/>
                          </a:solidFill>
                          <a:effectLst/>
                          <a:latin typeface="+mn-lt"/>
                          <a:ea typeface="+mn-ea"/>
                          <a:cs typeface="+mn-cs"/>
                        </a:rPr>
                        <a:t> dans </a:t>
                      </a:r>
                      <a:r>
                        <a:rPr lang="en-US" sz="900" b="0" kern="1200" dirty="0" err="1">
                          <a:solidFill>
                            <a:schemeClr val="accent4"/>
                          </a:solidFill>
                          <a:effectLst/>
                          <a:latin typeface="+mn-lt"/>
                          <a:ea typeface="+mn-ea"/>
                          <a:cs typeface="+mn-cs"/>
                        </a:rPr>
                        <a:t>ses</a:t>
                      </a:r>
                      <a:r>
                        <a:rPr lang="en-US" sz="900" b="0" kern="1200" dirty="0">
                          <a:solidFill>
                            <a:schemeClr val="accent4"/>
                          </a:solidFill>
                          <a:effectLst/>
                          <a:latin typeface="+mn-lt"/>
                          <a:ea typeface="+mn-ea"/>
                          <a:cs typeface="+mn-cs"/>
                        </a:rPr>
                        <a:t> documents et dans le cadre de </a:t>
                      </a:r>
                      <a:r>
                        <a:rPr lang="en-US" sz="900" b="0" kern="1200" dirty="0" err="1">
                          <a:solidFill>
                            <a:schemeClr val="accent4"/>
                          </a:solidFill>
                          <a:effectLst/>
                          <a:latin typeface="+mn-lt"/>
                          <a:ea typeface="+mn-ea"/>
                          <a:cs typeface="+mn-cs"/>
                        </a:rPr>
                        <a:t>sa</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stratégie</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sensibilisation</a:t>
                      </a:r>
                      <a:r>
                        <a:rPr lang="en-US" sz="900" b="0" kern="1200" dirty="0">
                          <a:solidFill>
                            <a:schemeClr val="accent4"/>
                          </a:solidFill>
                          <a:effectLst/>
                          <a:latin typeface="+mn-lt"/>
                          <a:ea typeface="+mn-ea"/>
                          <a:cs typeface="+mn-cs"/>
                        </a:rPr>
                        <a:t>.</a:t>
                      </a:r>
                    </a:p>
                  </a:txBody>
                  <a:tcPr marL="68580" marR="68580" marT="0" marB="0">
                    <a:solidFill>
                      <a:srgbClr val="FEFFFE"/>
                    </a:solidFill>
                  </a:tcPr>
                </a:tc>
                <a:extLst>
                  <a:ext uri="{0D108BD9-81ED-4DB2-BD59-A6C34878D82A}">
                    <a16:rowId xmlns:a16="http://schemas.microsoft.com/office/drawing/2014/main" val="675305120"/>
                  </a:ext>
                </a:extLst>
              </a:tr>
              <a:tr h="615924">
                <a:tc>
                  <a:txBody>
                    <a:bodyPr/>
                    <a:lstStyle/>
                    <a:p>
                      <a:pPr marL="0" marR="0" algn="ctr" defTabSz="914400" rtl="0" eaLnBrk="1" latinLnBrk="0" hangingPunct="1">
                        <a:lnSpc>
                          <a:spcPct val="107000"/>
                        </a:lnSpc>
                        <a:spcBef>
                          <a:spcPts val="720"/>
                        </a:spcBef>
                        <a:spcAft>
                          <a:spcPts val="0"/>
                        </a:spcAft>
                      </a:pPr>
                      <a:r>
                        <a:rPr lang="en-US" sz="900" b="1" kern="1200" dirty="0">
                          <a:solidFill>
                            <a:schemeClr val="accent4"/>
                          </a:solidFill>
                          <a:effectLst/>
                          <a:latin typeface="+mn-lt"/>
                          <a:ea typeface="+mn-ea"/>
                          <a:cs typeface="+mn-cs"/>
                        </a:rPr>
                        <a:t>Alb.</a:t>
                      </a:r>
                    </a:p>
                  </a:txBody>
                  <a:tcPr marL="68580" marR="68580" marT="0" marB="0">
                    <a:solidFill>
                      <a:schemeClr val="accent2">
                        <a:lumMod val="20000"/>
                        <a:lumOff val="80000"/>
                      </a:schemeClr>
                    </a:solidFill>
                  </a:tcPr>
                </a:tc>
                <a:tc>
                  <a:txBody>
                    <a:bodyPr/>
                    <a:lstStyle/>
                    <a:p>
                      <a:pPr marL="171450" marR="0" lvl="0" indent="-171450" algn="l" defTabSz="914400" rtl="0" eaLnBrk="1" latinLnBrk="0" hangingPunct="1">
                        <a:lnSpc>
                          <a:spcPct val="107000"/>
                        </a:lnSpc>
                        <a:spcBef>
                          <a:spcPts val="720"/>
                        </a:spcBef>
                        <a:spcAft>
                          <a:spcPts val="0"/>
                        </a:spcAft>
                        <a:buFont typeface="Arial" panose="020B0604020202020204" pitchFamily="34" charset="0"/>
                        <a:buChar char="•"/>
                      </a:pPr>
                      <a:r>
                        <a:rPr lang="fr-CA" sz="900" b="0" kern="1200" dirty="0">
                          <a:solidFill>
                            <a:schemeClr val="accent4"/>
                          </a:solidFill>
                          <a:effectLst/>
                          <a:latin typeface="+mn-lt"/>
                          <a:ea typeface="+mn-ea"/>
                          <a:cs typeface="+mn-cs"/>
                        </a:rPr>
                        <a:t>Personnes à faible revenu</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7000"/>
                        </a:lnSpc>
                        <a:spcBef>
                          <a:spcPts val="720"/>
                        </a:spcBef>
                        <a:spcAft>
                          <a:spcPts val="0"/>
                        </a:spcAft>
                        <a:buFont typeface="Arial" panose="020B0604020202020204" pitchFamily="34" charset="0"/>
                        <a:buChar char="•"/>
                      </a:pPr>
                      <a:r>
                        <a:rPr lang="fr-CA" sz="900" b="0" kern="1200" dirty="0">
                          <a:solidFill>
                            <a:schemeClr val="accent4"/>
                          </a:solidFill>
                          <a:effectLst/>
                          <a:latin typeface="+mn-lt"/>
                          <a:ea typeface="+mn-ea"/>
                          <a:cs typeface="+mn-cs"/>
                        </a:rPr>
                        <a:t>Personnes immigrées et/ou réfugiées</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7000"/>
                        </a:lnSpc>
                        <a:spcBef>
                          <a:spcPts val="720"/>
                        </a:spcBef>
                        <a:spcAft>
                          <a:spcPts val="0"/>
                        </a:spcAft>
                        <a:buFont typeface="Arial" panose="020B0604020202020204" pitchFamily="34" charset="0"/>
                        <a:buChar char="•"/>
                      </a:pPr>
                      <a:r>
                        <a:rPr lang="fr-CA" sz="900" b="0" kern="1200" dirty="0">
                          <a:solidFill>
                            <a:schemeClr val="accent4"/>
                          </a:solidFill>
                          <a:effectLst/>
                          <a:latin typeface="+mn-lt"/>
                          <a:ea typeface="+mn-ea"/>
                          <a:cs typeface="+mn-cs"/>
                        </a:rPr>
                        <a:t>Personnes appartenant à des minorités raciales ou ethniques</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7000"/>
                        </a:lnSpc>
                        <a:spcBef>
                          <a:spcPts val="720"/>
                        </a:spcBef>
                        <a:spcAft>
                          <a:spcPts val="0"/>
                        </a:spcAft>
                        <a:buFont typeface="Arial" panose="020B0604020202020204" pitchFamily="34" charset="0"/>
                        <a:buChar char="•"/>
                      </a:pPr>
                      <a:r>
                        <a:rPr lang="fr-CA" sz="900" b="0" kern="1200" dirty="0">
                          <a:solidFill>
                            <a:schemeClr val="accent4"/>
                          </a:solidFill>
                          <a:effectLst/>
                          <a:latin typeface="+mn-lt"/>
                          <a:ea typeface="+mn-ea"/>
                          <a:cs typeface="+mn-cs"/>
                        </a:rPr>
                        <a:t>Personnes appartenant à des groupes culturels particuliers</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7000"/>
                        </a:lnSpc>
                        <a:spcBef>
                          <a:spcPts val="720"/>
                        </a:spcBef>
                        <a:spcAft>
                          <a:spcPts val="0"/>
                        </a:spcAft>
                        <a:buFont typeface="Arial" panose="020B0604020202020204" pitchFamily="34" charset="0"/>
                        <a:buChar char="•"/>
                      </a:pPr>
                      <a:r>
                        <a:rPr lang="fr-CA" sz="900" b="0" kern="1200" dirty="0">
                          <a:solidFill>
                            <a:schemeClr val="accent4"/>
                          </a:solidFill>
                          <a:effectLst/>
                          <a:latin typeface="+mn-lt"/>
                          <a:ea typeface="+mn-ea"/>
                          <a:cs typeface="+mn-cs"/>
                        </a:rPr>
                        <a:t>Personnes non anglophones et non francophones</a:t>
                      </a:r>
                      <a:endParaRPr lang="en-US" sz="900" b="0" kern="1200" dirty="0">
                        <a:solidFill>
                          <a:schemeClr val="accent4"/>
                        </a:solidFill>
                        <a:effectLst/>
                        <a:latin typeface="+mn-lt"/>
                        <a:ea typeface="+mn-ea"/>
                        <a:cs typeface="+mn-cs"/>
                      </a:endParaRPr>
                    </a:p>
                  </a:txBody>
                  <a:tcPr marL="68580" marR="68580" marT="0" marB="0">
                    <a:solidFill>
                      <a:srgbClr val="FEFFFE"/>
                    </a:solidFill>
                  </a:tcPr>
                </a:tc>
                <a:tc>
                  <a:txBody>
                    <a:bodyPr/>
                    <a:lstStyle/>
                    <a:p>
                      <a:pPr marL="228600" marR="0" lvl="0" indent="-228600" algn="l" defTabSz="914400" rtl="0" eaLnBrk="1" latinLnBrk="0" hangingPunct="1">
                        <a:lnSpc>
                          <a:spcPct val="107000"/>
                        </a:lnSpc>
                        <a:spcBef>
                          <a:spcPts val="720"/>
                        </a:spcBef>
                        <a:spcAft>
                          <a:spcPts val="0"/>
                        </a:spcAft>
                        <a:buFont typeface="+mj-lt"/>
                        <a:buAutoNum type="arabicPeriod"/>
                      </a:pPr>
                      <a:r>
                        <a:rPr lang="fr-CA" sz="900" b="0" kern="1200" dirty="0">
                          <a:solidFill>
                            <a:schemeClr val="accent4"/>
                          </a:solidFill>
                          <a:effectLst/>
                          <a:latin typeface="+mn-lt"/>
                          <a:ea typeface="+mn-ea"/>
                          <a:cs typeface="+mn-cs"/>
                        </a:rPr>
                        <a:t>Formation (individuelle et en groupe)</a:t>
                      </a:r>
                      <a:endParaRPr lang="en-US" sz="900" b="0" kern="1200" dirty="0">
                        <a:solidFill>
                          <a:schemeClr val="accent4"/>
                        </a:solidFill>
                        <a:effectLst/>
                        <a:latin typeface="+mn-lt"/>
                        <a:ea typeface="+mn-ea"/>
                        <a:cs typeface="+mn-cs"/>
                      </a:endParaRPr>
                    </a:p>
                    <a:p>
                      <a:pPr marL="228600" marR="0" lvl="0" indent="-228600" algn="l" defTabSz="914400" rtl="0" eaLnBrk="1" latinLnBrk="0" hangingPunct="1">
                        <a:lnSpc>
                          <a:spcPct val="107000"/>
                        </a:lnSpc>
                        <a:spcBef>
                          <a:spcPts val="720"/>
                        </a:spcBef>
                        <a:spcAft>
                          <a:spcPts val="0"/>
                        </a:spcAft>
                        <a:buFont typeface="+mj-lt"/>
                        <a:buAutoNum type="arabicPeriod"/>
                      </a:pPr>
                      <a:r>
                        <a:rPr lang="fr-CA" sz="900" b="0" kern="1200" dirty="0">
                          <a:solidFill>
                            <a:schemeClr val="accent4"/>
                          </a:solidFill>
                          <a:effectLst/>
                          <a:latin typeface="+mn-lt"/>
                          <a:ea typeface="+mn-ea"/>
                          <a:cs typeface="+mn-cs"/>
                        </a:rPr>
                        <a:t>Invitations et rappels</a:t>
                      </a:r>
                      <a:endParaRPr lang="en-US" sz="900" b="0" kern="1200" dirty="0">
                        <a:solidFill>
                          <a:schemeClr val="accent4"/>
                        </a:solidFill>
                        <a:effectLst/>
                        <a:latin typeface="+mn-lt"/>
                        <a:ea typeface="+mn-ea"/>
                        <a:cs typeface="+mn-cs"/>
                      </a:endParaRPr>
                    </a:p>
                    <a:p>
                      <a:pPr marL="228600" marR="0" lvl="0" indent="-228600" algn="l" defTabSz="914400" rtl="0" eaLnBrk="1" latinLnBrk="0" hangingPunct="1">
                        <a:lnSpc>
                          <a:spcPct val="107000"/>
                        </a:lnSpc>
                        <a:spcBef>
                          <a:spcPts val="720"/>
                        </a:spcBef>
                        <a:spcAft>
                          <a:spcPts val="0"/>
                        </a:spcAft>
                        <a:buFont typeface="+mj-lt"/>
                        <a:buAutoNum type="arabicPeriod"/>
                      </a:pPr>
                      <a:r>
                        <a:rPr lang="fr-CA" sz="900" b="0" kern="1200" dirty="0">
                          <a:solidFill>
                            <a:schemeClr val="accent4"/>
                          </a:solidFill>
                          <a:effectLst/>
                          <a:latin typeface="+mn-lt"/>
                          <a:ea typeface="+mn-ea"/>
                          <a:cs typeface="+mn-cs"/>
                        </a:rPr>
                        <a:t>Médias (petits et de masse)</a:t>
                      </a:r>
                      <a:endParaRPr lang="en-US" sz="900" b="0" kern="1200" dirty="0">
                        <a:solidFill>
                          <a:schemeClr val="accent4"/>
                        </a:solidFill>
                        <a:effectLst/>
                        <a:latin typeface="+mn-lt"/>
                        <a:ea typeface="+mn-ea"/>
                        <a:cs typeface="+mn-cs"/>
                      </a:endParaRPr>
                    </a:p>
                    <a:p>
                      <a:pPr marL="228600" marR="0" lvl="0" indent="-228600" algn="l" defTabSz="914400" rtl="0" eaLnBrk="1" latinLnBrk="0" hangingPunct="1">
                        <a:lnSpc>
                          <a:spcPct val="107000"/>
                        </a:lnSpc>
                        <a:spcBef>
                          <a:spcPts val="720"/>
                        </a:spcBef>
                        <a:spcAft>
                          <a:spcPts val="0"/>
                        </a:spcAft>
                        <a:buFont typeface="+mj-lt"/>
                        <a:buAutoNum type="arabicPeriod"/>
                      </a:pPr>
                      <a:r>
                        <a:rPr lang="fr-CA" sz="900" b="0" kern="1200" dirty="0">
                          <a:solidFill>
                            <a:schemeClr val="accent4"/>
                          </a:solidFill>
                          <a:effectLst/>
                          <a:latin typeface="+mn-lt"/>
                          <a:ea typeface="+mn-ea"/>
                          <a:cs typeface="+mn-cs"/>
                        </a:rPr>
                        <a:t>Évaluation des FSS et rétroaction</a:t>
                      </a:r>
                      <a:endParaRPr lang="en-US" sz="900" b="0" kern="1200" dirty="0">
                        <a:solidFill>
                          <a:schemeClr val="accent4"/>
                        </a:solidFill>
                        <a:effectLst/>
                        <a:latin typeface="+mn-lt"/>
                        <a:ea typeface="+mn-ea"/>
                        <a:cs typeface="+mn-cs"/>
                      </a:endParaRPr>
                    </a:p>
                    <a:p>
                      <a:pPr marL="228600" marR="0" lvl="0" indent="-228600" algn="l" defTabSz="914400" rtl="0" eaLnBrk="1" latinLnBrk="0" hangingPunct="1">
                        <a:lnSpc>
                          <a:spcPct val="107000"/>
                        </a:lnSpc>
                        <a:spcBef>
                          <a:spcPts val="720"/>
                        </a:spcBef>
                        <a:spcAft>
                          <a:spcPts val="0"/>
                        </a:spcAft>
                        <a:buFont typeface="+mj-lt"/>
                        <a:buAutoNum type="arabicPeriod"/>
                      </a:pPr>
                      <a:r>
                        <a:rPr lang="fr-CA" sz="900" b="0" kern="1200" dirty="0">
                          <a:solidFill>
                            <a:schemeClr val="accent4"/>
                          </a:solidFill>
                          <a:effectLst/>
                          <a:latin typeface="+mn-lt"/>
                          <a:ea typeface="+mn-ea"/>
                          <a:cs typeface="+mn-cs"/>
                        </a:rPr>
                        <a:t>Formation des FSS sur les compétences culturelles</a:t>
                      </a:r>
                      <a:endParaRPr lang="en-US" sz="900" b="0" kern="1200" dirty="0">
                        <a:solidFill>
                          <a:schemeClr val="accent4"/>
                        </a:solidFill>
                        <a:effectLst/>
                        <a:latin typeface="+mn-lt"/>
                        <a:ea typeface="+mn-ea"/>
                        <a:cs typeface="+mn-cs"/>
                      </a:endParaRPr>
                    </a:p>
                    <a:p>
                      <a:pPr marL="228600" marR="0" lvl="0" indent="-228600" algn="l" defTabSz="914400" rtl="0" eaLnBrk="1" latinLnBrk="0" hangingPunct="1">
                        <a:lnSpc>
                          <a:spcPct val="107000"/>
                        </a:lnSpc>
                        <a:spcBef>
                          <a:spcPts val="720"/>
                        </a:spcBef>
                        <a:spcAft>
                          <a:spcPts val="0"/>
                        </a:spcAft>
                        <a:buFont typeface="+mj-lt"/>
                        <a:buAutoNum type="arabicPeriod"/>
                      </a:pPr>
                      <a:r>
                        <a:rPr lang="fr-CA" sz="900" b="0" kern="1200" dirty="0">
                          <a:solidFill>
                            <a:schemeClr val="accent4"/>
                          </a:solidFill>
                          <a:effectLst/>
                          <a:latin typeface="+mn-lt"/>
                          <a:ea typeface="+mn-ea"/>
                          <a:cs typeface="+mn-cs"/>
                        </a:rPr>
                        <a:t>Élaboration de matériel et de ressources adaptés sur le plan culturel</a:t>
                      </a:r>
                      <a:endParaRPr lang="en-US" sz="900" b="0" kern="1200" dirty="0">
                        <a:solidFill>
                          <a:schemeClr val="accent4"/>
                        </a:solidFill>
                        <a:effectLst/>
                        <a:latin typeface="+mn-lt"/>
                        <a:ea typeface="+mn-ea"/>
                        <a:cs typeface="+mn-cs"/>
                      </a:endParaRPr>
                    </a:p>
                    <a:p>
                      <a:pPr marL="228600" marR="0" lvl="0" indent="-228600" algn="l" defTabSz="914400" rtl="0" eaLnBrk="1" latinLnBrk="0" hangingPunct="1">
                        <a:lnSpc>
                          <a:spcPct val="107000"/>
                        </a:lnSpc>
                        <a:spcBef>
                          <a:spcPts val="720"/>
                        </a:spcBef>
                        <a:spcAft>
                          <a:spcPts val="0"/>
                        </a:spcAft>
                        <a:buFont typeface="+mj-lt"/>
                        <a:buAutoNum type="arabicPeriod"/>
                      </a:pPr>
                      <a:r>
                        <a:rPr lang="fr-CA" sz="900" b="0" kern="1200" dirty="0">
                          <a:solidFill>
                            <a:schemeClr val="accent4"/>
                          </a:solidFill>
                          <a:effectLst/>
                          <a:latin typeface="+mn-lt"/>
                          <a:ea typeface="+mn-ea"/>
                          <a:cs typeface="+mn-cs"/>
                        </a:rPr>
                        <a:t>Mobilisation directe du groupe concerné en vue de concevoir conjointement des programmes</a:t>
                      </a:r>
                      <a:endParaRPr lang="en-US" sz="900" b="0" kern="1200" dirty="0">
                        <a:solidFill>
                          <a:schemeClr val="accent4"/>
                        </a:solidFill>
                        <a:effectLst/>
                        <a:latin typeface="+mn-lt"/>
                        <a:ea typeface="+mn-ea"/>
                        <a:cs typeface="+mn-cs"/>
                      </a:endParaRPr>
                    </a:p>
                    <a:p>
                      <a:pPr marL="0" marR="0" algn="ctr" defTabSz="914400" rtl="0" eaLnBrk="1" latinLnBrk="0" hangingPunct="1">
                        <a:lnSpc>
                          <a:spcPct val="107000"/>
                        </a:lnSpc>
                        <a:spcBef>
                          <a:spcPts val="720"/>
                        </a:spcBef>
                        <a:spcAft>
                          <a:spcPts val="0"/>
                        </a:spcAft>
                      </a:pPr>
                      <a:r>
                        <a:rPr lang="en-US" sz="900" b="1" kern="1200" dirty="0">
                          <a:solidFill>
                            <a:schemeClr val="accent4"/>
                          </a:solidFill>
                          <a:effectLst/>
                          <a:latin typeface="+mn-lt"/>
                          <a:ea typeface="+mn-ea"/>
                          <a:cs typeface="+mn-cs"/>
                        </a:rPr>
                        <a:t> </a:t>
                      </a:r>
                    </a:p>
                  </a:txBody>
                  <a:tcPr marL="68580" marR="68580" marT="0" marB="0">
                    <a:solidFill>
                      <a:srgbClr val="FEFFFE"/>
                    </a:solidFill>
                  </a:tcPr>
                </a:tc>
                <a:tc>
                  <a:txBody>
                    <a:bodyPr/>
                    <a:lstStyle/>
                    <a:p>
                      <a:pPr marL="0" marR="0" lvl="0" indent="-342900" algn="l" defTabSz="914400" rtl="0" eaLnBrk="1" latinLnBrk="0" hangingPunct="1">
                        <a:lnSpc>
                          <a:spcPct val="107000"/>
                        </a:lnSpc>
                        <a:spcBef>
                          <a:spcPts val="720"/>
                        </a:spcBef>
                        <a:spcAft>
                          <a:spcPts val="0"/>
                        </a:spcAft>
                        <a:buFont typeface="Segoe UI Symbol" panose="020B0502040204020203" pitchFamily="34" charset="0"/>
                        <a:buAutoNum type="arabicPeriod"/>
                      </a:pPr>
                      <a:r>
                        <a:rPr lang="en-US" sz="900" b="0" kern="1200" dirty="0">
                          <a:solidFill>
                            <a:schemeClr val="accent4"/>
                          </a:solidFill>
                          <a:effectLst/>
                          <a:latin typeface="+mn-lt"/>
                          <a:ea typeface="+mn-ea"/>
                          <a:cs typeface="+mn-cs"/>
                        </a:rPr>
                        <a:t>✓</a:t>
                      </a:r>
                    </a:p>
                    <a:p>
                      <a:pPr marL="0" marR="0" lvl="0" indent="-342900" algn="l" defTabSz="914400" rtl="0" eaLnBrk="1" latinLnBrk="0" hangingPunct="1">
                        <a:lnSpc>
                          <a:spcPct val="107000"/>
                        </a:lnSpc>
                        <a:spcBef>
                          <a:spcPts val="720"/>
                        </a:spcBef>
                        <a:spcAft>
                          <a:spcPts val="0"/>
                        </a:spcAft>
                        <a:buFont typeface="Segoe UI Symbol" panose="020B0502040204020203" pitchFamily="34" charset="0"/>
                        <a:buAutoNum type="arabicPeriod"/>
                      </a:pPr>
                      <a:r>
                        <a:rPr lang="en-US" sz="900" b="0" kern="1200" dirty="0">
                          <a:solidFill>
                            <a:schemeClr val="accent4"/>
                          </a:solidFill>
                          <a:effectLst/>
                          <a:latin typeface="+mn-lt"/>
                          <a:ea typeface="+mn-ea"/>
                          <a:cs typeface="+mn-cs"/>
                        </a:rPr>
                        <a:t> </a:t>
                      </a:r>
                    </a:p>
                    <a:p>
                      <a:pPr marL="0" marR="0" lvl="0" indent="-342900" algn="l" defTabSz="914400" rtl="0" eaLnBrk="1" latinLnBrk="0" hangingPunct="1">
                        <a:lnSpc>
                          <a:spcPct val="107000"/>
                        </a:lnSpc>
                        <a:spcBef>
                          <a:spcPts val="720"/>
                        </a:spcBef>
                        <a:spcAft>
                          <a:spcPts val="0"/>
                        </a:spcAft>
                        <a:buFont typeface="Segoe UI Symbol" panose="020B0502040204020203" pitchFamily="34" charset="0"/>
                        <a:buAutoNum type="arabicPeriod"/>
                      </a:pPr>
                      <a:r>
                        <a:rPr lang="en-US" sz="900" b="0" kern="1200" dirty="0">
                          <a:solidFill>
                            <a:schemeClr val="accent4"/>
                          </a:solidFill>
                          <a:effectLst/>
                          <a:latin typeface="+mn-lt"/>
                          <a:ea typeface="+mn-ea"/>
                          <a:cs typeface="+mn-cs"/>
                        </a:rPr>
                        <a:t>✓</a:t>
                      </a:r>
                    </a:p>
                    <a:p>
                      <a:pPr marL="0" marR="0" lvl="0" indent="-342900" algn="l" defTabSz="914400" rtl="0" eaLnBrk="1" latinLnBrk="0" hangingPunct="1">
                        <a:lnSpc>
                          <a:spcPct val="107000"/>
                        </a:lnSpc>
                        <a:spcBef>
                          <a:spcPts val="720"/>
                        </a:spcBef>
                        <a:spcAft>
                          <a:spcPts val="0"/>
                        </a:spcAft>
                        <a:buFont typeface="Segoe UI Symbol" panose="020B0502040204020203" pitchFamily="34" charset="0"/>
                        <a:buAutoNum type="arabicPeriod"/>
                      </a:pPr>
                      <a:r>
                        <a:rPr lang="en-US" sz="900" b="0" kern="1200" dirty="0">
                          <a:solidFill>
                            <a:schemeClr val="accent4"/>
                          </a:solidFill>
                          <a:effectLst/>
                          <a:latin typeface="+mn-lt"/>
                          <a:ea typeface="+mn-ea"/>
                          <a:cs typeface="+mn-cs"/>
                        </a:rPr>
                        <a:t> </a:t>
                      </a:r>
                    </a:p>
                    <a:p>
                      <a:pPr marL="0" marR="0" lvl="0" indent="-342900" algn="l" defTabSz="914400" rtl="0" eaLnBrk="1" latinLnBrk="0" hangingPunct="1">
                        <a:lnSpc>
                          <a:spcPct val="107000"/>
                        </a:lnSpc>
                        <a:spcBef>
                          <a:spcPts val="720"/>
                        </a:spcBef>
                        <a:spcAft>
                          <a:spcPts val="0"/>
                        </a:spcAft>
                        <a:buFont typeface="Segoe UI Symbol" panose="020B0502040204020203" pitchFamily="34" charset="0"/>
                        <a:buAutoNum type="arabicPeriod"/>
                      </a:pPr>
                      <a:r>
                        <a:rPr lang="en-US" sz="900" b="0" kern="1200" dirty="0">
                          <a:solidFill>
                            <a:schemeClr val="accent4"/>
                          </a:solidFill>
                          <a:effectLst/>
                          <a:latin typeface="+mn-lt"/>
                          <a:ea typeface="+mn-ea"/>
                          <a:cs typeface="+mn-cs"/>
                        </a:rPr>
                        <a:t>✓</a:t>
                      </a:r>
                    </a:p>
                    <a:p>
                      <a:pPr marL="0" marR="0" lvl="0" indent="-342900" algn="l" defTabSz="914400" rtl="0" eaLnBrk="1" latinLnBrk="0" hangingPunct="1">
                        <a:lnSpc>
                          <a:spcPct val="107000"/>
                        </a:lnSpc>
                        <a:spcBef>
                          <a:spcPts val="720"/>
                        </a:spcBef>
                        <a:spcAft>
                          <a:spcPts val="0"/>
                        </a:spcAft>
                        <a:buFont typeface="Segoe UI Symbol" panose="020B0502040204020203" pitchFamily="34" charset="0"/>
                        <a:buAutoNum type="arabicPeriod"/>
                      </a:pPr>
                      <a:r>
                        <a:rPr lang="en-US" sz="900" b="0" kern="1200" dirty="0">
                          <a:solidFill>
                            <a:schemeClr val="accent4"/>
                          </a:solidFill>
                          <a:effectLst/>
                          <a:latin typeface="+mn-lt"/>
                          <a:ea typeface="+mn-ea"/>
                          <a:cs typeface="+mn-cs"/>
                        </a:rPr>
                        <a:t>✓</a:t>
                      </a:r>
                    </a:p>
                    <a:p>
                      <a:pPr marL="0" marR="0" lvl="0" indent="-342900" algn="l" defTabSz="914400" rtl="0" eaLnBrk="1" latinLnBrk="0" hangingPunct="1">
                        <a:lnSpc>
                          <a:spcPct val="107000"/>
                        </a:lnSpc>
                        <a:spcBef>
                          <a:spcPts val="720"/>
                        </a:spcBef>
                        <a:spcAft>
                          <a:spcPts val="0"/>
                        </a:spcAft>
                        <a:buFont typeface="Segoe UI Symbol" panose="020B0502040204020203" pitchFamily="34" charset="0"/>
                        <a:buAutoNum type="arabicPeriod"/>
                      </a:pPr>
                      <a:r>
                        <a:rPr lang="en-US" sz="900" b="0" kern="1200" dirty="0">
                          <a:solidFill>
                            <a:schemeClr val="accent4"/>
                          </a:solidFill>
                          <a:effectLst/>
                          <a:latin typeface="+mn-lt"/>
                          <a:ea typeface="+mn-ea"/>
                          <a:cs typeface="+mn-cs"/>
                        </a:rPr>
                        <a:t>✓</a:t>
                      </a:r>
                    </a:p>
                    <a:p>
                      <a:pPr marL="0" marR="0" indent="-128905" algn="ctr" defTabSz="914400" rtl="0" eaLnBrk="1" latinLnBrk="0" hangingPunct="1">
                        <a:lnSpc>
                          <a:spcPct val="107000"/>
                        </a:lnSpc>
                        <a:spcBef>
                          <a:spcPts val="720"/>
                        </a:spcBef>
                        <a:spcAft>
                          <a:spcPts val="0"/>
                        </a:spcAft>
                      </a:pPr>
                      <a:r>
                        <a:rPr lang="en-US" sz="900" b="1" kern="1200" dirty="0">
                          <a:solidFill>
                            <a:schemeClr val="accent4"/>
                          </a:solidFill>
                          <a:effectLst/>
                          <a:latin typeface="+mn-lt"/>
                          <a:ea typeface="+mn-ea"/>
                          <a:cs typeface="+mn-cs"/>
                        </a:rPr>
                        <a:t> </a:t>
                      </a:r>
                    </a:p>
                    <a:p>
                      <a:pPr marL="0" marR="0" algn="ctr" defTabSz="914400" rtl="0" eaLnBrk="1" latinLnBrk="0" hangingPunct="1">
                        <a:lnSpc>
                          <a:spcPct val="107000"/>
                        </a:lnSpc>
                        <a:spcBef>
                          <a:spcPts val="720"/>
                        </a:spcBef>
                        <a:spcAft>
                          <a:spcPts val="0"/>
                        </a:spcAft>
                      </a:pPr>
                      <a:r>
                        <a:rPr lang="en-US" sz="900" b="1" kern="1200" dirty="0">
                          <a:solidFill>
                            <a:schemeClr val="accent4"/>
                          </a:solidFill>
                          <a:effectLst/>
                          <a:latin typeface="+mn-lt"/>
                          <a:ea typeface="+mn-ea"/>
                          <a:cs typeface="+mn-cs"/>
                        </a:rPr>
                        <a:t> </a:t>
                      </a:r>
                    </a:p>
                  </a:txBody>
                  <a:tcPr marL="68580" marR="68580" marT="0" marB="0">
                    <a:solidFill>
                      <a:srgbClr val="FEFFFE"/>
                    </a:solidFill>
                  </a:tcPr>
                </a:tc>
                <a:tc>
                  <a:txBody>
                    <a:bodyPr/>
                    <a:lstStyle/>
                    <a:p>
                      <a:pPr marL="171450" marR="0" lvl="0" indent="-171450" algn="l" defTabSz="914400" rtl="0" eaLnBrk="1" latinLnBrk="0" hangingPunct="1">
                        <a:lnSpc>
                          <a:spcPct val="107000"/>
                        </a:lnSpc>
                        <a:spcBef>
                          <a:spcPts val="720"/>
                        </a:spcBef>
                        <a:spcAft>
                          <a:spcPts val="0"/>
                        </a:spcAft>
                        <a:buFont typeface="Arial" panose="020B0604020202020204" pitchFamily="34" charset="0"/>
                        <a:buChar char="•"/>
                      </a:pPr>
                      <a:r>
                        <a:rPr lang="fr-CA" sz="900" b="0" kern="1200" dirty="0">
                          <a:solidFill>
                            <a:schemeClr val="accent4"/>
                          </a:solidFill>
                          <a:effectLst/>
                          <a:latin typeface="+mn-lt"/>
                          <a:ea typeface="+mn-ea"/>
                          <a:cs typeface="+mn-cs"/>
                        </a:rPr>
                        <a:t>Participation, pendant plusieurs années, à la création d’un projet sur l’équité en santé* dans le nord-est de Calgary, avec des sous-populations faisant l’objet d’un dépistage insuffisant déterminées à partir des données, en vue de concevoir conjointement des stratégies visant à généraliser et à diffuser des méthodes efficaces partout en Alberta</a:t>
                      </a:r>
                      <a:endParaRPr lang="en-US" sz="900" b="0" kern="1200" dirty="0">
                        <a:solidFill>
                          <a:schemeClr val="accent4"/>
                        </a:solidFill>
                        <a:effectLst/>
                        <a:latin typeface="+mn-lt"/>
                        <a:ea typeface="+mn-ea"/>
                        <a:cs typeface="+mn-cs"/>
                      </a:endParaRPr>
                    </a:p>
                    <a:p>
                      <a:pPr marL="0" marR="0" algn="ctr" defTabSz="914400" rtl="0" eaLnBrk="1" latinLnBrk="0" hangingPunct="1">
                        <a:lnSpc>
                          <a:spcPct val="107000"/>
                        </a:lnSpc>
                        <a:spcBef>
                          <a:spcPts val="720"/>
                        </a:spcBef>
                        <a:spcAft>
                          <a:spcPts val="0"/>
                        </a:spcAft>
                      </a:pPr>
                      <a:r>
                        <a:rPr lang="en-US" sz="900" b="1" kern="1200" dirty="0">
                          <a:solidFill>
                            <a:schemeClr val="accent4"/>
                          </a:solidFill>
                          <a:effectLst/>
                          <a:latin typeface="+mn-lt"/>
                          <a:ea typeface="+mn-ea"/>
                          <a:cs typeface="+mn-cs"/>
                        </a:rPr>
                        <a:t> </a:t>
                      </a:r>
                    </a:p>
                  </a:txBody>
                  <a:tcPr marL="68580" marR="68580" marT="0" marB="0">
                    <a:solidFill>
                      <a:srgbClr val="FEFFFE"/>
                    </a:solidFill>
                  </a:tcPr>
                </a:tc>
                <a:extLst>
                  <a:ext uri="{0D108BD9-81ED-4DB2-BD59-A6C34878D82A}">
                    <a16:rowId xmlns:a16="http://schemas.microsoft.com/office/drawing/2014/main" val="3754728367"/>
                  </a:ext>
                </a:extLst>
              </a:tr>
            </a:tbl>
          </a:graphicData>
        </a:graphic>
      </p:graphicFrame>
      <p:sp>
        <p:nvSpPr>
          <p:cNvPr id="3" name="TextBox 2">
            <a:extLst>
              <a:ext uri="{FF2B5EF4-FFF2-40B4-BE49-F238E27FC236}">
                <a16:creationId xmlns:a16="http://schemas.microsoft.com/office/drawing/2014/main" id="{36E27F29-BD86-4E6B-2FA7-874B064CCCF0}"/>
              </a:ext>
            </a:extLst>
          </p:cNvPr>
          <p:cNvSpPr txBox="1"/>
          <p:nvPr/>
        </p:nvSpPr>
        <p:spPr>
          <a:xfrm>
            <a:off x="-1315" y="6537348"/>
            <a:ext cx="10170073" cy="230832"/>
          </a:xfrm>
          <a:prstGeom prst="rect">
            <a:avLst/>
          </a:prstGeom>
          <a:noFill/>
        </p:spPr>
        <p:txBody>
          <a:bodyPr wrap="square">
            <a:spAutoFit/>
          </a:bodyPr>
          <a:lstStyle/>
          <a:p>
            <a:r>
              <a:rPr lang="fr-FR" sz="900" dirty="0" err="1">
                <a:effectLst/>
                <a:latin typeface="Calibri" panose="020F0502020204030204" pitchFamily="34" charset="0"/>
                <a:ea typeface="Yu Mincho" panose="02020400000000000000" pitchFamily="18" charset="-128"/>
                <a:cs typeface="Calibri" panose="020F0502020204030204" pitchFamily="34" charset="0"/>
              </a:rPr>
              <a:t>Alb</a:t>
            </a:r>
            <a:r>
              <a:rPr lang="fr-FR" sz="900" dirty="0">
                <a:effectLst/>
                <a:latin typeface="Calibri" panose="020F0502020204030204" pitchFamily="34" charset="0"/>
                <a:ea typeface="Yu Mincho" panose="02020400000000000000" pitchFamily="18" charset="-128"/>
                <a:cs typeface="Calibri" panose="020F0502020204030204" pitchFamily="34" charset="0"/>
              </a:rPr>
              <a:t>.: *L’étape actuelle est financée par le Partenariat dans le cadre de la subvention Élaboration de stratégies ciblant les populations faisant l’objet d’un dépistage insuffisant grâce à la mobilisation Communautaire</a:t>
            </a:r>
            <a:endParaRPr lang="en-US" sz="900" dirty="0"/>
          </a:p>
        </p:txBody>
      </p:sp>
    </p:spTree>
    <p:extLst>
      <p:ext uri="{BB962C8B-B14F-4D97-AF65-F5344CB8AC3E}">
        <p14:creationId xmlns:p14="http://schemas.microsoft.com/office/powerpoint/2010/main" val="3189498280"/>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715824" y="131424"/>
            <a:ext cx="10380786" cy="345482"/>
          </a:xfrm>
        </p:spPr>
        <p:txBody>
          <a:bodyPr>
            <a:normAutofit/>
          </a:bodyPr>
          <a:lstStyle/>
          <a:p>
            <a:r>
              <a:rPr lang="fr-FR" sz="1600" dirty="0"/>
              <a:t>Stratégies visant à améliorer le dépistage chez les populations mal desservies</a:t>
            </a:r>
            <a:r>
              <a:rPr lang="en-US" sz="1600" dirty="0"/>
              <a:t> (2/4)</a:t>
            </a:r>
          </a:p>
        </p:txBody>
      </p:sp>
      <p:graphicFrame>
        <p:nvGraphicFramePr>
          <p:cNvPr id="2" name="Table 1">
            <a:extLst>
              <a:ext uri="{FF2B5EF4-FFF2-40B4-BE49-F238E27FC236}">
                <a16:creationId xmlns:a16="http://schemas.microsoft.com/office/drawing/2014/main" id="{D4766C69-7A37-D7F3-4C13-63439F1348BF}"/>
              </a:ext>
            </a:extLst>
          </p:cNvPr>
          <p:cNvGraphicFramePr>
            <a:graphicFrameLocks noGrp="1"/>
          </p:cNvGraphicFramePr>
          <p:nvPr>
            <p:extLst>
              <p:ext uri="{D42A27DB-BD31-4B8C-83A1-F6EECF244321}">
                <p14:modId xmlns:p14="http://schemas.microsoft.com/office/powerpoint/2010/main" val="3852118964"/>
              </p:ext>
            </p:extLst>
          </p:nvPr>
        </p:nvGraphicFramePr>
        <p:xfrm>
          <a:off x="101599" y="476906"/>
          <a:ext cx="11926278" cy="6231429"/>
        </p:xfrm>
        <a:graphic>
          <a:graphicData uri="http://schemas.openxmlformats.org/drawingml/2006/table">
            <a:tbl>
              <a:tblPr firstRow="1" firstCol="1">
                <a:tableStyleId>{5C22544A-7EE6-4342-B048-85BDC9FD1C3A}</a:tableStyleId>
              </a:tblPr>
              <a:tblGrid>
                <a:gridCol w="440133">
                  <a:extLst>
                    <a:ext uri="{9D8B030D-6E8A-4147-A177-3AD203B41FA5}">
                      <a16:colId xmlns:a16="http://schemas.microsoft.com/office/drawing/2014/main" val="4117233806"/>
                    </a:ext>
                  </a:extLst>
                </a:gridCol>
                <a:gridCol w="2059416">
                  <a:extLst>
                    <a:ext uri="{9D8B030D-6E8A-4147-A177-3AD203B41FA5}">
                      <a16:colId xmlns:a16="http://schemas.microsoft.com/office/drawing/2014/main" val="3725947686"/>
                    </a:ext>
                  </a:extLst>
                </a:gridCol>
                <a:gridCol w="2654341">
                  <a:extLst>
                    <a:ext uri="{9D8B030D-6E8A-4147-A177-3AD203B41FA5}">
                      <a16:colId xmlns:a16="http://schemas.microsoft.com/office/drawing/2014/main" val="810568263"/>
                    </a:ext>
                  </a:extLst>
                </a:gridCol>
                <a:gridCol w="1445094">
                  <a:extLst>
                    <a:ext uri="{9D8B030D-6E8A-4147-A177-3AD203B41FA5}">
                      <a16:colId xmlns:a16="http://schemas.microsoft.com/office/drawing/2014/main" val="1717457685"/>
                    </a:ext>
                  </a:extLst>
                </a:gridCol>
                <a:gridCol w="5327294">
                  <a:extLst>
                    <a:ext uri="{9D8B030D-6E8A-4147-A177-3AD203B41FA5}">
                      <a16:colId xmlns:a16="http://schemas.microsoft.com/office/drawing/2014/main" val="2464180176"/>
                    </a:ext>
                  </a:extLst>
                </a:gridCol>
              </a:tblGrid>
              <a:tr h="408813">
                <a:tc>
                  <a:txBody>
                    <a:bodyPr/>
                    <a:lstStyle/>
                    <a:p>
                      <a:pPr marL="0" marR="0" algn="ctr">
                        <a:lnSpc>
                          <a:spcPct val="107000"/>
                        </a:lnSpc>
                        <a:spcBef>
                          <a:spcPts val="100"/>
                        </a:spcBef>
                        <a:spcAft>
                          <a:spcPts val="100"/>
                        </a:spcAft>
                      </a:pPr>
                      <a:r>
                        <a:rPr lang="en-US" sz="900" dirty="0">
                          <a:solidFill>
                            <a:schemeClr val="accent4"/>
                          </a:solidFill>
                          <a:effectLst/>
                        </a:rPr>
                        <a:t>P/T</a:t>
                      </a:r>
                      <a:endParaRPr lang="en-US" sz="9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0492" marR="30492" marT="0" marB="0" anchor="ctr">
                    <a:solidFill>
                      <a:schemeClr val="accent2">
                        <a:lumMod val="20000"/>
                        <a:lumOff val="80000"/>
                      </a:schemeClr>
                    </a:solidFill>
                  </a:tcPr>
                </a:tc>
                <a:tc>
                  <a:txBody>
                    <a:bodyPr/>
                    <a:lstStyle/>
                    <a:p>
                      <a:pPr marL="0" marR="0" algn="ctr">
                        <a:lnSpc>
                          <a:spcPct val="107000"/>
                        </a:lnSpc>
                        <a:spcBef>
                          <a:spcPts val="100"/>
                        </a:spcBef>
                        <a:spcAft>
                          <a:spcPts val="100"/>
                        </a:spcAft>
                      </a:pPr>
                      <a:r>
                        <a:rPr lang="en-US" sz="900" b="1" kern="1200" dirty="0">
                          <a:solidFill>
                            <a:schemeClr val="accent4"/>
                          </a:solidFill>
                          <a:effectLst/>
                          <a:latin typeface="+mn-lt"/>
                          <a:ea typeface="+mn-ea"/>
                          <a:cs typeface="+mn-cs"/>
                        </a:rPr>
                        <a:t>Public(s) </a:t>
                      </a:r>
                      <a:r>
                        <a:rPr lang="en-US" sz="900" b="1" kern="1200" dirty="0" err="1">
                          <a:solidFill>
                            <a:schemeClr val="accent4"/>
                          </a:solidFill>
                          <a:effectLst/>
                          <a:latin typeface="+mn-lt"/>
                          <a:ea typeface="+mn-ea"/>
                          <a:cs typeface="+mn-cs"/>
                        </a:rPr>
                        <a:t>visé</a:t>
                      </a:r>
                      <a:r>
                        <a:rPr lang="en-US" sz="900" b="1" kern="1200" dirty="0">
                          <a:solidFill>
                            <a:schemeClr val="accent4"/>
                          </a:solidFill>
                          <a:effectLst/>
                          <a:latin typeface="+mn-lt"/>
                          <a:ea typeface="+mn-ea"/>
                          <a:cs typeface="+mn-cs"/>
                        </a:rPr>
                        <a:t>(s) :</a:t>
                      </a:r>
                    </a:p>
                  </a:txBody>
                  <a:tcPr marL="68580" marR="68580" marT="0" marB="0" anchor="ctr">
                    <a:solidFill>
                      <a:schemeClr val="accent2">
                        <a:lumMod val="20000"/>
                        <a:lumOff val="80000"/>
                      </a:schemeClr>
                    </a:solidFill>
                  </a:tcPr>
                </a:tc>
                <a:tc>
                  <a:txBody>
                    <a:bodyPr/>
                    <a:lstStyle/>
                    <a:p>
                      <a:pPr marL="0" marR="0" algn="ctr">
                        <a:lnSpc>
                          <a:spcPct val="107000"/>
                        </a:lnSpc>
                        <a:spcBef>
                          <a:spcPts val="100"/>
                        </a:spcBef>
                        <a:spcAft>
                          <a:spcPts val="100"/>
                        </a:spcAft>
                      </a:pPr>
                      <a:r>
                        <a:rPr lang="en-US" sz="900" b="1" kern="1200" dirty="0" err="1">
                          <a:solidFill>
                            <a:schemeClr val="accent4"/>
                          </a:solidFill>
                          <a:effectLst/>
                          <a:latin typeface="+mn-lt"/>
                          <a:ea typeface="+mn-ea"/>
                          <a:cs typeface="+mn-cs"/>
                        </a:rPr>
                        <a:t>Stratégies</a:t>
                      </a:r>
                      <a:r>
                        <a:rPr lang="en-US" sz="900" b="1" kern="1200" dirty="0">
                          <a:solidFill>
                            <a:schemeClr val="accent4"/>
                          </a:solidFill>
                          <a:effectLst/>
                          <a:latin typeface="+mn-lt"/>
                          <a:ea typeface="+mn-ea"/>
                          <a:cs typeface="+mn-cs"/>
                        </a:rPr>
                        <a:t> </a:t>
                      </a:r>
                      <a:r>
                        <a:rPr lang="en-US" sz="900" b="1" kern="1200" dirty="0" err="1">
                          <a:solidFill>
                            <a:schemeClr val="accent4"/>
                          </a:solidFill>
                          <a:effectLst/>
                          <a:latin typeface="+mn-lt"/>
                          <a:ea typeface="+mn-ea"/>
                          <a:cs typeface="+mn-cs"/>
                        </a:rPr>
                        <a:t>utilisées</a:t>
                      </a:r>
                      <a:r>
                        <a:rPr lang="en-US" sz="900" b="1" kern="1200" dirty="0">
                          <a:solidFill>
                            <a:schemeClr val="accent4"/>
                          </a:solidFill>
                          <a:effectLst/>
                          <a:latin typeface="+mn-lt"/>
                          <a:ea typeface="+mn-ea"/>
                          <a:cs typeface="+mn-cs"/>
                        </a:rPr>
                        <a:t> :</a:t>
                      </a:r>
                    </a:p>
                  </a:txBody>
                  <a:tcPr marL="68580" marR="68580" marT="0" marB="0" anchor="ctr">
                    <a:solidFill>
                      <a:schemeClr val="accent2">
                        <a:lumMod val="20000"/>
                        <a:lumOff val="80000"/>
                      </a:schemeClr>
                    </a:solidFill>
                  </a:tcPr>
                </a:tc>
                <a:tc>
                  <a:txBody>
                    <a:bodyPr/>
                    <a:lstStyle/>
                    <a:p>
                      <a:pPr marL="0" marR="0" algn="ctr">
                        <a:lnSpc>
                          <a:spcPct val="107000"/>
                        </a:lnSpc>
                        <a:spcBef>
                          <a:spcPts val="720"/>
                        </a:spcBef>
                        <a:spcAft>
                          <a:spcPts val="720"/>
                        </a:spcAft>
                      </a:pPr>
                      <a:r>
                        <a:rPr lang="en-US" sz="900" b="1" kern="1200" dirty="0" err="1">
                          <a:solidFill>
                            <a:schemeClr val="accent4"/>
                          </a:solidFill>
                          <a:effectLst/>
                          <a:latin typeface="+mn-lt"/>
                          <a:ea typeface="+mn-ea"/>
                          <a:cs typeface="+mn-cs"/>
                        </a:rPr>
                        <a:t>Stratégie</a:t>
                      </a:r>
                      <a:r>
                        <a:rPr lang="en-US" sz="900" b="1" kern="1200" dirty="0">
                          <a:solidFill>
                            <a:schemeClr val="accent4"/>
                          </a:solidFill>
                          <a:effectLst/>
                          <a:latin typeface="+mn-lt"/>
                          <a:ea typeface="+mn-ea"/>
                          <a:cs typeface="+mn-cs"/>
                        </a:rPr>
                        <a:t> </a:t>
                      </a:r>
                      <a:r>
                        <a:rPr lang="en-US" sz="900" b="1" kern="1200" dirty="0" err="1">
                          <a:solidFill>
                            <a:schemeClr val="accent4"/>
                          </a:solidFill>
                          <a:effectLst/>
                          <a:latin typeface="+mn-lt"/>
                          <a:ea typeface="+mn-ea"/>
                          <a:cs typeface="+mn-cs"/>
                        </a:rPr>
                        <a:t>élaborée</a:t>
                      </a:r>
                      <a:r>
                        <a:rPr lang="en-US" sz="900" b="1" kern="1200" dirty="0">
                          <a:solidFill>
                            <a:schemeClr val="accent4"/>
                          </a:solidFill>
                          <a:effectLst/>
                          <a:latin typeface="+mn-lt"/>
                          <a:ea typeface="+mn-ea"/>
                          <a:cs typeface="+mn-cs"/>
                        </a:rPr>
                        <a:t> </a:t>
                      </a:r>
                      <a:r>
                        <a:rPr lang="en-US" sz="900" b="1" kern="1200" dirty="0" err="1">
                          <a:solidFill>
                            <a:schemeClr val="accent4"/>
                          </a:solidFill>
                          <a:effectLst/>
                          <a:latin typeface="+mn-lt"/>
                          <a:ea typeface="+mn-ea"/>
                          <a:cs typeface="+mn-cs"/>
                        </a:rPr>
                        <a:t>conjointement</a:t>
                      </a:r>
                      <a:r>
                        <a:rPr lang="en-US" sz="900" b="1" kern="1200" dirty="0">
                          <a:solidFill>
                            <a:schemeClr val="accent4"/>
                          </a:solidFill>
                          <a:effectLst/>
                          <a:latin typeface="+mn-lt"/>
                          <a:ea typeface="+mn-ea"/>
                          <a:cs typeface="+mn-cs"/>
                        </a:rPr>
                        <a:t> avec le </a:t>
                      </a:r>
                      <a:r>
                        <a:rPr lang="en-US" sz="900" b="1" kern="1200" dirty="0" err="1">
                          <a:solidFill>
                            <a:schemeClr val="accent4"/>
                          </a:solidFill>
                          <a:effectLst/>
                          <a:latin typeface="+mn-lt"/>
                          <a:ea typeface="+mn-ea"/>
                          <a:cs typeface="+mn-cs"/>
                        </a:rPr>
                        <a:t>groupe</a:t>
                      </a:r>
                      <a:r>
                        <a:rPr lang="en-US" sz="900" b="1" kern="1200" dirty="0">
                          <a:solidFill>
                            <a:schemeClr val="accent4"/>
                          </a:solidFill>
                          <a:effectLst/>
                          <a:latin typeface="+mn-lt"/>
                          <a:ea typeface="+mn-ea"/>
                          <a:cs typeface="+mn-cs"/>
                        </a:rPr>
                        <a:t> </a:t>
                      </a:r>
                      <a:r>
                        <a:rPr lang="en-US" sz="900" b="1" kern="1200" dirty="0" err="1">
                          <a:solidFill>
                            <a:schemeClr val="accent4"/>
                          </a:solidFill>
                          <a:effectLst/>
                          <a:latin typeface="+mn-lt"/>
                          <a:ea typeface="+mn-ea"/>
                          <a:cs typeface="+mn-cs"/>
                        </a:rPr>
                        <a:t>concerné</a:t>
                      </a:r>
                      <a:endParaRPr lang="en-US" sz="900" b="1" kern="1200" dirty="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720"/>
                        </a:spcBef>
                        <a:spcAft>
                          <a:spcPts val="720"/>
                        </a:spcAft>
                      </a:pPr>
                      <a:r>
                        <a:rPr lang="en-US" sz="900" b="1" kern="1200" dirty="0">
                          <a:solidFill>
                            <a:schemeClr val="accent4"/>
                          </a:solidFill>
                          <a:effectLst/>
                          <a:latin typeface="+mn-lt"/>
                          <a:ea typeface="+mn-ea"/>
                          <a:cs typeface="+mn-cs"/>
                        </a:rPr>
                        <a:t>Description des </a:t>
                      </a:r>
                      <a:r>
                        <a:rPr lang="en-US" sz="900" b="1" kern="1200" dirty="0" err="1">
                          <a:solidFill>
                            <a:schemeClr val="accent4"/>
                          </a:solidFill>
                          <a:effectLst/>
                          <a:latin typeface="+mn-lt"/>
                          <a:ea typeface="+mn-ea"/>
                          <a:cs typeface="+mn-cs"/>
                        </a:rPr>
                        <a:t>activités</a:t>
                      </a:r>
                      <a:r>
                        <a:rPr lang="en-US" sz="900" b="1" kern="1200" dirty="0">
                          <a:solidFill>
                            <a:schemeClr val="accent4"/>
                          </a:solidFill>
                          <a:effectLst/>
                          <a:latin typeface="+mn-lt"/>
                          <a:ea typeface="+mn-ea"/>
                          <a:cs typeface="+mn-cs"/>
                        </a:rPr>
                        <a:t> </a:t>
                      </a:r>
                      <a:r>
                        <a:rPr lang="en-US" sz="900" b="1" kern="1200" dirty="0" err="1">
                          <a:solidFill>
                            <a:schemeClr val="accent4"/>
                          </a:solidFill>
                          <a:effectLst/>
                          <a:latin typeface="+mn-lt"/>
                          <a:ea typeface="+mn-ea"/>
                          <a:cs typeface="+mn-cs"/>
                        </a:rPr>
                        <a:t>visant</a:t>
                      </a:r>
                      <a:r>
                        <a:rPr lang="en-US" sz="900" b="1" kern="1200" dirty="0">
                          <a:solidFill>
                            <a:schemeClr val="accent4"/>
                          </a:solidFill>
                          <a:effectLst/>
                          <a:latin typeface="+mn-lt"/>
                          <a:ea typeface="+mn-ea"/>
                          <a:cs typeface="+mn-cs"/>
                        </a:rPr>
                        <a:t> à </a:t>
                      </a:r>
                      <a:r>
                        <a:rPr lang="en-US" sz="900" b="1" kern="1200" dirty="0" err="1">
                          <a:solidFill>
                            <a:schemeClr val="accent4"/>
                          </a:solidFill>
                          <a:effectLst/>
                          <a:latin typeface="+mn-lt"/>
                          <a:ea typeface="+mn-ea"/>
                          <a:cs typeface="+mn-cs"/>
                        </a:rPr>
                        <a:t>accroître</a:t>
                      </a:r>
                      <a:r>
                        <a:rPr lang="en-US" sz="900" b="1" kern="1200" dirty="0">
                          <a:solidFill>
                            <a:schemeClr val="accent4"/>
                          </a:solidFill>
                          <a:effectLst/>
                          <a:latin typeface="+mn-lt"/>
                          <a:ea typeface="+mn-ea"/>
                          <a:cs typeface="+mn-cs"/>
                        </a:rPr>
                        <a:t> la participation au </a:t>
                      </a:r>
                      <a:r>
                        <a:rPr lang="en-US" sz="900" b="1" kern="1200" dirty="0" err="1">
                          <a:solidFill>
                            <a:schemeClr val="accent4"/>
                          </a:solidFill>
                          <a:effectLst/>
                          <a:latin typeface="+mn-lt"/>
                          <a:ea typeface="+mn-ea"/>
                          <a:cs typeface="+mn-cs"/>
                        </a:rPr>
                        <a:t>dépistage</a:t>
                      </a:r>
                      <a:endParaRPr lang="en-US" sz="900" b="1" kern="1200" dirty="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2012222762"/>
                  </a:ext>
                </a:extLst>
              </a:tr>
              <a:tr h="722740">
                <a:tc>
                  <a:txBody>
                    <a:bodyPr/>
                    <a:lstStyle/>
                    <a:p>
                      <a:pPr marL="0" marR="0" algn="ctr" defTabSz="914400" rtl="0" eaLnBrk="1" latinLnBrk="0" hangingPunct="1">
                        <a:lnSpc>
                          <a:spcPct val="107000"/>
                        </a:lnSpc>
                        <a:spcBef>
                          <a:spcPts val="720"/>
                        </a:spcBef>
                        <a:spcAft>
                          <a:spcPts val="0"/>
                        </a:spcAft>
                      </a:pPr>
                      <a:r>
                        <a:rPr lang="en-US" sz="900" b="1" kern="1200" dirty="0">
                          <a:solidFill>
                            <a:schemeClr val="accent4"/>
                          </a:solidFill>
                          <a:effectLst/>
                          <a:latin typeface="+mn-lt"/>
                          <a:ea typeface="+mn-ea"/>
                          <a:cs typeface="+mn-cs"/>
                        </a:rPr>
                        <a:t>Sask.</a:t>
                      </a:r>
                    </a:p>
                  </a:txBody>
                  <a:tcPr marL="68580" marR="68580" marT="0" marB="0">
                    <a:solidFill>
                      <a:schemeClr val="accent2">
                        <a:lumMod val="20000"/>
                        <a:lumOff val="80000"/>
                      </a:schemeClr>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fr-CA" sz="900" b="0" kern="1200" dirty="0">
                          <a:solidFill>
                            <a:schemeClr val="accent4"/>
                          </a:solidFill>
                          <a:effectLst/>
                          <a:latin typeface="+mn-lt"/>
                          <a:ea typeface="+mn-ea"/>
                          <a:cs typeface="+mn-cs"/>
                        </a:rPr>
                        <a:t>Personnes à faible revenu</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fr-CA" sz="900" b="0" kern="1200" dirty="0">
                          <a:solidFill>
                            <a:schemeClr val="accent4"/>
                          </a:solidFill>
                          <a:effectLst/>
                          <a:latin typeface="+mn-lt"/>
                          <a:ea typeface="+mn-ea"/>
                          <a:cs typeface="+mn-cs"/>
                        </a:rPr>
                        <a:t>Personnes immigrées et/ou réfugiées</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fr-CA" sz="900" b="0" kern="1200" dirty="0">
                          <a:solidFill>
                            <a:schemeClr val="accent4"/>
                          </a:solidFill>
                          <a:effectLst/>
                          <a:latin typeface="+mn-lt"/>
                          <a:ea typeface="+mn-ea"/>
                          <a:cs typeface="+mn-cs"/>
                        </a:rPr>
                        <a:t>Personnes résidant en zone rurale et/ou éloignée</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085975" algn="l"/>
                        </a:tabLst>
                      </a:pPr>
                      <a:r>
                        <a:rPr lang="fr-CA" sz="900" b="0" kern="1200" dirty="0">
                          <a:solidFill>
                            <a:schemeClr val="accent4"/>
                          </a:solidFill>
                          <a:effectLst/>
                          <a:latin typeface="+mn-lt"/>
                          <a:ea typeface="+mn-ea"/>
                          <a:cs typeface="+mn-cs"/>
                        </a:rPr>
                        <a:t>Personnes n’ayant pas de FSP</a:t>
                      </a:r>
                      <a:endParaRPr lang="en-US" sz="900" b="0" kern="1200" dirty="0">
                        <a:solidFill>
                          <a:schemeClr val="accent4"/>
                        </a:solidFill>
                        <a:effectLst/>
                        <a:latin typeface="+mn-lt"/>
                        <a:ea typeface="+mn-ea"/>
                        <a:cs typeface="+mn-cs"/>
                      </a:endParaRPr>
                    </a:p>
                  </a:txBody>
                  <a:tcPr marL="68580" marR="68580" marT="0" marB="0">
                    <a:solidFill>
                      <a:srgbClr val="FEFFFE"/>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dirty="0">
                          <a:solidFill>
                            <a:schemeClr val="accent4"/>
                          </a:solidFill>
                          <a:effectLst/>
                          <a:latin typeface="+mn-lt"/>
                          <a:ea typeface="+mn-ea"/>
                          <a:cs typeface="+mn-cs"/>
                        </a:rPr>
                        <a:t>Pas </a:t>
                      </a:r>
                      <a:r>
                        <a:rPr lang="en-US" sz="900" b="0" kern="1200" dirty="0" err="1">
                          <a:solidFill>
                            <a:schemeClr val="accent4"/>
                          </a:solidFill>
                          <a:effectLst/>
                          <a:latin typeface="+mn-lt"/>
                          <a:ea typeface="+mn-ea"/>
                          <a:cs typeface="+mn-cs"/>
                        </a:rPr>
                        <a:t>besoin</a:t>
                      </a:r>
                      <a:r>
                        <a:rPr lang="en-US" sz="900" b="0" kern="1200" dirty="0">
                          <a:solidFill>
                            <a:schemeClr val="accent4"/>
                          </a:solidFill>
                          <a:effectLst/>
                          <a:latin typeface="+mn-lt"/>
                          <a:ea typeface="+mn-ea"/>
                          <a:cs typeface="+mn-cs"/>
                        </a:rPr>
                        <a:t> de FSP pour </a:t>
                      </a:r>
                      <a:r>
                        <a:rPr lang="en-US" sz="900" b="0" kern="1200" dirty="0" err="1">
                          <a:solidFill>
                            <a:schemeClr val="accent4"/>
                          </a:solidFill>
                          <a:effectLst/>
                          <a:latin typeface="+mn-lt"/>
                          <a:ea typeface="+mn-ea"/>
                          <a:cs typeface="+mn-cs"/>
                        </a:rPr>
                        <a:t>participer</a:t>
                      </a:r>
                      <a:r>
                        <a:rPr lang="en-US" sz="900" b="0" kern="1200" dirty="0">
                          <a:solidFill>
                            <a:schemeClr val="accent4"/>
                          </a:solidFill>
                          <a:effectLst/>
                          <a:latin typeface="+mn-lt"/>
                          <a:ea typeface="+mn-ea"/>
                          <a:cs typeface="+mn-cs"/>
                        </a:rPr>
                        <a:t> au </a:t>
                      </a:r>
                      <a:r>
                        <a:rPr lang="en-US" sz="900" b="0" kern="1200" dirty="0" err="1">
                          <a:solidFill>
                            <a:schemeClr val="accent4"/>
                          </a:solidFill>
                          <a:effectLst/>
                          <a:latin typeface="+mn-lt"/>
                          <a:ea typeface="+mn-ea"/>
                          <a:cs typeface="+mn-cs"/>
                        </a:rPr>
                        <a:t>programme</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dirty="0" err="1">
                          <a:solidFill>
                            <a:schemeClr val="accent4"/>
                          </a:solidFill>
                          <a:effectLst/>
                          <a:latin typeface="+mn-lt"/>
                          <a:ea typeface="+mn-ea"/>
                          <a:cs typeface="+mn-cs"/>
                        </a:rPr>
                        <a:t>Unité</a:t>
                      </a:r>
                      <a:r>
                        <a:rPr lang="en-US" sz="900" b="0" kern="1200" dirty="0">
                          <a:solidFill>
                            <a:schemeClr val="accent4"/>
                          </a:solidFill>
                          <a:effectLst/>
                          <a:latin typeface="+mn-lt"/>
                          <a:ea typeface="+mn-ea"/>
                          <a:cs typeface="+mn-cs"/>
                        </a:rPr>
                        <a:t> mobile pour </a:t>
                      </a:r>
                      <a:r>
                        <a:rPr lang="en-US" sz="900" b="0" kern="1200" dirty="0" err="1">
                          <a:solidFill>
                            <a:schemeClr val="accent4"/>
                          </a:solidFill>
                          <a:effectLst/>
                          <a:latin typeface="+mn-lt"/>
                          <a:ea typeface="+mn-ea"/>
                          <a:cs typeface="+mn-cs"/>
                        </a:rPr>
                        <a:t>éviter</a:t>
                      </a:r>
                      <a:r>
                        <a:rPr lang="en-US" sz="900" b="0" kern="1200" dirty="0">
                          <a:solidFill>
                            <a:schemeClr val="accent4"/>
                          </a:solidFill>
                          <a:effectLst/>
                          <a:latin typeface="+mn-lt"/>
                          <a:ea typeface="+mn-ea"/>
                          <a:cs typeface="+mn-cs"/>
                        </a:rPr>
                        <a:t> des frais </a:t>
                      </a:r>
                      <a:r>
                        <a:rPr lang="en-US" sz="900" b="0" kern="1200" dirty="0" err="1">
                          <a:solidFill>
                            <a:schemeClr val="accent4"/>
                          </a:solidFill>
                          <a:effectLst/>
                          <a:latin typeface="+mn-lt"/>
                          <a:ea typeface="+mn-ea"/>
                          <a:cs typeface="+mn-cs"/>
                        </a:rPr>
                        <a:t>inutiles</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dirty="0">
                          <a:solidFill>
                            <a:schemeClr val="accent4"/>
                          </a:solidFill>
                          <a:effectLst/>
                          <a:latin typeface="+mn-lt"/>
                          <a:ea typeface="+mn-ea"/>
                          <a:cs typeface="+mn-cs"/>
                        </a:rPr>
                        <a:t>Séances de formation avec les populations </a:t>
                      </a:r>
                      <a:r>
                        <a:rPr lang="en-US" sz="900" b="0" kern="1200" dirty="0" err="1">
                          <a:solidFill>
                            <a:schemeClr val="accent4"/>
                          </a:solidFill>
                          <a:effectLst/>
                          <a:latin typeface="+mn-lt"/>
                          <a:ea typeface="+mn-ea"/>
                          <a:cs typeface="+mn-cs"/>
                        </a:rPr>
                        <a:t>nouvellement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arrivées</a:t>
                      </a:r>
                      <a:r>
                        <a:rPr lang="en-US" sz="900" b="0" kern="1200" dirty="0">
                          <a:solidFill>
                            <a:schemeClr val="accent4"/>
                          </a:solidFill>
                          <a:effectLst/>
                          <a:latin typeface="+mn-lt"/>
                          <a:ea typeface="+mn-ea"/>
                          <a:cs typeface="+mn-cs"/>
                        </a:rPr>
                        <a:t> au Canada</a:t>
                      </a:r>
                    </a:p>
                  </a:txBody>
                  <a:tcPr marL="68580" marR="68580" marT="0" marB="0">
                    <a:solidFill>
                      <a:srgbClr val="FEFFFE"/>
                    </a:solidFill>
                  </a:tcPr>
                </a:tc>
                <a:tc>
                  <a:txBody>
                    <a:bodyPr/>
                    <a:lstStyle/>
                    <a:p>
                      <a:pPr marL="171450" marR="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dirty="0" err="1">
                          <a:solidFill>
                            <a:schemeClr val="accent4"/>
                          </a:solidFill>
                          <a:effectLst/>
                          <a:latin typeface="+mn-lt"/>
                          <a:ea typeface="+mn-ea"/>
                          <a:cs typeface="+mn-cs"/>
                        </a:rPr>
                        <a:t>Toutes</a:t>
                      </a:r>
                      <a:r>
                        <a:rPr lang="en-US" sz="900" b="0" kern="1200" dirty="0">
                          <a:solidFill>
                            <a:schemeClr val="accent4"/>
                          </a:solidFill>
                          <a:effectLst/>
                          <a:latin typeface="+mn-lt"/>
                          <a:ea typeface="+mn-ea"/>
                          <a:cs typeface="+mn-cs"/>
                        </a:rPr>
                        <a:t>: ✓</a:t>
                      </a:r>
                    </a:p>
                  </a:txBody>
                  <a:tcPr marL="68580" marR="68580" marT="0" marB="0">
                    <a:solidFill>
                      <a:srgbClr val="FEFFFE"/>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dirty="0">
                          <a:solidFill>
                            <a:schemeClr val="accent4"/>
                          </a:solidFill>
                          <a:effectLst/>
                          <a:latin typeface="+mn-lt"/>
                          <a:ea typeface="+mn-ea"/>
                          <a:cs typeface="+mn-cs"/>
                        </a:rPr>
                        <a:t>Les </a:t>
                      </a:r>
                      <a:r>
                        <a:rPr lang="en-US" sz="900" b="0" kern="1200" dirty="0" err="1">
                          <a:solidFill>
                            <a:schemeClr val="accent4"/>
                          </a:solidFill>
                          <a:effectLst/>
                          <a:latin typeface="+mn-lt"/>
                          <a:ea typeface="+mn-ea"/>
                          <a:cs typeface="+mn-cs"/>
                        </a:rPr>
                        <a:t>coordonnateurs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dispensent</a:t>
                      </a:r>
                      <a:r>
                        <a:rPr lang="en-US" sz="900" b="0" kern="1200" dirty="0">
                          <a:solidFill>
                            <a:schemeClr val="accent4"/>
                          </a:solidFill>
                          <a:effectLst/>
                          <a:latin typeface="+mn-lt"/>
                          <a:ea typeface="+mn-ea"/>
                          <a:cs typeface="+mn-cs"/>
                        </a:rPr>
                        <a:t> de la formation sur le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du cancer du sein dans les </a:t>
                      </a:r>
                      <a:r>
                        <a:rPr lang="en-US" sz="900" b="0" kern="1200" dirty="0" err="1">
                          <a:solidFill>
                            <a:schemeClr val="accent4"/>
                          </a:solidFill>
                          <a:effectLst/>
                          <a:latin typeface="+mn-lt"/>
                          <a:ea typeface="+mn-ea"/>
                          <a:cs typeface="+mn-cs"/>
                        </a:rPr>
                        <a:t>centres</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santé</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communautaire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locaux</a:t>
                      </a:r>
                      <a:r>
                        <a:rPr lang="en-US" sz="900" b="0" kern="1200" dirty="0">
                          <a:solidFill>
                            <a:schemeClr val="accent4"/>
                          </a:solidFill>
                          <a:effectLst/>
                          <a:latin typeface="+mn-lt"/>
                          <a:ea typeface="+mn-ea"/>
                          <a:cs typeface="+mn-cs"/>
                        </a:rPr>
                        <a:t>, dans les </a:t>
                      </a:r>
                      <a:r>
                        <a:rPr lang="en-US" sz="900" b="0" kern="1200" dirty="0" err="1">
                          <a:solidFill>
                            <a:schemeClr val="accent4"/>
                          </a:solidFill>
                          <a:effectLst/>
                          <a:latin typeface="+mn-lt"/>
                          <a:ea typeface="+mn-ea"/>
                          <a:cs typeface="+mn-cs"/>
                        </a:rPr>
                        <a:t>foires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communautaires</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l’Open</a:t>
                      </a:r>
                      <a:r>
                        <a:rPr lang="en-US" sz="900" b="0" kern="1200" dirty="0">
                          <a:solidFill>
                            <a:schemeClr val="accent4"/>
                          </a:solidFill>
                          <a:effectLst/>
                          <a:latin typeface="+mn-lt"/>
                          <a:ea typeface="+mn-ea"/>
                          <a:cs typeface="+mn-cs"/>
                        </a:rPr>
                        <a:t> Door Society et font </a:t>
                      </a:r>
                      <a:r>
                        <a:rPr lang="en-US" sz="900" b="0" kern="1200" dirty="0" err="1">
                          <a:solidFill>
                            <a:schemeClr val="accent4"/>
                          </a:solidFill>
                          <a:effectLst/>
                          <a:latin typeface="+mn-lt"/>
                          <a:ea typeface="+mn-ea"/>
                          <a:cs typeface="+mn-cs"/>
                        </a:rPr>
                        <a:t>également</a:t>
                      </a:r>
                      <a:r>
                        <a:rPr lang="en-US" sz="900" b="0" kern="1200" dirty="0">
                          <a:solidFill>
                            <a:schemeClr val="accent4"/>
                          </a:solidFill>
                          <a:effectLst/>
                          <a:latin typeface="+mn-lt"/>
                          <a:ea typeface="+mn-ea"/>
                          <a:cs typeface="+mn-cs"/>
                        </a:rPr>
                        <a:t> des </a:t>
                      </a:r>
                      <a:r>
                        <a:rPr lang="en-US" sz="900" b="0" kern="1200" dirty="0" err="1">
                          <a:solidFill>
                            <a:schemeClr val="accent4"/>
                          </a:solidFill>
                          <a:effectLst/>
                          <a:latin typeface="+mn-lt"/>
                          <a:ea typeface="+mn-ea"/>
                          <a:cs typeface="+mn-cs"/>
                        </a:rPr>
                        <a:t>présentations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en</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classe</a:t>
                      </a:r>
                      <a:r>
                        <a:rPr lang="en-US" sz="900" b="0" kern="1200" dirty="0">
                          <a:solidFill>
                            <a:schemeClr val="accent4"/>
                          </a:solidFill>
                          <a:effectLst/>
                          <a:latin typeface="+mn-lt"/>
                          <a:ea typeface="+mn-ea"/>
                          <a:cs typeface="+mn-cs"/>
                        </a:rPr>
                        <a:t> par </a:t>
                      </a:r>
                      <a:r>
                        <a:rPr lang="en-US" sz="900" b="0" kern="1200" dirty="0" err="1">
                          <a:solidFill>
                            <a:schemeClr val="accent4"/>
                          </a:solidFill>
                          <a:effectLst/>
                          <a:latin typeface="+mn-lt"/>
                          <a:ea typeface="+mn-ea"/>
                          <a:cs typeface="+mn-cs"/>
                        </a:rPr>
                        <a:t>l’intermédiaire</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l’Open</a:t>
                      </a:r>
                      <a:r>
                        <a:rPr lang="en-US" sz="900" b="0" kern="1200" dirty="0">
                          <a:solidFill>
                            <a:schemeClr val="accent4"/>
                          </a:solidFill>
                          <a:effectLst/>
                          <a:latin typeface="+mn-lt"/>
                          <a:ea typeface="+mn-ea"/>
                          <a:cs typeface="+mn-cs"/>
                        </a:rPr>
                        <a:t> Door Society et de Sask. Polytech (pour les </a:t>
                      </a: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ayant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récemment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immigré</a:t>
                      </a:r>
                      <a:r>
                        <a:rPr lang="en-US" sz="900" b="0" kern="1200" dirty="0">
                          <a:solidFill>
                            <a:schemeClr val="accent4"/>
                          </a:solidFill>
                          <a:effectLst/>
                          <a:latin typeface="+mn-lt"/>
                          <a:ea typeface="+mn-ea"/>
                          <a:cs typeface="+mn-cs"/>
                        </a:rPr>
                        <a:t>). Les séances de formation </a:t>
                      </a:r>
                      <a:r>
                        <a:rPr lang="en-US" sz="900" b="0" kern="1200" dirty="0" err="1">
                          <a:solidFill>
                            <a:schemeClr val="accent4"/>
                          </a:solidFill>
                          <a:effectLst/>
                          <a:latin typeface="+mn-lt"/>
                          <a:ea typeface="+mn-ea"/>
                          <a:cs typeface="+mn-cs"/>
                        </a:rPr>
                        <a:t>utilisent</a:t>
                      </a:r>
                      <a:r>
                        <a:rPr lang="en-US" sz="900" b="0" kern="1200" dirty="0">
                          <a:solidFill>
                            <a:schemeClr val="accent4"/>
                          </a:solidFill>
                          <a:effectLst/>
                          <a:latin typeface="+mn-lt"/>
                          <a:ea typeface="+mn-ea"/>
                          <a:cs typeface="+mn-cs"/>
                        </a:rPr>
                        <a:t> des </a:t>
                      </a:r>
                      <a:r>
                        <a:rPr lang="en-US" sz="900" b="0" kern="1200" dirty="0" err="1">
                          <a:solidFill>
                            <a:schemeClr val="accent4"/>
                          </a:solidFill>
                          <a:effectLst/>
                          <a:latin typeface="+mn-lt"/>
                          <a:ea typeface="+mn-ea"/>
                          <a:cs typeface="+mn-cs"/>
                        </a:rPr>
                        <a:t>présentations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illustrées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afin</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faciliter</a:t>
                      </a:r>
                      <a:r>
                        <a:rPr lang="en-US" sz="900" b="0" kern="1200" dirty="0">
                          <a:solidFill>
                            <a:schemeClr val="accent4"/>
                          </a:solidFill>
                          <a:effectLst/>
                          <a:latin typeface="+mn-lt"/>
                          <a:ea typeface="+mn-ea"/>
                          <a:cs typeface="+mn-cs"/>
                        </a:rPr>
                        <a:t> la </a:t>
                      </a:r>
                      <a:r>
                        <a:rPr lang="en-US" sz="900" b="0" kern="1200" dirty="0" err="1">
                          <a:solidFill>
                            <a:schemeClr val="accent4"/>
                          </a:solidFill>
                          <a:effectLst/>
                          <a:latin typeface="+mn-lt"/>
                          <a:ea typeface="+mn-ea"/>
                          <a:cs typeface="+mn-cs"/>
                        </a:rPr>
                        <a:t>compréhension</a:t>
                      </a:r>
                      <a:r>
                        <a:rPr lang="en-US" sz="900" b="0" kern="1200" dirty="0">
                          <a:solidFill>
                            <a:schemeClr val="accent4"/>
                          </a:solidFill>
                          <a:effectLst/>
                          <a:latin typeface="+mn-lt"/>
                          <a:ea typeface="+mn-ea"/>
                          <a:cs typeface="+mn-cs"/>
                        </a:rPr>
                        <a:t>.</a:t>
                      </a:r>
                    </a:p>
                  </a:txBody>
                  <a:tcPr marL="68580" marR="68580" marT="0" marB="0">
                    <a:solidFill>
                      <a:srgbClr val="FEFFFE"/>
                    </a:solidFill>
                  </a:tcPr>
                </a:tc>
                <a:extLst>
                  <a:ext uri="{0D108BD9-81ED-4DB2-BD59-A6C34878D82A}">
                    <a16:rowId xmlns:a16="http://schemas.microsoft.com/office/drawing/2014/main" val="1996883341"/>
                  </a:ext>
                </a:extLst>
              </a:tr>
              <a:tr h="1292687">
                <a:tc>
                  <a:txBody>
                    <a:bodyPr/>
                    <a:lstStyle/>
                    <a:p>
                      <a:pPr marL="0" marR="0" algn="ctr" defTabSz="914400" rtl="0" eaLnBrk="1" latinLnBrk="0" hangingPunct="1">
                        <a:lnSpc>
                          <a:spcPct val="107000"/>
                        </a:lnSpc>
                        <a:spcBef>
                          <a:spcPts val="720"/>
                        </a:spcBef>
                        <a:spcAft>
                          <a:spcPts val="0"/>
                        </a:spcAft>
                      </a:pPr>
                      <a:r>
                        <a:rPr lang="en-US" sz="900" b="1" kern="1200" dirty="0">
                          <a:solidFill>
                            <a:schemeClr val="accent4"/>
                          </a:solidFill>
                          <a:effectLst/>
                          <a:latin typeface="+mn-lt"/>
                          <a:ea typeface="+mn-ea"/>
                          <a:cs typeface="+mn-cs"/>
                        </a:rPr>
                        <a:t>Man.</a:t>
                      </a:r>
                    </a:p>
                  </a:txBody>
                  <a:tcPr marL="68580" marR="68580" marT="0" marB="0">
                    <a:solidFill>
                      <a:schemeClr val="accent2">
                        <a:lumMod val="20000"/>
                        <a:lumOff val="80000"/>
                      </a:schemeClr>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CA" sz="900" b="0" kern="1200" dirty="0" err="1">
                          <a:solidFill>
                            <a:schemeClr val="accent4"/>
                          </a:solidFill>
                          <a:effectLst/>
                          <a:latin typeface="+mn-lt"/>
                          <a:ea typeface="+mn-ea"/>
                          <a:cs typeface="+mn-cs"/>
                        </a:rPr>
                        <a:t>Personnes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nouvellement</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arrivées</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CA" sz="900" b="0" kern="1200" dirty="0" err="1">
                          <a:solidFill>
                            <a:schemeClr val="accent4"/>
                          </a:solidFill>
                          <a:effectLst/>
                          <a:latin typeface="+mn-lt"/>
                          <a:ea typeface="+mn-ea"/>
                          <a:cs typeface="+mn-cs"/>
                        </a:rPr>
                        <a:t>Personnes</a:t>
                      </a:r>
                      <a:r>
                        <a:rPr lang="en-CA" sz="900" b="0" kern="1200" dirty="0">
                          <a:solidFill>
                            <a:schemeClr val="accent4"/>
                          </a:solidFill>
                          <a:effectLst/>
                          <a:latin typeface="+mn-lt"/>
                          <a:ea typeface="+mn-ea"/>
                          <a:cs typeface="+mn-cs"/>
                        </a:rPr>
                        <a:t> à </a:t>
                      </a:r>
                      <a:r>
                        <a:rPr lang="en-CA" sz="900" b="0" kern="1200" dirty="0" err="1">
                          <a:solidFill>
                            <a:schemeClr val="accent4"/>
                          </a:solidFill>
                          <a:effectLst/>
                          <a:latin typeface="+mn-lt"/>
                          <a:ea typeface="+mn-ea"/>
                          <a:cs typeface="+mn-cs"/>
                        </a:rPr>
                        <a:t>faible</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revenu</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CA" sz="900" b="0" kern="1200" dirty="0" err="1">
                          <a:solidFill>
                            <a:schemeClr val="accent4"/>
                          </a:solidFill>
                          <a:effectLst/>
                          <a:latin typeface="+mn-lt"/>
                          <a:ea typeface="+mn-ea"/>
                          <a:cs typeface="+mn-cs"/>
                        </a:rPr>
                        <a:t>Personnes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appartenant</a:t>
                      </a:r>
                      <a:r>
                        <a:rPr lang="en-CA" sz="900" b="0" kern="1200" dirty="0">
                          <a:solidFill>
                            <a:schemeClr val="accent4"/>
                          </a:solidFill>
                          <a:effectLst/>
                          <a:latin typeface="+mn-lt"/>
                          <a:ea typeface="+mn-ea"/>
                          <a:cs typeface="+mn-cs"/>
                        </a:rPr>
                        <a:t> à des </a:t>
                      </a:r>
                      <a:r>
                        <a:rPr lang="en-CA" sz="900" b="0" kern="1200" dirty="0" err="1">
                          <a:solidFill>
                            <a:schemeClr val="accent4"/>
                          </a:solidFill>
                          <a:effectLst/>
                          <a:latin typeface="+mn-lt"/>
                          <a:ea typeface="+mn-ea"/>
                          <a:cs typeface="+mn-cs"/>
                        </a:rPr>
                        <a:t>groupes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culturels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particuliers</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CA" sz="900" b="0" kern="1200" dirty="0" err="1">
                          <a:solidFill>
                            <a:schemeClr val="accent4"/>
                          </a:solidFill>
                          <a:effectLst/>
                          <a:latin typeface="+mn-lt"/>
                          <a:ea typeface="+mn-ea"/>
                          <a:cs typeface="+mn-cs"/>
                        </a:rPr>
                        <a:t>Personnes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atteintes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d’une</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maladie</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mentale</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ou</a:t>
                      </a:r>
                      <a:r>
                        <a:rPr lang="en-CA" sz="900" b="0" kern="1200" dirty="0">
                          <a:solidFill>
                            <a:schemeClr val="accent4"/>
                          </a:solidFill>
                          <a:effectLst/>
                          <a:latin typeface="+mn-lt"/>
                          <a:ea typeface="+mn-ea"/>
                          <a:cs typeface="+mn-cs"/>
                        </a:rPr>
                        <a:t> d’un handicap physique</a:t>
                      </a:r>
                      <a:endParaRPr lang="en-US" sz="900" b="0" kern="1200" dirty="0">
                        <a:solidFill>
                          <a:schemeClr val="accent4"/>
                        </a:solidFill>
                        <a:effectLst/>
                        <a:latin typeface="+mn-lt"/>
                        <a:ea typeface="+mn-ea"/>
                        <a:cs typeface="+mn-cs"/>
                      </a:endParaRPr>
                    </a:p>
                  </a:txBody>
                  <a:tcPr marL="68580" marR="68580" marT="0" marB="0">
                    <a:solidFill>
                      <a:srgbClr val="FEFFFE"/>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b="0" kern="1200" dirty="0" err="1">
                          <a:solidFill>
                            <a:schemeClr val="accent4"/>
                          </a:solidFill>
                          <a:effectLst/>
                          <a:latin typeface="+mn-lt"/>
                          <a:ea typeface="+mn-ea"/>
                          <a:cs typeface="+mn-cs"/>
                        </a:rPr>
                        <a:t>Campagnes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complètes</a:t>
                      </a:r>
                      <a:r>
                        <a:rPr lang="en-US" sz="900" b="0" kern="1200" dirty="0">
                          <a:solidFill>
                            <a:schemeClr val="accent4"/>
                          </a:solidFill>
                          <a:effectLst/>
                          <a:latin typeface="+mn-lt"/>
                          <a:ea typeface="+mn-ea"/>
                          <a:cs typeface="+mn-cs"/>
                        </a:rPr>
                        <a:t> par </a:t>
                      </a:r>
                      <a:r>
                        <a:rPr lang="en-US" sz="900" b="0" kern="1200" dirty="0" err="1">
                          <a:solidFill>
                            <a:schemeClr val="accent4"/>
                          </a:solidFill>
                          <a:effectLst/>
                          <a:latin typeface="+mn-lt"/>
                          <a:ea typeface="+mn-ea"/>
                          <a:cs typeface="+mn-cs"/>
                        </a:rPr>
                        <a:t>courrier</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b="0" kern="1200" dirty="0">
                          <a:solidFill>
                            <a:schemeClr val="accent4"/>
                          </a:solidFill>
                          <a:effectLst/>
                          <a:latin typeface="+mn-lt"/>
                          <a:ea typeface="+mn-ea"/>
                          <a:cs typeface="+mn-cs"/>
                        </a:rPr>
                        <a:t>Site Web </a:t>
                      </a:r>
                      <a:r>
                        <a:rPr lang="en-US" sz="900" b="0" kern="1200" dirty="0" err="1">
                          <a:solidFill>
                            <a:schemeClr val="accent4"/>
                          </a:solidFill>
                          <a:effectLst/>
                          <a:latin typeface="+mn-lt"/>
                          <a:ea typeface="+mn-ea"/>
                          <a:cs typeface="+mn-cs"/>
                        </a:rPr>
                        <a:t>informatif</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b="0" kern="1200" dirty="0">
                          <a:solidFill>
                            <a:schemeClr val="accent4"/>
                          </a:solidFill>
                          <a:effectLst/>
                          <a:latin typeface="+mn-lt"/>
                          <a:ea typeface="+mn-ea"/>
                          <a:cs typeface="+mn-cs"/>
                        </a:rPr>
                        <a:t>Service </a:t>
                      </a:r>
                      <a:r>
                        <a:rPr lang="en-US" sz="900" b="0" kern="1200" dirty="0" err="1">
                          <a:solidFill>
                            <a:schemeClr val="accent4"/>
                          </a:solidFill>
                          <a:effectLst/>
                          <a:latin typeface="+mn-lt"/>
                          <a:ea typeface="+mn-ea"/>
                          <a:cs typeface="+mn-cs"/>
                        </a:rPr>
                        <a:t>d’interprète</a:t>
                      </a:r>
                      <a:r>
                        <a:rPr lang="en-US" sz="900" b="0" kern="1200" dirty="0">
                          <a:solidFill>
                            <a:schemeClr val="accent4"/>
                          </a:solidFill>
                          <a:effectLst/>
                          <a:latin typeface="+mn-lt"/>
                          <a:ea typeface="+mn-ea"/>
                          <a:cs typeface="+mn-cs"/>
                        </a:rPr>
                        <a:t> disponible</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b="0" kern="1200" dirty="0" err="1">
                          <a:solidFill>
                            <a:schemeClr val="accent4"/>
                          </a:solidFill>
                          <a:effectLst/>
                          <a:latin typeface="+mn-lt"/>
                          <a:ea typeface="+mn-ea"/>
                          <a:cs typeface="+mn-cs"/>
                        </a:rPr>
                        <a:t>Accessibilité</a:t>
                      </a:r>
                      <a:r>
                        <a:rPr lang="en-US" sz="900" b="0" kern="1200" dirty="0">
                          <a:solidFill>
                            <a:schemeClr val="accent4"/>
                          </a:solidFill>
                          <a:effectLst/>
                          <a:latin typeface="+mn-lt"/>
                          <a:ea typeface="+mn-ea"/>
                          <a:cs typeface="+mn-cs"/>
                        </a:rPr>
                        <a:t> : deux </a:t>
                      </a:r>
                      <a:r>
                        <a:rPr lang="en-US" sz="900" b="0" kern="1200" dirty="0" err="1">
                          <a:solidFill>
                            <a:schemeClr val="accent4"/>
                          </a:solidFill>
                          <a:effectLst/>
                          <a:latin typeface="+mn-lt"/>
                          <a:ea typeface="+mn-ea"/>
                          <a:cs typeface="+mn-cs"/>
                        </a:rPr>
                        <a:t>cliniques</a:t>
                      </a:r>
                      <a:r>
                        <a:rPr lang="en-US" sz="900" b="0" kern="1200" dirty="0">
                          <a:solidFill>
                            <a:schemeClr val="accent4"/>
                          </a:solidFill>
                          <a:effectLst/>
                          <a:latin typeface="+mn-lt"/>
                          <a:ea typeface="+mn-ea"/>
                          <a:cs typeface="+mn-cs"/>
                        </a:rPr>
                        <a:t> mobiles, quatre </a:t>
                      </a:r>
                      <a:r>
                        <a:rPr lang="en-US" sz="900" b="0" kern="1200" dirty="0" err="1">
                          <a:solidFill>
                            <a:schemeClr val="accent4"/>
                          </a:solidFill>
                          <a:effectLst/>
                          <a:latin typeface="+mn-lt"/>
                          <a:ea typeface="+mn-ea"/>
                          <a:cs typeface="+mn-cs"/>
                        </a:rPr>
                        <a:t>lieux</a:t>
                      </a:r>
                      <a:r>
                        <a:rPr lang="en-US" sz="900" b="0" kern="1200" dirty="0">
                          <a:solidFill>
                            <a:schemeClr val="accent4"/>
                          </a:solidFill>
                          <a:effectLst/>
                          <a:latin typeface="+mn-lt"/>
                          <a:ea typeface="+mn-ea"/>
                          <a:cs typeface="+mn-cs"/>
                        </a:rPr>
                        <a:t> fixes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b="0" kern="1200" dirty="0">
                          <a:solidFill>
                            <a:schemeClr val="accent4"/>
                          </a:solidFill>
                          <a:effectLst/>
                          <a:latin typeface="+mn-lt"/>
                          <a:ea typeface="+mn-ea"/>
                          <a:cs typeface="+mn-cs"/>
                        </a:rPr>
                        <a:t>Promotion des </a:t>
                      </a:r>
                      <a:r>
                        <a:rPr lang="en-US" sz="900" b="0" kern="1200" dirty="0" err="1">
                          <a:solidFill>
                            <a:schemeClr val="accent4"/>
                          </a:solidFill>
                          <a:effectLst/>
                          <a:latin typeface="+mn-lt"/>
                          <a:ea typeface="+mn-ea"/>
                          <a:cs typeface="+mn-cs"/>
                        </a:rPr>
                        <a:t>cliniques</a:t>
                      </a:r>
                      <a:r>
                        <a:rPr lang="en-US" sz="900" b="0" kern="1200" dirty="0">
                          <a:solidFill>
                            <a:schemeClr val="accent4"/>
                          </a:solidFill>
                          <a:effectLst/>
                          <a:latin typeface="+mn-lt"/>
                          <a:ea typeface="+mn-ea"/>
                          <a:cs typeface="+mn-cs"/>
                        </a:rPr>
                        <a:t> mobiles sur les </a:t>
                      </a:r>
                      <a:r>
                        <a:rPr lang="en-US" sz="900" b="0" kern="1200" dirty="0" err="1">
                          <a:solidFill>
                            <a:schemeClr val="accent4"/>
                          </a:solidFill>
                          <a:effectLst/>
                          <a:latin typeface="+mn-lt"/>
                          <a:ea typeface="+mn-ea"/>
                          <a:cs typeface="+mn-cs"/>
                        </a:rPr>
                        <a:t>médias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sociaux</a:t>
                      </a:r>
                      <a:r>
                        <a:rPr lang="en-US" sz="900" b="0" kern="1200" dirty="0">
                          <a:solidFill>
                            <a:schemeClr val="accent4"/>
                          </a:solidFill>
                          <a:effectLst/>
                          <a:latin typeface="+mn-lt"/>
                          <a:ea typeface="+mn-ea"/>
                          <a:cs typeface="+mn-cs"/>
                        </a:rPr>
                        <a:t> (Facebook)</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b="0" kern="1200" dirty="0" err="1">
                          <a:solidFill>
                            <a:schemeClr val="accent4"/>
                          </a:solidFill>
                          <a:effectLst/>
                          <a:latin typeface="+mn-lt"/>
                          <a:ea typeface="+mn-ea"/>
                          <a:cs typeface="+mn-cs"/>
                        </a:rPr>
                        <a:t>Formulaire</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demande</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rendez-vous</a:t>
                      </a:r>
                      <a:r>
                        <a:rPr lang="en-US" sz="900" b="0" kern="1200" dirty="0">
                          <a:solidFill>
                            <a:schemeClr val="accent4"/>
                          </a:solidFill>
                          <a:effectLst/>
                          <a:latin typeface="+mn-lt"/>
                          <a:ea typeface="+mn-ea"/>
                          <a:cs typeface="+mn-cs"/>
                        </a:rPr>
                        <a:t> pour les FSP </a:t>
                      </a:r>
                      <a:r>
                        <a:rPr lang="en-US" sz="900" b="0" kern="1200" dirty="0" err="1">
                          <a:solidFill>
                            <a:schemeClr val="accent4"/>
                          </a:solidFill>
                          <a:effectLst/>
                          <a:latin typeface="+mn-lt"/>
                          <a:ea typeface="+mn-ea"/>
                          <a:cs typeface="+mn-cs"/>
                        </a:rPr>
                        <a:t>ciblant</a:t>
                      </a:r>
                      <a:r>
                        <a:rPr lang="en-US" sz="900" b="0" kern="1200" dirty="0">
                          <a:solidFill>
                            <a:schemeClr val="accent4"/>
                          </a:solidFill>
                          <a:effectLst/>
                          <a:latin typeface="+mn-lt"/>
                          <a:ea typeface="+mn-ea"/>
                          <a:cs typeface="+mn-cs"/>
                        </a:rPr>
                        <a:t> les </a:t>
                      </a: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faisant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l’objet</a:t>
                      </a:r>
                      <a:r>
                        <a:rPr lang="en-US" sz="900" b="0" kern="1200" dirty="0">
                          <a:solidFill>
                            <a:schemeClr val="accent4"/>
                          </a:solidFill>
                          <a:effectLst/>
                          <a:latin typeface="+mn-lt"/>
                          <a:ea typeface="+mn-ea"/>
                          <a:cs typeface="+mn-cs"/>
                        </a:rPr>
                        <a:t> d’un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insuffisant</a:t>
                      </a:r>
                      <a:endParaRPr lang="en-US" sz="900" b="0" kern="1200" dirty="0">
                        <a:solidFill>
                          <a:schemeClr val="accent4"/>
                        </a:solidFill>
                        <a:effectLst/>
                        <a:latin typeface="+mn-lt"/>
                        <a:ea typeface="+mn-ea"/>
                        <a:cs typeface="+mn-cs"/>
                      </a:endParaRPr>
                    </a:p>
                  </a:txBody>
                  <a:tcPr marL="68580" marR="68580" marT="0" marB="0">
                    <a:solidFill>
                      <a:srgbClr val="FEFFFE"/>
                    </a:solidFill>
                  </a:tcPr>
                </a:tc>
                <a:tc>
                  <a:txBody>
                    <a:bodyPr/>
                    <a:lstStyle/>
                    <a:p>
                      <a:pPr marL="171450" marR="0" indent="-171450" algn="l" defTabSz="914400" rtl="0" eaLnBrk="1" latinLnBrk="0" hangingPunct="1">
                        <a:lnSpc>
                          <a:spcPct val="100000"/>
                        </a:lnSpc>
                        <a:spcBef>
                          <a:spcPts val="0"/>
                        </a:spcBef>
                        <a:spcAft>
                          <a:spcPts val="0"/>
                        </a:spcAft>
                        <a:buFont typeface="Arial" panose="020B0604020202020204" pitchFamily="34" charset="0"/>
                        <a:buChar char="•"/>
                      </a:pPr>
                      <a:r>
                        <a:rPr lang="en-US" sz="900" b="0" kern="1200" dirty="0" err="1">
                          <a:solidFill>
                            <a:schemeClr val="accent4"/>
                          </a:solidFill>
                          <a:effectLst/>
                          <a:latin typeface="+mn-lt"/>
                          <a:ea typeface="+mn-ea"/>
                          <a:cs typeface="+mn-cs"/>
                        </a:rPr>
                        <a:t>Toutes</a:t>
                      </a:r>
                      <a:r>
                        <a:rPr lang="en-US" sz="900" b="0" kern="1200" dirty="0">
                          <a:solidFill>
                            <a:schemeClr val="accent4"/>
                          </a:solidFill>
                          <a:effectLst/>
                          <a:latin typeface="+mn-lt"/>
                          <a:ea typeface="+mn-ea"/>
                          <a:cs typeface="+mn-cs"/>
                        </a:rPr>
                        <a:t>: ✓</a:t>
                      </a:r>
                    </a:p>
                  </a:txBody>
                  <a:tcPr marL="68580" marR="68580" marT="0" marB="0">
                    <a:solidFill>
                      <a:srgbClr val="FEFFFE"/>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CA" sz="900" b="0" kern="1200" dirty="0">
                          <a:solidFill>
                            <a:schemeClr val="accent4"/>
                          </a:solidFill>
                          <a:effectLst/>
                          <a:latin typeface="+mn-lt"/>
                          <a:ea typeface="+mn-ea"/>
                          <a:cs typeface="+mn-cs"/>
                        </a:rPr>
                        <a:t>Module </a:t>
                      </a:r>
                      <a:r>
                        <a:rPr lang="en-CA" sz="900" b="0" kern="1200" dirty="0" err="1">
                          <a:solidFill>
                            <a:schemeClr val="accent4"/>
                          </a:solidFill>
                          <a:effectLst/>
                          <a:latin typeface="+mn-lt"/>
                          <a:ea typeface="+mn-ea"/>
                          <a:cs typeface="+mn-cs"/>
                        </a:rPr>
                        <a:t>éducatif</a:t>
                      </a:r>
                      <a:r>
                        <a:rPr lang="en-CA" sz="900" b="0" kern="1200" dirty="0">
                          <a:solidFill>
                            <a:schemeClr val="accent4"/>
                          </a:solidFill>
                          <a:effectLst/>
                          <a:latin typeface="+mn-lt"/>
                          <a:ea typeface="+mn-ea"/>
                          <a:cs typeface="+mn-cs"/>
                        </a:rPr>
                        <a:t> sur le </a:t>
                      </a:r>
                      <a:r>
                        <a:rPr lang="en-CA" sz="900" b="0" kern="1200" dirty="0" err="1">
                          <a:solidFill>
                            <a:schemeClr val="accent4"/>
                          </a:solidFill>
                          <a:effectLst/>
                          <a:latin typeface="+mn-lt"/>
                          <a:ea typeface="+mn-ea"/>
                          <a:cs typeface="+mn-cs"/>
                        </a:rPr>
                        <a:t>dépistage</a:t>
                      </a:r>
                      <a:r>
                        <a:rPr lang="en-CA" sz="900" b="0" kern="1200" dirty="0">
                          <a:solidFill>
                            <a:schemeClr val="accent4"/>
                          </a:solidFill>
                          <a:effectLst/>
                          <a:latin typeface="+mn-lt"/>
                          <a:ea typeface="+mn-ea"/>
                          <a:cs typeface="+mn-cs"/>
                        </a:rPr>
                        <a:t> du cancer </a:t>
                      </a:r>
                      <a:r>
                        <a:rPr lang="en-CA" sz="900" b="0" kern="1200" dirty="0" err="1">
                          <a:solidFill>
                            <a:schemeClr val="accent4"/>
                          </a:solidFill>
                          <a:effectLst/>
                          <a:latin typeface="+mn-lt"/>
                          <a:ea typeface="+mn-ea"/>
                          <a:cs typeface="+mn-cs"/>
                        </a:rPr>
                        <a:t>créé</a:t>
                      </a:r>
                      <a:r>
                        <a:rPr lang="en-CA" sz="900" b="0" kern="1200" dirty="0">
                          <a:solidFill>
                            <a:schemeClr val="accent4"/>
                          </a:solidFill>
                          <a:effectLst/>
                          <a:latin typeface="+mn-lt"/>
                          <a:ea typeface="+mn-ea"/>
                          <a:cs typeface="+mn-cs"/>
                        </a:rPr>
                        <a:t> avec et pour les </a:t>
                      </a:r>
                      <a:r>
                        <a:rPr lang="en-CA" sz="900" b="0" kern="1200" dirty="0" err="1">
                          <a:solidFill>
                            <a:schemeClr val="accent4"/>
                          </a:solidFill>
                          <a:effectLst/>
                          <a:latin typeface="+mn-lt"/>
                          <a:ea typeface="+mn-ea"/>
                          <a:cs typeface="+mn-cs"/>
                        </a:rPr>
                        <a:t>éducateurs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enseignant</a:t>
                      </a:r>
                      <a:r>
                        <a:rPr lang="en-CA" sz="900" b="0" kern="1200" dirty="0">
                          <a:solidFill>
                            <a:schemeClr val="accent4"/>
                          </a:solidFill>
                          <a:effectLst/>
                          <a:latin typeface="+mn-lt"/>
                          <a:ea typeface="+mn-ea"/>
                          <a:cs typeface="+mn-cs"/>
                        </a:rPr>
                        <a:t> à des </a:t>
                      </a:r>
                      <a:r>
                        <a:rPr lang="en-CA" sz="900" b="0" kern="1200" dirty="0" err="1">
                          <a:solidFill>
                            <a:schemeClr val="accent4"/>
                          </a:solidFill>
                          <a:effectLst/>
                          <a:latin typeface="+mn-lt"/>
                          <a:ea typeface="+mn-ea"/>
                          <a:cs typeface="+mn-cs"/>
                        </a:rPr>
                        <a:t>élèves</a:t>
                      </a:r>
                      <a:r>
                        <a:rPr lang="en-CA" sz="900" b="0" kern="1200" dirty="0">
                          <a:solidFill>
                            <a:schemeClr val="accent4"/>
                          </a:solidFill>
                          <a:effectLst/>
                          <a:latin typeface="+mn-lt"/>
                          <a:ea typeface="+mn-ea"/>
                          <a:cs typeface="+mn-cs"/>
                        </a:rPr>
                        <a:t> mal </a:t>
                      </a:r>
                      <a:r>
                        <a:rPr lang="en-CA" sz="900" b="0" kern="1200" dirty="0" err="1">
                          <a:solidFill>
                            <a:schemeClr val="accent4"/>
                          </a:solidFill>
                          <a:effectLst/>
                          <a:latin typeface="+mn-lt"/>
                          <a:ea typeface="+mn-ea"/>
                          <a:cs typeface="+mn-cs"/>
                        </a:rPr>
                        <a:t>alphabétisés</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CA" sz="900" b="0" kern="1200" dirty="0">
                          <a:solidFill>
                            <a:schemeClr val="accent4"/>
                          </a:solidFill>
                          <a:effectLst/>
                          <a:latin typeface="+mn-lt"/>
                          <a:ea typeface="+mn-ea"/>
                          <a:cs typeface="+mn-cs"/>
                        </a:rPr>
                        <a:t>Coordination des services d’un </a:t>
                      </a:r>
                      <a:r>
                        <a:rPr lang="en-CA" sz="900" b="0" kern="1200" dirty="0" err="1">
                          <a:solidFill>
                            <a:schemeClr val="accent4"/>
                          </a:solidFill>
                          <a:effectLst/>
                          <a:latin typeface="+mn-lt"/>
                          <a:ea typeface="+mn-ea"/>
                          <a:cs typeface="+mn-cs"/>
                        </a:rPr>
                        <a:t>interprète</a:t>
                      </a:r>
                      <a:r>
                        <a:rPr lang="en-CA" sz="900" b="0" kern="1200" dirty="0">
                          <a:solidFill>
                            <a:schemeClr val="accent4"/>
                          </a:solidFill>
                          <a:effectLst/>
                          <a:latin typeface="+mn-lt"/>
                          <a:ea typeface="+mn-ea"/>
                          <a:cs typeface="+mn-cs"/>
                        </a:rPr>
                        <a:t> au moment des </a:t>
                      </a:r>
                      <a:r>
                        <a:rPr lang="en-CA" sz="900" b="0" kern="1200" dirty="0" err="1">
                          <a:solidFill>
                            <a:schemeClr val="accent4"/>
                          </a:solidFill>
                          <a:effectLst/>
                          <a:latin typeface="+mn-lt"/>
                          <a:ea typeface="+mn-ea"/>
                          <a:cs typeface="+mn-cs"/>
                        </a:rPr>
                        <a:t>rendez-vous</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CA" sz="900" b="0" kern="1200" dirty="0">
                          <a:solidFill>
                            <a:schemeClr val="accent4"/>
                          </a:solidFill>
                          <a:effectLst/>
                          <a:latin typeface="+mn-lt"/>
                          <a:ea typeface="+mn-ea"/>
                          <a:cs typeface="+mn-cs"/>
                        </a:rPr>
                        <a:t>Document </a:t>
                      </a:r>
                      <a:r>
                        <a:rPr lang="en-CA" sz="900" b="0" kern="1200" dirty="0" err="1">
                          <a:solidFill>
                            <a:schemeClr val="accent4"/>
                          </a:solidFill>
                          <a:effectLst/>
                          <a:latin typeface="+mn-lt"/>
                          <a:ea typeface="+mn-ea"/>
                          <a:cs typeface="+mn-cs"/>
                        </a:rPr>
                        <a:t>traduit</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inclus</a:t>
                      </a:r>
                      <a:r>
                        <a:rPr lang="en-CA" sz="900" b="0" kern="1200" dirty="0">
                          <a:solidFill>
                            <a:schemeClr val="accent4"/>
                          </a:solidFill>
                          <a:effectLst/>
                          <a:latin typeface="+mn-lt"/>
                          <a:ea typeface="+mn-ea"/>
                          <a:cs typeface="+mn-cs"/>
                        </a:rPr>
                        <a:t> dans </a:t>
                      </a:r>
                      <a:r>
                        <a:rPr lang="en-CA" sz="900" b="0" kern="1200" dirty="0" err="1">
                          <a:solidFill>
                            <a:schemeClr val="accent4"/>
                          </a:solidFill>
                          <a:effectLst/>
                          <a:latin typeface="+mn-lt"/>
                          <a:ea typeface="+mn-ea"/>
                          <a:cs typeface="+mn-cs"/>
                        </a:rPr>
                        <a:t>toutes</a:t>
                      </a:r>
                      <a:r>
                        <a:rPr lang="en-CA" sz="900" b="0" kern="1200" dirty="0">
                          <a:solidFill>
                            <a:schemeClr val="accent4"/>
                          </a:solidFill>
                          <a:effectLst/>
                          <a:latin typeface="+mn-lt"/>
                          <a:ea typeface="+mn-ea"/>
                          <a:cs typeface="+mn-cs"/>
                        </a:rPr>
                        <a:t> les </a:t>
                      </a:r>
                      <a:r>
                        <a:rPr lang="en-CA" sz="900" b="0" kern="1200" dirty="0" err="1">
                          <a:solidFill>
                            <a:schemeClr val="accent4"/>
                          </a:solidFill>
                          <a:effectLst/>
                          <a:latin typeface="+mn-lt"/>
                          <a:ea typeface="+mn-ea"/>
                          <a:cs typeface="+mn-cs"/>
                        </a:rPr>
                        <a:t>lettres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adressées</a:t>
                      </a:r>
                      <a:r>
                        <a:rPr lang="en-CA" sz="900" b="0" kern="1200" dirty="0">
                          <a:solidFill>
                            <a:schemeClr val="accent4"/>
                          </a:solidFill>
                          <a:effectLst/>
                          <a:latin typeface="+mn-lt"/>
                          <a:ea typeface="+mn-ea"/>
                          <a:cs typeface="+mn-cs"/>
                        </a:rPr>
                        <a:t> au public</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CA" sz="900" b="0" kern="1200" dirty="0" err="1">
                          <a:solidFill>
                            <a:schemeClr val="accent4"/>
                          </a:solidFill>
                          <a:effectLst/>
                          <a:latin typeface="+mn-lt"/>
                          <a:ea typeface="+mn-ea"/>
                          <a:cs typeface="+mn-cs"/>
                        </a:rPr>
                        <a:t>Rendez-vous</a:t>
                      </a:r>
                      <a:r>
                        <a:rPr lang="en-CA" sz="900" b="0" kern="1200" dirty="0">
                          <a:solidFill>
                            <a:schemeClr val="accent4"/>
                          </a:solidFill>
                          <a:effectLst/>
                          <a:latin typeface="+mn-lt"/>
                          <a:ea typeface="+mn-ea"/>
                          <a:cs typeface="+mn-cs"/>
                        </a:rPr>
                        <a:t> plus longs </a:t>
                      </a:r>
                      <a:r>
                        <a:rPr lang="en-CA" sz="900" b="0" kern="1200" dirty="0" err="1">
                          <a:solidFill>
                            <a:schemeClr val="accent4"/>
                          </a:solidFill>
                          <a:effectLst/>
                          <a:latin typeface="+mn-lt"/>
                          <a:ea typeface="+mn-ea"/>
                          <a:cs typeface="+mn-cs"/>
                        </a:rPr>
                        <a:t>prévus</a:t>
                      </a:r>
                      <a:r>
                        <a:rPr lang="en-CA" sz="900" b="0" kern="1200" dirty="0">
                          <a:solidFill>
                            <a:schemeClr val="accent4"/>
                          </a:solidFill>
                          <a:effectLst/>
                          <a:latin typeface="+mn-lt"/>
                          <a:ea typeface="+mn-ea"/>
                          <a:cs typeface="+mn-cs"/>
                        </a:rPr>
                        <a:t>, pour les </a:t>
                      </a:r>
                      <a:r>
                        <a:rPr lang="en-CA" sz="900" b="0" kern="1200" dirty="0" err="1">
                          <a:solidFill>
                            <a:schemeClr val="accent4"/>
                          </a:solidFill>
                          <a:effectLst/>
                          <a:latin typeface="+mn-lt"/>
                          <a:ea typeface="+mn-ea"/>
                          <a:cs typeface="+mn-cs"/>
                        </a:rPr>
                        <a:t>personnes</a:t>
                      </a:r>
                      <a:r>
                        <a:rPr lang="en-CA" sz="900" b="0" kern="1200" dirty="0">
                          <a:solidFill>
                            <a:schemeClr val="accent4"/>
                          </a:solidFill>
                          <a:effectLst/>
                          <a:latin typeface="+mn-lt"/>
                          <a:ea typeface="+mn-ea"/>
                          <a:cs typeface="+mn-cs"/>
                        </a:rPr>
                        <a:t> qui </a:t>
                      </a:r>
                      <a:r>
                        <a:rPr lang="en-CA" sz="900" b="0" kern="1200" dirty="0" err="1">
                          <a:solidFill>
                            <a:schemeClr val="accent4"/>
                          </a:solidFill>
                          <a:effectLst/>
                          <a:latin typeface="+mn-lt"/>
                          <a:ea typeface="+mn-ea"/>
                          <a:cs typeface="+mn-cs"/>
                        </a:rPr>
                        <a:t>en</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ont</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besoin</a:t>
                      </a:r>
                      <a:r>
                        <a:rPr lang="en-CA" sz="900" b="0" kern="1200" dirty="0">
                          <a:solidFill>
                            <a:schemeClr val="accent4"/>
                          </a:solidFill>
                          <a:effectLst/>
                          <a:latin typeface="+mn-lt"/>
                          <a:ea typeface="+mn-ea"/>
                          <a:cs typeface="+mn-cs"/>
                        </a:rPr>
                        <a:t> pour des raisons physiques </a:t>
                      </a:r>
                      <a:r>
                        <a:rPr lang="en-CA" sz="900" b="0" kern="1200" dirty="0" err="1">
                          <a:solidFill>
                            <a:schemeClr val="accent4"/>
                          </a:solidFill>
                          <a:effectLst/>
                          <a:latin typeface="+mn-lt"/>
                          <a:ea typeface="+mn-ea"/>
                          <a:cs typeface="+mn-cs"/>
                        </a:rPr>
                        <a:t>ou</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émotionnelles</a:t>
                      </a:r>
                      <a:endParaRPr lang="en-US" sz="900" b="0" kern="1200" dirty="0">
                        <a:solidFill>
                          <a:schemeClr val="accent4"/>
                        </a:solidFill>
                        <a:effectLst/>
                        <a:latin typeface="+mn-lt"/>
                        <a:ea typeface="+mn-ea"/>
                        <a:cs typeface="+mn-cs"/>
                      </a:endParaRPr>
                    </a:p>
                  </a:txBody>
                  <a:tcPr marL="68580" marR="68580" marT="0" marB="0">
                    <a:solidFill>
                      <a:srgbClr val="FEFFFE"/>
                    </a:solidFill>
                  </a:tcPr>
                </a:tc>
                <a:extLst>
                  <a:ext uri="{0D108BD9-81ED-4DB2-BD59-A6C34878D82A}">
                    <a16:rowId xmlns:a16="http://schemas.microsoft.com/office/drawing/2014/main" val="675305120"/>
                  </a:ext>
                </a:extLst>
              </a:tr>
              <a:tr h="3490255">
                <a:tc>
                  <a:txBody>
                    <a:bodyPr/>
                    <a:lstStyle/>
                    <a:p>
                      <a:pPr marL="0" marR="0" algn="ctr" defTabSz="914400" rtl="0" eaLnBrk="1" latinLnBrk="0" hangingPunct="1">
                        <a:lnSpc>
                          <a:spcPct val="107000"/>
                        </a:lnSpc>
                        <a:spcBef>
                          <a:spcPts val="720"/>
                        </a:spcBef>
                        <a:spcAft>
                          <a:spcPts val="0"/>
                        </a:spcAft>
                      </a:pPr>
                      <a:r>
                        <a:rPr lang="en-US" sz="900" b="1" kern="1200" dirty="0">
                          <a:solidFill>
                            <a:schemeClr val="accent4"/>
                          </a:solidFill>
                          <a:effectLst/>
                          <a:latin typeface="+mn-lt"/>
                          <a:ea typeface="+mn-ea"/>
                          <a:cs typeface="+mn-cs"/>
                        </a:rPr>
                        <a:t>Ont.</a:t>
                      </a:r>
                    </a:p>
                  </a:txBody>
                  <a:tcPr marL="68580" marR="68580" marT="0" marB="0">
                    <a:solidFill>
                      <a:schemeClr val="accent2">
                        <a:lumMod val="20000"/>
                        <a:lumOff val="80000"/>
                      </a:schemeClr>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appartenant</a:t>
                      </a:r>
                      <a:r>
                        <a:rPr lang="en-US" sz="900" b="0" kern="1200" dirty="0">
                          <a:solidFill>
                            <a:schemeClr val="accent4"/>
                          </a:solidFill>
                          <a:effectLst/>
                          <a:latin typeface="+mn-lt"/>
                          <a:ea typeface="+mn-ea"/>
                          <a:cs typeface="+mn-cs"/>
                        </a:rPr>
                        <a:t> à des </a:t>
                      </a:r>
                      <a:r>
                        <a:rPr lang="en-US" sz="900" b="0" kern="1200" dirty="0" err="1">
                          <a:solidFill>
                            <a:schemeClr val="accent4"/>
                          </a:solidFill>
                          <a:effectLst/>
                          <a:latin typeface="+mn-lt"/>
                          <a:ea typeface="+mn-ea"/>
                          <a:cs typeface="+mn-cs"/>
                        </a:rPr>
                        <a:t>minorités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raciales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ou</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ethniques</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appartenant</a:t>
                      </a:r>
                      <a:r>
                        <a:rPr lang="en-US" sz="900" b="0" kern="1200" dirty="0">
                          <a:solidFill>
                            <a:schemeClr val="accent4"/>
                          </a:solidFill>
                          <a:effectLst/>
                          <a:latin typeface="+mn-lt"/>
                          <a:ea typeface="+mn-ea"/>
                          <a:cs typeface="+mn-cs"/>
                        </a:rPr>
                        <a:t> à des </a:t>
                      </a:r>
                      <a:r>
                        <a:rPr lang="en-US" sz="900" b="0" kern="1200" dirty="0" err="1">
                          <a:solidFill>
                            <a:schemeClr val="accent4"/>
                          </a:solidFill>
                          <a:effectLst/>
                          <a:latin typeface="+mn-lt"/>
                          <a:ea typeface="+mn-ea"/>
                          <a:cs typeface="+mn-cs"/>
                        </a:rPr>
                        <a:t>groupes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culturels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particuliers</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non anglophones et non francophones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à </a:t>
                      </a:r>
                      <a:r>
                        <a:rPr lang="en-US" sz="900" b="0" kern="1200" dirty="0" err="1">
                          <a:solidFill>
                            <a:schemeClr val="accent4"/>
                          </a:solidFill>
                          <a:effectLst/>
                          <a:latin typeface="+mn-lt"/>
                          <a:ea typeface="+mn-ea"/>
                          <a:cs typeface="+mn-cs"/>
                        </a:rPr>
                        <a:t>faible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revenu</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n’ayant</a:t>
                      </a:r>
                      <a:r>
                        <a:rPr lang="en-US" sz="900" b="0" kern="1200" dirty="0">
                          <a:solidFill>
                            <a:schemeClr val="accent4"/>
                          </a:solidFill>
                          <a:effectLst/>
                          <a:latin typeface="+mn-lt"/>
                          <a:ea typeface="+mn-ea"/>
                          <a:cs typeface="+mn-cs"/>
                        </a:rPr>
                        <a:t> pas de FSP</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immigrées</a:t>
                      </a:r>
                      <a:r>
                        <a:rPr lang="en-US" sz="900" b="0" kern="1200" dirty="0">
                          <a:solidFill>
                            <a:schemeClr val="accent4"/>
                          </a:solidFill>
                          <a:effectLst/>
                          <a:latin typeface="+mn-lt"/>
                          <a:ea typeface="+mn-ea"/>
                          <a:cs typeface="+mn-cs"/>
                        </a:rPr>
                        <a:t> et/</a:t>
                      </a:r>
                      <a:r>
                        <a:rPr lang="en-US" sz="900" b="0" kern="1200" dirty="0" err="1">
                          <a:solidFill>
                            <a:schemeClr val="accent4"/>
                          </a:solidFill>
                          <a:effectLst/>
                          <a:latin typeface="+mn-lt"/>
                          <a:ea typeface="+mn-ea"/>
                          <a:cs typeface="+mn-cs"/>
                        </a:rPr>
                        <a:t>ou</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réfugiées</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résidant</a:t>
                      </a:r>
                      <a:r>
                        <a:rPr lang="en-US" sz="900" b="0" kern="1200" dirty="0">
                          <a:solidFill>
                            <a:schemeClr val="accent4"/>
                          </a:solidFill>
                          <a:effectLst/>
                          <a:latin typeface="+mn-lt"/>
                          <a:ea typeface="+mn-ea"/>
                          <a:cs typeface="+mn-cs"/>
                        </a:rPr>
                        <a:t> dans des zones </a:t>
                      </a:r>
                      <a:r>
                        <a:rPr lang="en-US" sz="900" b="0" kern="1200" dirty="0" err="1">
                          <a:solidFill>
                            <a:schemeClr val="accent4"/>
                          </a:solidFill>
                          <a:effectLst/>
                          <a:latin typeface="+mn-lt"/>
                          <a:ea typeface="+mn-ea"/>
                          <a:cs typeface="+mn-cs"/>
                        </a:rPr>
                        <a:t>géographiques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particulières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correspondant</a:t>
                      </a:r>
                      <a:r>
                        <a:rPr lang="en-US" sz="900" b="0" kern="1200" dirty="0">
                          <a:solidFill>
                            <a:schemeClr val="accent4"/>
                          </a:solidFill>
                          <a:effectLst/>
                          <a:latin typeface="+mn-lt"/>
                          <a:ea typeface="+mn-ea"/>
                          <a:cs typeface="+mn-cs"/>
                        </a:rPr>
                        <a:t>, par </a:t>
                      </a:r>
                      <a:r>
                        <a:rPr lang="en-US" sz="900" b="0" kern="1200" dirty="0" err="1">
                          <a:solidFill>
                            <a:schemeClr val="accent4"/>
                          </a:solidFill>
                          <a:effectLst/>
                          <a:latin typeface="+mn-lt"/>
                          <a:ea typeface="+mn-ea"/>
                          <a:cs typeface="+mn-cs"/>
                        </a:rPr>
                        <a:t>exemple</a:t>
                      </a:r>
                      <a:r>
                        <a:rPr lang="en-US" sz="900" b="0" kern="1200" dirty="0">
                          <a:solidFill>
                            <a:schemeClr val="accent4"/>
                          </a:solidFill>
                          <a:effectLst/>
                          <a:latin typeface="+mn-lt"/>
                          <a:ea typeface="+mn-ea"/>
                          <a:cs typeface="+mn-cs"/>
                        </a:rPr>
                        <a:t>, à </a:t>
                      </a:r>
                      <a:r>
                        <a:rPr lang="en-US" sz="900" b="0" kern="1200" dirty="0" err="1">
                          <a:solidFill>
                            <a:schemeClr val="accent4"/>
                          </a:solidFill>
                          <a:effectLst/>
                          <a:latin typeface="+mn-lt"/>
                          <a:ea typeface="+mn-ea"/>
                          <a:cs typeface="+mn-cs"/>
                        </a:rPr>
                        <a:t>certains</a:t>
                      </a:r>
                      <a:r>
                        <a:rPr lang="en-US" sz="900" b="0" kern="1200" dirty="0">
                          <a:solidFill>
                            <a:schemeClr val="accent4"/>
                          </a:solidFill>
                          <a:effectLst/>
                          <a:latin typeface="+mn-lt"/>
                          <a:ea typeface="+mn-ea"/>
                          <a:cs typeface="+mn-cs"/>
                        </a:rPr>
                        <a:t> codes </a:t>
                      </a:r>
                      <a:r>
                        <a:rPr lang="en-US" sz="900" b="0" kern="1200" dirty="0" err="1">
                          <a:solidFill>
                            <a:schemeClr val="accent4"/>
                          </a:solidFill>
                          <a:effectLst/>
                          <a:latin typeface="+mn-lt"/>
                          <a:ea typeface="+mn-ea"/>
                          <a:cs typeface="+mn-cs"/>
                        </a:rPr>
                        <a:t>postaux</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ayant</a:t>
                      </a:r>
                      <a:r>
                        <a:rPr lang="en-US" sz="900" b="0" kern="1200" dirty="0">
                          <a:solidFill>
                            <a:schemeClr val="accent4"/>
                          </a:solidFill>
                          <a:effectLst/>
                          <a:latin typeface="+mn-lt"/>
                          <a:ea typeface="+mn-ea"/>
                          <a:cs typeface="+mn-cs"/>
                        </a:rPr>
                        <a:t> manqué </a:t>
                      </a:r>
                      <a:r>
                        <a:rPr lang="en-US" sz="900" b="0" kern="1200" dirty="0" err="1">
                          <a:solidFill>
                            <a:schemeClr val="accent4"/>
                          </a:solidFill>
                          <a:effectLst/>
                          <a:latin typeface="+mn-lt"/>
                          <a:ea typeface="+mn-ea"/>
                          <a:cs typeface="+mn-cs"/>
                        </a:rPr>
                        <a:t>leur</a:t>
                      </a:r>
                      <a:r>
                        <a:rPr lang="en-US" sz="900" b="0" kern="1200" dirty="0">
                          <a:solidFill>
                            <a:schemeClr val="accent4"/>
                          </a:solidFill>
                          <a:effectLst/>
                          <a:latin typeface="+mn-lt"/>
                          <a:ea typeface="+mn-ea"/>
                          <a:cs typeface="+mn-cs"/>
                        </a:rPr>
                        <a:t> examen </a:t>
                      </a:r>
                      <a:r>
                        <a:rPr lang="en-US" sz="900" b="0" kern="1200" dirty="0" err="1">
                          <a:solidFill>
                            <a:schemeClr val="accent4"/>
                          </a:solidFill>
                          <a:effectLst/>
                          <a:latin typeface="+mn-lt"/>
                          <a:ea typeface="+mn-ea"/>
                          <a:cs typeface="+mn-cs"/>
                        </a:rPr>
                        <a:t>systématique</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du cancer du sein, </a:t>
                      </a:r>
                      <a:r>
                        <a:rPr lang="en-US" sz="900" b="0" kern="1200" dirty="0" err="1">
                          <a:solidFill>
                            <a:schemeClr val="accent4"/>
                          </a:solidFill>
                          <a:effectLst/>
                          <a:latin typeface="+mn-lt"/>
                          <a:ea typeface="+mn-ea"/>
                          <a:cs typeface="+mn-cs"/>
                        </a:rPr>
                        <a:t>en</a:t>
                      </a:r>
                      <a:r>
                        <a:rPr lang="en-US" sz="900" b="0" kern="1200" dirty="0">
                          <a:solidFill>
                            <a:schemeClr val="accent4"/>
                          </a:solidFill>
                          <a:effectLst/>
                          <a:latin typeface="+mn-lt"/>
                          <a:ea typeface="+mn-ea"/>
                          <a:cs typeface="+mn-cs"/>
                        </a:rPr>
                        <a:t> raison de la COVID-19</a:t>
                      </a:r>
                    </a:p>
                  </a:txBody>
                  <a:tcPr marL="68580" marR="68580" marT="0" marB="0">
                    <a:solidFill>
                      <a:srgbClr val="FEFFFE"/>
                    </a:solidFill>
                  </a:tcPr>
                </a:tc>
                <a:tc>
                  <a:txBody>
                    <a:bodyPr/>
                    <a:lstStyle/>
                    <a:p>
                      <a:pPr marL="171450" marR="0" lvl="0" indent="-171450" algn="l" defTabSz="914400" rtl="0" eaLnBrk="1" latinLnBrk="0" hangingPunct="1">
                        <a:lnSpc>
                          <a:spcPct val="100000"/>
                        </a:lnSpc>
                        <a:spcBef>
                          <a:spcPts val="0"/>
                        </a:spcBef>
                        <a:spcAft>
                          <a:spcPts val="0"/>
                        </a:spcAft>
                        <a:buSzPts val="1200"/>
                        <a:buFont typeface="Arial" panose="020B0604020202020204" pitchFamily="34" charset="0"/>
                        <a:buChar char="•"/>
                        <a:tabLst>
                          <a:tab pos="228600" algn="l"/>
                          <a:tab pos="457200" algn="l"/>
                        </a:tabLst>
                      </a:pPr>
                      <a:r>
                        <a:rPr lang="fr-CA" sz="900" b="0" kern="1200" dirty="0">
                          <a:solidFill>
                            <a:schemeClr val="accent4"/>
                          </a:solidFill>
                          <a:effectLst/>
                          <a:latin typeface="+mn-lt"/>
                          <a:ea typeface="+mn-ea"/>
                          <a:cs typeface="+mn-cs"/>
                        </a:rPr>
                        <a:t>Médias de masse</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SzPts val="1200"/>
                        <a:buFont typeface="Arial" panose="020B0604020202020204" pitchFamily="34" charset="0"/>
                        <a:buChar char="•"/>
                        <a:tabLst>
                          <a:tab pos="228600" algn="l"/>
                          <a:tab pos="457200" algn="l"/>
                        </a:tabLst>
                      </a:pPr>
                      <a:r>
                        <a:rPr lang="fr-CA" sz="900" b="0" kern="1200" dirty="0">
                          <a:solidFill>
                            <a:schemeClr val="accent4"/>
                          </a:solidFill>
                          <a:effectLst/>
                          <a:latin typeface="+mn-lt"/>
                          <a:ea typeface="+mn-ea"/>
                          <a:cs typeface="+mn-cs"/>
                        </a:rPr>
                        <a:t>Élaboration de matériel et de ressources adaptés sur le plan culturel</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SzPts val="1200"/>
                        <a:buFont typeface="Arial" panose="020B0604020202020204" pitchFamily="34" charset="0"/>
                        <a:buChar char="•"/>
                        <a:tabLst>
                          <a:tab pos="228600" algn="l"/>
                          <a:tab pos="457200" algn="l"/>
                        </a:tabLst>
                      </a:pPr>
                      <a:r>
                        <a:rPr lang="fr-CA" sz="900" b="0" kern="1200" dirty="0">
                          <a:solidFill>
                            <a:schemeClr val="accent4"/>
                          </a:solidFill>
                          <a:effectLst/>
                          <a:latin typeface="+mn-lt"/>
                          <a:ea typeface="+mn-ea"/>
                          <a:cs typeface="+mn-cs"/>
                        </a:rPr>
                        <a:t>Service de traduction</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SzPts val="1200"/>
                        <a:buFont typeface="Arial" panose="020B0604020202020204" pitchFamily="34" charset="0"/>
                        <a:buChar char="•"/>
                        <a:tabLst>
                          <a:tab pos="228600" algn="l"/>
                          <a:tab pos="457200" algn="l"/>
                        </a:tabLst>
                      </a:pPr>
                      <a:r>
                        <a:rPr lang="fr-CA" sz="900" b="0" kern="1200" dirty="0">
                          <a:solidFill>
                            <a:schemeClr val="accent4"/>
                          </a:solidFill>
                          <a:effectLst/>
                          <a:latin typeface="+mn-lt"/>
                          <a:ea typeface="+mn-ea"/>
                          <a:cs typeface="+mn-cs"/>
                        </a:rPr>
                        <a:t>Cliniques mobiles de dépistage</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SzPts val="1200"/>
                        <a:buFont typeface="Arial" panose="020B0604020202020204" pitchFamily="34" charset="0"/>
                        <a:buChar char="•"/>
                        <a:tabLst>
                          <a:tab pos="228600" algn="l"/>
                          <a:tab pos="457200" algn="l"/>
                        </a:tabLst>
                      </a:pPr>
                      <a:r>
                        <a:rPr lang="fr-CA" sz="900" b="0" kern="1200" dirty="0">
                          <a:solidFill>
                            <a:schemeClr val="accent4"/>
                          </a:solidFill>
                          <a:effectLst/>
                          <a:latin typeface="+mn-lt"/>
                          <a:ea typeface="+mn-ea"/>
                          <a:cs typeface="+mn-cs"/>
                        </a:rPr>
                        <a:t>Accès direct</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SzPts val="1200"/>
                        <a:buFont typeface="Arial" panose="020B0604020202020204" pitchFamily="34" charset="0"/>
                        <a:buChar char="•"/>
                        <a:tabLst>
                          <a:tab pos="228600" algn="l"/>
                          <a:tab pos="457200" algn="l"/>
                        </a:tabLst>
                      </a:pPr>
                      <a:r>
                        <a:rPr lang="fr-CA" sz="900" b="0" kern="1200" dirty="0">
                          <a:solidFill>
                            <a:schemeClr val="accent4"/>
                          </a:solidFill>
                          <a:effectLst/>
                          <a:latin typeface="+mn-lt"/>
                          <a:ea typeface="+mn-ea"/>
                          <a:cs typeface="+mn-cs"/>
                        </a:rPr>
                        <a:t>Réduction des coûts directs pour les participantes</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SzPts val="1200"/>
                        <a:buFont typeface="Arial" panose="020B0604020202020204" pitchFamily="34" charset="0"/>
                        <a:buChar char="•"/>
                        <a:tabLst>
                          <a:tab pos="228600" algn="l"/>
                          <a:tab pos="457200" algn="l"/>
                        </a:tabLst>
                      </a:pPr>
                      <a:r>
                        <a:rPr lang="fr-CA" sz="900" b="0" kern="1200" dirty="0">
                          <a:solidFill>
                            <a:schemeClr val="accent4"/>
                          </a:solidFill>
                          <a:effectLst/>
                          <a:latin typeface="+mn-lt"/>
                          <a:ea typeface="+mn-ea"/>
                          <a:cs typeface="+mn-cs"/>
                        </a:rPr>
                        <a:t>Modifications de l’admissibilité à la correspondance</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SzPts val="1200"/>
                        <a:buFont typeface="Arial" panose="020B0604020202020204" pitchFamily="34" charset="0"/>
                        <a:buChar char="•"/>
                        <a:tabLst>
                          <a:tab pos="228600" algn="l"/>
                          <a:tab pos="457200" algn="l"/>
                        </a:tabLst>
                      </a:pPr>
                      <a:r>
                        <a:rPr lang="fr-CA" sz="900" b="0" kern="1200" dirty="0">
                          <a:solidFill>
                            <a:schemeClr val="accent4"/>
                          </a:solidFill>
                          <a:effectLst/>
                          <a:latin typeface="+mn-lt"/>
                          <a:ea typeface="+mn-ea"/>
                          <a:cs typeface="+mn-cs"/>
                        </a:rPr>
                        <a:t>Campagne de sensibilisation au dépistage</a:t>
                      </a:r>
                      <a:endParaRPr lang="en-US" sz="900" b="0" kern="1200" dirty="0">
                        <a:solidFill>
                          <a:schemeClr val="accent4"/>
                        </a:solidFill>
                        <a:effectLst/>
                        <a:latin typeface="+mn-lt"/>
                        <a:ea typeface="+mn-ea"/>
                        <a:cs typeface="+mn-cs"/>
                      </a:endParaRPr>
                    </a:p>
                  </a:txBody>
                  <a:tcPr marL="68580" marR="68580" marT="0" marB="0">
                    <a:solidFill>
                      <a:srgbClr val="FEFFFE"/>
                    </a:solidFill>
                  </a:tcPr>
                </a:tc>
                <a:tc>
                  <a:txBody>
                    <a:bodyPr/>
                    <a:lstStyle/>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txBody>
                  <a:tcPr marL="68580" marR="68580" marT="0" marB="0">
                    <a:solidFill>
                      <a:srgbClr val="FEFFFE"/>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b="0" kern="1200" dirty="0" err="1">
                          <a:solidFill>
                            <a:schemeClr val="accent4"/>
                          </a:solidFill>
                          <a:effectLst/>
                          <a:latin typeface="+mn-lt"/>
                          <a:ea typeface="+mn-ea"/>
                          <a:cs typeface="+mn-cs"/>
                        </a:rPr>
                        <a:t>Chaque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mois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d’octobre</a:t>
                      </a:r>
                      <a:r>
                        <a:rPr lang="en-US" sz="900" b="0" kern="1200" dirty="0">
                          <a:solidFill>
                            <a:schemeClr val="accent4"/>
                          </a:solidFill>
                          <a:effectLst/>
                          <a:latin typeface="+mn-lt"/>
                          <a:ea typeface="+mn-ea"/>
                          <a:cs typeface="+mn-cs"/>
                        </a:rPr>
                        <a:t>, Action Cancer Ontario de </a:t>
                      </a:r>
                      <a:r>
                        <a:rPr lang="en-US" sz="900" b="0" kern="1200" dirty="0" err="1">
                          <a:solidFill>
                            <a:schemeClr val="accent4"/>
                          </a:solidFill>
                          <a:effectLst/>
                          <a:latin typeface="+mn-lt"/>
                          <a:ea typeface="+mn-ea"/>
                          <a:cs typeface="+mn-cs"/>
                        </a:rPr>
                        <a:t>Santé</a:t>
                      </a:r>
                      <a:r>
                        <a:rPr lang="en-US" sz="900" b="0" kern="1200" dirty="0">
                          <a:solidFill>
                            <a:schemeClr val="accent4"/>
                          </a:solidFill>
                          <a:effectLst/>
                          <a:latin typeface="+mn-lt"/>
                          <a:ea typeface="+mn-ea"/>
                          <a:cs typeface="+mn-cs"/>
                        </a:rPr>
                        <a:t> Ontario </a:t>
                      </a:r>
                      <a:r>
                        <a:rPr lang="en-US" sz="900" b="0" kern="1200" dirty="0" err="1">
                          <a:solidFill>
                            <a:schemeClr val="accent4"/>
                          </a:solidFill>
                          <a:effectLst/>
                          <a:latin typeface="+mn-lt"/>
                          <a:ea typeface="+mn-ea"/>
                          <a:cs typeface="+mn-cs"/>
                        </a:rPr>
                        <a:t>organise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une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campagne</a:t>
                      </a:r>
                      <a:r>
                        <a:rPr lang="en-US" sz="900" b="0" kern="1200" dirty="0">
                          <a:solidFill>
                            <a:schemeClr val="accent4"/>
                          </a:solidFill>
                          <a:effectLst/>
                          <a:latin typeface="+mn-lt"/>
                          <a:ea typeface="+mn-ea"/>
                          <a:cs typeface="+mn-cs"/>
                        </a:rPr>
                        <a:t> du </a:t>
                      </a:r>
                      <a:r>
                        <a:rPr lang="en-US" sz="900" b="0" kern="1200" dirty="0" err="1">
                          <a:solidFill>
                            <a:schemeClr val="accent4"/>
                          </a:solidFill>
                          <a:effectLst/>
                          <a:latin typeface="+mn-lt"/>
                          <a:ea typeface="+mn-ea"/>
                          <a:cs typeface="+mn-cs"/>
                        </a:rPr>
                        <a:t>Mois</a:t>
                      </a:r>
                      <a:r>
                        <a:rPr lang="en-US" sz="900" b="0" kern="1200" dirty="0">
                          <a:solidFill>
                            <a:schemeClr val="accent4"/>
                          </a:solidFill>
                          <a:effectLst/>
                          <a:latin typeface="+mn-lt"/>
                          <a:ea typeface="+mn-ea"/>
                          <a:cs typeface="+mn-cs"/>
                        </a:rPr>
                        <a:t> de la </a:t>
                      </a:r>
                      <a:r>
                        <a:rPr lang="en-US" sz="900" b="0" kern="1200" dirty="0" err="1">
                          <a:solidFill>
                            <a:schemeClr val="accent4"/>
                          </a:solidFill>
                          <a:effectLst/>
                          <a:latin typeface="+mn-lt"/>
                          <a:ea typeface="+mn-ea"/>
                          <a:cs typeface="+mn-cs"/>
                        </a:rPr>
                        <a:t>sensibilisation</a:t>
                      </a:r>
                      <a:r>
                        <a:rPr lang="en-US" sz="900" b="0" kern="1200" dirty="0">
                          <a:solidFill>
                            <a:schemeClr val="accent4"/>
                          </a:solidFill>
                          <a:effectLst/>
                          <a:latin typeface="+mn-lt"/>
                          <a:ea typeface="+mn-ea"/>
                          <a:cs typeface="+mn-cs"/>
                        </a:rPr>
                        <a:t> au cancer du sein. </a:t>
                      </a:r>
                      <a:r>
                        <a:rPr lang="en-US" sz="900" b="0" kern="1200" dirty="0" err="1">
                          <a:solidFill>
                            <a:schemeClr val="accent4"/>
                          </a:solidFill>
                          <a:effectLst/>
                          <a:latin typeface="+mn-lt"/>
                          <a:ea typeface="+mn-ea"/>
                          <a:cs typeface="+mn-cs"/>
                        </a:rPr>
                        <a:t>Cette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campagne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est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l’occasion</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d’élaborer</a:t>
                      </a:r>
                      <a:r>
                        <a:rPr lang="en-US" sz="900" b="0" kern="1200" dirty="0">
                          <a:solidFill>
                            <a:schemeClr val="accent4"/>
                          </a:solidFill>
                          <a:effectLst/>
                          <a:latin typeface="+mn-lt"/>
                          <a:ea typeface="+mn-ea"/>
                          <a:cs typeface="+mn-cs"/>
                        </a:rPr>
                        <a:t> et de diffuser des </a:t>
                      </a:r>
                      <a:r>
                        <a:rPr lang="en-US" sz="900" b="0" kern="1200" dirty="0" err="1">
                          <a:solidFill>
                            <a:schemeClr val="accent4"/>
                          </a:solidFill>
                          <a:effectLst/>
                          <a:latin typeface="+mn-lt"/>
                          <a:ea typeface="+mn-ea"/>
                          <a:cs typeface="+mn-cs"/>
                        </a:rPr>
                        <a:t>contenus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promotionnels</a:t>
                      </a:r>
                      <a:r>
                        <a:rPr lang="en-US" sz="900" b="0" kern="1200" dirty="0">
                          <a:solidFill>
                            <a:schemeClr val="accent4"/>
                          </a:solidFill>
                          <a:effectLst/>
                          <a:latin typeface="+mn-lt"/>
                          <a:ea typeface="+mn-ea"/>
                          <a:cs typeface="+mn-cs"/>
                        </a:rPr>
                        <a:t> dans les </a:t>
                      </a:r>
                      <a:r>
                        <a:rPr lang="en-US" sz="900" b="0" kern="1200" dirty="0" err="1">
                          <a:solidFill>
                            <a:schemeClr val="accent4"/>
                          </a:solidFill>
                          <a:effectLst/>
                          <a:latin typeface="+mn-lt"/>
                          <a:ea typeface="+mn-ea"/>
                          <a:cs typeface="+mn-cs"/>
                        </a:rPr>
                        <a:t>différentes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régions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intégrant</a:t>
                      </a:r>
                      <a:r>
                        <a:rPr lang="en-US" sz="900" b="0" kern="1200" dirty="0">
                          <a:solidFill>
                            <a:schemeClr val="accent4"/>
                          </a:solidFill>
                          <a:effectLst/>
                          <a:latin typeface="+mn-lt"/>
                          <a:ea typeface="+mn-ea"/>
                          <a:cs typeface="+mn-cs"/>
                        </a:rPr>
                        <a:t> des images </a:t>
                      </a:r>
                      <a:r>
                        <a:rPr lang="en-US" sz="900" b="0" kern="1200" dirty="0" err="1">
                          <a:solidFill>
                            <a:schemeClr val="accent4"/>
                          </a:solidFill>
                          <a:effectLst/>
                          <a:latin typeface="+mn-lt"/>
                          <a:ea typeface="+mn-ea"/>
                          <a:cs typeface="+mn-cs"/>
                        </a:rPr>
                        <a:t>représentatives</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groupes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diversifiés</a:t>
                      </a:r>
                      <a:r>
                        <a:rPr lang="en-US" sz="900" b="0" kern="1200" dirty="0">
                          <a:solidFill>
                            <a:schemeClr val="accent4"/>
                          </a:solidFill>
                          <a:effectLst/>
                          <a:latin typeface="+mn-lt"/>
                          <a:ea typeface="+mn-ea"/>
                          <a:cs typeface="+mn-cs"/>
                        </a:rPr>
                        <a:t>.</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b="0" kern="1200" dirty="0">
                          <a:solidFill>
                            <a:schemeClr val="accent4"/>
                          </a:solidFill>
                          <a:effectLst/>
                          <a:latin typeface="+mn-lt"/>
                          <a:ea typeface="+mn-ea"/>
                          <a:cs typeface="+mn-cs"/>
                        </a:rPr>
                        <a:t>Action Cancer Ontario de </a:t>
                      </a:r>
                      <a:r>
                        <a:rPr lang="en-US" sz="900" b="0" kern="1200" dirty="0" err="1">
                          <a:solidFill>
                            <a:schemeClr val="accent4"/>
                          </a:solidFill>
                          <a:effectLst/>
                          <a:latin typeface="+mn-lt"/>
                          <a:ea typeface="+mn-ea"/>
                          <a:cs typeface="+mn-cs"/>
                        </a:rPr>
                        <a:t>Santé</a:t>
                      </a:r>
                      <a:r>
                        <a:rPr lang="en-US" sz="900" b="0" kern="1200" dirty="0">
                          <a:solidFill>
                            <a:schemeClr val="accent4"/>
                          </a:solidFill>
                          <a:effectLst/>
                          <a:latin typeface="+mn-lt"/>
                          <a:ea typeface="+mn-ea"/>
                          <a:cs typeface="+mn-cs"/>
                        </a:rPr>
                        <a:t> Ontario </a:t>
                      </a:r>
                      <a:r>
                        <a:rPr lang="en-US" sz="900" b="0" kern="1200" dirty="0" err="1">
                          <a:solidFill>
                            <a:schemeClr val="accent4"/>
                          </a:solidFill>
                          <a:effectLst/>
                          <a:latin typeface="+mn-lt"/>
                          <a:ea typeface="+mn-ea"/>
                          <a:cs typeface="+mn-cs"/>
                        </a:rPr>
                        <a:t>traduit</a:t>
                      </a:r>
                      <a:r>
                        <a:rPr lang="en-US" sz="900" b="0" kern="1200" dirty="0">
                          <a:solidFill>
                            <a:schemeClr val="accent4"/>
                          </a:solidFill>
                          <a:effectLst/>
                          <a:latin typeface="+mn-lt"/>
                          <a:ea typeface="+mn-ea"/>
                          <a:cs typeface="+mn-cs"/>
                        </a:rPr>
                        <a:t>, sur </a:t>
                      </a:r>
                      <a:r>
                        <a:rPr lang="en-US" sz="900" b="0" kern="1200" dirty="0" err="1">
                          <a:solidFill>
                            <a:schemeClr val="accent4"/>
                          </a:solidFill>
                          <a:effectLst/>
                          <a:latin typeface="+mn-lt"/>
                          <a:ea typeface="+mn-ea"/>
                          <a:cs typeface="+mn-cs"/>
                        </a:rPr>
                        <a:t>demande</a:t>
                      </a:r>
                      <a:r>
                        <a:rPr lang="en-US" sz="900" b="0" kern="1200" dirty="0">
                          <a:solidFill>
                            <a:schemeClr val="accent4"/>
                          </a:solidFill>
                          <a:effectLst/>
                          <a:latin typeface="+mn-lt"/>
                          <a:ea typeface="+mn-ea"/>
                          <a:cs typeface="+mn-cs"/>
                        </a:rPr>
                        <a:t>, le matériel du </a:t>
                      </a:r>
                      <a:r>
                        <a:rPr lang="en-US" sz="900" b="0" kern="1200" dirty="0" err="1">
                          <a:solidFill>
                            <a:schemeClr val="accent4"/>
                          </a:solidFill>
                          <a:effectLst/>
                          <a:latin typeface="+mn-lt"/>
                          <a:ea typeface="+mn-ea"/>
                          <a:cs typeface="+mn-cs"/>
                        </a:rPr>
                        <a:t>programme</a:t>
                      </a:r>
                      <a:r>
                        <a:rPr lang="en-US" sz="900" b="0" kern="1200" dirty="0">
                          <a:solidFill>
                            <a:schemeClr val="accent4"/>
                          </a:solidFill>
                          <a:effectLst/>
                          <a:latin typeface="+mn-lt"/>
                          <a:ea typeface="+mn-ea"/>
                          <a:cs typeface="+mn-cs"/>
                        </a:rPr>
                        <a:t> et les </a:t>
                      </a:r>
                      <a:r>
                        <a:rPr lang="en-US" sz="900" b="0" kern="1200" dirty="0" err="1">
                          <a:solidFill>
                            <a:schemeClr val="accent4"/>
                          </a:solidFill>
                          <a:effectLst/>
                          <a:latin typeface="+mn-lt"/>
                          <a:ea typeface="+mn-ea"/>
                          <a:cs typeface="+mn-cs"/>
                        </a:rPr>
                        <a:t>réponses</a:t>
                      </a:r>
                      <a:r>
                        <a:rPr lang="en-US" sz="900" b="0" kern="1200" dirty="0">
                          <a:solidFill>
                            <a:schemeClr val="accent4"/>
                          </a:solidFill>
                          <a:effectLst/>
                          <a:latin typeface="+mn-lt"/>
                          <a:ea typeface="+mn-ea"/>
                          <a:cs typeface="+mn-cs"/>
                        </a:rPr>
                        <a:t> aux questions dans </a:t>
                      </a:r>
                      <a:r>
                        <a:rPr lang="en-US" sz="900" b="0" kern="1200" dirty="0" err="1">
                          <a:solidFill>
                            <a:schemeClr val="accent4"/>
                          </a:solidFill>
                          <a:effectLst/>
                          <a:latin typeface="+mn-lt"/>
                          <a:ea typeface="+mn-ea"/>
                          <a:cs typeface="+mn-cs"/>
                        </a:rPr>
                        <a:t>diverses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langues</a:t>
                      </a:r>
                      <a:r>
                        <a:rPr lang="en-US" sz="900" b="0" kern="1200" dirty="0">
                          <a:solidFill>
                            <a:schemeClr val="accent4"/>
                          </a:solidFill>
                          <a:effectLst/>
                          <a:latin typeface="+mn-lt"/>
                          <a:ea typeface="+mn-ea"/>
                          <a:cs typeface="+mn-cs"/>
                        </a:rPr>
                        <a:t>.</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b="0" kern="1200" dirty="0" err="1">
                          <a:solidFill>
                            <a:schemeClr val="accent4"/>
                          </a:solidFill>
                          <a:effectLst/>
                          <a:latin typeface="+mn-lt"/>
                          <a:ea typeface="+mn-ea"/>
                          <a:cs typeface="+mn-cs"/>
                        </a:rPr>
                        <a:t>L’Ontario</a:t>
                      </a:r>
                      <a:r>
                        <a:rPr lang="en-US" sz="900" b="0" kern="1200" dirty="0">
                          <a:solidFill>
                            <a:schemeClr val="accent4"/>
                          </a:solidFill>
                          <a:effectLst/>
                          <a:latin typeface="+mn-lt"/>
                          <a:ea typeface="+mn-ea"/>
                          <a:cs typeface="+mn-cs"/>
                        </a:rPr>
                        <a:t> dispose de deux autobus de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offrant</a:t>
                      </a:r>
                      <a:r>
                        <a:rPr lang="en-US" sz="900" b="0" kern="1200" dirty="0">
                          <a:solidFill>
                            <a:schemeClr val="accent4"/>
                          </a:solidFill>
                          <a:effectLst/>
                          <a:latin typeface="+mn-lt"/>
                          <a:ea typeface="+mn-ea"/>
                          <a:cs typeface="+mn-cs"/>
                        </a:rPr>
                        <a:t> des services de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du cancer (y </a:t>
                      </a:r>
                      <a:r>
                        <a:rPr lang="en-US" sz="900" b="0" kern="1200" dirty="0" err="1">
                          <a:solidFill>
                            <a:schemeClr val="accent4"/>
                          </a:solidFill>
                          <a:effectLst/>
                          <a:latin typeface="+mn-lt"/>
                          <a:ea typeface="+mn-ea"/>
                          <a:cs typeface="+mn-cs"/>
                        </a:rPr>
                        <a:t>compris</a:t>
                      </a:r>
                      <a:r>
                        <a:rPr lang="en-US" sz="900" b="0" kern="1200" dirty="0">
                          <a:solidFill>
                            <a:schemeClr val="accent4"/>
                          </a:solidFill>
                          <a:effectLst/>
                          <a:latin typeface="+mn-lt"/>
                          <a:ea typeface="+mn-ea"/>
                          <a:cs typeface="+mn-cs"/>
                        </a:rPr>
                        <a:t> du cancer du sein), </a:t>
                      </a:r>
                      <a:r>
                        <a:rPr lang="en-US" sz="900" b="0" kern="1200" dirty="0" err="1">
                          <a:solidFill>
                            <a:schemeClr val="accent4"/>
                          </a:solidFill>
                          <a:effectLst/>
                          <a:latin typeface="+mn-lt"/>
                          <a:ea typeface="+mn-ea"/>
                          <a:cs typeface="+mn-cs"/>
                        </a:rPr>
                        <a:t>l’un</a:t>
                      </a:r>
                      <a:r>
                        <a:rPr lang="en-US" sz="900" b="0" kern="1200" dirty="0">
                          <a:solidFill>
                            <a:schemeClr val="accent4"/>
                          </a:solidFill>
                          <a:effectLst/>
                          <a:latin typeface="+mn-lt"/>
                          <a:ea typeface="+mn-ea"/>
                          <a:cs typeface="+mn-cs"/>
                        </a:rPr>
                        <a:t> dans la </a:t>
                      </a:r>
                      <a:r>
                        <a:rPr lang="en-US" sz="900" b="0" kern="1200" dirty="0" err="1">
                          <a:solidFill>
                            <a:schemeClr val="accent4"/>
                          </a:solidFill>
                          <a:effectLst/>
                          <a:latin typeface="+mn-lt"/>
                          <a:ea typeface="+mn-ea"/>
                          <a:cs typeface="+mn-cs"/>
                        </a:rPr>
                        <a:t>région</a:t>
                      </a:r>
                      <a:r>
                        <a:rPr lang="en-US" sz="900" b="0" kern="1200" dirty="0">
                          <a:solidFill>
                            <a:schemeClr val="accent4"/>
                          </a:solidFill>
                          <a:effectLst/>
                          <a:latin typeface="+mn-lt"/>
                          <a:ea typeface="+mn-ea"/>
                          <a:cs typeface="+mn-cs"/>
                        </a:rPr>
                        <a:t> du Nord-Ouest et </a:t>
                      </a:r>
                      <a:r>
                        <a:rPr lang="en-US" sz="900" b="0" kern="1200" dirty="0" err="1">
                          <a:solidFill>
                            <a:schemeClr val="accent4"/>
                          </a:solidFill>
                          <a:effectLst/>
                          <a:latin typeface="+mn-lt"/>
                          <a:ea typeface="+mn-ea"/>
                          <a:cs typeface="+mn-cs"/>
                        </a:rPr>
                        <a:t>l’autre</a:t>
                      </a:r>
                      <a:r>
                        <a:rPr lang="en-US" sz="900" b="0" kern="1200" dirty="0">
                          <a:solidFill>
                            <a:schemeClr val="accent4"/>
                          </a:solidFill>
                          <a:effectLst/>
                          <a:latin typeface="+mn-lt"/>
                          <a:ea typeface="+mn-ea"/>
                          <a:cs typeface="+mn-cs"/>
                        </a:rPr>
                        <a:t> dans </a:t>
                      </a:r>
                      <a:r>
                        <a:rPr lang="en-US" sz="900" b="0" kern="1200" dirty="0" err="1">
                          <a:solidFill>
                            <a:schemeClr val="accent4"/>
                          </a:solidFill>
                          <a:effectLst/>
                          <a:latin typeface="+mn-lt"/>
                          <a:ea typeface="+mn-ea"/>
                          <a:cs typeface="+mn-cs"/>
                        </a:rPr>
                        <a:t>celle</a:t>
                      </a:r>
                      <a:r>
                        <a:rPr lang="en-US" sz="900" b="0" kern="1200" dirty="0">
                          <a:solidFill>
                            <a:schemeClr val="accent4"/>
                          </a:solidFill>
                          <a:effectLst/>
                          <a:latin typeface="+mn-lt"/>
                          <a:ea typeface="+mn-ea"/>
                          <a:cs typeface="+mn-cs"/>
                        </a:rPr>
                        <a:t> de Hamilton Niagara Haldimand Brant.</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b="0" kern="1200" dirty="0" err="1">
                          <a:solidFill>
                            <a:schemeClr val="accent4"/>
                          </a:solidFill>
                          <a:effectLst/>
                          <a:latin typeface="+mn-lt"/>
                          <a:ea typeface="+mn-ea"/>
                          <a:cs typeface="+mn-cs"/>
                        </a:rPr>
                        <a:t>L’aiguillage</a:t>
                      </a:r>
                      <a:r>
                        <a:rPr lang="en-US" sz="900" b="0" kern="1200" dirty="0">
                          <a:solidFill>
                            <a:schemeClr val="accent4"/>
                          </a:solidFill>
                          <a:effectLst/>
                          <a:latin typeface="+mn-lt"/>
                          <a:ea typeface="+mn-ea"/>
                          <a:cs typeface="+mn-cs"/>
                        </a:rPr>
                        <a:t> d’un FSP </a:t>
                      </a:r>
                      <a:r>
                        <a:rPr lang="en-US" sz="900" b="0" kern="1200" dirty="0" err="1">
                          <a:solidFill>
                            <a:schemeClr val="accent4"/>
                          </a:solidFill>
                          <a:effectLst/>
                          <a:latin typeface="+mn-lt"/>
                          <a:ea typeface="+mn-ea"/>
                          <a:cs typeface="+mn-cs"/>
                        </a:rPr>
                        <a:t>n’est</a:t>
                      </a:r>
                      <a:r>
                        <a:rPr lang="en-US" sz="900" b="0" kern="1200" dirty="0">
                          <a:solidFill>
                            <a:schemeClr val="accent4"/>
                          </a:solidFill>
                          <a:effectLst/>
                          <a:latin typeface="+mn-lt"/>
                          <a:ea typeface="+mn-ea"/>
                          <a:cs typeface="+mn-cs"/>
                        </a:rPr>
                        <a:t> pas </a:t>
                      </a:r>
                      <a:r>
                        <a:rPr lang="en-US" sz="900" b="0" kern="1200" dirty="0" err="1">
                          <a:solidFill>
                            <a:schemeClr val="accent4"/>
                          </a:solidFill>
                          <a:effectLst/>
                          <a:latin typeface="+mn-lt"/>
                          <a:ea typeface="+mn-ea"/>
                          <a:cs typeface="+mn-cs"/>
                        </a:rPr>
                        <a:t>nécessaire</a:t>
                      </a:r>
                      <a:r>
                        <a:rPr lang="en-US" sz="900" b="0" kern="1200" dirty="0">
                          <a:solidFill>
                            <a:schemeClr val="accent4"/>
                          </a:solidFill>
                          <a:effectLst/>
                          <a:latin typeface="+mn-lt"/>
                          <a:ea typeface="+mn-ea"/>
                          <a:cs typeface="+mn-cs"/>
                        </a:rPr>
                        <a:t> pour un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dans le cadre du </a:t>
                      </a:r>
                      <a:r>
                        <a:rPr lang="en-US" sz="900" b="0" kern="1200" dirty="0" err="1">
                          <a:solidFill>
                            <a:schemeClr val="accent4"/>
                          </a:solidFill>
                          <a:effectLst/>
                          <a:latin typeface="+mn-lt"/>
                          <a:ea typeface="+mn-ea"/>
                          <a:cs typeface="+mn-cs"/>
                        </a:rPr>
                        <a:t>Programme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ontarien</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du cancer du sein (PODCS).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b="0" kern="1200" dirty="0">
                          <a:solidFill>
                            <a:schemeClr val="accent4"/>
                          </a:solidFill>
                          <a:effectLst/>
                          <a:latin typeface="+mn-lt"/>
                          <a:ea typeface="+mn-ea"/>
                          <a:cs typeface="+mn-cs"/>
                        </a:rPr>
                        <a:t>Le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dans le cadre du PODCS </a:t>
                      </a:r>
                      <a:r>
                        <a:rPr lang="en-US" sz="900" b="0" kern="1200" dirty="0" err="1">
                          <a:solidFill>
                            <a:schemeClr val="accent4"/>
                          </a:solidFill>
                          <a:effectLst/>
                          <a:latin typeface="+mn-lt"/>
                          <a:ea typeface="+mn-ea"/>
                          <a:cs typeface="+mn-cs"/>
                        </a:rPr>
                        <a:t>est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gratuit</a:t>
                      </a:r>
                      <a:r>
                        <a:rPr lang="en-US" sz="900" b="0" kern="1200" dirty="0">
                          <a:solidFill>
                            <a:schemeClr val="accent4"/>
                          </a:solidFill>
                          <a:effectLst/>
                          <a:latin typeface="+mn-lt"/>
                          <a:ea typeface="+mn-ea"/>
                          <a:cs typeface="+mn-cs"/>
                        </a:rPr>
                        <a:t> pour les </a:t>
                      </a: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admissibles</a:t>
                      </a:r>
                      <a:r>
                        <a:rPr lang="en-US" sz="900" b="0" kern="1200" dirty="0">
                          <a:solidFill>
                            <a:schemeClr val="accent4"/>
                          </a:solidFill>
                          <a:effectLst/>
                          <a:latin typeface="+mn-lt"/>
                          <a:ea typeface="+mn-ea"/>
                          <a:cs typeface="+mn-cs"/>
                        </a:rPr>
                        <a:t>. La couverture du Régime </a:t>
                      </a:r>
                      <a:r>
                        <a:rPr lang="en-US" sz="900" b="0" kern="1200" dirty="0" err="1">
                          <a:solidFill>
                            <a:schemeClr val="accent4"/>
                          </a:solidFill>
                          <a:effectLst/>
                          <a:latin typeface="+mn-lt"/>
                          <a:ea typeface="+mn-ea"/>
                          <a:cs typeface="+mn-cs"/>
                        </a:rPr>
                        <a:t>d’assurance-santé</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l’Ontario</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n’est</a:t>
                      </a:r>
                      <a:r>
                        <a:rPr lang="en-US" sz="900" b="0" kern="1200" dirty="0">
                          <a:solidFill>
                            <a:schemeClr val="accent4"/>
                          </a:solidFill>
                          <a:effectLst/>
                          <a:latin typeface="+mn-lt"/>
                          <a:ea typeface="+mn-ea"/>
                          <a:cs typeface="+mn-cs"/>
                        </a:rPr>
                        <a:t> pas non plus </a:t>
                      </a:r>
                      <a:r>
                        <a:rPr lang="en-US" sz="900" b="0" kern="1200" dirty="0" err="1">
                          <a:solidFill>
                            <a:schemeClr val="accent4"/>
                          </a:solidFill>
                          <a:effectLst/>
                          <a:latin typeface="+mn-lt"/>
                          <a:ea typeface="+mn-ea"/>
                          <a:cs typeface="+mn-cs"/>
                        </a:rPr>
                        <a:t>requise</a:t>
                      </a:r>
                      <a:r>
                        <a:rPr lang="en-US" sz="900" b="0" kern="1200" dirty="0">
                          <a:solidFill>
                            <a:schemeClr val="accent4"/>
                          </a:solidFill>
                          <a:effectLst/>
                          <a:latin typeface="+mn-lt"/>
                          <a:ea typeface="+mn-ea"/>
                          <a:cs typeface="+mn-cs"/>
                        </a:rPr>
                        <a:t> pour les </a:t>
                      </a: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admissibles</a:t>
                      </a:r>
                      <a:r>
                        <a:rPr lang="en-US" sz="900" b="0" kern="1200" dirty="0">
                          <a:solidFill>
                            <a:schemeClr val="accent4"/>
                          </a:solidFill>
                          <a:effectLst/>
                          <a:latin typeface="+mn-lt"/>
                          <a:ea typeface="+mn-ea"/>
                          <a:cs typeface="+mn-cs"/>
                        </a:rPr>
                        <a:t> au PODCS.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b="0" kern="1200" dirty="0">
                          <a:solidFill>
                            <a:schemeClr val="accent4"/>
                          </a:solidFill>
                          <a:effectLst/>
                          <a:latin typeface="+mn-lt"/>
                          <a:ea typeface="+mn-ea"/>
                          <a:cs typeface="+mn-cs"/>
                        </a:rPr>
                        <a:t>Le </a:t>
                      </a:r>
                      <a:r>
                        <a:rPr lang="en-US" sz="900" b="0" kern="1200" dirty="0" err="1">
                          <a:solidFill>
                            <a:schemeClr val="accent4"/>
                          </a:solidFill>
                          <a:effectLst/>
                          <a:latin typeface="+mn-lt"/>
                          <a:ea typeface="+mn-ea"/>
                          <a:cs typeface="+mn-cs"/>
                        </a:rPr>
                        <a:t>ministère</a:t>
                      </a:r>
                      <a:r>
                        <a:rPr lang="en-US" sz="900" b="0" kern="1200" dirty="0">
                          <a:solidFill>
                            <a:schemeClr val="accent4"/>
                          </a:solidFill>
                          <a:effectLst/>
                          <a:latin typeface="+mn-lt"/>
                          <a:ea typeface="+mn-ea"/>
                          <a:cs typeface="+mn-cs"/>
                        </a:rPr>
                        <a:t> de la </a:t>
                      </a:r>
                      <a:r>
                        <a:rPr lang="en-US" sz="900" b="0" kern="1200" dirty="0" err="1">
                          <a:solidFill>
                            <a:schemeClr val="accent4"/>
                          </a:solidFill>
                          <a:effectLst/>
                          <a:latin typeface="+mn-lt"/>
                          <a:ea typeface="+mn-ea"/>
                          <a:cs typeface="+mn-cs"/>
                        </a:rPr>
                        <a:t>Santé</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l’Ontario</a:t>
                      </a:r>
                      <a:r>
                        <a:rPr lang="en-US" sz="900" b="0" kern="1200" dirty="0">
                          <a:solidFill>
                            <a:schemeClr val="accent4"/>
                          </a:solidFill>
                          <a:effectLst/>
                          <a:latin typeface="+mn-lt"/>
                          <a:ea typeface="+mn-ea"/>
                          <a:cs typeface="+mn-cs"/>
                        </a:rPr>
                        <a:t> a </a:t>
                      </a:r>
                      <a:r>
                        <a:rPr lang="en-US" sz="900" b="0" kern="1200" dirty="0" err="1">
                          <a:solidFill>
                            <a:schemeClr val="accent4"/>
                          </a:solidFill>
                          <a:effectLst/>
                          <a:latin typeface="+mn-lt"/>
                          <a:ea typeface="+mn-ea"/>
                          <a:cs typeface="+mn-cs"/>
                        </a:rPr>
                        <a:t>émis</a:t>
                      </a:r>
                      <a:r>
                        <a:rPr lang="en-US" sz="900" b="0" kern="1200" dirty="0">
                          <a:solidFill>
                            <a:schemeClr val="accent4"/>
                          </a:solidFill>
                          <a:effectLst/>
                          <a:latin typeface="+mn-lt"/>
                          <a:ea typeface="+mn-ea"/>
                          <a:cs typeface="+mn-cs"/>
                        </a:rPr>
                        <a:t>, au </a:t>
                      </a:r>
                      <a:r>
                        <a:rPr lang="en-US" sz="900" b="0" kern="1200" dirty="0" err="1">
                          <a:solidFill>
                            <a:schemeClr val="accent4"/>
                          </a:solidFill>
                          <a:effectLst/>
                          <a:latin typeface="+mn-lt"/>
                          <a:ea typeface="+mn-ea"/>
                          <a:cs typeface="+mn-cs"/>
                        </a:rPr>
                        <a:t>printemps</a:t>
                      </a:r>
                      <a:r>
                        <a:rPr lang="en-US" sz="900" b="0" kern="1200" dirty="0">
                          <a:solidFill>
                            <a:schemeClr val="accent4"/>
                          </a:solidFill>
                          <a:effectLst/>
                          <a:latin typeface="+mn-lt"/>
                          <a:ea typeface="+mn-ea"/>
                          <a:cs typeface="+mn-cs"/>
                        </a:rPr>
                        <a:t> 2020, </a:t>
                      </a:r>
                      <a:r>
                        <a:rPr lang="en-US" sz="900" b="0" kern="1200" dirty="0" err="1">
                          <a:solidFill>
                            <a:schemeClr val="accent4"/>
                          </a:solidFill>
                          <a:effectLst/>
                          <a:latin typeface="+mn-lt"/>
                          <a:ea typeface="+mn-ea"/>
                          <a:cs typeface="+mn-cs"/>
                        </a:rPr>
                        <a:t>une</a:t>
                      </a:r>
                      <a:r>
                        <a:rPr lang="en-US" sz="900" b="0" kern="1200" dirty="0">
                          <a:solidFill>
                            <a:schemeClr val="accent4"/>
                          </a:solidFill>
                          <a:effectLst/>
                          <a:latin typeface="+mn-lt"/>
                          <a:ea typeface="+mn-ea"/>
                          <a:cs typeface="+mn-cs"/>
                        </a:rPr>
                        <a:t> directive de suspension des services de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non </a:t>
                      </a:r>
                      <a:r>
                        <a:rPr lang="en-US" sz="900" b="0" kern="1200" dirty="0" err="1">
                          <a:solidFill>
                            <a:schemeClr val="accent4"/>
                          </a:solidFill>
                          <a:effectLst/>
                          <a:latin typeface="+mn-lt"/>
                          <a:ea typeface="+mn-ea"/>
                          <a:cs typeface="+mn-cs"/>
                        </a:rPr>
                        <a:t>essentiels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en</a:t>
                      </a:r>
                      <a:r>
                        <a:rPr lang="en-US" sz="900" b="0" kern="1200" dirty="0">
                          <a:solidFill>
                            <a:schemeClr val="accent4"/>
                          </a:solidFill>
                          <a:effectLst/>
                          <a:latin typeface="+mn-lt"/>
                          <a:ea typeface="+mn-ea"/>
                          <a:cs typeface="+mn-cs"/>
                        </a:rPr>
                        <a:t> raison de la </a:t>
                      </a:r>
                      <a:r>
                        <a:rPr lang="en-US" sz="900" b="0" kern="1200" dirty="0" err="1">
                          <a:solidFill>
                            <a:schemeClr val="accent4"/>
                          </a:solidFill>
                          <a:effectLst/>
                          <a:latin typeface="+mn-lt"/>
                          <a:ea typeface="+mn-ea"/>
                          <a:cs typeface="+mn-cs"/>
                        </a:rPr>
                        <a:t>pandémie</a:t>
                      </a:r>
                      <a:r>
                        <a:rPr lang="en-US" sz="900" b="0" kern="1200" dirty="0">
                          <a:solidFill>
                            <a:schemeClr val="accent4"/>
                          </a:solidFill>
                          <a:effectLst/>
                          <a:latin typeface="+mn-lt"/>
                          <a:ea typeface="+mn-ea"/>
                          <a:cs typeface="+mn-cs"/>
                        </a:rPr>
                        <a:t> de COVID-19. Il </a:t>
                      </a:r>
                      <a:r>
                        <a:rPr lang="en-US" sz="900" b="0" kern="1200" dirty="0" err="1">
                          <a:solidFill>
                            <a:schemeClr val="accent4"/>
                          </a:solidFill>
                          <a:effectLst/>
                          <a:latin typeface="+mn-lt"/>
                          <a:ea typeface="+mn-ea"/>
                          <a:cs typeface="+mn-cs"/>
                        </a:rPr>
                        <a:t>s’agissait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notamment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d’interrompre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l’envoi</a:t>
                      </a:r>
                      <a:r>
                        <a:rPr lang="en-US" sz="900" b="0" kern="1200" dirty="0">
                          <a:solidFill>
                            <a:schemeClr val="accent4"/>
                          </a:solidFill>
                          <a:effectLst/>
                          <a:latin typeface="+mn-lt"/>
                          <a:ea typeface="+mn-ea"/>
                          <a:cs typeface="+mn-cs"/>
                        </a:rPr>
                        <a:t> des </a:t>
                      </a:r>
                      <a:r>
                        <a:rPr lang="en-US" sz="900" b="0" kern="1200" dirty="0" err="1">
                          <a:solidFill>
                            <a:schemeClr val="accent4"/>
                          </a:solidFill>
                          <a:effectLst/>
                          <a:latin typeface="+mn-lt"/>
                          <a:ea typeface="+mn-ea"/>
                          <a:cs typeface="+mn-cs"/>
                        </a:rPr>
                        <a:t>lettres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d’invitation</a:t>
                      </a:r>
                      <a:r>
                        <a:rPr lang="en-US" sz="900" b="0" kern="1200" dirty="0">
                          <a:solidFill>
                            <a:schemeClr val="accent4"/>
                          </a:solidFill>
                          <a:effectLst/>
                          <a:latin typeface="+mn-lt"/>
                          <a:ea typeface="+mn-ea"/>
                          <a:cs typeface="+mn-cs"/>
                        </a:rPr>
                        <a:t> à un premier et à un nouveau </a:t>
                      </a:r>
                      <a:r>
                        <a:rPr lang="en-US" sz="900" b="0" kern="1200" dirty="0" err="1">
                          <a:solidFill>
                            <a:schemeClr val="accent4"/>
                          </a:solidFill>
                          <a:effectLst/>
                          <a:latin typeface="+mn-lt"/>
                          <a:ea typeface="+mn-ea"/>
                          <a:cs typeface="+mn-cs"/>
                        </a:rPr>
                        <a:t>rendez-vous</a:t>
                      </a:r>
                      <a:r>
                        <a:rPr lang="en-US" sz="900" b="0" kern="1200" dirty="0">
                          <a:solidFill>
                            <a:schemeClr val="accent4"/>
                          </a:solidFill>
                          <a:effectLst/>
                          <a:latin typeface="+mn-lt"/>
                          <a:ea typeface="+mn-ea"/>
                          <a:cs typeface="+mn-cs"/>
                        </a:rPr>
                        <a:t>, qui a </a:t>
                      </a:r>
                      <a:r>
                        <a:rPr lang="en-US" sz="900" b="0" kern="1200" dirty="0" err="1">
                          <a:solidFill>
                            <a:schemeClr val="accent4"/>
                          </a:solidFill>
                          <a:effectLst/>
                          <a:latin typeface="+mn-lt"/>
                          <a:ea typeface="+mn-ea"/>
                          <a:cs typeface="+mn-cs"/>
                        </a:rPr>
                        <a:t>repris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en</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décembre</a:t>
                      </a:r>
                      <a:r>
                        <a:rPr lang="en-US" sz="900" b="0" kern="1200" dirty="0">
                          <a:solidFill>
                            <a:schemeClr val="accent4"/>
                          </a:solidFill>
                          <a:effectLst/>
                          <a:latin typeface="+mn-lt"/>
                          <a:ea typeface="+mn-ea"/>
                          <a:cs typeface="+mn-cs"/>
                        </a:rPr>
                        <a:t> 2020. </a:t>
                      </a:r>
                      <a:r>
                        <a:rPr lang="en-US" sz="900" b="0" kern="1200" dirty="0" err="1">
                          <a:solidFill>
                            <a:schemeClr val="accent4"/>
                          </a:solidFill>
                          <a:effectLst/>
                          <a:latin typeface="+mn-lt"/>
                          <a:ea typeface="+mn-ea"/>
                          <a:cs typeface="+mn-cs"/>
                        </a:rPr>
                        <a:t>Reconnaissant</a:t>
                      </a:r>
                      <a:r>
                        <a:rPr lang="en-US" sz="900" b="0" kern="1200" dirty="0">
                          <a:solidFill>
                            <a:schemeClr val="accent4"/>
                          </a:solidFill>
                          <a:effectLst/>
                          <a:latin typeface="+mn-lt"/>
                          <a:ea typeface="+mn-ea"/>
                          <a:cs typeface="+mn-cs"/>
                        </a:rPr>
                        <a:t> que les </a:t>
                      </a: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qui </a:t>
                      </a:r>
                      <a:r>
                        <a:rPr lang="en-US" sz="900" b="0" kern="1200" dirty="0" err="1">
                          <a:solidFill>
                            <a:schemeClr val="accent4"/>
                          </a:solidFill>
                          <a:effectLst/>
                          <a:latin typeface="+mn-lt"/>
                          <a:ea typeface="+mn-ea"/>
                          <a:cs typeface="+mn-cs"/>
                        </a:rPr>
                        <a:t>étaient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âgées</a:t>
                      </a:r>
                      <a:r>
                        <a:rPr lang="en-US" sz="900" b="0" kern="1200" dirty="0">
                          <a:solidFill>
                            <a:schemeClr val="accent4"/>
                          </a:solidFill>
                          <a:effectLst/>
                          <a:latin typeface="+mn-lt"/>
                          <a:ea typeface="+mn-ea"/>
                          <a:cs typeface="+mn-cs"/>
                        </a:rPr>
                        <a:t> de 74 </a:t>
                      </a:r>
                      <a:r>
                        <a:rPr lang="en-US" sz="900" b="0" kern="1200" dirty="0" err="1">
                          <a:solidFill>
                            <a:schemeClr val="accent4"/>
                          </a:solidFill>
                          <a:effectLst/>
                          <a:latin typeface="+mn-lt"/>
                          <a:ea typeface="+mn-ea"/>
                          <a:cs typeface="+mn-cs"/>
                        </a:rPr>
                        <a:t>ans</a:t>
                      </a:r>
                      <a:r>
                        <a:rPr lang="en-US" sz="900" b="0" kern="1200" dirty="0">
                          <a:solidFill>
                            <a:schemeClr val="accent4"/>
                          </a:solidFill>
                          <a:effectLst/>
                          <a:latin typeface="+mn-lt"/>
                          <a:ea typeface="+mn-ea"/>
                          <a:cs typeface="+mn-cs"/>
                        </a:rPr>
                        <a:t> pendant </a:t>
                      </a:r>
                      <a:r>
                        <a:rPr lang="en-US" sz="900" b="0" kern="1200" dirty="0" err="1">
                          <a:solidFill>
                            <a:schemeClr val="accent4"/>
                          </a:solidFill>
                          <a:effectLst/>
                          <a:latin typeface="+mn-lt"/>
                          <a:ea typeface="+mn-ea"/>
                          <a:cs typeface="+mn-cs"/>
                        </a:rPr>
                        <a:t>l’interruption</a:t>
                      </a:r>
                      <a:r>
                        <a:rPr lang="en-US" sz="900" b="0" kern="1200" dirty="0">
                          <a:solidFill>
                            <a:schemeClr val="accent4"/>
                          </a:solidFill>
                          <a:effectLst/>
                          <a:latin typeface="+mn-lt"/>
                          <a:ea typeface="+mn-ea"/>
                          <a:cs typeface="+mn-cs"/>
                        </a:rPr>
                        <a:t> de la </a:t>
                      </a:r>
                      <a:r>
                        <a:rPr lang="en-US" sz="900" b="0" kern="1200" dirty="0" err="1">
                          <a:solidFill>
                            <a:schemeClr val="accent4"/>
                          </a:solidFill>
                          <a:effectLst/>
                          <a:latin typeface="+mn-lt"/>
                          <a:ea typeface="+mn-ea"/>
                          <a:cs typeface="+mn-cs"/>
                        </a:rPr>
                        <a:t>correspondance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pouvaient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avoir</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atteint</a:t>
                      </a:r>
                      <a:r>
                        <a:rPr lang="en-US" sz="900" b="0" kern="1200" dirty="0">
                          <a:solidFill>
                            <a:schemeClr val="accent4"/>
                          </a:solidFill>
                          <a:effectLst/>
                          <a:latin typeface="+mn-lt"/>
                          <a:ea typeface="+mn-ea"/>
                          <a:cs typeface="+mn-cs"/>
                        </a:rPr>
                        <a:t> 75 </a:t>
                      </a:r>
                      <a:r>
                        <a:rPr lang="en-US" sz="900" b="0" kern="1200" dirty="0" err="1">
                          <a:solidFill>
                            <a:schemeClr val="accent4"/>
                          </a:solidFill>
                          <a:effectLst/>
                          <a:latin typeface="+mn-lt"/>
                          <a:ea typeface="+mn-ea"/>
                          <a:cs typeface="+mn-cs"/>
                        </a:rPr>
                        <a:t>ans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depuis</a:t>
                      </a:r>
                      <a:r>
                        <a:rPr lang="en-US" sz="900" b="0" kern="1200" dirty="0">
                          <a:solidFill>
                            <a:schemeClr val="accent4"/>
                          </a:solidFill>
                          <a:effectLst/>
                          <a:latin typeface="+mn-lt"/>
                          <a:ea typeface="+mn-ea"/>
                          <a:cs typeface="+mn-cs"/>
                        </a:rPr>
                        <a:t> (et ne </a:t>
                      </a:r>
                      <a:r>
                        <a:rPr lang="en-US" sz="900" b="0" kern="1200" dirty="0" err="1">
                          <a:solidFill>
                            <a:schemeClr val="accent4"/>
                          </a:solidFill>
                          <a:effectLst/>
                          <a:latin typeface="+mn-lt"/>
                          <a:ea typeface="+mn-ea"/>
                          <a:cs typeface="+mn-cs"/>
                        </a:rPr>
                        <a:t>seraient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donc</a:t>
                      </a:r>
                      <a:r>
                        <a:rPr lang="en-US" sz="900" b="0" kern="1200" dirty="0">
                          <a:solidFill>
                            <a:schemeClr val="accent4"/>
                          </a:solidFill>
                          <a:effectLst/>
                          <a:latin typeface="+mn-lt"/>
                          <a:ea typeface="+mn-ea"/>
                          <a:cs typeface="+mn-cs"/>
                        </a:rPr>
                        <a:t> plus </a:t>
                      </a:r>
                      <a:r>
                        <a:rPr lang="en-US" sz="900" b="0" kern="1200" dirty="0" err="1">
                          <a:solidFill>
                            <a:schemeClr val="accent4"/>
                          </a:solidFill>
                          <a:effectLst/>
                          <a:latin typeface="+mn-lt"/>
                          <a:ea typeface="+mn-ea"/>
                          <a:cs typeface="+mn-cs"/>
                        </a:rPr>
                        <a:t>admissibles</a:t>
                      </a:r>
                      <a:r>
                        <a:rPr lang="en-US" sz="900" b="0" kern="1200" dirty="0">
                          <a:solidFill>
                            <a:schemeClr val="accent4"/>
                          </a:solidFill>
                          <a:effectLst/>
                          <a:latin typeface="+mn-lt"/>
                          <a:ea typeface="+mn-ea"/>
                          <a:cs typeface="+mn-cs"/>
                        </a:rPr>
                        <a:t> pour </a:t>
                      </a:r>
                      <a:r>
                        <a:rPr lang="en-US" sz="900" b="0" kern="1200" dirty="0" err="1">
                          <a:solidFill>
                            <a:schemeClr val="accent4"/>
                          </a:solidFill>
                          <a:effectLst/>
                          <a:latin typeface="+mn-lt"/>
                          <a:ea typeface="+mn-ea"/>
                          <a:cs typeface="+mn-cs"/>
                        </a:rPr>
                        <a:t>recevoir</a:t>
                      </a:r>
                      <a:r>
                        <a:rPr lang="en-US" sz="900" b="0" kern="1200" dirty="0">
                          <a:solidFill>
                            <a:schemeClr val="accent4"/>
                          </a:solidFill>
                          <a:effectLst/>
                          <a:latin typeface="+mn-lt"/>
                          <a:ea typeface="+mn-ea"/>
                          <a:cs typeface="+mn-cs"/>
                        </a:rPr>
                        <a:t> des </a:t>
                      </a:r>
                      <a:r>
                        <a:rPr lang="en-US" sz="900" b="0" kern="1200" dirty="0" err="1">
                          <a:solidFill>
                            <a:schemeClr val="accent4"/>
                          </a:solidFill>
                          <a:effectLst/>
                          <a:latin typeface="+mn-lt"/>
                          <a:ea typeface="+mn-ea"/>
                          <a:cs typeface="+mn-cs"/>
                        </a:rPr>
                        <a:t>lettres</a:t>
                      </a:r>
                      <a:r>
                        <a:rPr lang="en-US" sz="900" b="0" kern="1200" dirty="0">
                          <a:solidFill>
                            <a:schemeClr val="accent4"/>
                          </a:solidFill>
                          <a:effectLst/>
                          <a:latin typeface="+mn-lt"/>
                          <a:ea typeface="+mn-ea"/>
                          <a:cs typeface="+mn-cs"/>
                        </a:rPr>
                        <a:t> dans le cadre de </a:t>
                      </a:r>
                      <a:r>
                        <a:rPr lang="en-US" sz="900" b="0" kern="1200" dirty="0" err="1">
                          <a:solidFill>
                            <a:schemeClr val="accent4"/>
                          </a:solidFill>
                          <a:effectLst/>
                          <a:latin typeface="+mn-lt"/>
                          <a:ea typeface="+mn-ea"/>
                          <a:cs typeface="+mn-cs"/>
                        </a:rPr>
                        <a:t>notre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campagne</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correspondance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habituelle</a:t>
                      </a:r>
                      <a:r>
                        <a:rPr lang="en-US" sz="900" b="0" kern="1200" dirty="0">
                          <a:solidFill>
                            <a:schemeClr val="accent4"/>
                          </a:solidFill>
                          <a:effectLst/>
                          <a:latin typeface="+mn-lt"/>
                          <a:ea typeface="+mn-ea"/>
                          <a:cs typeface="+mn-cs"/>
                        </a:rPr>
                        <a:t>), nous </a:t>
                      </a:r>
                      <a:r>
                        <a:rPr lang="en-US" sz="900" b="0" kern="1200" dirty="0" err="1">
                          <a:solidFill>
                            <a:schemeClr val="accent4"/>
                          </a:solidFill>
                          <a:effectLst/>
                          <a:latin typeface="+mn-lt"/>
                          <a:ea typeface="+mn-ea"/>
                          <a:cs typeface="+mn-cs"/>
                        </a:rPr>
                        <a:t>avons</a:t>
                      </a:r>
                      <a:r>
                        <a:rPr lang="en-US" sz="900" b="0" kern="1200" dirty="0">
                          <a:solidFill>
                            <a:schemeClr val="accent4"/>
                          </a:solidFill>
                          <a:effectLst/>
                          <a:latin typeface="+mn-lt"/>
                          <a:ea typeface="+mn-ea"/>
                          <a:cs typeface="+mn-cs"/>
                        </a:rPr>
                        <a:t> repoussé d’un an la </a:t>
                      </a:r>
                      <a:r>
                        <a:rPr lang="en-US" sz="900" b="0" kern="1200" dirty="0" err="1">
                          <a:solidFill>
                            <a:schemeClr val="accent4"/>
                          </a:solidFill>
                          <a:effectLst/>
                          <a:latin typeface="+mn-lt"/>
                          <a:ea typeface="+mn-ea"/>
                          <a:cs typeface="+mn-cs"/>
                        </a:rPr>
                        <a:t>limite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d’âge</a:t>
                      </a:r>
                      <a:r>
                        <a:rPr lang="en-US" sz="900" b="0" kern="1200" dirty="0">
                          <a:solidFill>
                            <a:schemeClr val="accent4"/>
                          </a:solidFill>
                          <a:effectLst/>
                          <a:latin typeface="+mn-lt"/>
                          <a:ea typeface="+mn-ea"/>
                          <a:cs typeface="+mn-cs"/>
                        </a:rPr>
                        <a:t> supérieure pour les </a:t>
                      </a:r>
                      <a:r>
                        <a:rPr lang="en-US" sz="900" b="0" kern="1200" dirty="0" err="1">
                          <a:solidFill>
                            <a:schemeClr val="accent4"/>
                          </a:solidFill>
                          <a:effectLst/>
                          <a:latin typeface="+mn-lt"/>
                          <a:ea typeface="+mn-ea"/>
                          <a:cs typeface="+mn-cs"/>
                        </a:rPr>
                        <a:t>campagnes</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correspondance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d’invitation</a:t>
                      </a:r>
                      <a:r>
                        <a:rPr lang="en-US" sz="900" b="0" kern="1200" dirty="0">
                          <a:solidFill>
                            <a:schemeClr val="accent4"/>
                          </a:solidFill>
                          <a:effectLst/>
                          <a:latin typeface="+mn-lt"/>
                          <a:ea typeface="+mn-ea"/>
                          <a:cs typeface="+mn-cs"/>
                        </a:rPr>
                        <a:t> à un premier et à un nouveau </a:t>
                      </a:r>
                      <a:r>
                        <a:rPr lang="en-US" sz="900" b="0" kern="1200" dirty="0" err="1">
                          <a:solidFill>
                            <a:schemeClr val="accent4"/>
                          </a:solidFill>
                          <a:effectLst/>
                          <a:latin typeface="+mn-lt"/>
                          <a:ea typeface="+mn-ea"/>
                          <a:cs typeface="+mn-cs"/>
                        </a:rPr>
                        <a:t>rendez-vous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afin</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veiller</a:t>
                      </a:r>
                      <a:r>
                        <a:rPr lang="en-US" sz="900" b="0" kern="1200" dirty="0">
                          <a:solidFill>
                            <a:schemeClr val="accent4"/>
                          </a:solidFill>
                          <a:effectLst/>
                          <a:latin typeface="+mn-lt"/>
                          <a:ea typeface="+mn-ea"/>
                          <a:cs typeface="+mn-cs"/>
                        </a:rPr>
                        <a:t> à </a:t>
                      </a:r>
                      <a:r>
                        <a:rPr lang="en-US" sz="900" b="0" kern="1200" dirty="0" err="1">
                          <a:solidFill>
                            <a:schemeClr val="accent4"/>
                          </a:solidFill>
                          <a:effectLst/>
                          <a:latin typeface="+mn-lt"/>
                          <a:ea typeface="+mn-ea"/>
                          <a:cs typeface="+mn-cs"/>
                        </a:rPr>
                        <a:t>ce</a:t>
                      </a:r>
                      <a:r>
                        <a:rPr lang="en-US" sz="900" b="0" kern="1200" dirty="0">
                          <a:solidFill>
                            <a:schemeClr val="accent4"/>
                          </a:solidFill>
                          <a:effectLst/>
                          <a:latin typeface="+mn-lt"/>
                          <a:ea typeface="+mn-ea"/>
                          <a:cs typeface="+mn-cs"/>
                        </a:rPr>
                        <a:t> que les </a:t>
                      </a: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n’ayant</a:t>
                      </a:r>
                      <a:r>
                        <a:rPr lang="en-US" sz="900" b="0" kern="1200" dirty="0">
                          <a:solidFill>
                            <a:schemeClr val="accent4"/>
                          </a:solidFill>
                          <a:effectLst/>
                          <a:latin typeface="+mn-lt"/>
                          <a:ea typeface="+mn-ea"/>
                          <a:cs typeface="+mn-cs"/>
                        </a:rPr>
                        <a:t> pas </a:t>
                      </a:r>
                      <a:r>
                        <a:rPr lang="en-US" sz="900" b="0" kern="1200" dirty="0" err="1">
                          <a:solidFill>
                            <a:schemeClr val="accent4"/>
                          </a:solidFill>
                          <a:effectLst/>
                          <a:latin typeface="+mn-lt"/>
                          <a:ea typeface="+mn-ea"/>
                          <a:cs typeface="+mn-cs"/>
                        </a:rPr>
                        <a:t>subi</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du fait de la </a:t>
                      </a:r>
                      <a:r>
                        <a:rPr lang="en-US" sz="900" b="0" kern="1200" dirty="0" err="1">
                          <a:solidFill>
                            <a:schemeClr val="accent4"/>
                          </a:solidFill>
                          <a:effectLst/>
                          <a:latin typeface="+mn-lt"/>
                          <a:ea typeface="+mn-ea"/>
                          <a:cs typeface="+mn-cs"/>
                        </a:rPr>
                        <a:t>pandémie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reçoivent</a:t>
                      </a:r>
                      <a:r>
                        <a:rPr lang="en-US" sz="900" b="0" kern="1200" dirty="0">
                          <a:solidFill>
                            <a:schemeClr val="accent4"/>
                          </a:solidFill>
                          <a:effectLst/>
                          <a:latin typeface="+mn-lt"/>
                          <a:ea typeface="+mn-ea"/>
                          <a:cs typeface="+mn-cs"/>
                        </a:rPr>
                        <a:t> des </a:t>
                      </a:r>
                      <a:r>
                        <a:rPr lang="en-US" sz="900" b="0" kern="1200" dirty="0" err="1">
                          <a:solidFill>
                            <a:schemeClr val="accent4"/>
                          </a:solidFill>
                          <a:effectLst/>
                          <a:latin typeface="+mn-lt"/>
                          <a:ea typeface="+mn-ea"/>
                          <a:cs typeface="+mn-cs"/>
                        </a:rPr>
                        <a:t>avis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concernant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leur</a:t>
                      </a:r>
                      <a:r>
                        <a:rPr lang="en-US" sz="900" b="0" kern="1200" dirty="0">
                          <a:solidFill>
                            <a:schemeClr val="accent4"/>
                          </a:solidFill>
                          <a:effectLst/>
                          <a:latin typeface="+mn-lt"/>
                          <a:ea typeface="+mn-ea"/>
                          <a:cs typeface="+mn-cs"/>
                        </a:rPr>
                        <a:t> examen de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b="0" kern="1200" dirty="0">
                          <a:solidFill>
                            <a:schemeClr val="accent4"/>
                          </a:solidFill>
                          <a:effectLst/>
                          <a:latin typeface="+mn-lt"/>
                          <a:ea typeface="+mn-ea"/>
                          <a:cs typeface="+mn-cs"/>
                        </a:rPr>
                        <a:t>Le </a:t>
                      </a:r>
                      <a:r>
                        <a:rPr lang="en-US" sz="900" b="0" kern="1200" dirty="0" err="1">
                          <a:solidFill>
                            <a:schemeClr val="accent4"/>
                          </a:solidFill>
                          <a:effectLst/>
                          <a:latin typeface="+mn-lt"/>
                          <a:ea typeface="+mn-ea"/>
                          <a:cs typeface="+mn-cs"/>
                        </a:rPr>
                        <a:t>ministère</a:t>
                      </a:r>
                      <a:r>
                        <a:rPr lang="en-US" sz="900" b="0" kern="1200" dirty="0">
                          <a:solidFill>
                            <a:schemeClr val="accent4"/>
                          </a:solidFill>
                          <a:effectLst/>
                          <a:latin typeface="+mn-lt"/>
                          <a:ea typeface="+mn-ea"/>
                          <a:cs typeface="+mn-cs"/>
                        </a:rPr>
                        <a:t> de la </a:t>
                      </a:r>
                      <a:r>
                        <a:rPr lang="en-US" sz="900" b="0" kern="1200" dirty="0" err="1">
                          <a:solidFill>
                            <a:schemeClr val="accent4"/>
                          </a:solidFill>
                          <a:effectLst/>
                          <a:latin typeface="+mn-lt"/>
                          <a:ea typeface="+mn-ea"/>
                          <a:cs typeface="+mn-cs"/>
                        </a:rPr>
                        <a:t>Santé</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l’Ontario</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mènera</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une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campagne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publique</a:t>
                      </a:r>
                      <a:r>
                        <a:rPr lang="en-US" sz="900" b="0" kern="1200" dirty="0">
                          <a:solidFill>
                            <a:schemeClr val="accent4"/>
                          </a:solidFill>
                          <a:effectLst/>
                          <a:latin typeface="+mn-lt"/>
                          <a:ea typeface="+mn-ea"/>
                          <a:cs typeface="+mn-cs"/>
                        </a:rPr>
                        <a:t> pour rappeler aux gens </a:t>
                      </a:r>
                      <a:r>
                        <a:rPr lang="en-US" sz="900" b="0" kern="1200" dirty="0" err="1">
                          <a:solidFill>
                            <a:schemeClr val="accent4"/>
                          </a:solidFill>
                          <a:effectLst/>
                          <a:latin typeface="+mn-lt"/>
                          <a:ea typeface="+mn-ea"/>
                          <a:cs typeface="+mn-cs"/>
                        </a:rPr>
                        <a:t>l’importance</a:t>
                      </a:r>
                      <a:r>
                        <a:rPr lang="en-US" sz="900" b="0" kern="1200" dirty="0">
                          <a:solidFill>
                            <a:schemeClr val="accent4"/>
                          </a:solidFill>
                          <a:effectLst/>
                          <a:latin typeface="+mn-lt"/>
                          <a:ea typeface="+mn-ea"/>
                          <a:cs typeface="+mn-cs"/>
                        </a:rPr>
                        <a:t> d’un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régulier</a:t>
                      </a:r>
                      <a:r>
                        <a:rPr lang="en-US" sz="900" b="0" kern="1200" dirty="0">
                          <a:solidFill>
                            <a:schemeClr val="accent4"/>
                          </a:solidFill>
                          <a:effectLst/>
                          <a:latin typeface="+mn-lt"/>
                          <a:ea typeface="+mn-ea"/>
                          <a:cs typeface="+mn-cs"/>
                        </a:rPr>
                        <a:t> du cancer, </a:t>
                      </a:r>
                      <a:r>
                        <a:rPr lang="en-US" sz="900" b="0" kern="1200" dirty="0" err="1">
                          <a:solidFill>
                            <a:schemeClr val="accent4"/>
                          </a:solidFill>
                          <a:effectLst/>
                          <a:latin typeface="+mn-lt"/>
                          <a:ea typeface="+mn-ea"/>
                          <a:cs typeface="+mn-cs"/>
                        </a:rPr>
                        <a:t>en</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septembre</a:t>
                      </a:r>
                      <a:r>
                        <a:rPr lang="en-US" sz="900" b="0" kern="1200" dirty="0">
                          <a:solidFill>
                            <a:schemeClr val="accent4"/>
                          </a:solidFill>
                          <a:effectLst/>
                          <a:latin typeface="+mn-lt"/>
                          <a:ea typeface="+mn-ea"/>
                          <a:cs typeface="+mn-cs"/>
                        </a:rPr>
                        <a:t> 2021; il a, </a:t>
                      </a:r>
                      <a:r>
                        <a:rPr lang="en-US" sz="900" b="0" kern="1200" dirty="0" err="1">
                          <a:solidFill>
                            <a:schemeClr val="accent4"/>
                          </a:solidFill>
                          <a:effectLst/>
                          <a:latin typeface="+mn-lt"/>
                          <a:ea typeface="+mn-ea"/>
                          <a:cs typeface="+mn-cs"/>
                        </a:rPr>
                        <a:t>en</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outre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fourni</a:t>
                      </a:r>
                      <a:r>
                        <a:rPr lang="en-US" sz="900" b="0" kern="1200" dirty="0">
                          <a:solidFill>
                            <a:schemeClr val="accent4"/>
                          </a:solidFill>
                          <a:effectLst/>
                          <a:latin typeface="+mn-lt"/>
                          <a:ea typeface="+mn-ea"/>
                          <a:cs typeface="+mn-cs"/>
                        </a:rPr>
                        <a:t> à Action Cancer Ontario de </a:t>
                      </a:r>
                      <a:r>
                        <a:rPr lang="en-US" sz="900" b="0" kern="1200" dirty="0" err="1">
                          <a:solidFill>
                            <a:schemeClr val="accent4"/>
                          </a:solidFill>
                          <a:effectLst/>
                          <a:latin typeface="+mn-lt"/>
                          <a:ea typeface="+mn-ea"/>
                          <a:cs typeface="+mn-cs"/>
                        </a:rPr>
                        <a:t>Santé</a:t>
                      </a:r>
                      <a:r>
                        <a:rPr lang="en-US" sz="900" b="0" kern="1200" dirty="0">
                          <a:solidFill>
                            <a:schemeClr val="accent4"/>
                          </a:solidFill>
                          <a:effectLst/>
                          <a:latin typeface="+mn-lt"/>
                          <a:ea typeface="+mn-ea"/>
                          <a:cs typeface="+mn-cs"/>
                        </a:rPr>
                        <a:t> Ontario un </a:t>
                      </a:r>
                      <a:r>
                        <a:rPr lang="en-US" sz="900" b="0" kern="1200" dirty="0" err="1">
                          <a:solidFill>
                            <a:schemeClr val="accent4"/>
                          </a:solidFill>
                          <a:effectLst/>
                          <a:latin typeface="+mn-lt"/>
                          <a:ea typeface="+mn-ea"/>
                          <a:cs typeface="+mn-cs"/>
                        </a:rPr>
                        <a:t>financement</a:t>
                      </a:r>
                      <a:r>
                        <a:rPr lang="en-US" sz="900" b="0" kern="1200" dirty="0">
                          <a:solidFill>
                            <a:schemeClr val="accent4"/>
                          </a:solidFill>
                          <a:effectLst/>
                          <a:latin typeface="+mn-lt"/>
                          <a:ea typeface="+mn-ea"/>
                          <a:cs typeface="+mn-cs"/>
                        </a:rPr>
                        <a:t> pour </a:t>
                      </a:r>
                      <a:r>
                        <a:rPr lang="en-US" sz="900" b="0" kern="1200" dirty="0" err="1">
                          <a:solidFill>
                            <a:schemeClr val="accent4"/>
                          </a:solidFill>
                          <a:effectLst/>
                          <a:latin typeface="+mn-lt"/>
                          <a:ea typeface="+mn-ea"/>
                          <a:cs typeface="+mn-cs"/>
                        </a:rPr>
                        <a:t>élaborer</a:t>
                      </a:r>
                      <a:r>
                        <a:rPr lang="en-US" sz="900" b="0" kern="1200" dirty="0">
                          <a:solidFill>
                            <a:schemeClr val="accent4"/>
                          </a:solidFill>
                          <a:effectLst/>
                          <a:latin typeface="+mn-lt"/>
                          <a:ea typeface="+mn-ea"/>
                          <a:cs typeface="+mn-cs"/>
                        </a:rPr>
                        <a:t> des </a:t>
                      </a:r>
                      <a:r>
                        <a:rPr lang="en-US" sz="900" b="0" kern="1200" dirty="0" err="1">
                          <a:solidFill>
                            <a:schemeClr val="accent4"/>
                          </a:solidFill>
                          <a:effectLst/>
                          <a:latin typeface="+mn-lt"/>
                          <a:ea typeface="+mn-ea"/>
                          <a:cs typeface="+mn-cs"/>
                        </a:rPr>
                        <a:t>stratégies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supplémentaires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en</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soutien</a:t>
                      </a:r>
                      <a:r>
                        <a:rPr lang="en-US" sz="900" b="0" kern="1200" dirty="0">
                          <a:solidFill>
                            <a:schemeClr val="accent4"/>
                          </a:solidFill>
                          <a:effectLst/>
                          <a:latin typeface="+mn-lt"/>
                          <a:ea typeface="+mn-ea"/>
                          <a:cs typeface="+mn-cs"/>
                        </a:rPr>
                        <a:t> à la reprise du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après la </a:t>
                      </a:r>
                      <a:r>
                        <a:rPr lang="en-US" sz="900" b="0" kern="1200" dirty="0" err="1">
                          <a:solidFill>
                            <a:schemeClr val="accent4"/>
                          </a:solidFill>
                          <a:effectLst/>
                          <a:latin typeface="+mn-lt"/>
                          <a:ea typeface="+mn-ea"/>
                          <a:cs typeface="+mn-cs"/>
                        </a:rPr>
                        <a:t>pandémie</a:t>
                      </a:r>
                      <a:r>
                        <a:rPr lang="en-US" sz="900" b="0" kern="1200" dirty="0">
                          <a:solidFill>
                            <a:schemeClr val="accent4"/>
                          </a:solidFill>
                          <a:effectLst/>
                          <a:latin typeface="+mn-lt"/>
                          <a:ea typeface="+mn-ea"/>
                          <a:cs typeface="+mn-cs"/>
                        </a:rPr>
                        <a:t> de COVID-19.</a:t>
                      </a:r>
                    </a:p>
                  </a:txBody>
                  <a:tcPr marL="68580" marR="68580" marT="0" marB="0">
                    <a:solidFill>
                      <a:srgbClr val="FEFFFE"/>
                    </a:solidFill>
                  </a:tcPr>
                </a:tc>
                <a:extLst>
                  <a:ext uri="{0D108BD9-81ED-4DB2-BD59-A6C34878D82A}">
                    <a16:rowId xmlns:a16="http://schemas.microsoft.com/office/drawing/2014/main" val="3754728367"/>
                  </a:ext>
                </a:extLst>
              </a:tr>
            </a:tbl>
          </a:graphicData>
        </a:graphic>
      </p:graphicFrame>
    </p:spTree>
    <p:extLst>
      <p:ext uri="{BB962C8B-B14F-4D97-AF65-F5344CB8AC3E}">
        <p14:creationId xmlns:p14="http://schemas.microsoft.com/office/powerpoint/2010/main" val="8281688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p:txBody>
          <a:bodyPr>
            <a:normAutofit/>
          </a:bodyPr>
          <a:lstStyle/>
          <a:p>
            <a:r>
              <a:rPr lang="fr-FR" sz="1600"/>
              <a:t>Stratégies mises en œuvre pour atteindre la cible en matière de taux de rappel pour anomalie</a:t>
            </a:r>
            <a:endParaRPr lang="en-US" sz="1600"/>
          </a:p>
        </p:txBody>
      </p:sp>
      <p:graphicFrame>
        <p:nvGraphicFramePr>
          <p:cNvPr id="7" name="Content Placeholder 6">
            <a:extLst>
              <a:ext uri="{FF2B5EF4-FFF2-40B4-BE49-F238E27FC236}">
                <a16:creationId xmlns:a16="http://schemas.microsoft.com/office/drawing/2014/main" id="{971A8C2C-947B-5930-3228-0B4C55F77657}"/>
              </a:ext>
            </a:extLst>
          </p:cNvPr>
          <p:cNvGraphicFramePr>
            <a:graphicFrameLocks noGrp="1"/>
          </p:cNvGraphicFramePr>
          <p:nvPr>
            <p:ph idx="1"/>
            <p:extLst>
              <p:ext uri="{D42A27DB-BD31-4B8C-83A1-F6EECF244321}">
                <p14:modId xmlns:p14="http://schemas.microsoft.com/office/powerpoint/2010/main" val="3563823850"/>
              </p:ext>
            </p:extLst>
          </p:nvPr>
        </p:nvGraphicFramePr>
        <p:xfrm>
          <a:off x="1039340" y="1245027"/>
          <a:ext cx="10380657" cy="5082070"/>
        </p:xfrm>
        <a:graphic>
          <a:graphicData uri="http://schemas.openxmlformats.org/drawingml/2006/table">
            <a:tbl>
              <a:tblPr firstRow="1" firstCol="1"/>
              <a:tblGrid>
                <a:gridCol w="574100">
                  <a:extLst>
                    <a:ext uri="{9D8B030D-6E8A-4147-A177-3AD203B41FA5}">
                      <a16:colId xmlns:a16="http://schemas.microsoft.com/office/drawing/2014/main" val="3222501172"/>
                    </a:ext>
                  </a:extLst>
                </a:gridCol>
                <a:gridCol w="1050933">
                  <a:extLst>
                    <a:ext uri="{9D8B030D-6E8A-4147-A177-3AD203B41FA5}">
                      <a16:colId xmlns:a16="http://schemas.microsoft.com/office/drawing/2014/main" val="3651496370"/>
                    </a:ext>
                  </a:extLst>
                </a:gridCol>
                <a:gridCol w="1263840">
                  <a:extLst>
                    <a:ext uri="{9D8B030D-6E8A-4147-A177-3AD203B41FA5}">
                      <a16:colId xmlns:a16="http://schemas.microsoft.com/office/drawing/2014/main" val="3279089329"/>
                    </a:ext>
                  </a:extLst>
                </a:gridCol>
                <a:gridCol w="1074718">
                  <a:extLst>
                    <a:ext uri="{9D8B030D-6E8A-4147-A177-3AD203B41FA5}">
                      <a16:colId xmlns:a16="http://schemas.microsoft.com/office/drawing/2014/main" val="681716452"/>
                    </a:ext>
                  </a:extLst>
                </a:gridCol>
                <a:gridCol w="1150958">
                  <a:extLst>
                    <a:ext uri="{9D8B030D-6E8A-4147-A177-3AD203B41FA5}">
                      <a16:colId xmlns:a16="http://schemas.microsoft.com/office/drawing/2014/main" val="3786286417"/>
                    </a:ext>
                  </a:extLst>
                </a:gridCol>
                <a:gridCol w="1329158">
                  <a:extLst>
                    <a:ext uri="{9D8B030D-6E8A-4147-A177-3AD203B41FA5}">
                      <a16:colId xmlns:a16="http://schemas.microsoft.com/office/drawing/2014/main" val="3809894354"/>
                    </a:ext>
                  </a:extLst>
                </a:gridCol>
                <a:gridCol w="1322727">
                  <a:extLst>
                    <a:ext uri="{9D8B030D-6E8A-4147-A177-3AD203B41FA5}">
                      <a16:colId xmlns:a16="http://schemas.microsoft.com/office/drawing/2014/main" val="886141394"/>
                    </a:ext>
                  </a:extLst>
                </a:gridCol>
                <a:gridCol w="1157387">
                  <a:extLst>
                    <a:ext uri="{9D8B030D-6E8A-4147-A177-3AD203B41FA5}">
                      <a16:colId xmlns:a16="http://schemas.microsoft.com/office/drawing/2014/main" val="3223997882"/>
                    </a:ext>
                  </a:extLst>
                </a:gridCol>
                <a:gridCol w="1456836">
                  <a:extLst>
                    <a:ext uri="{9D8B030D-6E8A-4147-A177-3AD203B41FA5}">
                      <a16:colId xmlns:a16="http://schemas.microsoft.com/office/drawing/2014/main" val="392155890"/>
                    </a:ext>
                  </a:extLst>
                </a:gridCol>
              </a:tblGrid>
              <a:tr h="509354">
                <a:tc>
                  <a:txBody>
                    <a:bodyPr/>
                    <a:lstStyle/>
                    <a:p>
                      <a:pPr marL="0" marR="0" algn="ctr">
                        <a:lnSpc>
                          <a:spcPct val="100000"/>
                        </a:lnSpc>
                        <a:spcBef>
                          <a:spcPts val="0"/>
                        </a:spcBef>
                        <a:spcAft>
                          <a:spcPts val="0"/>
                        </a:spcAft>
                      </a:pPr>
                      <a:r>
                        <a:rPr lang="en-US" sz="1100" b="1">
                          <a:solidFill>
                            <a:schemeClr val="accent4"/>
                          </a:solidFill>
                          <a:effectLst/>
                        </a:rPr>
                        <a:t>P/T</a:t>
                      </a:r>
                      <a:endParaRPr lang="en-US" sz="11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8961" marR="58961" marT="0" marB="0">
                    <a:solidFill>
                      <a:schemeClr val="accent2">
                        <a:lumMod val="20000"/>
                        <a:lumOff val="80000"/>
                      </a:schemeClr>
                    </a:solidFill>
                  </a:tcPr>
                </a:tc>
                <a:tc>
                  <a:txBody>
                    <a:bodyPr/>
                    <a:lstStyle/>
                    <a:p>
                      <a:pPr marL="0" marR="0" algn="ctr">
                        <a:lnSpc>
                          <a:spcPct val="107000"/>
                        </a:lnSpc>
                        <a:spcBef>
                          <a:spcPts val="720"/>
                        </a:spcBef>
                        <a:spcAft>
                          <a:spcPts val="720"/>
                        </a:spcAft>
                      </a:pPr>
                      <a:r>
                        <a:rPr lang="fr-CA" sz="1100" b="1" kern="1200">
                          <a:solidFill>
                            <a:schemeClr val="accent4"/>
                          </a:solidFill>
                          <a:effectLst/>
                          <a:latin typeface="+mn-lt"/>
                          <a:ea typeface="+mn-ea"/>
                          <a:cs typeface="+mn-cs"/>
                        </a:rPr>
                        <a:t>Nbre minimal d'interprétations</a:t>
                      </a:r>
                      <a:endParaRPr lang="en-US" sz="1100" b="1" kern="1200">
                        <a:solidFill>
                          <a:schemeClr val="accent4"/>
                        </a:solidFill>
                        <a:effectLst/>
                        <a:latin typeface="+mn-lt"/>
                        <a:ea typeface="+mn-ea"/>
                        <a:cs typeface="+mn-cs"/>
                      </a:endParaRPr>
                    </a:p>
                  </a:txBody>
                  <a:tcPr marL="3810" marR="3810" marT="0" marB="0" anchor="ctr">
                    <a:solidFill>
                      <a:schemeClr val="accent2">
                        <a:lumMod val="20000"/>
                        <a:lumOff val="80000"/>
                      </a:schemeClr>
                    </a:solidFill>
                  </a:tcPr>
                </a:tc>
                <a:tc>
                  <a:txBody>
                    <a:bodyPr/>
                    <a:lstStyle/>
                    <a:p>
                      <a:pPr marL="0" marR="0" algn="ctr">
                        <a:lnSpc>
                          <a:spcPct val="107000"/>
                        </a:lnSpc>
                        <a:spcBef>
                          <a:spcPts val="720"/>
                        </a:spcBef>
                        <a:spcAft>
                          <a:spcPts val="720"/>
                        </a:spcAft>
                      </a:pPr>
                      <a:r>
                        <a:rPr lang="fr-CA" sz="1100" b="1" kern="1200">
                          <a:solidFill>
                            <a:schemeClr val="accent4"/>
                          </a:solidFill>
                          <a:effectLst/>
                          <a:latin typeface="+mn-lt"/>
                          <a:ea typeface="+mn-ea"/>
                          <a:cs typeface="+mn-cs"/>
                        </a:rPr>
                        <a:t>Double interprétation</a:t>
                      </a:r>
                      <a:endParaRPr lang="en-US" sz="1100" b="1" kern="1200">
                        <a:solidFill>
                          <a:schemeClr val="accent4"/>
                        </a:solidFill>
                        <a:effectLst/>
                        <a:latin typeface="+mn-lt"/>
                        <a:ea typeface="+mn-ea"/>
                        <a:cs typeface="+mn-cs"/>
                      </a:endParaRPr>
                    </a:p>
                  </a:txBody>
                  <a:tcPr marL="3810" marR="3810" marT="0" marB="0" anchor="ctr">
                    <a:solidFill>
                      <a:schemeClr val="accent2">
                        <a:lumMod val="20000"/>
                        <a:lumOff val="80000"/>
                      </a:schemeClr>
                    </a:solidFill>
                  </a:tcPr>
                </a:tc>
                <a:tc>
                  <a:txBody>
                    <a:bodyPr/>
                    <a:lstStyle/>
                    <a:p>
                      <a:pPr marL="0" marR="0" algn="ctr">
                        <a:lnSpc>
                          <a:spcPct val="107000"/>
                        </a:lnSpc>
                        <a:spcBef>
                          <a:spcPts val="0"/>
                        </a:spcBef>
                        <a:spcAft>
                          <a:spcPts val="0"/>
                        </a:spcAft>
                      </a:pPr>
                      <a:r>
                        <a:rPr lang="fr-CA" sz="1100" b="1" kern="1200">
                          <a:solidFill>
                            <a:schemeClr val="accent4"/>
                          </a:solidFill>
                          <a:effectLst/>
                          <a:latin typeface="+mn-lt"/>
                          <a:ea typeface="+mn-ea"/>
                          <a:cs typeface="+mn-cs"/>
                        </a:rPr>
                        <a:t>Vérification et rétroaction sur le rendement</a:t>
                      </a:r>
                      <a:endParaRPr lang="en-US" sz="1100" b="1" kern="1200">
                        <a:solidFill>
                          <a:schemeClr val="accent4"/>
                        </a:solidFill>
                        <a:effectLst/>
                        <a:latin typeface="+mn-lt"/>
                        <a:ea typeface="+mn-ea"/>
                        <a:cs typeface="+mn-cs"/>
                      </a:endParaRPr>
                    </a:p>
                  </a:txBody>
                  <a:tcPr marL="3810" marR="3810" marT="0" marB="0" anchor="ctr">
                    <a:solidFill>
                      <a:schemeClr val="accent2">
                        <a:lumMod val="20000"/>
                        <a:lumOff val="80000"/>
                      </a:schemeClr>
                    </a:solidFill>
                  </a:tcPr>
                </a:tc>
                <a:tc>
                  <a:txBody>
                    <a:bodyPr/>
                    <a:lstStyle/>
                    <a:p>
                      <a:pPr marL="0" marR="0" algn="ctr">
                        <a:lnSpc>
                          <a:spcPct val="107000"/>
                        </a:lnSpc>
                        <a:spcBef>
                          <a:spcPts val="720"/>
                        </a:spcBef>
                        <a:spcAft>
                          <a:spcPts val="720"/>
                        </a:spcAft>
                      </a:pPr>
                      <a:r>
                        <a:rPr lang="fr-CA" sz="1100" b="1" kern="1200">
                          <a:solidFill>
                            <a:schemeClr val="accent4"/>
                          </a:solidFill>
                          <a:effectLst/>
                          <a:latin typeface="+mn-lt"/>
                          <a:ea typeface="+mn-ea"/>
                          <a:cs typeface="+mn-cs"/>
                        </a:rPr>
                        <a:t>Interprétation avec les mammographies antérieures</a:t>
                      </a:r>
                      <a:endParaRPr lang="en-US" sz="1100" b="1" kern="1200">
                        <a:solidFill>
                          <a:schemeClr val="accent4"/>
                        </a:solidFill>
                        <a:effectLst/>
                        <a:latin typeface="+mn-lt"/>
                        <a:ea typeface="+mn-ea"/>
                        <a:cs typeface="+mn-cs"/>
                      </a:endParaRPr>
                    </a:p>
                  </a:txBody>
                  <a:tcPr marL="3810" marR="3810" marT="0" marB="0" anchor="ctr">
                    <a:solidFill>
                      <a:schemeClr val="accent2">
                        <a:lumMod val="20000"/>
                        <a:lumOff val="80000"/>
                      </a:schemeClr>
                    </a:solidFill>
                  </a:tcPr>
                </a:tc>
                <a:tc>
                  <a:txBody>
                    <a:bodyPr/>
                    <a:lstStyle/>
                    <a:p>
                      <a:pPr marL="0" marR="0" algn="ctr">
                        <a:lnSpc>
                          <a:spcPct val="107000"/>
                        </a:lnSpc>
                        <a:spcBef>
                          <a:spcPts val="720"/>
                        </a:spcBef>
                        <a:spcAft>
                          <a:spcPts val="720"/>
                        </a:spcAft>
                      </a:pPr>
                      <a:r>
                        <a:rPr lang="fr-CA" sz="1100" b="1" kern="1200">
                          <a:solidFill>
                            <a:schemeClr val="accent4"/>
                          </a:solidFill>
                          <a:effectLst/>
                          <a:latin typeface="+mn-lt"/>
                          <a:ea typeface="+mn-ea"/>
                          <a:cs typeface="+mn-cs"/>
                        </a:rPr>
                        <a:t>Nombre de clichés mammographiques</a:t>
                      </a:r>
                      <a:endParaRPr lang="en-US" sz="1100" b="1" kern="1200">
                        <a:solidFill>
                          <a:schemeClr val="accent4"/>
                        </a:solidFill>
                        <a:effectLst/>
                        <a:latin typeface="+mn-lt"/>
                        <a:ea typeface="+mn-ea"/>
                        <a:cs typeface="+mn-cs"/>
                      </a:endParaRPr>
                    </a:p>
                  </a:txBody>
                  <a:tcPr marL="3810" marR="3810" marT="0" marB="0" anchor="ctr">
                    <a:solidFill>
                      <a:schemeClr val="accent2">
                        <a:lumMod val="20000"/>
                        <a:lumOff val="80000"/>
                      </a:schemeClr>
                    </a:solidFill>
                  </a:tcPr>
                </a:tc>
                <a:tc>
                  <a:txBody>
                    <a:bodyPr/>
                    <a:lstStyle/>
                    <a:p>
                      <a:pPr marL="0" marR="0" algn="ctr">
                        <a:lnSpc>
                          <a:spcPct val="107000"/>
                        </a:lnSpc>
                        <a:spcBef>
                          <a:spcPts val="720"/>
                        </a:spcBef>
                        <a:spcAft>
                          <a:spcPts val="720"/>
                        </a:spcAft>
                      </a:pPr>
                      <a:r>
                        <a:rPr lang="fr-CA" sz="1100" b="1" kern="1200">
                          <a:solidFill>
                            <a:schemeClr val="accent4"/>
                          </a:solidFill>
                          <a:effectLst/>
                          <a:latin typeface="+mn-lt"/>
                          <a:ea typeface="+mn-ea"/>
                          <a:cs typeface="+mn-cs"/>
                        </a:rPr>
                        <a:t>Compression mammographique</a:t>
                      </a:r>
                      <a:endParaRPr lang="en-US" sz="1100" b="1" kern="1200">
                        <a:solidFill>
                          <a:schemeClr val="accent4"/>
                        </a:solidFill>
                        <a:effectLst/>
                        <a:latin typeface="+mn-lt"/>
                        <a:ea typeface="+mn-ea"/>
                        <a:cs typeface="+mn-cs"/>
                      </a:endParaRPr>
                    </a:p>
                  </a:txBody>
                  <a:tcPr marL="3810" marR="3810" marT="0" marB="0" anchor="ctr">
                    <a:solidFill>
                      <a:schemeClr val="accent2">
                        <a:lumMod val="20000"/>
                        <a:lumOff val="80000"/>
                      </a:schemeClr>
                    </a:solidFill>
                  </a:tcPr>
                </a:tc>
                <a:tc>
                  <a:txBody>
                    <a:bodyPr/>
                    <a:lstStyle/>
                    <a:p>
                      <a:pPr marL="0" marR="0" algn="ctr">
                        <a:lnSpc>
                          <a:spcPct val="107000"/>
                        </a:lnSpc>
                        <a:spcBef>
                          <a:spcPts val="720"/>
                        </a:spcBef>
                        <a:spcAft>
                          <a:spcPts val="720"/>
                        </a:spcAft>
                      </a:pPr>
                      <a:r>
                        <a:rPr lang="fr-CA" sz="1100" b="1" kern="1200">
                          <a:solidFill>
                            <a:schemeClr val="accent4"/>
                          </a:solidFill>
                          <a:effectLst/>
                          <a:latin typeface="+mn-lt"/>
                          <a:ea typeface="+mn-ea"/>
                          <a:cs typeface="+mn-cs"/>
                        </a:rPr>
                        <a:t>Interprétation de mammographies par lots</a:t>
                      </a:r>
                      <a:endParaRPr lang="en-US" sz="1100" b="1" kern="1200">
                        <a:solidFill>
                          <a:schemeClr val="accent4"/>
                        </a:solidFill>
                        <a:effectLst/>
                        <a:latin typeface="+mn-lt"/>
                        <a:ea typeface="+mn-ea"/>
                        <a:cs typeface="+mn-cs"/>
                      </a:endParaRPr>
                    </a:p>
                  </a:txBody>
                  <a:tcPr marL="3810" marR="3810" marT="0" marB="0" anchor="ctr">
                    <a:solidFill>
                      <a:schemeClr val="accent2">
                        <a:lumMod val="20000"/>
                        <a:lumOff val="80000"/>
                      </a:schemeClr>
                    </a:solidFill>
                  </a:tcPr>
                </a:tc>
                <a:tc>
                  <a:txBody>
                    <a:bodyPr/>
                    <a:lstStyle/>
                    <a:p>
                      <a:pPr marL="0" marR="0" algn="ctr">
                        <a:lnSpc>
                          <a:spcPct val="107000"/>
                        </a:lnSpc>
                        <a:spcBef>
                          <a:spcPts val="720"/>
                        </a:spcBef>
                        <a:spcAft>
                          <a:spcPts val="720"/>
                        </a:spcAft>
                      </a:pPr>
                      <a:r>
                        <a:rPr lang="fr-CA" sz="1100" b="1" kern="1200">
                          <a:solidFill>
                            <a:schemeClr val="accent4"/>
                          </a:solidFill>
                          <a:effectLst/>
                          <a:latin typeface="+mn-lt"/>
                          <a:ea typeface="+mn-ea"/>
                          <a:cs typeface="+mn-cs"/>
                        </a:rPr>
                        <a:t>Formation postdoctorale en imagerie mammaire</a:t>
                      </a:r>
                      <a:endParaRPr lang="en-US" sz="1100" b="1" kern="1200">
                        <a:solidFill>
                          <a:schemeClr val="accent4"/>
                        </a:solidFill>
                        <a:effectLst/>
                        <a:latin typeface="+mn-lt"/>
                        <a:ea typeface="+mn-ea"/>
                        <a:cs typeface="+mn-cs"/>
                      </a:endParaRPr>
                    </a:p>
                  </a:txBody>
                  <a:tcPr marL="3810" marR="3810" marT="0" marB="0" anchor="ctr">
                    <a:solidFill>
                      <a:schemeClr val="accent2">
                        <a:lumMod val="20000"/>
                        <a:lumOff val="80000"/>
                      </a:schemeClr>
                    </a:solidFill>
                  </a:tcPr>
                </a:tc>
                <a:extLst>
                  <a:ext uri="{0D108BD9-81ED-4DB2-BD59-A6C34878D82A}">
                    <a16:rowId xmlns:a16="http://schemas.microsoft.com/office/drawing/2014/main" val="2838784425"/>
                  </a:ext>
                </a:extLst>
              </a:tr>
              <a:tr h="158866">
                <a:tc>
                  <a:txBody>
                    <a:bodyPr/>
                    <a:lstStyle/>
                    <a:p>
                      <a:pPr marL="0" marR="0" algn="ctr">
                        <a:lnSpc>
                          <a:spcPct val="107000"/>
                        </a:lnSpc>
                        <a:spcBef>
                          <a:spcPts val="0"/>
                        </a:spcBef>
                        <a:spcAft>
                          <a:spcPts val="720"/>
                        </a:spcAft>
                      </a:pPr>
                      <a:r>
                        <a:rPr lang="fr-CA" sz="1100" b="1" kern="1200" err="1">
                          <a:solidFill>
                            <a:schemeClr val="accent4"/>
                          </a:solidFill>
                          <a:effectLst/>
                          <a:latin typeface="+mn-lt"/>
                          <a:ea typeface="+mn-ea"/>
                          <a:cs typeface="+mn-cs"/>
                        </a:rPr>
                        <a:t>Yn</a:t>
                      </a:r>
                      <a:endParaRPr lang="en-US" sz="1100" b="1" kern="1200">
                        <a:solidFill>
                          <a:schemeClr val="accent4"/>
                        </a:solidFill>
                        <a:effectLst/>
                        <a:latin typeface="+mn-lt"/>
                        <a:ea typeface="+mn-ea"/>
                        <a:cs typeface="+mn-cs"/>
                      </a:endParaRPr>
                    </a:p>
                  </a:txBody>
                  <a:tcPr marL="3810" marR="3810" marT="0" marB="0">
                    <a:solidFill>
                      <a:schemeClr val="accent2">
                        <a:lumMod val="20000"/>
                        <a:lumOff val="80000"/>
                      </a:schemeClr>
                    </a:solidFill>
                  </a:tcPr>
                </a:tc>
                <a:tc>
                  <a:txBody>
                    <a:bodyPr/>
                    <a:lstStyle/>
                    <a:p>
                      <a:pPr marL="0" marR="0" algn="ctr">
                        <a:lnSpc>
                          <a:spcPct val="107000"/>
                        </a:lnSpc>
                        <a:spcBef>
                          <a:spcPts val="0"/>
                        </a:spcBef>
                        <a:spcAft>
                          <a:spcPts val="72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extLst>
                  <a:ext uri="{0D108BD9-81ED-4DB2-BD59-A6C34878D82A}">
                    <a16:rowId xmlns:a16="http://schemas.microsoft.com/office/drawing/2014/main" val="2400548598"/>
                  </a:ext>
                </a:extLst>
              </a:tr>
              <a:tr h="150677">
                <a:tc>
                  <a:txBody>
                    <a:bodyPr/>
                    <a:lstStyle/>
                    <a:p>
                      <a:pPr marL="0" marR="0" algn="ctr">
                        <a:lnSpc>
                          <a:spcPct val="107000"/>
                        </a:lnSpc>
                        <a:spcBef>
                          <a:spcPts val="0"/>
                        </a:spcBef>
                        <a:spcAft>
                          <a:spcPts val="0"/>
                        </a:spcAft>
                      </a:pPr>
                      <a:r>
                        <a:rPr lang="fr-CA" sz="1100" b="1" kern="1200">
                          <a:solidFill>
                            <a:schemeClr val="accent4"/>
                          </a:solidFill>
                          <a:effectLst/>
                          <a:latin typeface="+mn-lt"/>
                          <a:ea typeface="+mn-ea"/>
                          <a:cs typeface="+mn-cs"/>
                        </a:rPr>
                        <a:t>T.N.‑O.</a:t>
                      </a:r>
                      <a:endParaRPr lang="en-US" sz="1100" b="1" kern="1200">
                        <a:solidFill>
                          <a:schemeClr val="accent4"/>
                        </a:solidFill>
                        <a:effectLst/>
                        <a:latin typeface="+mn-lt"/>
                        <a:ea typeface="+mn-ea"/>
                        <a:cs typeface="+mn-cs"/>
                      </a:endParaRPr>
                    </a:p>
                  </a:txBody>
                  <a:tcPr marL="3810" marR="3810" marT="0" marB="0">
                    <a:solidFill>
                      <a:schemeClr val="accent2">
                        <a:lumMod val="20000"/>
                        <a:lumOff val="80000"/>
                      </a:schemeClr>
                    </a:solidFill>
                  </a:tcPr>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4</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extLst>
                  <a:ext uri="{0D108BD9-81ED-4DB2-BD59-A6C34878D82A}">
                    <a16:rowId xmlns:a16="http://schemas.microsoft.com/office/drawing/2014/main" val="2178722066"/>
                  </a:ext>
                </a:extLst>
              </a:tr>
              <a:tr h="158866">
                <a:tc>
                  <a:txBody>
                    <a:bodyPr/>
                    <a:lstStyle/>
                    <a:p>
                      <a:pPr marL="0" marR="0" algn="ctr">
                        <a:lnSpc>
                          <a:spcPct val="107000"/>
                        </a:lnSpc>
                        <a:spcBef>
                          <a:spcPts val="0"/>
                        </a:spcBef>
                        <a:spcAft>
                          <a:spcPts val="0"/>
                        </a:spcAft>
                      </a:pPr>
                      <a:r>
                        <a:rPr lang="fr-CA" sz="1100" b="1" kern="1200">
                          <a:solidFill>
                            <a:schemeClr val="accent4"/>
                          </a:solidFill>
                          <a:effectLst/>
                          <a:latin typeface="+mn-lt"/>
                          <a:ea typeface="+mn-ea"/>
                          <a:cs typeface="+mn-cs"/>
                        </a:rPr>
                        <a:t>Nt</a:t>
                      </a:r>
                      <a:endParaRPr lang="en-US" sz="1100" b="1" kern="1200">
                        <a:solidFill>
                          <a:schemeClr val="accent4"/>
                        </a:solidFill>
                        <a:effectLst/>
                        <a:latin typeface="+mn-lt"/>
                        <a:ea typeface="+mn-ea"/>
                        <a:cs typeface="+mn-cs"/>
                      </a:endParaRPr>
                    </a:p>
                  </a:txBody>
                  <a:tcPr marL="3810" marR="3810" marT="0" marB="0">
                    <a:solidFill>
                      <a:schemeClr val="accent2">
                        <a:lumMod val="20000"/>
                        <a:lumOff val="80000"/>
                      </a:schemeClr>
                    </a:solidFill>
                  </a:tcPr>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extLst>
                  <a:ext uri="{0D108BD9-81ED-4DB2-BD59-A6C34878D82A}">
                    <a16:rowId xmlns:a16="http://schemas.microsoft.com/office/drawing/2014/main" val="3762052539"/>
                  </a:ext>
                </a:extLst>
              </a:tr>
              <a:tr h="158866">
                <a:tc>
                  <a:txBody>
                    <a:bodyPr/>
                    <a:lstStyle/>
                    <a:p>
                      <a:pPr marL="0" marR="0" algn="ctr">
                        <a:lnSpc>
                          <a:spcPct val="107000"/>
                        </a:lnSpc>
                        <a:spcBef>
                          <a:spcPts val="0"/>
                        </a:spcBef>
                        <a:spcAft>
                          <a:spcPts val="0"/>
                        </a:spcAft>
                      </a:pPr>
                      <a:r>
                        <a:rPr lang="fr-CA" sz="1100" b="1" kern="1200">
                          <a:solidFill>
                            <a:schemeClr val="accent4"/>
                          </a:solidFill>
                          <a:effectLst/>
                          <a:latin typeface="+mn-lt"/>
                          <a:ea typeface="+mn-ea"/>
                          <a:cs typeface="+mn-cs"/>
                        </a:rPr>
                        <a:t>C.‑B.</a:t>
                      </a:r>
                      <a:endParaRPr lang="en-US" sz="1100" b="1" kern="1200">
                        <a:solidFill>
                          <a:schemeClr val="accent4"/>
                        </a:solidFill>
                        <a:effectLst/>
                        <a:latin typeface="+mn-lt"/>
                        <a:ea typeface="+mn-ea"/>
                        <a:cs typeface="+mn-cs"/>
                      </a:endParaRPr>
                    </a:p>
                  </a:txBody>
                  <a:tcPr marL="3810" marR="3810" marT="0" marB="0">
                    <a:solidFill>
                      <a:schemeClr val="accent2">
                        <a:lumMod val="20000"/>
                        <a:lumOff val="80000"/>
                      </a:schemeClr>
                    </a:solidFill>
                  </a:tcPr>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✓4</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extLst>
                  <a:ext uri="{0D108BD9-81ED-4DB2-BD59-A6C34878D82A}">
                    <a16:rowId xmlns:a16="http://schemas.microsoft.com/office/drawing/2014/main" val="1108160740"/>
                  </a:ext>
                </a:extLst>
              </a:tr>
              <a:tr h="246761">
                <a:tc>
                  <a:txBody>
                    <a:bodyPr/>
                    <a:lstStyle/>
                    <a:p>
                      <a:pPr marL="0" marR="0" algn="ctr">
                        <a:lnSpc>
                          <a:spcPct val="107000"/>
                        </a:lnSpc>
                        <a:spcBef>
                          <a:spcPts val="0"/>
                        </a:spcBef>
                        <a:spcAft>
                          <a:spcPts val="0"/>
                        </a:spcAft>
                      </a:pPr>
                      <a:r>
                        <a:rPr lang="fr-CA" sz="1100" b="1" kern="1200" err="1">
                          <a:solidFill>
                            <a:schemeClr val="accent4"/>
                          </a:solidFill>
                          <a:effectLst/>
                          <a:latin typeface="+mn-lt"/>
                          <a:ea typeface="+mn-ea"/>
                          <a:cs typeface="+mn-cs"/>
                        </a:rPr>
                        <a:t>Alb</a:t>
                      </a:r>
                      <a:r>
                        <a:rPr lang="fr-CA" sz="1100" b="1" kern="1200">
                          <a:solidFill>
                            <a:schemeClr val="accent4"/>
                          </a:solidFill>
                          <a:effectLst/>
                          <a:latin typeface="+mn-lt"/>
                          <a:ea typeface="+mn-ea"/>
                          <a:cs typeface="+mn-cs"/>
                        </a:rPr>
                        <a:t>.</a:t>
                      </a:r>
                      <a:endParaRPr lang="en-US" sz="1100" b="1" kern="1200">
                        <a:solidFill>
                          <a:schemeClr val="accent4"/>
                        </a:solidFill>
                        <a:effectLst/>
                        <a:latin typeface="+mn-lt"/>
                        <a:ea typeface="+mn-ea"/>
                        <a:cs typeface="+mn-cs"/>
                      </a:endParaRPr>
                    </a:p>
                  </a:txBody>
                  <a:tcPr marL="3810" marR="3810" marT="0" marB="0">
                    <a:solidFill>
                      <a:schemeClr val="accent2">
                        <a:lumMod val="20000"/>
                        <a:lumOff val="80000"/>
                      </a:schemeClr>
                    </a:solidFill>
                  </a:tcPr>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(Variable selon les cliniques)</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(Intention d’exploration)</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✓4</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(Intention d’exploration)</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(Variable selon les cliniques)</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extLst>
                  <a:ext uri="{0D108BD9-81ED-4DB2-BD59-A6C34878D82A}">
                    <a16:rowId xmlns:a16="http://schemas.microsoft.com/office/drawing/2014/main" val="1573267878"/>
                  </a:ext>
                </a:extLst>
              </a:tr>
              <a:tr h="625256">
                <a:tc>
                  <a:txBody>
                    <a:bodyPr/>
                    <a:lstStyle/>
                    <a:p>
                      <a:pPr marL="0" marR="0" algn="ctr">
                        <a:lnSpc>
                          <a:spcPct val="107000"/>
                        </a:lnSpc>
                        <a:spcBef>
                          <a:spcPts val="0"/>
                        </a:spcBef>
                        <a:spcAft>
                          <a:spcPts val="0"/>
                        </a:spcAft>
                      </a:pPr>
                      <a:r>
                        <a:rPr lang="fr-CA" sz="1100" b="1" kern="1200" err="1">
                          <a:solidFill>
                            <a:schemeClr val="accent4"/>
                          </a:solidFill>
                          <a:effectLst/>
                          <a:latin typeface="+mn-lt"/>
                          <a:ea typeface="+mn-ea"/>
                          <a:cs typeface="+mn-cs"/>
                        </a:rPr>
                        <a:t>Sask</a:t>
                      </a:r>
                      <a:r>
                        <a:rPr lang="fr-CA" sz="1100" b="1" kern="1200">
                          <a:solidFill>
                            <a:schemeClr val="accent4"/>
                          </a:solidFill>
                          <a:effectLst/>
                          <a:latin typeface="+mn-lt"/>
                          <a:ea typeface="+mn-ea"/>
                          <a:cs typeface="+mn-cs"/>
                        </a:rPr>
                        <a:t>.</a:t>
                      </a:r>
                      <a:endParaRPr lang="en-US" sz="1100" b="1" kern="1200">
                        <a:solidFill>
                          <a:schemeClr val="accent4"/>
                        </a:solidFill>
                        <a:effectLst/>
                        <a:latin typeface="+mn-lt"/>
                        <a:ea typeface="+mn-ea"/>
                        <a:cs typeface="+mn-cs"/>
                      </a:endParaRPr>
                    </a:p>
                  </a:txBody>
                  <a:tcPr marL="3810" marR="3810" marT="0" marB="0">
                    <a:solidFill>
                      <a:schemeClr val="accent2">
                        <a:lumMod val="20000"/>
                        <a:lumOff val="80000"/>
                      </a:schemeClr>
                    </a:solidFill>
                  </a:tcPr>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(Superviseurs techniques - les divergences sont revues par un deuxième radiologiste)</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(Intention d’amélioration)</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(Certains clichés, mais pas tous)</a:t>
                      </a:r>
                      <a:endParaRPr lang="en-US" sz="1100" kern="1200">
                        <a:solidFill>
                          <a:schemeClr val="accent4"/>
                        </a:solidFill>
                        <a:effectLst/>
                        <a:latin typeface="+mn-lt"/>
                        <a:ea typeface="+mn-ea"/>
                        <a:cs typeface="+mn-cs"/>
                      </a:endParaRPr>
                    </a:p>
                  </a:txBody>
                  <a:tcPr marL="3810" marR="3810" marT="0" marB="0"/>
                </a:tc>
                <a:extLst>
                  <a:ext uri="{0D108BD9-81ED-4DB2-BD59-A6C34878D82A}">
                    <a16:rowId xmlns:a16="http://schemas.microsoft.com/office/drawing/2014/main" val="2810896359"/>
                  </a:ext>
                </a:extLst>
              </a:tr>
              <a:tr h="246761">
                <a:tc>
                  <a:txBody>
                    <a:bodyPr/>
                    <a:lstStyle/>
                    <a:p>
                      <a:pPr marL="0" marR="0" algn="ctr">
                        <a:lnSpc>
                          <a:spcPct val="107000"/>
                        </a:lnSpc>
                        <a:spcBef>
                          <a:spcPts val="0"/>
                        </a:spcBef>
                        <a:spcAft>
                          <a:spcPts val="0"/>
                        </a:spcAft>
                      </a:pPr>
                      <a:r>
                        <a:rPr lang="fr-CA" sz="1100" b="1" kern="1200">
                          <a:solidFill>
                            <a:schemeClr val="accent4"/>
                          </a:solidFill>
                          <a:effectLst/>
                          <a:latin typeface="+mn-lt"/>
                          <a:ea typeface="+mn-ea"/>
                          <a:cs typeface="+mn-cs"/>
                        </a:rPr>
                        <a:t>Man.</a:t>
                      </a:r>
                      <a:endParaRPr lang="en-US" sz="1100" b="1" kern="1200">
                        <a:solidFill>
                          <a:schemeClr val="accent4"/>
                        </a:solidFill>
                        <a:effectLst/>
                        <a:latin typeface="+mn-lt"/>
                        <a:ea typeface="+mn-ea"/>
                        <a:cs typeface="+mn-cs"/>
                      </a:endParaRPr>
                    </a:p>
                  </a:txBody>
                  <a:tcPr marL="3810" marR="3810" marT="0" marB="0">
                    <a:solidFill>
                      <a:schemeClr val="accent2">
                        <a:lumMod val="20000"/>
                        <a:lumOff val="80000"/>
                      </a:schemeClr>
                    </a:solidFill>
                  </a:tcPr>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✓4</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(Certains clichés, mais pas tous)</a:t>
                      </a:r>
                      <a:endParaRPr lang="en-US" sz="1100" kern="1200">
                        <a:solidFill>
                          <a:schemeClr val="accent4"/>
                        </a:solidFill>
                        <a:effectLst/>
                        <a:latin typeface="+mn-lt"/>
                        <a:ea typeface="+mn-ea"/>
                        <a:cs typeface="+mn-cs"/>
                      </a:endParaRPr>
                    </a:p>
                  </a:txBody>
                  <a:tcPr marL="3810" marR="3810" marT="0" marB="0"/>
                </a:tc>
                <a:extLst>
                  <a:ext uri="{0D108BD9-81ED-4DB2-BD59-A6C34878D82A}">
                    <a16:rowId xmlns:a16="http://schemas.microsoft.com/office/drawing/2014/main" val="996289024"/>
                  </a:ext>
                </a:extLst>
              </a:tr>
              <a:tr h="499091">
                <a:tc>
                  <a:txBody>
                    <a:bodyPr/>
                    <a:lstStyle/>
                    <a:p>
                      <a:pPr marL="0" marR="0" algn="ctr">
                        <a:lnSpc>
                          <a:spcPct val="107000"/>
                        </a:lnSpc>
                        <a:spcBef>
                          <a:spcPts val="0"/>
                        </a:spcBef>
                        <a:spcAft>
                          <a:spcPts val="720"/>
                        </a:spcAft>
                      </a:pPr>
                      <a:r>
                        <a:rPr lang="fr-CA" sz="1100" b="1" kern="1200">
                          <a:solidFill>
                            <a:schemeClr val="accent4"/>
                          </a:solidFill>
                          <a:effectLst/>
                          <a:latin typeface="+mn-lt"/>
                          <a:ea typeface="+mn-ea"/>
                          <a:cs typeface="+mn-cs"/>
                        </a:rPr>
                        <a:t>Ont.</a:t>
                      </a:r>
                      <a:endParaRPr lang="en-US" sz="1100" b="1" kern="1200">
                        <a:solidFill>
                          <a:schemeClr val="accent4"/>
                        </a:solidFill>
                        <a:effectLst/>
                        <a:latin typeface="+mn-lt"/>
                        <a:ea typeface="+mn-ea"/>
                        <a:cs typeface="+mn-cs"/>
                      </a:endParaRPr>
                    </a:p>
                  </a:txBody>
                  <a:tcPr marL="3810" marR="3810" marT="0" marB="0">
                    <a:solidFill>
                      <a:schemeClr val="accent2">
                        <a:lumMod val="20000"/>
                        <a:lumOff val="80000"/>
                      </a:schemeClr>
                    </a:solidFill>
                  </a:tcPr>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✓4</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(Encouragée à l’échelle du centre)</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(Certains clichés, mais pas tous)</a:t>
                      </a:r>
                      <a:endParaRPr lang="en-US" sz="1100" kern="1200">
                        <a:solidFill>
                          <a:schemeClr val="accent4"/>
                        </a:solidFill>
                        <a:effectLst/>
                        <a:latin typeface="+mn-lt"/>
                        <a:ea typeface="+mn-ea"/>
                        <a:cs typeface="+mn-cs"/>
                      </a:endParaRPr>
                    </a:p>
                  </a:txBody>
                  <a:tcPr marL="3810" marR="3810" marT="0" marB="0"/>
                </a:tc>
                <a:extLst>
                  <a:ext uri="{0D108BD9-81ED-4DB2-BD59-A6C34878D82A}">
                    <a16:rowId xmlns:a16="http://schemas.microsoft.com/office/drawing/2014/main" val="2184556563"/>
                  </a:ext>
                </a:extLst>
              </a:tr>
              <a:tr h="158866">
                <a:tc>
                  <a:txBody>
                    <a:bodyPr/>
                    <a:lstStyle/>
                    <a:p>
                      <a:pPr marL="0" marR="0" algn="ctr">
                        <a:lnSpc>
                          <a:spcPct val="107000"/>
                        </a:lnSpc>
                        <a:spcBef>
                          <a:spcPts val="0"/>
                        </a:spcBef>
                        <a:spcAft>
                          <a:spcPts val="0"/>
                        </a:spcAft>
                      </a:pPr>
                      <a:r>
                        <a:rPr lang="fr-CA" sz="1100" b="1" kern="1200">
                          <a:solidFill>
                            <a:schemeClr val="accent4"/>
                          </a:solidFill>
                          <a:effectLst/>
                          <a:latin typeface="+mn-lt"/>
                          <a:ea typeface="+mn-ea"/>
                          <a:cs typeface="+mn-cs"/>
                        </a:rPr>
                        <a:t>Qc</a:t>
                      </a:r>
                      <a:endParaRPr lang="en-US" sz="1100" b="1" kern="1200">
                        <a:solidFill>
                          <a:schemeClr val="accent4"/>
                        </a:solidFill>
                        <a:effectLst/>
                        <a:latin typeface="+mn-lt"/>
                        <a:ea typeface="+mn-ea"/>
                        <a:cs typeface="+mn-cs"/>
                      </a:endParaRPr>
                    </a:p>
                  </a:txBody>
                  <a:tcPr marL="3810" marR="3810" marT="0" marB="0">
                    <a:solidFill>
                      <a:schemeClr val="accent2">
                        <a:lumMod val="20000"/>
                        <a:lumOff val="80000"/>
                      </a:schemeClr>
                    </a:solidFill>
                  </a:tcPr>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4</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extLst>
                  <a:ext uri="{0D108BD9-81ED-4DB2-BD59-A6C34878D82A}">
                    <a16:rowId xmlns:a16="http://schemas.microsoft.com/office/drawing/2014/main" val="779536223"/>
                  </a:ext>
                </a:extLst>
              </a:tr>
              <a:tr h="372927">
                <a:tc>
                  <a:txBody>
                    <a:bodyPr/>
                    <a:lstStyle/>
                    <a:p>
                      <a:pPr marL="0" marR="0" algn="ctr">
                        <a:lnSpc>
                          <a:spcPct val="107000"/>
                        </a:lnSpc>
                        <a:spcBef>
                          <a:spcPts val="0"/>
                        </a:spcBef>
                        <a:spcAft>
                          <a:spcPts val="0"/>
                        </a:spcAft>
                      </a:pPr>
                      <a:r>
                        <a:rPr lang="fr-CA" sz="1100" b="1" kern="1200">
                          <a:solidFill>
                            <a:schemeClr val="accent4"/>
                          </a:solidFill>
                          <a:effectLst/>
                          <a:latin typeface="+mn-lt"/>
                          <a:ea typeface="+mn-ea"/>
                          <a:cs typeface="+mn-cs"/>
                        </a:rPr>
                        <a:t>N.‑B.</a:t>
                      </a:r>
                      <a:endParaRPr lang="en-US" sz="1100" b="1" kern="1200">
                        <a:solidFill>
                          <a:schemeClr val="accent4"/>
                        </a:solidFill>
                        <a:effectLst/>
                        <a:latin typeface="+mn-lt"/>
                        <a:ea typeface="+mn-ea"/>
                        <a:cs typeface="+mn-cs"/>
                      </a:endParaRPr>
                    </a:p>
                  </a:txBody>
                  <a:tcPr marL="3810" marR="3810" marT="0" marB="0">
                    <a:solidFill>
                      <a:schemeClr val="accent2">
                        <a:lumMod val="20000"/>
                        <a:lumOff val="80000"/>
                      </a:schemeClr>
                    </a:solidFill>
                  </a:tcPr>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✓4</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(Peut varier selon le centre)</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extLst>
                  <a:ext uri="{0D108BD9-81ED-4DB2-BD59-A6C34878D82A}">
                    <a16:rowId xmlns:a16="http://schemas.microsoft.com/office/drawing/2014/main" val="2992824427"/>
                  </a:ext>
                </a:extLst>
              </a:tr>
              <a:tr h="158866">
                <a:tc>
                  <a:txBody>
                    <a:bodyPr/>
                    <a:lstStyle/>
                    <a:p>
                      <a:pPr marL="0" marR="0" algn="ctr">
                        <a:lnSpc>
                          <a:spcPct val="107000"/>
                        </a:lnSpc>
                        <a:spcBef>
                          <a:spcPts val="0"/>
                        </a:spcBef>
                        <a:spcAft>
                          <a:spcPts val="0"/>
                        </a:spcAft>
                      </a:pPr>
                      <a:r>
                        <a:rPr lang="fr-CA" sz="1100" b="1" kern="1200">
                          <a:solidFill>
                            <a:schemeClr val="accent4"/>
                          </a:solidFill>
                          <a:effectLst/>
                          <a:latin typeface="+mn-lt"/>
                          <a:ea typeface="+mn-ea"/>
                          <a:cs typeface="+mn-cs"/>
                        </a:rPr>
                        <a:t>N.‑É.</a:t>
                      </a:r>
                      <a:endParaRPr lang="en-US" sz="1100" b="1" kern="1200">
                        <a:solidFill>
                          <a:schemeClr val="accent4"/>
                        </a:solidFill>
                        <a:effectLst/>
                        <a:latin typeface="+mn-lt"/>
                        <a:ea typeface="+mn-ea"/>
                        <a:cs typeface="+mn-cs"/>
                      </a:endParaRPr>
                    </a:p>
                  </a:txBody>
                  <a:tcPr marL="3810" marR="3810" marT="0" marB="0">
                    <a:solidFill>
                      <a:schemeClr val="accent2">
                        <a:lumMod val="20000"/>
                        <a:lumOff val="80000"/>
                      </a:schemeClr>
                    </a:solidFill>
                  </a:tcPr>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✓4</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extLst>
                  <a:ext uri="{0D108BD9-81ED-4DB2-BD59-A6C34878D82A}">
                    <a16:rowId xmlns:a16="http://schemas.microsoft.com/office/drawing/2014/main" val="2751986836"/>
                  </a:ext>
                </a:extLst>
              </a:tr>
              <a:tr h="498327">
                <a:tc>
                  <a:txBody>
                    <a:bodyPr/>
                    <a:lstStyle/>
                    <a:p>
                      <a:pPr marL="0" marR="0" algn="ctr">
                        <a:lnSpc>
                          <a:spcPct val="107000"/>
                        </a:lnSpc>
                        <a:spcBef>
                          <a:spcPts val="0"/>
                        </a:spcBef>
                        <a:spcAft>
                          <a:spcPts val="0"/>
                        </a:spcAft>
                      </a:pPr>
                      <a:r>
                        <a:rPr lang="fr-CA" sz="1100" b="1" kern="1200">
                          <a:solidFill>
                            <a:schemeClr val="accent4"/>
                          </a:solidFill>
                          <a:effectLst/>
                          <a:latin typeface="+mn-lt"/>
                          <a:ea typeface="+mn-ea"/>
                          <a:cs typeface="+mn-cs"/>
                        </a:rPr>
                        <a:t>Î.‑P.‑É.</a:t>
                      </a:r>
                      <a:endParaRPr lang="en-US" sz="1100" b="1" kern="1200">
                        <a:solidFill>
                          <a:schemeClr val="accent4"/>
                        </a:solidFill>
                        <a:effectLst/>
                        <a:latin typeface="+mn-lt"/>
                        <a:ea typeface="+mn-ea"/>
                        <a:cs typeface="+mn-cs"/>
                      </a:endParaRPr>
                    </a:p>
                  </a:txBody>
                  <a:tcPr marL="3810" marR="3810" marT="0" marB="0">
                    <a:solidFill>
                      <a:schemeClr val="accent2">
                        <a:lumMod val="20000"/>
                        <a:lumOff val="80000"/>
                      </a:schemeClr>
                    </a:solidFill>
                  </a:tcPr>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p>
                      <a:pPr marL="0" marR="0" algn="ctr">
                        <a:lnSpc>
                          <a:spcPct val="107000"/>
                        </a:lnSpc>
                        <a:spcBef>
                          <a:spcPts val="0"/>
                        </a:spcBef>
                        <a:spcAft>
                          <a:spcPts val="0"/>
                        </a:spcAft>
                      </a:pPr>
                      <a:r>
                        <a:rPr lang="fr-CA" sz="1100" kern="1200">
                          <a:solidFill>
                            <a:schemeClr val="accent4"/>
                          </a:solidFill>
                          <a:effectLst/>
                          <a:latin typeface="+mn-lt"/>
                          <a:ea typeface="+mn-ea"/>
                          <a:cs typeface="+mn-cs"/>
                        </a:rPr>
                        <a:t>(Encouragée à l’échelle du centre)</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(Pour un certain nombre de radiologistes)</a:t>
                      </a:r>
                      <a:endParaRPr lang="en-US" sz="1100" kern="1200">
                        <a:solidFill>
                          <a:schemeClr val="accent4"/>
                        </a:solidFill>
                        <a:effectLst/>
                        <a:latin typeface="+mn-lt"/>
                        <a:ea typeface="+mn-ea"/>
                        <a:cs typeface="+mn-cs"/>
                      </a:endParaRPr>
                    </a:p>
                  </a:txBody>
                  <a:tcPr marL="3810" marR="3810" marT="0" marB="0"/>
                </a:tc>
                <a:extLst>
                  <a:ext uri="{0D108BD9-81ED-4DB2-BD59-A6C34878D82A}">
                    <a16:rowId xmlns:a16="http://schemas.microsoft.com/office/drawing/2014/main" val="3189807419"/>
                  </a:ext>
                </a:extLst>
              </a:tr>
              <a:tr h="150677">
                <a:tc>
                  <a:txBody>
                    <a:bodyPr/>
                    <a:lstStyle/>
                    <a:p>
                      <a:pPr marL="0" marR="0" algn="ctr">
                        <a:lnSpc>
                          <a:spcPct val="107000"/>
                        </a:lnSpc>
                        <a:spcBef>
                          <a:spcPts val="0"/>
                        </a:spcBef>
                        <a:spcAft>
                          <a:spcPts val="0"/>
                        </a:spcAft>
                      </a:pPr>
                      <a:r>
                        <a:rPr lang="fr-CA" sz="1100" b="1" kern="1200">
                          <a:solidFill>
                            <a:schemeClr val="accent4"/>
                          </a:solidFill>
                          <a:effectLst/>
                          <a:latin typeface="+mn-lt"/>
                          <a:ea typeface="+mn-ea"/>
                          <a:cs typeface="+mn-cs"/>
                        </a:rPr>
                        <a:t>T.‑N.‑L.</a:t>
                      </a:r>
                      <a:endParaRPr lang="en-US" sz="1100" b="1" kern="1200">
                        <a:solidFill>
                          <a:schemeClr val="accent4"/>
                        </a:solidFill>
                        <a:effectLst/>
                        <a:latin typeface="+mn-lt"/>
                        <a:ea typeface="+mn-ea"/>
                        <a:cs typeface="+mn-cs"/>
                      </a:endParaRPr>
                    </a:p>
                  </a:txBody>
                  <a:tcPr marL="3810" marR="3810" marT="0" marB="0">
                    <a:solidFill>
                      <a:schemeClr val="accent2">
                        <a:lumMod val="20000"/>
                        <a:lumOff val="80000"/>
                      </a:schemeClr>
                    </a:solidFill>
                  </a:tcPr>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a:t>
                      </a:r>
                      <a:endParaRPr lang="en-US" sz="1100" kern="1200">
                        <a:solidFill>
                          <a:schemeClr val="accent4"/>
                        </a:solidFill>
                        <a:effectLst/>
                        <a:latin typeface="+mn-lt"/>
                        <a:ea typeface="+mn-ea"/>
                        <a:cs typeface="+mn-cs"/>
                      </a:endParaRPr>
                    </a:p>
                  </a:txBody>
                  <a:tcPr marL="3810" marR="3810" marT="0" marB="0"/>
                </a:tc>
                <a:tc>
                  <a:txBody>
                    <a:bodyPr/>
                    <a:lstStyle/>
                    <a:p>
                      <a:pPr marL="0" marR="0" algn="ctr">
                        <a:lnSpc>
                          <a:spcPct val="107000"/>
                        </a:lnSpc>
                        <a:spcBef>
                          <a:spcPts val="0"/>
                        </a:spcBef>
                        <a:spcAft>
                          <a:spcPts val="0"/>
                        </a:spcAft>
                      </a:pPr>
                      <a:r>
                        <a:rPr lang="fr-CA" sz="1100" kern="1200">
                          <a:solidFill>
                            <a:schemeClr val="accent4"/>
                          </a:solidFill>
                          <a:effectLst/>
                          <a:latin typeface="+mn-lt"/>
                          <a:ea typeface="+mn-ea"/>
                          <a:cs typeface="+mn-cs"/>
                        </a:rPr>
                        <a:t> </a:t>
                      </a:r>
                      <a:endParaRPr lang="en-US" sz="1100" kern="1200">
                        <a:solidFill>
                          <a:schemeClr val="accent4"/>
                        </a:solidFill>
                        <a:effectLst/>
                        <a:latin typeface="+mn-lt"/>
                        <a:ea typeface="+mn-ea"/>
                        <a:cs typeface="+mn-cs"/>
                      </a:endParaRPr>
                    </a:p>
                  </a:txBody>
                  <a:tcPr marL="3810" marR="3810" marT="0" marB="0"/>
                </a:tc>
                <a:extLst>
                  <a:ext uri="{0D108BD9-81ED-4DB2-BD59-A6C34878D82A}">
                    <a16:rowId xmlns:a16="http://schemas.microsoft.com/office/drawing/2014/main" val="4032773141"/>
                  </a:ext>
                </a:extLst>
              </a:tr>
            </a:tbl>
          </a:graphicData>
        </a:graphic>
      </p:graphicFrame>
      <p:sp>
        <p:nvSpPr>
          <p:cNvPr id="10" name="TextBox 9">
            <a:extLst>
              <a:ext uri="{FF2B5EF4-FFF2-40B4-BE49-F238E27FC236}">
                <a16:creationId xmlns:a16="http://schemas.microsoft.com/office/drawing/2014/main" id="{707F6BFC-9E88-47A4-AC58-C45D8B058544}"/>
              </a:ext>
            </a:extLst>
          </p:cNvPr>
          <p:cNvSpPr txBox="1"/>
          <p:nvPr/>
        </p:nvSpPr>
        <p:spPr>
          <a:xfrm>
            <a:off x="1039340" y="6365815"/>
            <a:ext cx="8586296" cy="246221"/>
          </a:xfrm>
          <a:prstGeom prst="rect">
            <a:avLst/>
          </a:prstGeom>
          <a:noFill/>
        </p:spPr>
        <p:txBody>
          <a:bodyPr wrap="square">
            <a:spAutoFit/>
          </a:bodyPr>
          <a:lstStyle/>
          <a:p>
            <a:r>
              <a:rPr lang="fr-FR" sz="1000">
                <a:solidFill>
                  <a:schemeClr val="bg1"/>
                </a:solidFill>
              </a:rPr>
              <a:t>N.-É. : * Certains radiologistes ont une formation postdoctorale en imagerie mammaire</a:t>
            </a:r>
            <a:endParaRPr lang="en-US" sz="1000">
              <a:solidFill>
                <a:schemeClr val="bg1"/>
              </a:solidFill>
            </a:endParaRPr>
          </a:p>
        </p:txBody>
      </p:sp>
    </p:spTree>
    <p:extLst>
      <p:ext uri="{BB962C8B-B14F-4D97-AF65-F5344CB8AC3E}">
        <p14:creationId xmlns:p14="http://schemas.microsoft.com/office/powerpoint/2010/main" val="20731485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715824" y="131424"/>
            <a:ext cx="10380786" cy="345482"/>
          </a:xfrm>
        </p:spPr>
        <p:txBody>
          <a:bodyPr>
            <a:normAutofit/>
          </a:bodyPr>
          <a:lstStyle/>
          <a:p>
            <a:r>
              <a:rPr lang="fr-FR" sz="1600" dirty="0"/>
              <a:t>Stratégies visant à améliorer le dépistage chez les populations mal desservies</a:t>
            </a:r>
            <a:r>
              <a:rPr lang="en-US" sz="1600" dirty="0"/>
              <a:t> (3/4)</a:t>
            </a:r>
          </a:p>
        </p:txBody>
      </p:sp>
      <p:graphicFrame>
        <p:nvGraphicFramePr>
          <p:cNvPr id="2" name="Table 1">
            <a:extLst>
              <a:ext uri="{FF2B5EF4-FFF2-40B4-BE49-F238E27FC236}">
                <a16:creationId xmlns:a16="http://schemas.microsoft.com/office/drawing/2014/main" id="{D4766C69-7A37-D7F3-4C13-63439F1348BF}"/>
              </a:ext>
            </a:extLst>
          </p:cNvPr>
          <p:cNvGraphicFramePr>
            <a:graphicFrameLocks noGrp="1"/>
          </p:cNvGraphicFramePr>
          <p:nvPr>
            <p:extLst>
              <p:ext uri="{D42A27DB-BD31-4B8C-83A1-F6EECF244321}">
                <p14:modId xmlns:p14="http://schemas.microsoft.com/office/powerpoint/2010/main" val="2897242445"/>
              </p:ext>
            </p:extLst>
          </p:nvPr>
        </p:nvGraphicFramePr>
        <p:xfrm>
          <a:off x="101599" y="476906"/>
          <a:ext cx="11118800" cy="5270500"/>
        </p:xfrm>
        <a:graphic>
          <a:graphicData uri="http://schemas.openxmlformats.org/drawingml/2006/table">
            <a:tbl>
              <a:tblPr firstRow="1" firstCol="1">
                <a:tableStyleId>{5C22544A-7EE6-4342-B048-85BDC9FD1C3A}</a:tableStyleId>
              </a:tblPr>
              <a:tblGrid>
                <a:gridCol w="372110">
                  <a:extLst>
                    <a:ext uri="{9D8B030D-6E8A-4147-A177-3AD203B41FA5}">
                      <a16:colId xmlns:a16="http://schemas.microsoft.com/office/drawing/2014/main" val="4117233806"/>
                    </a:ext>
                  </a:extLst>
                </a:gridCol>
                <a:gridCol w="1926835">
                  <a:extLst>
                    <a:ext uri="{9D8B030D-6E8A-4147-A177-3AD203B41FA5}">
                      <a16:colId xmlns:a16="http://schemas.microsoft.com/office/drawing/2014/main" val="3725947686"/>
                    </a:ext>
                  </a:extLst>
                </a:gridCol>
                <a:gridCol w="2939953">
                  <a:extLst>
                    <a:ext uri="{9D8B030D-6E8A-4147-A177-3AD203B41FA5}">
                      <a16:colId xmlns:a16="http://schemas.microsoft.com/office/drawing/2014/main" val="810568263"/>
                    </a:ext>
                  </a:extLst>
                </a:gridCol>
                <a:gridCol w="2109213">
                  <a:extLst>
                    <a:ext uri="{9D8B030D-6E8A-4147-A177-3AD203B41FA5}">
                      <a16:colId xmlns:a16="http://schemas.microsoft.com/office/drawing/2014/main" val="1717457685"/>
                    </a:ext>
                  </a:extLst>
                </a:gridCol>
                <a:gridCol w="3770689">
                  <a:extLst>
                    <a:ext uri="{9D8B030D-6E8A-4147-A177-3AD203B41FA5}">
                      <a16:colId xmlns:a16="http://schemas.microsoft.com/office/drawing/2014/main" val="2464180176"/>
                    </a:ext>
                  </a:extLst>
                </a:gridCol>
              </a:tblGrid>
              <a:tr h="232014">
                <a:tc>
                  <a:txBody>
                    <a:bodyPr/>
                    <a:lstStyle/>
                    <a:p>
                      <a:pPr marL="0" marR="0" algn="ctr">
                        <a:lnSpc>
                          <a:spcPct val="107000"/>
                        </a:lnSpc>
                        <a:spcBef>
                          <a:spcPts val="100"/>
                        </a:spcBef>
                        <a:spcAft>
                          <a:spcPts val="100"/>
                        </a:spcAft>
                      </a:pPr>
                      <a:r>
                        <a:rPr lang="en-US" sz="900" dirty="0">
                          <a:solidFill>
                            <a:schemeClr val="accent4"/>
                          </a:solidFill>
                          <a:effectLst/>
                        </a:rPr>
                        <a:t>P/T</a:t>
                      </a:r>
                      <a:endParaRPr lang="en-US" sz="9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0492" marR="30492" marT="0" marB="0" anchor="ctr">
                    <a:solidFill>
                      <a:schemeClr val="accent2">
                        <a:lumMod val="20000"/>
                        <a:lumOff val="80000"/>
                      </a:schemeClr>
                    </a:solidFill>
                  </a:tcPr>
                </a:tc>
                <a:tc>
                  <a:txBody>
                    <a:bodyPr/>
                    <a:lstStyle/>
                    <a:p>
                      <a:pPr marL="0" marR="0" algn="ctr">
                        <a:lnSpc>
                          <a:spcPct val="107000"/>
                        </a:lnSpc>
                        <a:spcBef>
                          <a:spcPts val="100"/>
                        </a:spcBef>
                        <a:spcAft>
                          <a:spcPts val="100"/>
                        </a:spcAft>
                      </a:pPr>
                      <a:r>
                        <a:rPr lang="en-US" sz="900" b="1" kern="1200" dirty="0">
                          <a:solidFill>
                            <a:schemeClr val="accent4"/>
                          </a:solidFill>
                          <a:effectLst/>
                          <a:latin typeface="+mn-lt"/>
                          <a:ea typeface="+mn-ea"/>
                          <a:cs typeface="+mn-cs"/>
                        </a:rPr>
                        <a:t>Public(s) </a:t>
                      </a:r>
                      <a:r>
                        <a:rPr lang="en-US" sz="900" b="1" kern="1200" dirty="0" err="1">
                          <a:solidFill>
                            <a:schemeClr val="accent4"/>
                          </a:solidFill>
                          <a:effectLst/>
                          <a:latin typeface="+mn-lt"/>
                          <a:ea typeface="+mn-ea"/>
                          <a:cs typeface="+mn-cs"/>
                        </a:rPr>
                        <a:t>visé</a:t>
                      </a:r>
                      <a:r>
                        <a:rPr lang="en-US" sz="900" b="1" kern="1200" dirty="0">
                          <a:solidFill>
                            <a:schemeClr val="accent4"/>
                          </a:solidFill>
                          <a:effectLst/>
                          <a:latin typeface="+mn-lt"/>
                          <a:ea typeface="+mn-ea"/>
                          <a:cs typeface="+mn-cs"/>
                        </a:rPr>
                        <a:t>(s) :</a:t>
                      </a:r>
                    </a:p>
                  </a:txBody>
                  <a:tcPr marL="68580" marR="68580" marT="0" marB="0" anchor="ctr">
                    <a:solidFill>
                      <a:schemeClr val="accent2">
                        <a:lumMod val="20000"/>
                        <a:lumOff val="80000"/>
                      </a:schemeClr>
                    </a:solidFill>
                  </a:tcPr>
                </a:tc>
                <a:tc>
                  <a:txBody>
                    <a:bodyPr/>
                    <a:lstStyle/>
                    <a:p>
                      <a:pPr marL="0" marR="0" algn="ctr">
                        <a:lnSpc>
                          <a:spcPct val="107000"/>
                        </a:lnSpc>
                        <a:spcBef>
                          <a:spcPts val="100"/>
                        </a:spcBef>
                        <a:spcAft>
                          <a:spcPts val="100"/>
                        </a:spcAft>
                      </a:pPr>
                      <a:r>
                        <a:rPr lang="en-US" sz="900" b="1" kern="1200" dirty="0" err="1">
                          <a:solidFill>
                            <a:schemeClr val="accent4"/>
                          </a:solidFill>
                          <a:effectLst/>
                          <a:latin typeface="+mn-lt"/>
                          <a:ea typeface="+mn-ea"/>
                          <a:cs typeface="+mn-cs"/>
                        </a:rPr>
                        <a:t>Stratégies</a:t>
                      </a:r>
                      <a:r>
                        <a:rPr lang="en-US" sz="900" b="1" kern="1200" dirty="0">
                          <a:solidFill>
                            <a:schemeClr val="accent4"/>
                          </a:solidFill>
                          <a:effectLst/>
                          <a:latin typeface="+mn-lt"/>
                          <a:ea typeface="+mn-ea"/>
                          <a:cs typeface="+mn-cs"/>
                        </a:rPr>
                        <a:t> </a:t>
                      </a:r>
                      <a:r>
                        <a:rPr lang="en-US" sz="900" b="1" kern="1200" dirty="0" err="1">
                          <a:solidFill>
                            <a:schemeClr val="accent4"/>
                          </a:solidFill>
                          <a:effectLst/>
                          <a:latin typeface="+mn-lt"/>
                          <a:ea typeface="+mn-ea"/>
                          <a:cs typeface="+mn-cs"/>
                        </a:rPr>
                        <a:t>utilisées</a:t>
                      </a:r>
                      <a:r>
                        <a:rPr lang="en-US" sz="900" b="1" kern="1200" dirty="0">
                          <a:solidFill>
                            <a:schemeClr val="accent4"/>
                          </a:solidFill>
                          <a:effectLst/>
                          <a:latin typeface="+mn-lt"/>
                          <a:ea typeface="+mn-ea"/>
                          <a:cs typeface="+mn-cs"/>
                        </a:rPr>
                        <a:t> :</a:t>
                      </a:r>
                    </a:p>
                  </a:txBody>
                  <a:tcPr marL="68580" marR="68580" marT="0" marB="0" anchor="ctr">
                    <a:solidFill>
                      <a:schemeClr val="accent2">
                        <a:lumMod val="20000"/>
                        <a:lumOff val="80000"/>
                      </a:schemeClr>
                    </a:solidFill>
                  </a:tcPr>
                </a:tc>
                <a:tc>
                  <a:txBody>
                    <a:bodyPr/>
                    <a:lstStyle/>
                    <a:p>
                      <a:pPr marL="0" marR="0" algn="ctr">
                        <a:lnSpc>
                          <a:spcPct val="107000"/>
                        </a:lnSpc>
                        <a:spcBef>
                          <a:spcPts val="720"/>
                        </a:spcBef>
                        <a:spcAft>
                          <a:spcPts val="720"/>
                        </a:spcAft>
                      </a:pPr>
                      <a:r>
                        <a:rPr lang="en-US" sz="900" b="1" kern="1200" dirty="0" err="1">
                          <a:solidFill>
                            <a:schemeClr val="accent4"/>
                          </a:solidFill>
                          <a:effectLst/>
                          <a:latin typeface="+mn-lt"/>
                          <a:ea typeface="+mn-ea"/>
                          <a:cs typeface="+mn-cs"/>
                        </a:rPr>
                        <a:t>Stratégie</a:t>
                      </a:r>
                      <a:r>
                        <a:rPr lang="en-US" sz="900" b="1" kern="1200" dirty="0">
                          <a:solidFill>
                            <a:schemeClr val="accent4"/>
                          </a:solidFill>
                          <a:effectLst/>
                          <a:latin typeface="+mn-lt"/>
                          <a:ea typeface="+mn-ea"/>
                          <a:cs typeface="+mn-cs"/>
                        </a:rPr>
                        <a:t> </a:t>
                      </a:r>
                      <a:r>
                        <a:rPr lang="en-US" sz="900" b="1" kern="1200" dirty="0" err="1">
                          <a:solidFill>
                            <a:schemeClr val="accent4"/>
                          </a:solidFill>
                          <a:effectLst/>
                          <a:latin typeface="+mn-lt"/>
                          <a:ea typeface="+mn-ea"/>
                          <a:cs typeface="+mn-cs"/>
                        </a:rPr>
                        <a:t>élaborée</a:t>
                      </a:r>
                      <a:r>
                        <a:rPr lang="en-US" sz="900" b="1" kern="1200" dirty="0">
                          <a:solidFill>
                            <a:schemeClr val="accent4"/>
                          </a:solidFill>
                          <a:effectLst/>
                          <a:latin typeface="+mn-lt"/>
                          <a:ea typeface="+mn-ea"/>
                          <a:cs typeface="+mn-cs"/>
                        </a:rPr>
                        <a:t> </a:t>
                      </a:r>
                      <a:r>
                        <a:rPr lang="en-US" sz="900" b="1" kern="1200" dirty="0" err="1">
                          <a:solidFill>
                            <a:schemeClr val="accent4"/>
                          </a:solidFill>
                          <a:effectLst/>
                          <a:latin typeface="+mn-lt"/>
                          <a:ea typeface="+mn-ea"/>
                          <a:cs typeface="+mn-cs"/>
                        </a:rPr>
                        <a:t>conjointement</a:t>
                      </a:r>
                      <a:r>
                        <a:rPr lang="en-US" sz="900" b="1" kern="1200" dirty="0">
                          <a:solidFill>
                            <a:schemeClr val="accent4"/>
                          </a:solidFill>
                          <a:effectLst/>
                          <a:latin typeface="+mn-lt"/>
                          <a:ea typeface="+mn-ea"/>
                          <a:cs typeface="+mn-cs"/>
                        </a:rPr>
                        <a:t> avec le </a:t>
                      </a:r>
                      <a:r>
                        <a:rPr lang="en-US" sz="900" b="1" kern="1200" dirty="0" err="1">
                          <a:solidFill>
                            <a:schemeClr val="accent4"/>
                          </a:solidFill>
                          <a:effectLst/>
                          <a:latin typeface="+mn-lt"/>
                          <a:ea typeface="+mn-ea"/>
                          <a:cs typeface="+mn-cs"/>
                        </a:rPr>
                        <a:t>groupe</a:t>
                      </a:r>
                      <a:r>
                        <a:rPr lang="en-US" sz="900" b="1" kern="1200" dirty="0">
                          <a:solidFill>
                            <a:schemeClr val="accent4"/>
                          </a:solidFill>
                          <a:effectLst/>
                          <a:latin typeface="+mn-lt"/>
                          <a:ea typeface="+mn-ea"/>
                          <a:cs typeface="+mn-cs"/>
                        </a:rPr>
                        <a:t> </a:t>
                      </a:r>
                      <a:r>
                        <a:rPr lang="en-US" sz="900" b="1" kern="1200" dirty="0" err="1">
                          <a:solidFill>
                            <a:schemeClr val="accent4"/>
                          </a:solidFill>
                          <a:effectLst/>
                          <a:latin typeface="+mn-lt"/>
                          <a:ea typeface="+mn-ea"/>
                          <a:cs typeface="+mn-cs"/>
                        </a:rPr>
                        <a:t>concerné</a:t>
                      </a:r>
                      <a:endParaRPr lang="en-US" sz="900" b="1" kern="1200" dirty="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720"/>
                        </a:spcBef>
                        <a:spcAft>
                          <a:spcPts val="720"/>
                        </a:spcAft>
                      </a:pPr>
                      <a:r>
                        <a:rPr lang="en-US" sz="900" b="1" kern="1200" dirty="0">
                          <a:solidFill>
                            <a:schemeClr val="accent4"/>
                          </a:solidFill>
                          <a:effectLst/>
                          <a:latin typeface="+mn-lt"/>
                          <a:ea typeface="+mn-ea"/>
                          <a:cs typeface="+mn-cs"/>
                        </a:rPr>
                        <a:t>Description des </a:t>
                      </a:r>
                      <a:r>
                        <a:rPr lang="en-US" sz="900" b="1" kern="1200" dirty="0" err="1">
                          <a:solidFill>
                            <a:schemeClr val="accent4"/>
                          </a:solidFill>
                          <a:effectLst/>
                          <a:latin typeface="+mn-lt"/>
                          <a:ea typeface="+mn-ea"/>
                          <a:cs typeface="+mn-cs"/>
                        </a:rPr>
                        <a:t>activités</a:t>
                      </a:r>
                      <a:r>
                        <a:rPr lang="en-US" sz="900" b="1" kern="1200" dirty="0">
                          <a:solidFill>
                            <a:schemeClr val="accent4"/>
                          </a:solidFill>
                          <a:effectLst/>
                          <a:latin typeface="+mn-lt"/>
                          <a:ea typeface="+mn-ea"/>
                          <a:cs typeface="+mn-cs"/>
                        </a:rPr>
                        <a:t> </a:t>
                      </a:r>
                      <a:r>
                        <a:rPr lang="en-US" sz="900" b="1" kern="1200" dirty="0" err="1">
                          <a:solidFill>
                            <a:schemeClr val="accent4"/>
                          </a:solidFill>
                          <a:effectLst/>
                          <a:latin typeface="+mn-lt"/>
                          <a:ea typeface="+mn-ea"/>
                          <a:cs typeface="+mn-cs"/>
                        </a:rPr>
                        <a:t>visant</a:t>
                      </a:r>
                      <a:r>
                        <a:rPr lang="en-US" sz="900" b="1" kern="1200" dirty="0">
                          <a:solidFill>
                            <a:schemeClr val="accent4"/>
                          </a:solidFill>
                          <a:effectLst/>
                          <a:latin typeface="+mn-lt"/>
                          <a:ea typeface="+mn-ea"/>
                          <a:cs typeface="+mn-cs"/>
                        </a:rPr>
                        <a:t> à </a:t>
                      </a:r>
                      <a:r>
                        <a:rPr lang="en-US" sz="900" b="1" kern="1200" dirty="0" err="1">
                          <a:solidFill>
                            <a:schemeClr val="accent4"/>
                          </a:solidFill>
                          <a:effectLst/>
                          <a:latin typeface="+mn-lt"/>
                          <a:ea typeface="+mn-ea"/>
                          <a:cs typeface="+mn-cs"/>
                        </a:rPr>
                        <a:t>accroître</a:t>
                      </a:r>
                      <a:r>
                        <a:rPr lang="en-US" sz="900" b="1" kern="1200" dirty="0">
                          <a:solidFill>
                            <a:schemeClr val="accent4"/>
                          </a:solidFill>
                          <a:effectLst/>
                          <a:latin typeface="+mn-lt"/>
                          <a:ea typeface="+mn-ea"/>
                          <a:cs typeface="+mn-cs"/>
                        </a:rPr>
                        <a:t> la participation au </a:t>
                      </a:r>
                      <a:r>
                        <a:rPr lang="en-US" sz="900" b="1" kern="1200" dirty="0" err="1">
                          <a:solidFill>
                            <a:schemeClr val="accent4"/>
                          </a:solidFill>
                          <a:effectLst/>
                          <a:latin typeface="+mn-lt"/>
                          <a:ea typeface="+mn-ea"/>
                          <a:cs typeface="+mn-cs"/>
                        </a:rPr>
                        <a:t>dépistage</a:t>
                      </a:r>
                      <a:endParaRPr lang="en-US" sz="900" b="1" kern="1200" dirty="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2012222762"/>
                  </a:ext>
                </a:extLst>
              </a:tr>
              <a:tr h="615924">
                <a:tc>
                  <a:txBody>
                    <a:bodyPr/>
                    <a:lstStyle/>
                    <a:p>
                      <a:pPr marL="0" marR="0" algn="ctr" defTabSz="914400" rtl="0" eaLnBrk="1" latinLnBrk="0" hangingPunct="1">
                        <a:lnSpc>
                          <a:spcPct val="107000"/>
                        </a:lnSpc>
                        <a:spcBef>
                          <a:spcPts val="720"/>
                        </a:spcBef>
                        <a:spcAft>
                          <a:spcPts val="0"/>
                        </a:spcAft>
                      </a:pPr>
                      <a:r>
                        <a:rPr lang="en-US" sz="900" b="1" kern="1200" dirty="0">
                          <a:solidFill>
                            <a:schemeClr val="accent4"/>
                          </a:solidFill>
                          <a:effectLst/>
                          <a:latin typeface="+mn-lt"/>
                          <a:ea typeface="+mn-ea"/>
                          <a:cs typeface="+mn-cs"/>
                        </a:rPr>
                        <a:t>Ont.</a:t>
                      </a:r>
                    </a:p>
                  </a:txBody>
                  <a:tcPr marL="68580" marR="68580" marT="0" marB="0">
                    <a:solidFill>
                      <a:schemeClr val="accent2">
                        <a:lumMod val="20000"/>
                        <a:lumOff val="80000"/>
                      </a:schemeClr>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appartenant</a:t>
                      </a:r>
                      <a:r>
                        <a:rPr lang="en-US" sz="900" b="0" kern="1200" dirty="0">
                          <a:solidFill>
                            <a:schemeClr val="accent4"/>
                          </a:solidFill>
                          <a:effectLst/>
                          <a:latin typeface="+mn-lt"/>
                          <a:ea typeface="+mn-ea"/>
                          <a:cs typeface="+mn-cs"/>
                        </a:rPr>
                        <a:t> à des </a:t>
                      </a:r>
                      <a:r>
                        <a:rPr lang="en-US" sz="900" b="0" kern="1200" dirty="0" err="1">
                          <a:solidFill>
                            <a:schemeClr val="accent4"/>
                          </a:solidFill>
                          <a:effectLst/>
                          <a:latin typeface="+mn-lt"/>
                          <a:ea typeface="+mn-ea"/>
                          <a:cs typeface="+mn-cs"/>
                        </a:rPr>
                        <a:t>minorités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raciales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ou</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ethniques</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appartenant</a:t>
                      </a:r>
                      <a:r>
                        <a:rPr lang="en-US" sz="900" b="0" kern="1200" dirty="0">
                          <a:solidFill>
                            <a:schemeClr val="accent4"/>
                          </a:solidFill>
                          <a:effectLst/>
                          <a:latin typeface="+mn-lt"/>
                          <a:ea typeface="+mn-ea"/>
                          <a:cs typeface="+mn-cs"/>
                        </a:rPr>
                        <a:t> à des </a:t>
                      </a:r>
                      <a:r>
                        <a:rPr lang="en-US" sz="900" b="0" kern="1200" dirty="0" err="1">
                          <a:solidFill>
                            <a:schemeClr val="accent4"/>
                          </a:solidFill>
                          <a:effectLst/>
                          <a:latin typeface="+mn-lt"/>
                          <a:ea typeface="+mn-ea"/>
                          <a:cs typeface="+mn-cs"/>
                        </a:rPr>
                        <a:t>groupes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culturels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particuliers</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non anglophones et non francophones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à </a:t>
                      </a:r>
                      <a:r>
                        <a:rPr lang="en-US" sz="900" b="0" kern="1200" dirty="0" err="1">
                          <a:solidFill>
                            <a:schemeClr val="accent4"/>
                          </a:solidFill>
                          <a:effectLst/>
                          <a:latin typeface="+mn-lt"/>
                          <a:ea typeface="+mn-ea"/>
                          <a:cs typeface="+mn-cs"/>
                        </a:rPr>
                        <a:t>faible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revenu</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n’ayant</a:t>
                      </a:r>
                      <a:r>
                        <a:rPr lang="en-US" sz="900" b="0" kern="1200" dirty="0">
                          <a:solidFill>
                            <a:schemeClr val="accent4"/>
                          </a:solidFill>
                          <a:effectLst/>
                          <a:latin typeface="+mn-lt"/>
                          <a:ea typeface="+mn-ea"/>
                          <a:cs typeface="+mn-cs"/>
                        </a:rPr>
                        <a:t> pas de FSP</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immigrées</a:t>
                      </a:r>
                      <a:r>
                        <a:rPr lang="en-US" sz="900" b="0" kern="1200" dirty="0">
                          <a:solidFill>
                            <a:schemeClr val="accent4"/>
                          </a:solidFill>
                          <a:effectLst/>
                          <a:latin typeface="+mn-lt"/>
                          <a:ea typeface="+mn-ea"/>
                          <a:cs typeface="+mn-cs"/>
                        </a:rPr>
                        <a:t> et/</a:t>
                      </a:r>
                      <a:r>
                        <a:rPr lang="en-US" sz="900" b="0" kern="1200" dirty="0" err="1">
                          <a:solidFill>
                            <a:schemeClr val="accent4"/>
                          </a:solidFill>
                          <a:effectLst/>
                          <a:latin typeface="+mn-lt"/>
                          <a:ea typeface="+mn-ea"/>
                          <a:cs typeface="+mn-cs"/>
                        </a:rPr>
                        <a:t>ou</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réfugiées</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résidant</a:t>
                      </a:r>
                      <a:r>
                        <a:rPr lang="en-US" sz="900" b="0" kern="1200" dirty="0">
                          <a:solidFill>
                            <a:schemeClr val="accent4"/>
                          </a:solidFill>
                          <a:effectLst/>
                          <a:latin typeface="+mn-lt"/>
                          <a:ea typeface="+mn-ea"/>
                          <a:cs typeface="+mn-cs"/>
                        </a:rPr>
                        <a:t> dans des zones </a:t>
                      </a:r>
                      <a:r>
                        <a:rPr lang="en-US" sz="900" b="0" kern="1200" dirty="0" err="1">
                          <a:solidFill>
                            <a:schemeClr val="accent4"/>
                          </a:solidFill>
                          <a:effectLst/>
                          <a:latin typeface="+mn-lt"/>
                          <a:ea typeface="+mn-ea"/>
                          <a:cs typeface="+mn-cs"/>
                        </a:rPr>
                        <a:t>géographiques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particulières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correspondant</a:t>
                      </a:r>
                      <a:r>
                        <a:rPr lang="en-US" sz="900" b="0" kern="1200" dirty="0">
                          <a:solidFill>
                            <a:schemeClr val="accent4"/>
                          </a:solidFill>
                          <a:effectLst/>
                          <a:latin typeface="+mn-lt"/>
                          <a:ea typeface="+mn-ea"/>
                          <a:cs typeface="+mn-cs"/>
                        </a:rPr>
                        <a:t>, par </a:t>
                      </a:r>
                      <a:r>
                        <a:rPr lang="en-US" sz="900" b="0" kern="1200" dirty="0" err="1">
                          <a:solidFill>
                            <a:schemeClr val="accent4"/>
                          </a:solidFill>
                          <a:effectLst/>
                          <a:latin typeface="+mn-lt"/>
                          <a:ea typeface="+mn-ea"/>
                          <a:cs typeface="+mn-cs"/>
                        </a:rPr>
                        <a:t>exemple</a:t>
                      </a:r>
                      <a:r>
                        <a:rPr lang="en-US" sz="900" b="0" kern="1200" dirty="0">
                          <a:solidFill>
                            <a:schemeClr val="accent4"/>
                          </a:solidFill>
                          <a:effectLst/>
                          <a:latin typeface="+mn-lt"/>
                          <a:ea typeface="+mn-ea"/>
                          <a:cs typeface="+mn-cs"/>
                        </a:rPr>
                        <a:t>, à </a:t>
                      </a:r>
                      <a:r>
                        <a:rPr lang="en-US" sz="900" b="0" kern="1200" dirty="0" err="1">
                          <a:solidFill>
                            <a:schemeClr val="accent4"/>
                          </a:solidFill>
                          <a:effectLst/>
                          <a:latin typeface="+mn-lt"/>
                          <a:ea typeface="+mn-ea"/>
                          <a:cs typeface="+mn-cs"/>
                        </a:rPr>
                        <a:t>certains</a:t>
                      </a:r>
                      <a:r>
                        <a:rPr lang="en-US" sz="900" b="0" kern="1200" dirty="0">
                          <a:solidFill>
                            <a:schemeClr val="accent4"/>
                          </a:solidFill>
                          <a:effectLst/>
                          <a:latin typeface="+mn-lt"/>
                          <a:ea typeface="+mn-ea"/>
                          <a:cs typeface="+mn-cs"/>
                        </a:rPr>
                        <a:t> codes </a:t>
                      </a:r>
                      <a:r>
                        <a:rPr lang="en-US" sz="900" b="0" kern="1200" dirty="0" err="1">
                          <a:solidFill>
                            <a:schemeClr val="accent4"/>
                          </a:solidFill>
                          <a:effectLst/>
                          <a:latin typeface="+mn-lt"/>
                          <a:ea typeface="+mn-ea"/>
                          <a:cs typeface="+mn-cs"/>
                        </a:rPr>
                        <a:t>postaux</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ayant</a:t>
                      </a:r>
                      <a:r>
                        <a:rPr lang="en-US" sz="900" b="0" kern="1200" dirty="0">
                          <a:solidFill>
                            <a:schemeClr val="accent4"/>
                          </a:solidFill>
                          <a:effectLst/>
                          <a:latin typeface="+mn-lt"/>
                          <a:ea typeface="+mn-ea"/>
                          <a:cs typeface="+mn-cs"/>
                        </a:rPr>
                        <a:t> manqué </a:t>
                      </a:r>
                      <a:r>
                        <a:rPr lang="en-US" sz="900" b="0" kern="1200" dirty="0" err="1">
                          <a:solidFill>
                            <a:schemeClr val="accent4"/>
                          </a:solidFill>
                          <a:effectLst/>
                          <a:latin typeface="+mn-lt"/>
                          <a:ea typeface="+mn-ea"/>
                          <a:cs typeface="+mn-cs"/>
                        </a:rPr>
                        <a:t>leur</a:t>
                      </a:r>
                      <a:r>
                        <a:rPr lang="en-US" sz="900" b="0" kern="1200" dirty="0">
                          <a:solidFill>
                            <a:schemeClr val="accent4"/>
                          </a:solidFill>
                          <a:effectLst/>
                          <a:latin typeface="+mn-lt"/>
                          <a:ea typeface="+mn-ea"/>
                          <a:cs typeface="+mn-cs"/>
                        </a:rPr>
                        <a:t> examen </a:t>
                      </a:r>
                      <a:r>
                        <a:rPr lang="en-US" sz="900" b="0" kern="1200" dirty="0" err="1">
                          <a:solidFill>
                            <a:schemeClr val="accent4"/>
                          </a:solidFill>
                          <a:effectLst/>
                          <a:latin typeface="+mn-lt"/>
                          <a:ea typeface="+mn-ea"/>
                          <a:cs typeface="+mn-cs"/>
                        </a:rPr>
                        <a:t>systématique</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du cancer du sein, </a:t>
                      </a:r>
                      <a:r>
                        <a:rPr lang="en-US" sz="900" b="0" kern="1200" dirty="0" err="1">
                          <a:solidFill>
                            <a:schemeClr val="accent4"/>
                          </a:solidFill>
                          <a:effectLst/>
                          <a:latin typeface="+mn-lt"/>
                          <a:ea typeface="+mn-ea"/>
                          <a:cs typeface="+mn-cs"/>
                        </a:rPr>
                        <a:t>en</a:t>
                      </a:r>
                      <a:r>
                        <a:rPr lang="en-US" sz="900" b="0" kern="1200" dirty="0">
                          <a:solidFill>
                            <a:schemeClr val="accent4"/>
                          </a:solidFill>
                          <a:effectLst/>
                          <a:latin typeface="+mn-lt"/>
                          <a:ea typeface="+mn-ea"/>
                          <a:cs typeface="+mn-cs"/>
                        </a:rPr>
                        <a:t> raison de la COVID-19</a:t>
                      </a:r>
                    </a:p>
                  </a:txBody>
                  <a:tcPr marL="68580" marR="68580" marT="0" marB="0">
                    <a:solidFill>
                      <a:srgbClr val="FEFFFE"/>
                    </a:solidFill>
                  </a:tcPr>
                </a:tc>
                <a:tc>
                  <a:txBody>
                    <a:bodyPr/>
                    <a:lstStyle/>
                    <a:p>
                      <a:pPr marL="171450" marR="0" lvl="0" indent="-171450" algn="l" defTabSz="914400" rtl="0" eaLnBrk="1" latinLnBrk="0" hangingPunct="1">
                        <a:lnSpc>
                          <a:spcPct val="100000"/>
                        </a:lnSpc>
                        <a:spcBef>
                          <a:spcPts val="0"/>
                        </a:spcBef>
                        <a:spcAft>
                          <a:spcPts val="0"/>
                        </a:spcAft>
                        <a:buSzPts val="1200"/>
                        <a:buFont typeface="Arial" panose="020B0604020202020204" pitchFamily="34" charset="0"/>
                        <a:buChar char="•"/>
                        <a:tabLst>
                          <a:tab pos="228600" algn="l"/>
                          <a:tab pos="457200" algn="l"/>
                        </a:tabLst>
                      </a:pPr>
                      <a:r>
                        <a:rPr lang="fr-CA" sz="900" b="0" kern="1200" dirty="0">
                          <a:solidFill>
                            <a:schemeClr val="accent4"/>
                          </a:solidFill>
                          <a:effectLst/>
                          <a:latin typeface="+mn-lt"/>
                          <a:ea typeface="+mn-ea"/>
                          <a:cs typeface="+mn-cs"/>
                        </a:rPr>
                        <a:t>Médias de masse</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SzPts val="1200"/>
                        <a:buFont typeface="Arial" panose="020B0604020202020204" pitchFamily="34" charset="0"/>
                        <a:buChar char="•"/>
                        <a:tabLst>
                          <a:tab pos="228600" algn="l"/>
                          <a:tab pos="457200" algn="l"/>
                        </a:tabLst>
                      </a:pPr>
                      <a:r>
                        <a:rPr lang="fr-CA" sz="900" b="0" kern="1200" dirty="0">
                          <a:solidFill>
                            <a:schemeClr val="accent4"/>
                          </a:solidFill>
                          <a:effectLst/>
                          <a:latin typeface="+mn-lt"/>
                          <a:ea typeface="+mn-ea"/>
                          <a:cs typeface="+mn-cs"/>
                        </a:rPr>
                        <a:t>Élaboration de matériel et de ressources adaptés sur le plan culturel</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SzPts val="1200"/>
                        <a:buFont typeface="Arial" panose="020B0604020202020204" pitchFamily="34" charset="0"/>
                        <a:buChar char="•"/>
                        <a:tabLst>
                          <a:tab pos="228600" algn="l"/>
                          <a:tab pos="457200" algn="l"/>
                        </a:tabLst>
                      </a:pPr>
                      <a:r>
                        <a:rPr lang="fr-CA" sz="900" b="0" kern="1200" dirty="0">
                          <a:solidFill>
                            <a:schemeClr val="accent4"/>
                          </a:solidFill>
                          <a:effectLst/>
                          <a:latin typeface="+mn-lt"/>
                          <a:ea typeface="+mn-ea"/>
                          <a:cs typeface="+mn-cs"/>
                        </a:rPr>
                        <a:t>Service de traduction</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SzPts val="1200"/>
                        <a:buFont typeface="Arial" panose="020B0604020202020204" pitchFamily="34" charset="0"/>
                        <a:buChar char="•"/>
                        <a:tabLst>
                          <a:tab pos="228600" algn="l"/>
                          <a:tab pos="457200" algn="l"/>
                        </a:tabLst>
                      </a:pPr>
                      <a:r>
                        <a:rPr lang="fr-CA" sz="900" b="0" kern="1200" dirty="0">
                          <a:solidFill>
                            <a:schemeClr val="accent4"/>
                          </a:solidFill>
                          <a:effectLst/>
                          <a:latin typeface="+mn-lt"/>
                          <a:ea typeface="+mn-ea"/>
                          <a:cs typeface="+mn-cs"/>
                        </a:rPr>
                        <a:t>Cliniques mobiles de dépistage</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SzPts val="1200"/>
                        <a:buFont typeface="Arial" panose="020B0604020202020204" pitchFamily="34" charset="0"/>
                        <a:buChar char="•"/>
                        <a:tabLst>
                          <a:tab pos="228600" algn="l"/>
                          <a:tab pos="457200" algn="l"/>
                        </a:tabLst>
                      </a:pPr>
                      <a:r>
                        <a:rPr lang="fr-CA" sz="900" b="0" kern="1200" dirty="0">
                          <a:solidFill>
                            <a:schemeClr val="accent4"/>
                          </a:solidFill>
                          <a:effectLst/>
                          <a:latin typeface="+mn-lt"/>
                          <a:ea typeface="+mn-ea"/>
                          <a:cs typeface="+mn-cs"/>
                        </a:rPr>
                        <a:t>Accès direct</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SzPts val="1200"/>
                        <a:buFont typeface="Arial" panose="020B0604020202020204" pitchFamily="34" charset="0"/>
                        <a:buChar char="•"/>
                        <a:tabLst>
                          <a:tab pos="228600" algn="l"/>
                          <a:tab pos="457200" algn="l"/>
                        </a:tabLst>
                      </a:pPr>
                      <a:r>
                        <a:rPr lang="fr-CA" sz="900" b="0" kern="1200" dirty="0">
                          <a:solidFill>
                            <a:schemeClr val="accent4"/>
                          </a:solidFill>
                          <a:effectLst/>
                          <a:latin typeface="+mn-lt"/>
                          <a:ea typeface="+mn-ea"/>
                          <a:cs typeface="+mn-cs"/>
                        </a:rPr>
                        <a:t>Réduction des coûts directs pour les participantes</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SzPts val="1200"/>
                        <a:buFont typeface="Arial" panose="020B0604020202020204" pitchFamily="34" charset="0"/>
                        <a:buChar char="•"/>
                        <a:tabLst>
                          <a:tab pos="228600" algn="l"/>
                          <a:tab pos="457200" algn="l"/>
                        </a:tabLst>
                      </a:pPr>
                      <a:r>
                        <a:rPr lang="fr-CA" sz="900" b="0" kern="1200" dirty="0">
                          <a:solidFill>
                            <a:schemeClr val="accent4"/>
                          </a:solidFill>
                          <a:effectLst/>
                          <a:latin typeface="+mn-lt"/>
                          <a:ea typeface="+mn-ea"/>
                          <a:cs typeface="+mn-cs"/>
                        </a:rPr>
                        <a:t>Modifications de l’admissibilité à la correspondance</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SzPts val="1200"/>
                        <a:buFont typeface="Arial" panose="020B0604020202020204" pitchFamily="34" charset="0"/>
                        <a:buChar char="•"/>
                        <a:tabLst>
                          <a:tab pos="228600" algn="l"/>
                          <a:tab pos="457200" algn="l"/>
                        </a:tabLst>
                      </a:pPr>
                      <a:r>
                        <a:rPr lang="fr-CA" sz="900" b="0" kern="1200" dirty="0">
                          <a:solidFill>
                            <a:schemeClr val="accent4"/>
                          </a:solidFill>
                          <a:effectLst/>
                          <a:latin typeface="+mn-lt"/>
                          <a:ea typeface="+mn-ea"/>
                          <a:cs typeface="+mn-cs"/>
                        </a:rPr>
                        <a:t>Campagne de sensibilisation au dépistage</a:t>
                      </a:r>
                      <a:endParaRPr lang="en-US" sz="900" b="0" kern="1200" dirty="0">
                        <a:solidFill>
                          <a:schemeClr val="accent4"/>
                        </a:solidFill>
                        <a:effectLst/>
                        <a:latin typeface="+mn-lt"/>
                        <a:ea typeface="+mn-ea"/>
                        <a:cs typeface="+mn-cs"/>
                      </a:endParaRPr>
                    </a:p>
                  </a:txBody>
                  <a:tcPr marL="68580" marR="68580" marT="0" marB="0">
                    <a:solidFill>
                      <a:srgbClr val="FEFFFE"/>
                    </a:solidFill>
                  </a:tcPr>
                </a:tc>
                <a:tc>
                  <a:txBody>
                    <a:bodyPr/>
                    <a:lstStyle/>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US" sz="900" b="0" kern="1200" dirty="0">
                          <a:solidFill>
                            <a:schemeClr val="accent4"/>
                          </a:solidFill>
                          <a:effectLst/>
                          <a:latin typeface="+mn-lt"/>
                          <a:ea typeface="+mn-ea"/>
                          <a:cs typeface="+mn-cs"/>
                        </a:rPr>
                        <a:t> </a:t>
                      </a:r>
                    </a:p>
                  </a:txBody>
                  <a:tcPr marL="68580" marR="68580" marT="0" marB="0">
                    <a:solidFill>
                      <a:srgbClr val="FEFFFE"/>
                    </a:solidFill>
                  </a:tcPr>
                </a:tc>
                <a:tc>
                  <a:txBody>
                    <a:bodyPr/>
                    <a:lstStyle/>
                    <a:p>
                      <a:pPr marL="171450" marR="0" lvl="0" indent="-171450" algn="l" defTabSz="914400" rtl="0" eaLnBrk="1" latinLnBrk="0" hangingPunct="1">
                        <a:lnSpc>
                          <a:spcPct val="100000"/>
                        </a:lnSpc>
                        <a:spcBef>
                          <a:spcPts val="600"/>
                        </a:spcBef>
                        <a:spcAft>
                          <a:spcPts val="0"/>
                        </a:spcAft>
                        <a:buFont typeface="Arial" panose="020B0604020202020204" pitchFamily="34" charset="0"/>
                        <a:buChar char="•"/>
                        <a:tabLst>
                          <a:tab pos="228600" algn="l"/>
                          <a:tab pos="457200" algn="l"/>
                        </a:tabLst>
                      </a:pPr>
                      <a:r>
                        <a:rPr lang="en-US" sz="900" b="0" kern="1200" dirty="0" err="1">
                          <a:solidFill>
                            <a:schemeClr val="accent4"/>
                          </a:solidFill>
                          <a:effectLst/>
                          <a:latin typeface="+mn-lt"/>
                          <a:ea typeface="+mn-ea"/>
                          <a:cs typeface="+mn-cs"/>
                        </a:rPr>
                        <a:t>Chaque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mois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d’octobre</a:t>
                      </a:r>
                      <a:r>
                        <a:rPr lang="en-US" sz="900" b="0" kern="1200" dirty="0">
                          <a:solidFill>
                            <a:schemeClr val="accent4"/>
                          </a:solidFill>
                          <a:effectLst/>
                          <a:latin typeface="+mn-lt"/>
                          <a:ea typeface="+mn-ea"/>
                          <a:cs typeface="+mn-cs"/>
                        </a:rPr>
                        <a:t>, Action Cancer Ontario de </a:t>
                      </a:r>
                      <a:r>
                        <a:rPr lang="en-US" sz="900" b="0" kern="1200" dirty="0" err="1">
                          <a:solidFill>
                            <a:schemeClr val="accent4"/>
                          </a:solidFill>
                          <a:effectLst/>
                          <a:latin typeface="+mn-lt"/>
                          <a:ea typeface="+mn-ea"/>
                          <a:cs typeface="+mn-cs"/>
                        </a:rPr>
                        <a:t>Santé</a:t>
                      </a:r>
                      <a:r>
                        <a:rPr lang="en-US" sz="900" b="0" kern="1200" dirty="0">
                          <a:solidFill>
                            <a:schemeClr val="accent4"/>
                          </a:solidFill>
                          <a:effectLst/>
                          <a:latin typeface="+mn-lt"/>
                          <a:ea typeface="+mn-ea"/>
                          <a:cs typeface="+mn-cs"/>
                        </a:rPr>
                        <a:t> Ontario </a:t>
                      </a:r>
                      <a:r>
                        <a:rPr lang="en-US" sz="900" b="0" kern="1200" dirty="0" err="1">
                          <a:solidFill>
                            <a:schemeClr val="accent4"/>
                          </a:solidFill>
                          <a:effectLst/>
                          <a:latin typeface="+mn-lt"/>
                          <a:ea typeface="+mn-ea"/>
                          <a:cs typeface="+mn-cs"/>
                        </a:rPr>
                        <a:t>organise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une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campagne</a:t>
                      </a:r>
                      <a:r>
                        <a:rPr lang="en-US" sz="900" b="0" kern="1200" dirty="0">
                          <a:solidFill>
                            <a:schemeClr val="accent4"/>
                          </a:solidFill>
                          <a:effectLst/>
                          <a:latin typeface="+mn-lt"/>
                          <a:ea typeface="+mn-ea"/>
                          <a:cs typeface="+mn-cs"/>
                        </a:rPr>
                        <a:t> du </a:t>
                      </a:r>
                      <a:r>
                        <a:rPr lang="en-US" sz="900" b="0" kern="1200" dirty="0" err="1">
                          <a:solidFill>
                            <a:schemeClr val="accent4"/>
                          </a:solidFill>
                          <a:effectLst/>
                          <a:latin typeface="+mn-lt"/>
                          <a:ea typeface="+mn-ea"/>
                          <a:cs typeface="+mn-cs"/>
                        </a:rPr>
                        <a:t>Mois</a:t>
                      </a:r>
                      <a:r>
                        <a:rPr lang="en-US" sz="900" b="0" kern="1200" dirty="0">
                          <a:solidFill>
                            <a:schemeClr val="accent4"/>
                          </a:solidFill>
                          <a:effectLst/>
                          <a:latin typeface="+mn-lt"/>
                          <a:ea typeface="+mn-ea"/>
                          <a:cs typeface="+mn-cs"/>
                        </a:rPr>
                        <a:t> de la </a:t>
                      </a:r>
                      <a:r>
                        <a:rPr lang="en-US" sz="900" b="0" kern="1200" dirty="0" err="1">
                          <a:solidFill>
                            <a:schemeClr val="accent4"/>
                          </a:solidFill>
                          <a:effectLst/>
                          <a:latin typeface="+mn-lt"/>
                          <a:ea typeface="+mn-ea"/>
                          <a:cs typeface="+mn-cs"/>
                        </a:rPr>
                        <a:t>sensibilisation</a:t>
                      </a:r>
                      <a:r>
                        <a:rPr lang="en-US" sz="900" b="0" kern="1200" dirty="0">
                          <a:solidFill>
                            <a:schemeClr val="accent4"/>
                          </a:solidFill>
                          <a:effectLst/>
                          <a:latin typeface="+mn-lt"/>
                          <a:ea typeface="+mn-ea"/>
                          <a:cs typeface="+mn-cs"/>
                        </a:rPr>
                        <a:t> au cancer du sein. </a:t>
                      </a:r>
                      <a:r>
                        <a:rPr lang="en-US" sz="900" b="0" kern="1200" dirty="0" err="1">
                          <a:solidFill>
                            <a:schemeClr val="accent4"/>
                          </a:solidFill>
                          <a:effectLst/>
                          <a:latin typeface="+mn-lt"/>
                          <a:ea typeface="+mn-ea"/>
                          <a:cs typeface="+mn-cs"/>
                        </a:rPr>
                        <a:t>Cette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campagne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est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l’occasion</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d’élaborer</a:t>
                      </a:r>
                      <a:r>
                        <a:rPr lang="en-US" sz="900" b="0" kern="1200" dirty="0">
                          <a:solidFill>
                            <a:schemeClr val="accent4"/>
                          </a:solidFill>
                          <a:effectLst/>
                          <a:latin typeface="+mn-lt"/>
                          <a:ea typeface="+mn-ea"/>
                          <a:cs typeface="+mn-cs"/>
                        </a:rPr>
                        <a:t> et de diffuser des </a:t>
                      </a:r>
                      <a:r>
                        <a:rPr lang="en-US" sz="900" b="0" kern="1200" dirty="0" err="1">
                          <a:solidFill>
                            <a:schemeClr val="accent4"/>
                          </a:solidFill>
                          <a:effectLst/>
                          <a:latin typeface="+mn-lt"/>
                          <a:ea typeface="+mn-ea"/>
                          <a:cs typeface="+mn-cs"/>
                        </a:rPr>
                        <a:t>contenus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promotionnels</a:t>
                      </a:r>
                      <a:r>
                        <a:rPr lang="en-US" sz="900" b="0" kern="1200" dirty="0">
                          <a:solidFill>
                            <a:schemeClr val="accent4"/>
                          </a:solidFill>
                          <a:effectLst/>
                          <a:latin typeface="+mn-lt"/>
                          <a:ea typeface="+mn-ea"/>
                          <a:cs typeface="+mn-cs"/>
                        </a:rPr>
                        <a:t> dans les </a:t>
                      </a:r>
                      <a:r>
                        <a:rPr lang="en-US" sz="900" b="0" kern="1200" dirty="0" err="1">
                          <a:solidFill>
                            <a:schemeClr val="accent4"/>
                          </a:solidFill>
                          <a:effectLst/>
                          <a:latin typeface="+mn-lt"/>
                          <a:ea typeface="+mn-ea"/>
                          <a:cs typeface="+mn-cs"/>
                        </a:rPr>
                        <a:t>différentes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régions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intégrant</a:t>
                      </a:r>
                      <a:r>
                        <a:rPr lang="en-US" sz="900" b="0" kern="1200" dirty="0">
                          <a:solidFill>
                            <a:schemeClr val="accent4"/>
                          </a:solidFill>
                          <a:effectLst/>
                          <a:latin typeface="+mn-lt"/>
                          <a:ea typeface="+mn-ea"/>
                          <a:cs typeface="+mn-cs"/>
                        </a:rPr>
                        <a:t> des images </a:t>
                      </a:r>
                      <a:r>
                        <a:rPr lang="en-US" sz="900" b="0" kern="1200" dirty="0" err="1">
                          <a:solidFill>
                            <a:schemeClr val="accent4"/>
                          </a:solidFill>
                          <a:effectLst/>
                          <a:latin typeface="+mn-lt"/>
                          <a:ea typeface="+mn-ea"/>
                          <a:cs typeface="+mn-cs"/>
                        </a:rPr>
                        <a:t>représentatives</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groupes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diversifiés</a:t>
                      </a:r>
                      <a:r>
                        <a:rPr lang="en-US" sz="900" b="0" kern="1200" dirty="0">
                          <a:solidFill>
                            <a:schemeClr val="accent4"/>
                          </a:solidFill>
                          <a:effectLst/>
                          <a:latin typeface="+mn-lt"/>
                          <a:ea typeface="+mn-ea"/>
                          <a:cs typeface="+mn-cs"/>
                        </a:rPr>
                        <a:t>.</a:t>
                      </a:r>
                    </a:p>
                    <a:p>
                      <a:pPr marL="171450" marR="0" lvl="0" indent="-171450" algn="l" defTabSz="914400" rtl="0" eaLnBrk="1" latinLnBrk="0" hangingPunct="1">
                        <a:lnSpc>
                          <a:spcPct val="100000"/>
                        </a:lnSpc>
                        <a:spcBef>
                          <a:spcPts val="600"/>
                        </a:spcBef>
                        <a:spcAft>
                          <a:spcPts val="0"/>
                        </a:spcAft>
                        <a:buFont typeface="Arial" panose="020B0604020202020204" pitchFamily="34" charset="0"/>
                        <a:buChar char="•"/>
                        <a:tabLst>
                          <a:tab pos="228600" algn="l"/>
                          <a:tab pos="457200" algn="l"/>
                        </a:tabLst>
                      </a:pPr>
                      <a:r>
                        <a:rPr lang="en-US" sz="900" b="0" kern="1200" dirty="0">
                          <a:solidFill>
                            <a:schemeClr val="accent4"/>
                          </a:solidFill>
                          <a:effectLst/>
                          <a:latin typeface="+mn-lt"/>
                          <a:ea typeface="+mn-ea"/>
                          <a:cs typeface="+mn-cs"/>
                        </a:rPr>
                        <a:t>Action Cancer Ontario de </a:t>
                      </a:r>
                      <a:r>
                        <a:rPr lang="en-US" sz="900" b="0" kern="1200" dirty="0" err="1">
                          <a:solidFill>
                            <a:schemeClr val="accent4"/>
                          </a:solidFill>
                          <a:effectLst/>
                          <a:latin typeface="+mn-lt"/>
                          <a:ea typeface="+mn-ea"/>
                          <a:cs typeface="+mn-cs"/>
                        </a:rPr>
                        <a:t>Santé</a:t>
                      </a:r>
                      <a:r>
                        <a:rPr lang="en-US" sz="900" b="0" kern="1200" dirty="0">
                          <a:solidFill>
                            <a:schemeClr val="accent4"/>
                          </a:solidFill>
                          <a:effectLst/>
                          <a:latin typeface="+mn-lt"/>
                          <a:ea typeface="+mn-ea"/>
                          <a:cs typeface="+mn-cs"/>
                        </a:rPr>
                        <a:t> Ontario </a:t>
                      </a:r>
                      <a:r>
                        <a:rPr lang="en-US" sz="900" b="0" kern="1200" dirty="0" err="1">
                          <a:solidFill>
                            <a:schemeClr val="accent4"/>
                          </a:solidFill>
                          <a:effectLst/>
                          <a:latin typeface="+mn-lt"/>
                          <a:ea typeface="+mn-ea"/>
                          <a:cs typeface="+mn-cs"/>
                        </a:rPr>
                        <a:t>traduit</a:t>
                      </a:r>
                      <a:r>
                        <a:rPr lang="en-US" sz="900" b="0" kern="1200" dirty="0">
                          <a:solidFill>
                            <a:schemeClr val="accent4"/>
                          </a:solidFill>
                          <a:effectLst/>
                          <a:latin typeface="+mn-lt"/>
                          <a:ea typeface="+mn-ea"/>
                          <a:cs typeface="+mn-cs"/>
                        </a:rPr>
                        <a:t>, sur </a:t>
                      </a:r>
                      <a:r>
                        <a:rPr lang="en-US" sz="900" b="0" kern="1200" dirty="0" err="1">
                          <a:solidFill>
                            <a:schemeClr val="accent4"/>
                          </a:solidFill>
                          <a:effectLst/>
                          <a:latin typeface="+mn-lt"/>
                          <a:ea typeface="+mn-ea"/>
                          <a:cs typeface="+mn-cs"/>
                        </a:rPr>
                        <a:t>demande</a:t>
                      </a:r>
                      <a:r>
                        <a:rPr lang="en-US" sz="900" b="0" kern="1200" dirty="0">
                          <a:solidFill>
                            <a:schemeClr val="accent4"/>
                          </a:solidFill>
                          <a:effectLst/>
                          <a:latin typeface="+mn-lt"/>
                          <a:ea typeface="+mn-ea"/>
                          <a:cs typeface="+mn-cs"/>
                        </a:rPr>
                        <a:t>, le matériel du </a:t>
                      </a:r>
                      <a:r>
                        <a:rPr lang="en-US" sz="900" b="0" kern="1200" dirty="0" err="1">
                          <a:solidFill>
                            <a:schemeClr val="accent4"/>
                          </a:solidFill>
                          <a:effectLst/>
                          <a:latin typeface="+mn-lt"/>
                          <a:ea typeface="+mn-ea"/>
                          <a:cs typeface="+mn-cs"/>
                        </a:rPr>
                        <a:t>programme</a:t>
                      </a:r>
                      <a:r>
                        <a:rPr lang="en-US" sz="900" b="0" kern="1200" dirty="0">
                          <a:solidFill>
                            <a:schemeClr val="accent4"/>
                          </a:solidFill>
                          <a:effectLst/>
                          <a:latin typeface="+mn-lt"/>
                          <a:ea typeface="+mn-ea"/>
                          <a:cs typeface="+mn-cs"/>
                        </a:rPr>
                        <a:t> et les </a:t>
                      </a:r>
                      <a:r>
                        <a:rPr lang="en-US" sz="900" b="0" kern="1200" dirty="0" err="1">
                          <a:solidFill>
                            <a:schemeClr val="accent4"/>
                          </a:solidFill>
                          <a:effectLst/>
                          <a:latin typeface="+mn-lt"/>
                          <a:ea typeface="+mn-ea"/>
                          <a:cs typeface="+mn-cs"/>
                        </a:rPr>
                        <a:t>réponses</a:t>
                      </a:r>
                      <a:r>
                        <a:rPr lang="en-US" sz="900" b="0" kern="1200" dirty="0">
                          <a:solidFill>
                            <a:schemeClr val="accent4"/>
                          </a:solidFill>
                          <a:effectLst/>
                          <a:latin typeface="+mn-lt"/>
                          <a:ea typeface="+mn-ea"/>
                          <a:cs typeface="+mn-cs"/>
                        </a:rPr>
                        <a:t> aux questions dans </a:t>
                      </a:r>
                      <a:r>
                        <a:rPr lang="en-US" sz="900" b="0" kern="1200" dirty="0" err="1">
                          <a:solidFill>
                            <a:schemeClr val="accent4"/>
                          </a:solidFill>
                          <a:effectLst/>
                          <a:latin typeface="+mn-lt"/>
                          <a:ea typeface="+mn-ea"/>
                          <a:cs typeface="+mn-cs"/>
                        </a:rPr>
                        <a:t>diverses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langues</a:t>
                      </a:r>
                      <a:r>
                        <a:rPr lang="en-US" sz="900" b="0" kern="1200" dirty="0">
                          <a:solidFill>
                            <a:schemeClr val="accent4"/>
                          </a:solidFill>
                          <a:effectLst/>
                          <a:latin typeface="+mn-lt"/>
                          <a:ea typeface="+mn-ea"/>
                          <a:cs typeface="+mn-cs"/>
                        </a:rPr>
                        <a:t>.</a:t>
                      </a:r>
                    </a:p>
                    <a:p>
                      <a:pPr marL="171450" marR="0" lvl="0" indent="-171450" algn="l" defTabSz="914400" rtl="0" eaLnBrk="1" latinLnBrk="0" hangingPunct="1">
                        <a:lnSpc>
                          <a:spcPct val="100000"/>
                        </a:lnSpc>
                        <a:spcBef>
                          <a:spcPts val="600"/>
                        </a:spcBef>
                        <a:spcAft>
                          <a:spcPts val="0"/>
                        </a:spcAft>
                        <a:buFont typeface="Arial" panose="020B0604020202020204" pitchFamily="34" charset="0"/>
                        <a:buChar char="•"/>
                        <a:tabLst>
                          <a:tab pos="228600" algn="l"/>
                          <a:tab pos="457200" algn="l"/>
                        </a:tabLst>
                      </a:pPr>
                      <a:r>
                        <a:rPr lang="en-US" sz="900" b="0" kern="1200" dirty="0" err="1">
                          <a:solidFill>
                            <a:schemeClr val="accent4"/>
                          </a:solidFill>
                          <a:effectLst/>
                          <a:latin typeface="+mn-lt"/>
                          <a:ea typeface="+mn-ea"/>
                          <a:cs typeface="+mn-cs"/>
                        </a:rPr>
                        <a:t>L’Ontario</a:t>
                      </a:r>
                      <a:r>
                        <a:rPr lang="en-US" sz="900" b="0" kern="1200" dirty="0">
                          <a:solidFill>
                            <a:schemeClr val="accent4"/>
                          </a:solidFill>
                          <a:effectLst/>
                          <a:latin typeface="+mn-lt"/>
                          <a:ea typeface="+mn-ea"/>
                          <a:cs typeface="+mn-cs"/>
                        </a:rPr>
                        <a:t> dispose de deux autobus de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offrant</a:t>
                      </a:r>
                      <a:r>
                        <a:rPr lang="en-US" sz="900" b="0" kern="1200" dirty="0">
                          <a:solidFill>
                            <a:schemeClr val="accent4"/>
                          </a:solidFill>
                          <a:effectLst/>
                          <a:latin typeface="+mn-lt"/>
                          <a:ea typeface="+mn-ea"/>
                          <a:cs typeface="+mn-cs"/>
                        </a:rPr>
                        <a:t> des services de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du cancer (y </a:t>
                      </a:r>
                      <a:r>
                        <a:rPr lang="en-US" sz="900" b="0" kern="1200" dirty="0" err="1">
                          <a:solidFill>
                            <a:schemeClr val="accent4"/>
                          </a:solidFill>
                          <a:effectLst/>
                          <a:latin typeface="+mn-lt"/>
                          <a:ea typeface="+mn-ea"/>
                          <a:cs typeface="+mn-cs"/>
                        </a:rPr>
                        <a:t>compris</a:t>
                      </a:r>
                      <a:r>
                        <a:rPr lang="en-US" sz="900" b="0" kern="1200" dirty="0">
                          <a:solidFill>
                            <a:schemeClr val="accent4"/>
                          </a:solidFill>
                          <a:effectLst/>
                          <a:latin typeface="+mn-lt"/>
                          <a:ea typeface="+mn-ea"/>
                          <a:cs typeface="+mn-cs"/>
                        </a:rPr>
                        <a:t> du cancer du sein), </a:t>
                      </a:r>
                      <a:r>
                        <a:rPr lang="en-US" sz="900" b="0" kern="1200" dirty="0" err="1">
                          <a:solidFill>
                            <a:schemeClr val="accent4"/>
                          </a:solidFill>
                          <a:effectLst/>
                          <a:latin typeface="+mn-lt"/>
                          <a:ea typeface="+mn-ea"/>
                          <a:cs typeface="+mn-cs"/>
                        </a:rPr>
                        <a:t>l’un</a:t>
                      </a:r>
                      <a:r>
                        <a:rPr lang="en-US" sz="900" b="0" kern="1200" dirty="0">
                          <a:solidFill>
                            <a:schemeClr val="accent4"/>
                          </a:solidFill>
                          <a:effectLst/>
                          <a:latin typeface="+mn-lt"/>
                          <a:ea typeface="+mn-ea"/>
                          <a:cs typeface="+mn-cs"/>
                        </a:rPr>
                        <a:t> dans la </a:t>
                      </a:r>
                      <a:r>
                        <a:rPr lang="en-US" sz="900" b="0" kern="1200" dirty="0" err="1">
                          <a:solidFill>
                            <a:schemeClr val="accent4"/>
                          </a:solidFill>
                          <a:effectLst/>
                          <a:latin typeface="+mn-lt"/>
                          <a:ea typeface="+mn-ea"/>
                          <a:cs typeface="+mn-cs"/>
                        </a:rPr>
                        <a:t>région</a:t>
                      </a:r>
                      <a:r>
                        <a:rPr lang="en-US" sz="900" b="0" kern="1200" dirty="0">
                          <a:solidFill>
                            <a:schemeClr val="accent4"/>
                          </a:solidFill>
                          <a:effectLst/>
                          <a:latin typeface="+mn-lt"/>
                          <a:ea typeface="+mn-ea"/>
                          <a:cs typeface="+mn-cs"/>
                        </a:rPr>
                        <a:t> du Nord-Ouest et </a:t>
                      </a:r>
                      <a:r>
                        <a:rPr lang="en-US" sz="900" b="0" kern="1200" dirty="0" err="1">
                          <a:solidFill>
                            <a:schemeClr val="accent4"/>
                          </a:solidFill>
                          <a:effectLst/>
                          <a:latin typeface="+mn-lt"/>
                          <a:ea typeface="+mn-ea"/>
                          <a:cs typeface="+mn-cs"/>
                        </a:rPr>
                        <a:t>l’autre</a:t>
                      </a:r>
                      <a:r>
                        <a:rPr lang="en-US" sz="900" b="0" kern="1200" dirty="0">
                          <a:solidFill>
                            <a:schemeClr val="accent4"/>
                          </a:solidFill>
                          <a:effectLst/>
                          <a:latin typeface="+mn-lt"/>
                          <a:ea typeface="+mn-ea"/>
                          <a:cs typeface="+mn-cs"/>
                        </a:rPr>
                        <a:t> dans </a:t>
                      </a:r>
                      <a:r>
                        <a:rPr lang="en-US" sz="900" b="0" kern="1200" dirty="0" err="1">
                          <a:solidFill>
                            <a:schemeClr val="accent4"/>
                          </a:solidFill>
                          <a:effectLst/>
                          <a:latin typeface="+mn-lt"/>
                          <a:ea typeface="+mn-ea"/>
                          <a:cs typeface="+mn-cs"/>
                        </a:rPr>
                        <a:t>celle</a:t>
                      </a:r>
                      <a:r>
                        <a:rPr lang="en-US" sz="900" b="0" kern="1200" dirty="0">
                          <a:solidFill>
                            <a:schemeClr val="accent4"/>
                          </a:solidFill>
                          <a:effectLst/>
                          <a:latin typeface="+mn-lt"/>
                          <a:ea typeface="+mn-ea"/>
                          <a:cs typeface="+mn-cs"/>
                        </a:rPr>
                        <a:t> de Hamilton Niagara Haldimand Brant.</a:t>
                      </a:r>
                    </a:p>
                    <a:p>
                      <a:pPr marL="171450" marR="0" lvl="0" indent="-171450" algn="l" defTabSz="914400" rtl="0" eaLnBrk="1" latinLnBrk="0" hangingPunct="1">
                        <a:lnSpc>
                          <a:spcPct val="100000"/>
                        </a:lnSpc>
                        <a:spcBef>
                          <a:spcPts val="600"/>
                        </a:spcBef>
                        <a:spcAft>
                          <a:spcPts val="0"/>
                        </a:spcAft>
                        <a:buFont typeface="Arial" panose="020B0604020202020204" pitchFamily="34" charset="0"/>
                        <a:buChar char="•"/>
                        <a:tabLst>
                          <a:tab pos="228600" algn="l"/>
                          <a:tab pos="457200" algn="l"/>
                        </a:tabLst>
                      </a:pPr>
                      <a:r>
                        <a:rPr lang="en-US" sz="900" b="0" kern="1200" dirty="0" err="1">
                          <a:solidFill>
                            <a:schemeClr val="accent4"/>
                          </a:solidFill>
                          <a:effectLst/>
                          <a:latin typeface="+mn-lt"/>
                          <a:ea typeface="+mn-ea"/>
                          <a:cs typeface="+mn-cs"/>
                        </a:rPr>
                        <a:t>L’aiguillage</a:t>
                      </a:r>
                      <a:r>
                        <a:rPr lang="en-US" sz="900" b="0" kern="1200" dirty="0">
                          <a:solidFill>
                            <a:schemeClr val="accent4"/>
                          </a:solidFill>
                          <a:effectLst/>
                          <a:latin typeface="+mn-lt"/>
                          <a:ea typeface="+mn-ea"/>
                          <a:cs typeface="+mn-cs"/>
                        </a:rPr>
                        <a:t> d’un FSP </a:t>
                      </a:r>
                      <a:r>
                        <a:rPr lang="en-US" sz="900" b="0" kern="1200" dirty="0" err="1">
                          <a:solidFill>
                            <a:schemeClr val="accent4"/>
                          </a:solidFill>
                          <a:effectLst/>
                          <a:latin typeface="+mn-lt"/>
                          <a:ea typeface="+mn-ea"/>
                          <a:cs typeface="+mn-cs"/>
                        </a:rPr>
                        <a:t>n’est</a:t>
                      </a:r>
                      <a:r>
                        <a:rPr lang="en-US" sz="900" b="0" kern="1200" dirty="0">
                          <a:solidFill>
                            <a:schemeClr val="accent4"/>
                          </a:solidFill>
                          <a:effectLst/>
                          <a:latin typeface="+mn-lt"/>
                          <a:ea typeface="+mn-ea"/>
                          <a:cs typeface="+mn-cs"/>
                        </a:rPr>
                        <a:t> pas </a:t>
                      </a:r>
                      <a:r>
                        <a:rPr lang="en-US" sz="900" b="0" kern="1200" dirty="0" err="1">
                          <a:solidFill>
                            <a:schemeClr val="accent4"/>
                          </a:solidFill>
                          <a:effectLst/>
                          <a:latin typeface="+mn-lt"/>
                          <a:ea typeface="+mn-ea"/>
                          <a:cs typeface="+mn-cs"/>
                        </a:rPr>
                        <a:t>nécessaire</a:t>
                      </a:r>
                      <a:r>
                        <a:rPr lang="en-US" sz="900" b="0" kern="1200" dirty="0">
                          <a:solidFill>
                            <a:schemeClr val="accent4"/>
                          </a:solidFill>
                          <a:effectLst/>
                          <a:latin typeface="+mn-lt"/>
                          <a:ea typeface="+mn-ea"/>
                          <a:cs typeface="+mn-cs"/>
                        </a:rPr>
                        <a:t> pour un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dans le cadre du </a:t>
                      </a:r>
                      <a:r>
                        <a:rPr lang="en-US" sz="900" b="0" kern="1200" dirty="0" err="1">
                          <a:solidFill>
                            <a:schemeClr val="accent4"/>
                          </a:solidFill>
                          <a:effectLst/>
                          <a:latin typeface="+mn-lt"/>
                          <a:ea typeface="+mn-ea"/>
                          <a:cs typeface="+mn-cs"/>
                        </a:rPr>
                        <a:t>Programme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ontarien</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du cancer du sein (PODCS).</a:t>
                      </a:r>
                    </a:p>
                    <a:p>
                      <a:pPr marL="171450" marR="0" lvl="0" indent="-171450" algn="l" defTabSz="914400" rtl="0" eaLnBrk="1" latinLnBrk="0" hangingPunct="1">
                        <a:lnSpc>
                          <a:spcPct val="100000"/>
                        </a:lnSpc>
                        <a:spcBef>
                          <a:spcPts val="600"/>
                        </a:spcBef>
                        <a:spcAft>
                          <a:spcPts val="0"/>
                        </a:spcAft>
                        <a:buFont typeface="Arial" panose="020B0604020202020204" pitchFamily="34" charset="0"/>
                        <a:buChar char="•"/>
                        <a:tabLst>
                          <a:tab pos="228600" algn="l"/>
                          <a:tab pos="457200" algn="l"/>
                        </a:tabLst>
                      </a:pPr>
                      <a:r>
                        <a:rPr lang="en-US" sz="900" b="0" kern="1200" dirty="0">
                          <a:solidFill>
                            <a:schemeClr val="accent4"/>
                          </a:solidFill>
                          <a:effectLst/>
                          <a:latin typeface="+mn-lt"/>
                          <a:ea typeface="+mn-ea"/>
                          <a:cs typeface="+mn-cs"/>
                        </a:rPr>
                        <a:t>Le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dans le cadre du PODCS </a:t>
                      </a:r>
                      <a:r>
                        <a:rPr lang="en-US" sz="900" b="0" kern="1200" dirty="0" err="1">
                          <a:solidFill>
                            <a:schemeClr val="accent4"/>
                          </a:solidFill>
                          <a:effectLst/>
                          <a:latin typeface="+mn-lt"/>
                          <a:ea typeface="+mn-ea"/>
                          <a:cs typeface="+mn-cs"/>
                        </a:rPr>
                        <a:t>est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gratuit</a:t>
                      </a:r>
                      <a:r>
                        <a:rPr lang="en-US" sz="900" b="0" kern="1200" dirty="0">
                          <a:solidFill>
                            <a:schemeClr val="accent4"/>
                          </a:solidFill>
                          <a:effectLst/>
                          <a:latin typeface="+mn-lt"/>
                          <a:ea typeface="+mn-ea"/>
                          <a:cs typeface="+mn-cs"/>
                        </a:rPr>
                        <a:t> pour les </a:t>
                      </a: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admissibles</a:t>
                      </a:r>
                      <a:r>
                        <a:rPr lang="en-US" sz="900" b="0" kern="1200" dirty="0">
                          <a:solidFill>
                            <a:schemeClr val="accent4"/>
                          </a:solidFill>
                          <a:effectLst/>
                          <a:latin typeface="+mn-lt"/>
                          <a:ea typeface="+mn-ea"/>
                          <a:cs typeface="+mn-cs"/>
                        </a:rPr>
                        <a:t>. La couverture du Régime </a:t>
                      </a:r>
                      <a:r>
                        <a:rPr lang="en-US" sz="900" b="0" kern="1200" dirty="0" err="1">
                          <a:solidFill>
                            <a:schemeClr val="accent4"/>
                          </a:solidFill>
                          <a:effectLst/>
                          <a:latin typeface="+mn-lt"/>
                          <a:ea typeface="+mn-ea"/>
                          <a:cs typeface="+mn-cs"/>
                        </a:rPr>
                        <a:t>d’assurance-santé</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l’Ontario</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n’est</a:t>
                      </a:r>
                      <a:r>
                        <a:rPr lang="en-US" sz="900" b="0" kern="1200" dirty="0">
                          <a:solidFill>
                            <a:schemeClr val="accent4"/>
                          </a:solidFill>
                          <a:effectLst/>
                          <a:latin typeface="+mn-lt"/>
                          <a:ea typeface="+mn-ea"/>
                          <a:cs typeface="+mn-cs"/>
                        </a:rPr>
                        <a:t> pas non plus </a:t>
                      </a:r>
                      <a:r>
                        <a:rPr lang="en-US" sz="900" b="0" kern="1200" dirty="0" err="1">
                          <a:solidFill>
                            <a:schemeClr val="accent4"/>
                          </a:solidFill>
                          <a:effectLst/>
                          <a:latin typeface="+mn-lt"/>
                          <a:ea typeface="+mn-ea"/>
                          <a:cs typeface="+mn-cs"/>
                        </a:rPr>
                        <a:t>requise</a:t>
                      </a:r>
                      <a:r>
                        <a:rPr lang="en-US" sz="900" b="0" kern="1200" dirty="0">
                          <a:solidFill>
                            <a:schemeClr val="accent4"/>
                          </a:solidFill>
                          <a:effectLst/>
                          <a:latin typeface="+mn-lt"/>
                          <a:ea typeface="+mn-ea"/>
                          <a:cs typeface="+mn-cs"/>
                        </a:rPr>
                        <a:t> pour les </a:t>
                      </a: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admissibles</a:t>
                      </a:r>
                      <a:r>
                        <a:rPr lang="en-US" sz="900" b="0" kern="1200" dirty="0">
                          <a:solidFill>
                            <a:schemeClr val="accent4"/>
                          </a:solidFill>
                          <a:effectLst/>
                          <a:latin typeface="+mn-lt"/>
                          <a:ea typeface="+mn-ea"/>
                          <a:cs typeface="+mn-cs"/>
                        </a:rPr>
                        <a:t> au PODCS.</a:t>
                      </a:r>
                    </a:p>
                    <a:p>
                      <a:pPr marL="171450" marR="0" lvl="0" indent="-171450" algn="l" defTabSz="914400" rtl="0" eaLnBrk="1" latinLnBrk="0" hangingPunct="1">
                        <a:lnSpc>
                          <a:spcPct val="100000"/>
                        </a:lnSpc>
                        <a:spcBef>
                          <a:spcPts val="600"/>
                        </a:spcBef>
                        <a:spcAft>
                          <a:spcPts val="0"/>
                        </a:spcAft>
                        <a:buFont typeface="Arial" panose="020B0604020202020204" pitchFamily="34" charset="0"/>
                        <a:buChar char="•"/>
                        <a:tabLst>
                          <a:tab pos="228600" algn="l"/>
                          <a:tab pos="457200" algn="l"/>
                        </a:tabLst>
                      </a:pPr>
                      <a:r>
                        <a:rPr lang="en-US" sz="900" b="0" kern="1200" dirty="0">
                          <a:solidFill>
                            <a:schemeClr val="accent4"/>
                          </a:solidFill>
                          <a:effectLst/>
                          <a:latin typeface="+mn-lt"/>
                          <a:ea typeface="+mn-ea"/>
                          <a:cs typeface="+mn-cs"/>
                        </a:rPr>
                        <a:t>Le </a:t>
                      </a:r>
                      <a:r>
                        <a:rPr lang="en-US" sz="900" b="0" kern="1200" dirty="0" err="1">
                          <a:solidFill>
                            <a:schemeClr val="accent4"/>
                          </a:solidFill>
                          <a:effectLst/>
                          <a:latin typeface="+mn-lt"/>
                          <a:ea typeface="+mn-ea"/>
                          <a:cs typeface="+mn-cs"/>
                        </a:rPr>
                        <a:t>ministère</a:t>
                      </a:r>
                      <a:r>
                        <a:rPr lang="en-US" sz="900" b="0" kern="1200" dirty="0">
                          <a:solidFill>
                            <a:schemeClr val="accent4"/>
                          </a:solidFill>
                          <a:effectLst/>
                          <a:latin typeface="+mn-lt"/>
                          <a:ea typeface="+mn-ea"/>
                          <a:cs typeface="+mn-cs"/>
                        </a:rPr>
                        <a:t> de la </a:t>
                      </a:r>
                      <a:r>
                        <a:rPr lang="en-US" sz="900" b="0" kern="1200" dirty="0" err="1">
                          <a:solidFill>
                            <a:schemeClr val="accent4"/>
                          </a:solidFill>
                          <a:effectLst/>
                          <a:latin typeface="+mn-lt"/>
                          <a:ea typeface="+mn-ea"/>
                          <a:cs typeface="+mn-cs"/>
                        </a:rPr>
                        <a:t>Santé</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l’Ontario</a:t>
                      </a:r>
                      <a:r>
                        <a:rPr lang="en-US" sz="900" b="0" kern="1200" dirty="0">
                          <a:solidFill>
                            <a:schemeClr val="accent4"/>
                          </a:solidFill>
                          <a:effectLst/>
                          <a:latin typeface="+mn-lt"/>
                          <a:ea typeface="+mn-ea"/>
                          <a:cs typeface="+mn-cs"/>
                        </a:rPr>
                        <a:t> a </a:t>
                      </a:r>
                      <a:r>
                        <a:rPr lang="en-US" sz="900" b="0" kern="1200" dirty="0" err="1">
                          <a:solidFill>
                            <a:schemeClr val="accent4"/>
                          </a:solidFill>
                          <a:effectLst/>
                          <a:latin typeface="+mn-lt"/>
                          <a:ea typeface="+mn-ea"/>
                          <a:cs typeface="+mn-cs"/>
                        </a:rPr>
                        <a:t>émis</a:t>
                      </a:r>
                      <a:r>
                        <a:rPr lang="en-US" sz="900" b="0" kern="1200" dirty="0">
                          <a:solidFill>
                            <a:schemeClr val="accent4"/>
                          </a:solidFill>
                          <a:effectLst/>
                          <a:latin typeface="+mn-lt"/>
                          <a:ea typeface="+mn-ea"/>
                          <a:cs typeface="+mn-cs"/>
                        </a:rPr>
                        <a:t>, au </a:t>
                      </a:r>
                      <a:r>
                        <a:rPr lang="en-US" sz="900" b="0" kern="1200" dirty="0" err="1">
                          <a:solidFill>
                            <a:schemeClr val="accent4"/>
                          </a:solidFill>
                          <a:effectLst/>
                          <a:latin typeface="+mn-lt"/>
                          <a:ea typeface="+mn-ea"/>
                          <a:cs typeface="+mn-cs"/>
                        </a:rPr>
                        <a:t>printemps</a:t>
                      </a:r>
                      <a:r>
                        <a:rPr lang="en-US" sz="900" b="0" kern="1200" dirty="0">
                          <a:solidFill>
                            <a:schemeClr val="accent4"/>
                          </a:solidFill>
                          <a:effectLst/>
                          <a:latin typeface="+mn-lt"/>
                          <a:ea typeface="+mn-ea"/>
                          <a:cs typeface="+mn-cs"/>
                        </a:rPr>
                        <a:t> 2020, </a:t>
                      </a:r>
                      <a:r>
                        <a:rPr lang="en-US" sz="900" b="0" kern="1200" dirty="0" err="1">
                          <a:solidFill>
                            <a:schemeClr val="accent4"/>
                          </a:solidFill>
                          <a:effectLst/>
                          <a:latin typeface="+mn-lt"/>
                          <a:ea typeface="+mn-ea"/>
                          <a:cs typeface="+mn-cs"/>
                        </a:rPr>
                        <a:t>une</a:t>
                      </a:r>
                      <a:r>
                        <a:rPr lang="en-US" sz="900" b="0" kern="1200" dirty="0">
                          <a:solidFill>
                            <a:schemeClr val="accent4"/>
                          </a:solidFill>
                          <a:effectLst/>
                          <a:latin typeface="+mn-lt"/>
                          <a:ea typeface="+mn-ea"/>
                          <a:cs typeface="+mn-cs"/>
                        </a:rPr>
                        <a:t> directive de suspension des services de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non </a:t>
                      </a:r>
                      <a:r>
                        <a:rPr lang="en-US" sz="900" b="0" kern="1200" dirty="0" err="1">
                          <a:solidFill>
                            <a:schemeClr val="accent4"/>
                          </a:solidFill>
                          <a:effectLst/>
                          <a:latin typeface="+mn-lt"/>
                          <a:ea typeface="+mn-ea"/>
                          <a:cs typeface="+mn-cs"/>
                        </a:rPr>
                        <a:t>essentiels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en</a:t>
                      </a:r>
                      <a:r>
                        <a:rPr lang="en-US" sz="900" b="0" kern="1200" dirty="0">
                          <a:solidFill>
                            <a:schemeClr val="accent4"/>
                          </a:solidFill>
                          <a:effectLst/>
                          <a:latin typeface="+mn-lt"/>
                          <a:ea typeface="+mn-ea"/>
                          <a:cs typeface="+mn-cs"/>
                        </a:rPr>
                        <a:t> raison de la </a:t>
                      </a:r>
                      <a:r>
                        <a:rPr lang="en-US" sz="900" b="0" kern="1200" dirty="0" err="1">
                          <a:solidFill>
                            <a:schemeClr val="accent4"/>
                          </a:solidFill>
                          <a:effectLst/>
                          <a:latin typeface="+mn-lt"/>
                          <a:ea typeface="+mn-ea"/>
                          <a:cs typeface="+mn-cs"/>
                        </a:rPr>
                        <a:t>pandémie</a:t>
                      </a:r>
                      <a:r>
                        <a:rPr lang="en-US" sz="900" b="0" kern="1200" dirty="0">
                          <a:solidFill>
                            <a:schemeClr val="accent4"/>
                          </a:solidFill>
                          <a:effectLst/>
                          <a:latin typeface="+mn-lt"/>
                          <a:ea typeface="+mn-ea"/>
                          <a:cs typeface="+mn-cs"/>
                        </a:rPr>
                        <a:t> de COVID-19. Il </a:t>
                      </a:r>
                      <a:r>
                        <a:rPr lang="en-US" sz="900" b="0" kern="1200" dirty="0" err="1">
                          <a:solidFill>
                            <a:schemeClr val="accent4"/>
                          </a:solidFill>
                          <a:effectLst/>
                          <a:latin typeface="+mn-lt"/>
                          <a:ea typeface="+mn-ea"/>
                          <a:cs typeface="+mn-cs"/>
                        </a:rPr>
                        <a:t>s’agissait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notamment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d’interrompre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l’envoi</a:t>
                      </a:r>
                      <a:r>
                        <a:rPr lang="en-US" sz="900" b="0" kern="1200" dirty="0">
                          <a:solidFill>
                            <a:schemeClr val="accent4"/>
                          </a:solidFill>
                          <a:effectLst/>
                          <a:latin typeface="+mn-lt"/>
                          <a:ea typeface="+mn-ea"/>
                          <a:cs typeface="+mn-cs"/>
                        </a:rPr>
                        <a:t> des </a:t>
                      </a:r>
                      <a:r>
                        <a:rPr lang="en-US" sz="900" b="0" kern="1200" dirty="0" err="1">
                          <a:solidFill>
                            <a:schemeClr val="accent4"/>
                          </a:solidFill>
                          <a:effectLst/>
                          <a:latin typeface="+mn-lt"/>
                          <a:ea typeface="+mn-ea"/>
                          <a:cs typeface="+mn-cs"/>
                        </a:rPr>
                        <a:t>lettres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d’invitation</a:t>
                      </a:r>
                      <a:r>
                        <a:rPr lang="en-US" sz="900" b="0" kern="1200" dirty="0">
                          <a:solidFill>
                            <a:schemeClr val="accent4"/>
                          </a:solidFill>
                          <a:effectLst/>
                          <a:latin typeface="+mn-lt"/>
                          <a:ea typeface="+mn-ea"/>
                          <a:cs typeface="+mn-cs"/>
                        </a:rPr>
                        <a:t> à un premier et à un nouveau </a:t>
                      </a:r>
                      <a:r>
                        <a:rPr lang="en-US" sz="900" b="0" kern="1200" dirty="0" err="1">
                          <a:solidFill>
                            <a:schemeClr val="accent4"/>
                          </a:solidFill>
                          <a:effectLst/>
                          <a:latin typeface="+mn-lt"/>
                          <a:ea typeface="+mn-ea"/>
                          <a:cs typeface="+mn-cs"/>
                        </a:rPr>
                        <a:t>rendez-vous</a:t>
                      </a:r>
                      <a:r>
                        <a:rPr lang="en-US" sz="900" b="0" kern="1200" dirty="0">
                          <a:solidFill>
                            <a:schemeClr val="accent4"/>
                          </a:solidFill>
                          <a:effectLst/>
                          <a:latin typeface="+mn-lt"/>
                          <a:ea typeface="+mn-ea"/>
                          <a:cs typeface="+mn-cs"/>
                        </a:rPr>
                        <a:t>, qui a </a:t>
                      </a:r>
                      <a:r>
                        <a:rPr lang="en-US" sz="900" b="0" kern="1200" dirty="0" err="1">
                          <a:solidFill>
                            <a:schemeClr val="accent4"/>
                          </a:solidFill>
                          <a:effectLst/>
                          <a:latin typeface="+mn-lt"/>
                          <a:ea typeface="+mn-ea"/>
                          <a:cs typeface="+mn-cs"/>
                        </a:rPr>
                        <a:t>repris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en</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décembre</a:t>
                      </a:r>
                      <a:r>
                        <a:rPr lang="en-US" sz="900" b="0" kern="1200" dirty="0">
                          <a:solidFill>
                            <a:schemeClr val="accent4"/>
                          </a:solidFill>
                          <a:effectLst/>
                          <a:latin typeface="+mn-lt"/>
                          <a:ea typeface="+mn-ea"/>
                          <a:cs typeface="+mn-cs"/>
                        </a:rPr>
                        <a:t> 2020. </a:t>
                      </a:r>
                      <a:r>
                        <a:rPr lang="en-US" sz="900" b="0" kern="1200" dirty="0" err="1">
                          <a:solidFill>
                            <a:schemeClr val="accent4"/>
                          </a:solidFill>
                          <a:effectLst/>
                          <a:latin typeface="+mn-lt"/>
                          <a:ea typeface="+mn-ea"/>
                          <a:cs typeface="+mn-cs"/>
                        </a:rPr>
                        <a:t>Reconnaissant</a:t>
                      </a:r>
                      <a:r>
                        <a:rPr lang="en-US" sz="900" b="0" kern="1200" dirty="0">
                          <a:solidFill>
                            <a:schemeClr val="accent4"/>
                          </a:solidFill>
                          <a:effectLst/>
                          <a:latin typeface="+mn-lt"/>
                          <a:ea typeface="+mn-ea"/>
                          <a:cs typeface="+mn-cs"/>
                        </a:rPr>
                        <a:t> que les </a:t>
                      </a: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qui </a:t>
                      </a:r>
                      <a:r>
                        <a:rPr lang="en-US" sz="900" b="0" kern="1200" dirty="0" err="1">
                          <a:solidFill>
                            <a:schemeClr val="accent4"/>
                          </a:solidFill>
                          <a:effectLst/>
                          <a:latin typeface="+mn-lt"/>
                          <a:ea typeface="+mn-ea"/>
                          <a:cs typeface="+mn-cs"/>
                        </a:rPr>
                        <a:t>étaient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âgées</a:t>
                      </a:r>
                      <a:r>
                        <a:rPr lang="en-US" sz="900" b="0" kern="1200" dirty="0">
                          <a:solidFill>
                            <a:schemeClr val="accent4"/>
                          </a:solidFill>
                          <a:effectLst/>
                          <a:latin typeface="+mn-lt"/>
                          <a:ea typeface="+mn-ea"/>
                          <a:cs typeface="+mn-cs"/>
                        </a:rPr>
                        <a:t> de 74 </a:t>
                      </a:r>
                      <a:r>
                        <a:rPr lang="en-US" sz="900" b="0" kern="1200" dirty="0" err="1">
                          <a:solidFill>
                            <a:schemeClr val="accent4"/>
                          </a:solidFill>
                          <a:effectLst/>
                          <a:latin typeface="+mn-lt"/>
                          <a:ea typeface="+mn-ea"/>
                          <a:cs typeface="+mn-cs"/>
                        </a:rPr>
                        <a:t>ans</a:t>
                      </a:r>
                      <a:r>
                        <a:rPr lang="en-US" sz="900" b="0" kern="1200" dirty="0">
                          <a:solidFill>
                            <a:schemeClr val="accent4"/>
                          </a:solidFill>
                          <a:effectLst/>
                          <a:latin typeface="+mn-lt"/>
                          <a:ea typeface="+mn-ea"/>
                          <a:cs typeface="+mn-cs"/>
                        </a:rPr>
                        <a:t> pendant </a:t>
                      </a:r>
                      <a:r>
                        <a:rPr lang="en-US" sz="900" b="0" kern="1200" dirty="0" err="1">
                          <a:solidFill>
                            <a:schemeClr val="accent4"/>
                          </a:solidFill>
                          <a:effectLst/>
                          <a:latin typeface="+mn-lt"/>
                          <a:ea typeface="+mn-ea"/>
                          <a:cs typeface="+mn-cs"/>
                        </a:rPr>
                        <a:t>l’interruption</a:t>
                      </a:r>
                      <a:r>
                        <a:rPr lang="en-US" sz="900" b="0" kern="1200" dirty="0">
                          <a:solidFill>
                            <a:schemeClr val="accent4"/>
                          </a:solidFill>
                          <a:effectLst/>
                          <a:latin typeface="+mn-lt"/>
                          <a:ea typeface="+mn-ea"/>
                          <a:cs typeface="+mn-cs"/>
                        </a:rPr>
                        <a:t> de la </a:t>
                      </a:r>
                      <a:r>
                        <a:rPr lang="en-US" sz="900" b="0" kern="1200" dirty="0" err="1">
                          <a:solidFill>
                            <a:schemeClr val="accent4"/>
                          </a:solidFill>
                          <a:effectLst/>
                          <a:latin typeface="+mn-lt"/>
                          <a:ea typeface="+mn-ea"/>
                          <a:cs typeface="+mn-cs"/>
                        </a:rPr>
                        <a:t>correspondance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pouvaient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avoir</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atteint</a:t>
                      </a:r>
                      <a:r>
                        <a:rPr lang="en-US" sz="900" b="0" kern="1200" dirty="0">
                          <a:solidFill>
                            <a:schemeClr val="accent4"/>
                          </a:solidFill>
                          <a:effectLst/>
                          <a:latin typeface="+mn-lt"/>
                          <a:ea typeface="+mn-ea"/>
                          <a:cs typeface="+mn-cs"/>
                        </a:rPr>
                        <a:t> 75 </a:t>
                      </a:r>
                      <a:r>
                        <a:rPr lang="en-US" sz="900" b="0" kern="1200" dirty="0" err="1">
                          <a:solidFill>
                            <a:schemeClr val="accent4"/>
                          </a:solidFill>
                          <a:effectLst/>
                          <a:latin typeface="+mn-lt"/>
                          <a:ea typeface="+mn-ea"/>
                          <a:cs typeface="+mn-cs"/>
                        </a:rPr>
                        <a:t>ans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depuis</a:t>
                      </a:r>
                      <a:r>
                        <a:rPr lang="en-US" sz="900" b="0" kern="1200" dirty="0">
                          <a:solidFill>
                            <a:schemeClr val="accent4"/>
                          </a:solidFill>
                          <a:effectLst/>
                          <a:latin typeface="+mn-lt"/>
                          <a:ea typeface="+mn-ea"/>
                          <a:cs typeface="+mn-cs"/>
                        </a:rPr>
                        <a:t> (et ne </a:t>
                      </a:r>
                      <a:r>
                        <a:rPr lang="en-US" sz="900" b="0" kern="1200" dirty="0" err="1">
                          <a:solidFill>
                            <a:schemeClr val="accent4"/>
                          </a:solidFill>
                          <a:effectLst/>
                          <a:latin typeface="+mn-lt"/>
                          <a:ea typeface="+mn-ea"/>
                          <a:cs typeface="+mn-cs"/>
                        </a:rPr>
                        <a:t>seraient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donc</a:t>
                      </a:r>
                      <a:r>
                        <a:rPr lang="en-US" sz="900" b="0" kern="1200" dirty="0">
                          <a:solidFill>
                            <a:schemeClr val="accent4"/>
                          </a:solidFill>
                          <a:effectLst/>
                          <a:latin typeface="+mn-lt"/>
                          <a:ea typeface="+mn-ea"/>
                          <a:cs typeface="+mn-cs"/>
                        </a:rPr>
                        <a:t> plus </a:t>
                      </a:r>
                      <a:r>
                        <a:rPr lang="en-US" sz="900" b="0" kern="1200" dirty="0" err="1">
                          <a:solidFill>
                            <a:schemeClr val="accent4"/>
                          </a:solidFill>
                          <a:effectLst/>
                          <a:latin typeface="+mn-lt"/>
                          <a:ea typeface="+mn-ea"/>
                          <a:cs typeface="+mn-cs"/>
                        </a:rPr>
                        <a:t>admissibles</a:t>
                      </a:r>
                      <a:r>
                        <a:rPr lang="en-US" sz="900" b="0" kern="1200" dirty="0">
                          <a:solidFill>
                            <a:schemeClr val="accent4"/>
                          </a:solidFill>
                          <a:effectLst/>
                          <a:latin typeface="+mn-lt"/>
                          <a:ea typeface="+mn-ea"/>
                          <a:cs typeface="+mn-cs"/>
                        </a:rPr>
                        <a:t> pour </a:t>
                      </a:r>
                      <a:r>
                        <a:rPr lang="en-US" sz="900" b="0" kern="1200" dirty="0" err="1">
                          <a:solidFill>
                            <a:schemeClr val="accent4"/>
                          </a:solidFill>
                          <a:effectLst/>
                          <a:latin typeface="+mn-lt"/>
                          <a:ea typeface="+mn-ea"/>
                          <a:cs typeface="+mn-cs"/>
                        </a:rPr>
                        <a:t>recevoir</a:t>
                      </a:r>
                      <a:r>
                        <a:rPr lang="en-US" sz="900" b="0" kern="1200" dirty="0">
                          <a:solidFill>
                            <a:schemeClr val="accent4"/>
                          </a:solidFill>
                          <a:effectLst/>
                          <a:latin typeface="+mn-lt"/>
                          <a:ea typeface="+mn-ea"/>
                          <a:cs typeface="+mn-cs"/>
                        </a:rPr>
                        <a:t> des </a:t>
                      </a:r>
                      <a:r>
                        <a:rPr lang="en-US" sz="900" b="0" kern="1200" dirty="0" err="1">
                          <a:solidFill>
                            <a:schemeClr val="accent4"/>
                          </a:solidFill>
                          <a:effectLst/>
                          <a:latin typeface="+mn-lt"/>
                          <a:ea typeface="+mn-ea"/>
                          <a:cs typeface="+mn-cs"/>
                        </a:rPr>
                        <a:t>lettres</a:t>
                      </a:r>
                      <a:r>
                        <a:rPr lang="en-US" sz="900" b="0" kern="1200" dirty="0">
                          <a:solidFill>
                            <a:schemeClr val="accent4"/>
                          </a:solidFill>
                          <a:effectLst/>
                          <a:latin typeface="+mn-lt"/>
                          <a:ea typeface="+mn-ea"/>
                          <a:cs typeface="+mn-cs"/>
                        </a:rPr>
                        <a:t> dans le cadre de </a:t>
                      </a:r>
                      <a:r>
                        <a:rPr lang="en-US" sz="900" b="0" kern="1200" dirty="0" err="1">
                          <a:solidFill>
                            <a:schemeClr val="accent4"/>
                          </a:solidFill>
                          <a:effectLst/>
                          <a:latin typeface="+mn-lt"/>
                          <a:ea typeface="+mn-ea"/>
                          <a:cs typeface="+mn-cs"/>
                        </a:rPr>
                        <a:t>notre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campagne</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correspondance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habituelle</a:t>
                      </a:r>
                      <a:r>
                        <a:rPr lang="en-US" sz="900" b="0" kern="1200" dirty="0">
                          <a:solidFill>
                            <a:schemeClr val="accent4"/>
                          </a:solidFill>
                          <a:effectLst/>
                          <a:latin typeface="+mn-lt"/>
                          <a:ea typeface="+mn-ea"/>
                          <a:cs typeface="+mn-cs"/>
                        </a:rPr>
                        <a:t>), nous </a:t>
                      </a:r>
                      <a:r>
                        <a:rPr lang="en-US" sz="900" b="0" kern="1200" dirty="0" err="1">
                          <a:solidFill>
                            <a:schemeClr val="accent4"/>
                          </a:solidFill>
                          <a:effectLst/>
                          <a:latin typeface="+mn-lt"/>
                          <a:ea typeface="+mn-ea"/>
                          <a:cs typeface="+mn-cs"/>
                        </a:rPr>
                        <a:t>avons</a:t>
                      </a:r>
                      <a:r>
                        <a:rPr lang="en-US" sz="900" b="0" kern="1200" dirty="0">
                          <a:solidFill>
                            <a:schemeClr val="accent4"/>
                          </a:solidFill>
                          <a:effectLst/>
                          <a:latin typeface="+mn-lt"/>
                          <a:ea typeface="+mn-ea"/>
                          <a:cs typeface="+mn-cs"/>
                        </a:rPr>
                        <a:t> repoussé d’un an la </a:t>
                      </a:r>
                      <a:r>
                        <a:rPr lang="en-US" sz="900" b="0" kern="1200" dirty="0" err="1">
                          <a:solidFill>
                            <a:schemeClr val="accent4"/>
                          </a:solidFill>
                          <a:effectLst/>
                          <a:latin typeface="+mn-lt"/>
                          <a:ea typeface="+mn-ea"/>
                          <a:cs typeface="+mn-cs"/>
                        </a:rPr>
                        <a:t>limite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d’âge</a:t>
                      </a:r>
                      <a:r>
                        <a:rPr lang="en-US" sz="900" b="0" kern="1200" dirty="0">
                          <a:solidFill>
                            <a:schemeClr val="accent4"/>
                          </a:solidFill>
                          <a:effectLst/>
                          <a:latin typeface="+mn-lt"/>
                          <a:ea typeface="+mn-ea"/>
                          <a:cs typeface="+mn-cs"/>
                        </a:rPr>
                        <a:t> supérieure pour les </a:t>
                      </a:r>
                      <a:r>
                        <a:rPr lang="en-US" sz="900" b="0" kern="1200" dirty="0" err="1">
                          <a:solidFill>
                            <a:schemeClr val="accent4"/>
                          </a:solidFill>
                          <a:effectLst/>
                          <a:latin typeface="+mn-lt"/>
                          <a:ea typeface="+mn-ea"/>
                          <a:cs typeface="+mn-cs"/>
                        </a:rPr>
                        <a:t>campagnes</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correspondance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d’invitation</a:t>
                      </a:r>
                      <a:r>
                        <a:rPr lang="en-US" sz="900" b="0" kern="1200" dirty="0">
                          <a:solidFill>
                            <a:schemeClr val="accent4"/>
                          </a:solidFill>
                          <a:effectLst/>
                          <a:latin typeface="+mn-lt"/>
                          <a:ea typeface="+mn-ea"/>
                          <a:cs typeface="+mn-cs"/>
                        </a:rPr>
                        <a:t> à un premier et à un nouveau </a:t>
                      </a:r>
                      <a:r>
                        <a:rPr lang="en-US" sz="900" b="0" kern="1200" dirty="0" err="1">
                          <a:solidFill>
                            <a:schemeClr val="accent4"/>
                          </a:solidFill>
                          <a:effectLst/>
                          <a:latin typeface="+mn-lt"/>
                          <a:ea typeface="+mn-ea"/>
                          <a:cs typeface="+mn-cs"/>
                        </a:rPr>
                        <a:t>rendez-vous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afin</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veiller</a:t>
                      </a:r>
                      <a:r>
                        <a:rPr lang="en-US" sz="900" b="0" kern="1200" dirty="0">
                          <a:solidFill>
                            <a:schemeClr val="accent4"/>
                          </a:solidFill>
                          <a:effectLst/>
                          <a:latin typeface="+mn-lt"/>
                          <a:ea typeface="+mn-ea"/>
                          <a:cs typeface="+mn-cs"/>
                        </a:rPr>
                        <a:t> à </a:t>
                      </a:r>
                      <a:r>
                        <a:rPr lang="en-US" sz="900" b="0" kern="1200" dirty="0" err="1">
                          <a:solidFill>
                            <a:schemeClr val="accent4"/>
                          </a:solidFill>
                          <a:effectLst/>
                          <a:latin typeface="+mn-lt"/>
                          <a:ea typeface="+mn-ea"/>
                          <a:cs typeface="+mn-cs"/>
                        </a:rPr>
                        <a:t>ce</a:t>
                      </a:r>
                      <a:r>
                        <a:rPr lang="en-US" sz="900" b="0" kern="1200" dirty="0">
                          <a:solidFill>
                            <a:schemeClr val="accent4"/>
                          </a:solidFill>
                          <a:effectLst/>
                          <a:latin typeface="+mn-lt"/>
                          <a:ea typeface="+mn-ea"/>
                          <a:cs typeface="+mn-cs"/>
                        </a:rPr>
                        <a:t> que les </a:t>
                      </a: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n’ayant</a:t>
                      </a:r>
                      <a:r>
                        <a:rPr lang="en-US" sz="900" b="0" kern="1200" dirty="0">
                          <a:solidFill>
                            <a:schemeClr val="accent4"/>
                          </a:solidFill>
                          <a:effectLst/>
                          <a:latin typeface="+mn-lt"/>
                          <a:ea typeface="+mn-ea"/>
                          <a:cs typeface="+mn-cs"/>
                        </a:rPr>
                        <a:t> pas </a:t>
                      </a:r>
                      <a:r>
                        <a:rPr lang="en-US" sz="900" b="0" kern="1200" dirty="0" err="1">
                          <a:solidFill>
                            <a:schemeClr val="accent4"/>
                          </a:solidFill>
                          <a:effectLst/>
                          <a:latin typeface="+mn-lt"/>
                          <a:ea typeface="+mn-ea"/>
                          <a:cs typeface="+mn-cs"/>
                        </a:rPr>
                        <a:t>subi</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du fait de la </a:t>
                      </a:r>
                      <a:r>
                        <a:rPr lang="en-US" sz="900" b="0" kern="1200" dirty="0" err="1">
                          <a:solidFill>
                            <a:schemeClr val="accent4"/>
                          </a:solidFill>
                          <a:effectLst/>
                          <a:latin typeface="+mn-lt"/>
                          <a:ea typeface="+mn-ea"/>
                          <a:cs typeface="+mn-cs"/>
                        </a:rPr>
                        <a:t>pandémie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reçoivent</a:t>
                      </a:r>
                      <a:r>
                        <a:rPr lang="en-US" sz="900" b="0" kern="1200" dirty="0">
                          <a:solidFill>
                            <a:schemeClr val="accent4"/>
                          </a:solidFill>
                          <a:effectLst/>
                          <a:latin typeface="+mn-lt"/>
                          <a:ea typeface="+mn-ea"/>
                          <a:cs typeface="+mn-cs"/>
                        </a:rPr>
                        <a:t> des </a:t>
                      </a:r>
                      <a:r>
                        <a:rPr lang="en-US" sz="900" b="0" kern="1200" dirty="0" err="1">
                          <a:solidFill>
                            <a:schemeClr val="accent4"/>
                          </a:solidFill>
                          <a:effectLst/>
                          <a:latin typeface="+mn-lt"/>
                          <a:ea typeface="+mn-ea"/>
                          <a:cs typeface="+mn-cs"/>
                        </a:rPr>
                        <a:t>avis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concernant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leur</a:t>
                      </a:r>
                      <a:r>
                        <a:rPr lang="en-US" sz="900" b="0" kern="1200" dirty="0">
                          <a:solidFill>
                            <a:schemeClr val="accent4"/>
                          </a:solidFill>
                          <a:effectLst/>
                          <a:latin typeface="+mn-lt"/>
                          <a:ea typeface="+mn-ea"/>
                          <a:cs typeface="+mn-cs"/>
                        </a:rPr>
                        <a:t> examen de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a:t>
                      </a:r>
                    </a:p>
                    <a:p>
                      <a:pPr marL="171450" marR="0" lvl="0" indent="-171450" algn="l" defTabSz="914400" rtl="0" eaLnBrk="1" latinLnBrk="0" hangingPunct="1">
                        <a:lnSpc>
                          <a:spcPct val="100000"/>
                        </a:lnSpc>
                        <a:spcBef>
                          <a:spcPts val="600"/>
                        </a:spcBef>
                        <a:spcAft>
                          <a:spcPts val="0"/>
                        </a:spcAft>
                        <a:buFont typeface="Arial" panose="020B0604020202020204" pitchFamily="34" charset="0"/>
                        <a:buChar char="•"/>
                        <a:tabLst>
                          <a:tab pos="228600" algn="l"/>
                          <a:tab pos="457200" algn="l"/>
                        </a:tabLst>
                      </a:pPr>
                      <a:r>
                        <a:rPr lang="en-US" sz="900" b="0" kern="1200" dirty="0">
                          <a:solidFill>
                            <a:schemeClr val="accent4"/>
                          </a:solidFill>
                          <a:effectLst/>
                          <a:latin typeface="+mn-lt"/>
                          <a:ea typeface="+mn-ea"/>
                          <a:cs typeface="+mn-cs"/>
                        </a:rPr>
                        <a:t>Le </a:t>
                      </a:r>
                      <a:r>
                        <a:rPr lang="en-US" sz="900" b="0" kern="1200" dirty="0" err="1">
                          <a:solidFill>
                            <a:schemeClr val="accent4"/>
                          </a:solidFill>
                          <a:effectLst/>
                          <a:latin typeface="+mn-lt"/>
                          <a:ea typeface="+mn-ea"/>
                          <a:cs typeface="+mn-cs"/>
                        </a:rPr>
                        <a:t>ministère</a:t>
                      </a:r>
                      <a:r>
                        <a:rPr lang="en-US" sz="900" b="0" kern="1200" dirty="0">
                          <a:solidFill>
                            <a:schemeClr val="accent4"/>
                          </a:solidFill>
                          <a:effectLst/>
                          <a:latin typeface="+mn-lt"/>
                          <a:ea typeface="+mn-ea"/>
                          <a:cs typeface="+mn-cs"/>
                        </a:rPr>
                        <a:t> de la </a:t>
                      </a:r>
                      <a:r>
                        <a:rPr lang="en-US" sz="900" b="0" kern="1200" dirty="0" err="1">
                          <a:solidFill>
                            <a:schemeClr val="accent4"/>
                          </a:solidFill>
                          <a:effectLst/>
                          <a:latin typeface="+mn-lt"/>
                          <a:ea typeface="+mn-ea"/>
                          <a:cs typeface="+mn-cs"/>
                        </a:rPr>
                        <a:t>Santé</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l’Ontario</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mènera</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une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campagne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publique</a:t>
                      </a:r>
                      <a:r>
                        <a:rPr lang="en-US" sz="900" b="0" kern="1200" dirty="0">
                          <a:solidFill>
                            <a:schemeClr val="accent4"/>
                          </a:solidFill>
                          <a:effectLst/>
                          <a:latin typeface="+mn-lt"/>
                          <a:ea typeface="+mn-ea"/>
                          <a:cs typeface="+mn-cs"/>
                        </a:rPr>
                        <a:t> pour rappeler aux gens </a:t>
                      </a:r>
                      <a:r>
                        <a:rPr lang="en-US" sz="900" b="0" kern="1200" dirty="0" err="1">
                          <a:solidFill>
                            <a:schemeClr val="accent4"/>
                          </a:solidFill>
                          <a:effectLst/>
                          <a:latin typeface="+mn-lt"/>
                          <a:ea typeface="+mn-ea"/>
                          <a:cs typeface="+mn-cs"/>
                        </a:rPr>
                        <a:t>l’importance</a:t>
                      </a:r>
                      <a:r>
                        <a:rPr lang="en-US" sz="900" b="0" kern="1200" dirty="0">
                          <a:solidFill>
                            <a:schemeClr val="accent4"/>
                          </a:solidFill>
                          <a:effectLst/>
                          <a:latin typeface="+mn-lt"/>
                          <a:ea typeface="+mn-ea"/>
                          <a:cs typeface="+mn-cs"/>
                        </a:rPr>
                        <a:t> d’un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régulier</a:t>
                      </a:r>
                      <a:r>
                        <a:rPr lang="en-US" sz="900" b="0" kern="1200" dirty="0">
                          <a:solidFill>
                            <a:schemeClr val="accent4"/>
                          </a:solidFill>
                          <a:effectLst/>
                          <a:latin typeface="+mn-lt"/>
                          <a:ea typeface="+mn-ea"/>
                          <a:cs typeface="+mn-cs"/>
                        </a:rPr>
                        <a:t> du cancer, </a:t>
                      </a:r>
                      <a:r>
                        <a:rPr lang="en-US" sz="900" b="0" kern="1200" dirty="0" err="1">
                          <a:solidFill>
                            <a:schemeClr val="accent4"/>
                          </a:solidFill>
                          <a:effectLst/>
                          <a:latin typeface="+mn-lt"/>
                          <a:ea typeface="+mn-ea"/>
                          <a:cs typeface="+mn-cs"/>
                        </a:rPr>
                        <a:t>en</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septembre</a:t>
                      </a:r>
                      <a:r>
                        <a:rPr lang="en-US" sz="900" b="0" kern="1200" dirty="0">
                          <a:solidFill>
                            <a:schemeClr val="accent4"/>
                          </a:solidFill>
                          <a:effectLst/>
                          <a:latin typeface="+mn-lt"/>
                          <a:ea typeface="+mn-ea"/>
                          <a:cs typeface="+mn-cs"/>
                        </a:rPr>
                        <a:t> 2021; il a, </a:t>
                      </a:r>
                      <a:r>
                        <a:rPr lang="en-US" sz="900" b="0" kern="1200" dirty="0" err="1">
                          <a:solidFill>
                            <a:schemeClr val="accent4"/>
                          </a:solidFill>
                          <a:effectLst/>
                          <a:latin typeface="+mn-lt"/>
                          <a:ea typeface="+mn-ea"/>
                          <a:cs typeface="+mn-cs"/>
                        </a:rPr>
                        <a:t>en</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outre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fourni</a:t>
                      </a:r>
                      <a:r>
                        <a:rPr lang="en-US" sz="900" b="0" kern="1200" dirty="0">
                          <a:solidFill>
                            <a:schemeClr val="accent4"/>
                          </a:solidFill>
                          <a:effectLst/>
                          <a:latin typeface="+mn-lt"/>
                          <a:ea typeface="+mn-ea"/>
                          <a:cs typeface="+mn-cs"/>
                        </a:rPr>
                        <a:t> à Action Cancer Ontario de </a:t>
                      </a:r>
                      <a:r>
                        <a:rPr lang="en-US" sz="900" b="0" kern="1200" dirty="0" err="1">
                          <a:solidFill>
                            <a:schemeClr val="accent4"/>
                          </a:solidFill>
                          <a:effectLst/>
                          <a:latin typeface="+mn-lt"/>
                          <a:ea typeface="+mn-ea"/>
                          <a:cs typeface="+mn-cs"/>
                        </a:rPr>
                        <a:t>Santé</a:t>
                      </a:r>
                      <a:r>
                        <a:rPr lang="en-US" sz="900" b="0" kern="1200" dirty="0">
                          <a:solidFill>
                            <a:schemeClr val="accent4"/>
                          </a:solidFill>
                          <a:effectLst/>
                          <a:latin typeface="+mn-lt"/>
                          <a:ea typeface="+mn-ea"/>
                          <a:cs typeface="+mn-cs"/>
                        </a:rPr>
                        <a:t> Ontario un </a:t>
                      </a:r>
                      <a:r>
                        <a:rPr lang="en-US" sz="900" b="0" kern="1200" dirty="0" err="1">
                          <a:solidFill>
                            <a:schemeClr val="accent4"/>
                          </a:solidFill>
                          <a:effectLst/>
                          <a:latin typeface="+mn-lt"/>
                          <a:ea typeface="+mn-ea"/>
                          <a:cs typeface="+mn-cs"/>
                        </a:rPr>
                        <a:t>financement</a:t>
                      </a:r>
                      <a:r>
                        <a:rPr lang="en-US" sz="900" b="0" kern="1200" dirty="0">
                          <a:solidFill>
                            <a:schemeClr val="accent4"/>
                          </a:solidFill>
                          <a:effectLst/>
                          <a:latin typeface="+mn-lt"/>
                          <a:ea typeface="+mn-ea"/>
                          <a:cs typeface="+mn-cs"/>
                        </a:rPr>
                        <a:t> pour </a:t>
                      </a:r>
                      <a:r>
                        <a:rPr lang="en-US" sz="900" b="0" kern="1200" dirty="0" err="1">
                          <a:solidFill>
                            <a:schemeClr val="accent4"/>
                          </a:solidFill>
                          <a:effectLst/>
                          <a:latin typeface="+mn-lt"/>
                          <a:ea typeface="+mn-ea"/>
                          <a:cs typeface="+mn-cs"/>
                        </a:rPr>
                        <a:t>élaborer</a:t>
                      </a:r>
                      <a:r>
                        <a:rPr lang="en-US" sz="900" b="0" kern="1200" dirty="0">
                          <a:solidFill>
                            <a:schemeClr val="accent4"/>
                          </a:solidFill>
                          <a:effectLst/>
                          <a:latin typeface="+mn-lt"/>
                          <a:ea typeface="+mn-ea"/>
                          <a:cs typeface="+mn-cs"/>
                        </a:rPr>
                        <a:t> des </a:t>
                      </a:r>
                      <a:r>
                        <a:rPr lang="en-US" sz="900" b="0" kern="1200" dirty="0" err="1">
                          <a:solidFill>
                            <a:schemeClr val="accent4"/>
                          </a:solidFill>
                          <a:effectLst/>
                          <a:latin typeface="+mn-lt"/>
                          <a:ea typeface="+mn-ea"/>
                          <a:cs typeface="+mn-cs"/>
                        </a:rPr>
                        <a:t>stratégies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supplémentaires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en</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soutien</a:t>
                      </a:r>
                      <a:r>
                        <a:rPr lang="en-US" sz="900" b="0" kern="1200" dirty="0">
                          <a:solidFill>
                            <a:schemeClr val="accent4"/>
                          </a:solidFill>
                          <a:effectLst/>
                          <a:latin typeface="+mn-lt"/>
                          <a:ea typeface="+mn-ea"/>
                          <a:cs typeface="+mn-cs"/>
                        </a:rPr>
                        <a:t> à la reprise du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après la </a:t>
                      </a:r>
                      <a:r>
                        <a:rPr lang="en-US" sz="900" b="0" kern="1200" dirty="0" err="1">
                          <a:solidFill>
                            <a:schemeClr val="accent4"/>
                          </a:solidFill>
                          <a:effectLst/>
                          <a:latin typeface="+mn-lt"/>
                          <a:ea typeface="+mn-ea"/>
                          <a:cs typeface="+mn-cs"/>
                        </a:rPr>
                        <a:t>pandémie</a:t>
                      </a:r>
                      <a:r>
                        <a:rPr lang="en-US" sz="900" b="0" kern="1200" dirty="0">
                          <a:solidFill>
                            <a:schemeClr val="accent4"/>
                          </a:solidFill>
                          <a:effectLst/>
                          <a:latin typeface="+mn-lt"/>
                          <a:ea typeface="+mn-ea"/>
                          <a:cs typeface="+mn-cs"/>
                        </a:rPr>
                        <a:t> de COVID-19.</a:t>
                      </a:r>
                    </a:p>
                  </a:txBody>
                  <a:tcPr marL="68580" marR="68580" marT="0" marB="0">
                    <a:solidFill>
                      <a:srgbClr val="FEFFFE"/>
                    </a:solidFill>
                  </a:tcPr>
                </a:tc>
                <a:extLst>
                  <a:ext uri="{0D108BD9-81ED-4DB2-BD59-A6C34878D82A}">
                    <a16:rowId xmlns:a16="http://schemas.microsoft.com/office/drawing/2014/main" val="3754728367"/>
                  </a:ext>
                </a:extLst>
              </a:tr>
            </a:tbl>
          </a:graphicData>
        </a:graphic>
      </p:graphicFrame>
    </p:spTree>
    <p:extLst>
      <p:ext uri="{BB962C8B-B14F-4D97-AF65-F5344CB8AC3E}">
        <p14:creationId xmlns:p14="http://schemas.microsoft.com/office/powerpoint/2010/main" val="20003492"/>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715824" y="131424"/>
            <a:ext cx="10380786" cy="345482"/>
          </a:xfrm>
        </p:spPr>
        <p:txBody>
          <a:bodyPr>
            <a:normAutofit/>
          </a:bodyPr>
          <a:lstStyle/>
          <a:p>
            <a:r>
              <a:rPr lang="fr-FR" sz="1600" dirty="0"/>
              <a:t>Stratégies visant à améliorer le dépistage chez les populations mal desservies</a:t>
            </a:r>
            <a:r>
              <a:rPr lang="en-US" sz="1600" dirty="0"/>
              <a:t> (4/4)</a:t>
            </a:r>
          </a:p>
        </p:txBody>
      </p:sp>
      <p:graphicFrame>
        <p:nvGraphicFramePr>
          <p:cNvPr id="2" name="Table 1">
            <a:extLst>
              <a:ext uri="{FF2B5EF4-FFF2-40B4-BE49-F238E27FC236}">
                <a16:creationId xmlns:a16="http://schemas.microsoft.com/office/drawing/2014/main" id="{D4766C69-7A37-D7F3-4C13-63439F1348BF}"/>
              </a:ext>
            </a:extLst>
          </p:cNvPr>
          <p:cNvGraphicFramePr>
            <a:graphicFrameLocks noGrp="1"/>
          </p:cNvGraphicFramePr>
          <p:nvPr>
            <p:extLst>
              <p:ext uri="{D42A27DB-BD31-4B8C-83A1-F6EECF244321}">
                <p14:modId xmlns:p14="http://schemas.microsoft.com/office/powerpoint/2010/main" val="2195091263"/>
              </p:ext>
            </p:extLst>
          </p:nvPr>
        </p:nvGraphicFramePr>
        <p:xfrm>
          <a:off x="101599" y="476906"/>
          <a:ext cx="11471763" cy="5228635"/>
        </p:xfrm>
        <a:graphic>
          <a:graphicData uri="http://schemas.openxmlformats.org/drawingml/2006/table">
            <a:tbl>
              <a:tblPr firstRow="1" firstCol="1">
                <a:tableStyleId>{5C22544A-7EE6-4342-B048-85BDC9FD1C3A}</a:tableStyleId>
              </a:tblPr>
              <a:tblGrid>
                <a:gridCol w="507048">
                  <a:extLst>
                    <a:ext uri="{9D8B030D-6E8A-4147-A177-3AD203B41FA5}">
                      <a16:colId xmlns:a16="http://schemas.microsoft.com/office/drawing/2014/main" val="4117233806"/>
                    </a:ext>
                  </a:extLst>
                </a:gridCol>
                <a:gridCol w="2144860">
                  <a:extLst>
                    <a:ext uri="{9D8B030D-6E8A-4147-A177-3AD203B41FA5}">
                      <a16:colId xmlns:a16="http://schemas.microsoft.com/office/drawing/2014/main" val="3725947686"/>
                    </a:ext>
                  </a:extLst>
                </a:gridCol>
                <a:gridCol w="2939953">
                  <a:extLst>
                    <a:ext uri="{9D8B030D-6E8A-4147-A177-3AD203B41FA5}">
                      <a16:colId xmlns:a16="http://schemas.microsoft.com/office/drawing/2014/main" val="810568263"/>
                    </a:ext>
                  </a:extLst>
                </a:gridCol>
                <a:gridCol w="2109213">
                  <a:extLst>
                    <a:ext uri="{9D8B030D-6E8A-4147-A177-3AD203B41FA5}">
                      <a16:colId xmlns:a16="http://schemas.microsoft.com/office/drawing/2014/main" val="1717457685"/>
                    </a:ext>
                  </a:extLst>
                </a:gridCol>
                <a:gridCol w="3770689">
                  <a:extLst>
                    <a:ext uri="{9D8B030D-6E8A-4147-A177-3AD203B41FA5}">
                      <a16:colId xmlns:a16="http://schemas.microsoft.com/office/drawing/2014/main" val="2464180176"/>
                    </a:ext>
                  </a:extLst>
                </a:gridCol>
              </a:tblGrid>
              <a:tr h="232014">
                <a:tc>
                  <a:txBody>
                    <a:bodyPr/>
                    <a:lstStyle/>
                    <a:p>
                      <a:pPr marL="0" marR="0" algn="ctr">
                        <a:lnSpc>
                          <a:spcPct val="107000"/>
                        </a:lnSpc>
                        <a:spcBef>
                          <a:spcPts val="100"/>
                        </a:spcBef>
                        <a:spcAft>
                          <a:spcPts val="100"/>
                        </a:spcAft>
                      </a:pPr>
                      <a:r>
                        <a:rPr lang="en-US" sz="900" dirty="0">
                          <a:solidFill>
                            <a:schemeClr val="accent4"/>
                          </a:solidFill>
                          <a:effectLst/>
                        </a:rPr>
                        <a:t>P/T</a:t>
                      </a:r>
                      <a:endParaRPr lang="en-US" sz="9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0492" marR="30492" marT="0" marB="0" anchor="ctr">
                    <a:solidFill>
                      <a:schemeClr val="accent2">
                        <a:lumMod val="20000"/>
                        <a:lumOff val="80000"/>
                      </a:schemeClr>
                    </a:solidFill>
                  </a:tcPr>
                </a:tc>
                <a:tc>
                  <a:txBody>
                    <a:bodyPr/>
                    <a:lstStyle/>
                    <a:p>
                      <a:pPr marL="0" marR="0" algn="ctr">
                        <a:lnSpc>
                          <a:spcPct val="107000"/>
                        </a:lnSpc>
                        <a:spcBef>
                          <a:spcPts val="100"/>
                        </a:spcBef>
                        <a:spcAft>
                          <a:spcPts val="100"/>
                        </a:spcAft>
                      </a:pPr>
                      <a:r>
                        <a:rPr lang="en-US" sz="900" b="1" kern="1200" dirty="0">
                          <a:solidFill>
                            <a:schemeClr val="accent4"/>
                          </a:solidFill>
                          <a:effectLst/>
                          <a:latin typeface="+mn-lt"/>
                          <a:ea typeface="+mn-ea"/>
                          <a:cs typeface="+mn-cs"/>
                        </a:rPr>
                        <a:t>Public(s) </a:t>
                      </a:r>
                      <a:r>
                        <a:rPr lang="en-US" sz="900" b="1" kern="1200" dirty="0" err="1">
                          <a:solidFill>
                            <a:schemeClr val="accent4"/>
                          </a:solidFill>
                          <a:effectLst/>
                          <a:latin typeface="+mn-lt"/>
                          <a:ea typeface="+mn-ea"/>
                          <a:cs typeface="+mn-cs"/>
                        </a:rPr>
                        <a:t>visé</a:t>
                      </a:r>
                      <a:r>
                        <a:rPr lang="en-US" sz="900" b="1" kern="1200" dirty="0">
                          <a:solidFill>
                            <a:schemeClr val="accent4"/>
                          </a:solidFill>
                          <a:effectLst/>
                          <a:latin typeface="+mn-lt"/>
                          <a:ea typeface="+mn-ea"/>
                          <a:cs typeface="+mn-cs"/>
                        </a:rPr>
                        <a:t>(s) :</a:t>
                      </a:r>
                    </a:p>
                  </a:txBody>
                  <a:tcPr marL="68580" marR="68580" marT="0" marB="0" anchor="ctr">
                    <a:solidFill>
                      <a:schemeClr val="accent2">
                        <a:lumMod val="20000"/>
                        <a:lumOff val="80000"/>
                      </a:schemeClr>
                    </a:solidFill>
                  </a:tcPr>
                </a:tc>
                <a:tc>
                  <a:txBody>
                    <a:bodyPr/>
                    <a:lstStyle/>
                    <a:p>
                      <a:pPr marL="0" marR="0" algn="ctr">
                        <a:lnSpc>
                          <a:spcPct val="107000"/>
                        </a:lnSpc>
                        <a:spcBef>
                          <a:spcPts val="100"/>
                        </a:spcBef>
                        <a:spcAft>
                          <a:spcPts val="100"/>
                        </a:spcAft>
                      </a:pPr>
                      <a:r>
                        <a:rPr lang="en-US" sz="900" b="1" kern="1200" dirty="0" err="1">
                          <a:solidFill>
                            <a:schemeClr val="accent4"/>
                          </a:solidFill>
                          <a:effectLst/>
                          <a:latin typeface="+mn-lt"/>
                          <a:ea typeface="+mn-ea"/>
                          <a:cs typeface="+mn-cs"/>
                        </a:rPr>
                        <a:t>Stratégies</a:t>
                      </a:r>
                      <a:r>
                        <a:rPr lang="en-US" sz="900" b="1" kern="1200" dirty="0">
                          <a:solidFill>
                            <a:schemeClr val="accent4"/>
                          </a:solidFill>
                          <a:effectLst/>
                          <a:latin typeface="+mn-lt"/>
                          <a:ea typeface="+mn-ea"/>
                          <a:cs typeface="+mn-cs"/>
                        </a:rPr>
                        <a:t> </a:t>
                      </a:r>
                      <a:r>
                        <a:rPr lang="en-US" sz="900" b="1" kern="1200" dirty="0" err="1">
                          <a:solidFill>
                            <a:schemeClr val="accent4"/>
                          </a:solidFill>
                          <a:effectLst/>
                          <a:latin typeface="+mn-lt"/>
                          <a:ea typeface="+mn-ea"/>
                          <a:cs typeface="+mn-cs"/>
                        </a:rPr>
                        <a:t>utilisées</a:t>
                      </a:r>
                      <a:r>
                        <a:rPr lang="en-US" sz="900" b="1" kern="1200" dirty="0">
                          <a:solidFill>
                            <a:schemeClr val="accent4"/>
                          </a:solidFill>
                          <a:effectLst/>
                          <a:latin typeface="+mn-lt"/>
                          <a:ea typeface="+mn-ea"/>
                          <a:cs typeface="+mn-cs"/>
                        </a:rPr>
                        <a:t> :</a:t>
                      </a:r>
                    </a:p>
                  </a:txBody>
                  <a:tcPr marL="68580" marR="68580" marT="0" marB="0" anchor="ctr">
                    <a:solidFill>
                      <a:schemeClr val="accent2">
                        <a:lumMod val="20000"/>
                        <a:lumOff val="80000"/>
                      </a:schemeClr>
                    </a:solidFill>
                  </a:tcPr>
                </a:tc>
                <a:tc>
                  <a:txBody>
                    <a:bodyPr/>
                    <a:lstStyle/>
                    <a:p>
                      <a:pPr marL="0" marR="0" algn="ctr">
                        <a:lnSpc>
                          <a:spcPct val="107000"/>
                        </a:lnSpc>
                        <a:spcBef>
                          <a:spcPts val="720"/>
                        </a:spcBef>
                        <a:spcAft>
                          <a:spcPts val="720"/>
                        </a:spcAft>
                      </a:pPr>
                      <a:r>
                        <a:rPr lang="en-US" sz="900" b="1" kern="1200" dirty="0" err="1">
                          <a:solidFill>
                            <a:schemeClr val="accent4"/>
                          </a:solidFill>
                          <a:effectLst/>
                          <a:latin typeface="+mn-lt"/>
                          <a:ea typeface="+mn-ea"/>
                          <a:cs typeface="+mn-cs"/>
                        </a:rPr>
                        <a:t>Stratégie</a:t>
                      </a:r>
                      <a:r>
                        <a:rPr lang="en-US" sz="900" b="1" kern="1200" dirty="0">
                          <a:solidFill>
                            <a:schemeClr val="accent4"/>
                          </a:solidFill>
                          <a:effectLst/>
                          <a:latin typeface="+mn-lt"/>
                          <a:ea typeface="+mn-ea"/>
                          <a:cs typeface="+mn-cs"/>
                        </a:rPr>
                        <a:t> </a:t>
                      </a:r>
                      <a:r>
                        <a:rPr lang="en-US" sz="900" b="1" kern="1200" dirty="0" err="1">
                          <a:solidFill>
                            <a:schemeClr val="accent4"/>
                          </a:solidFill>
                          <a:effectLst/>
                          <a:latin typeface="+mn-lt"/>
                          <a:ea typeface="+mn-ea"/>
                          <a:cs typeface="+mn-cs"/>
                        </a:rPr>
                        <a:t>élaborée</a:t>
                      </a:r>
                      <a:r>
                        <a:rPr lang="en-US" sz="900" b="1" kern="1200" dirty="0">
                          <a:solidFill>
                            <a:schemeClr val="accent4"/>
                          </a:solidFill>
                          <a:effectLst/>
                          <a:latin typeface="+mn-lt"/>
                          <a:ea typeface="+mn-ea"/>
                          <a:cs typeface="+mn-cs"/>
                        </a:rPr>
                        <a:t> </a:t>
                      </a:r>
                      <a:r>
                        <a:rPr lang="en-US" sz="900" b="1" kern="1200" dirty="0" err="1">
                          <a:solidFill>
                            <a:schemeClr val="accent4"/>
                          </a:solidFill>
                          <a:effectLst/>
                          <a:latin typeface="+mn-lt"/>
                          <a:ea typeface="+mn-ea"/>
                          <a:cs typeface="+mn-cs"/>
                        </a:rPr>
                        <a:t>conjointement</a:t>
                      </a:r>
                      <a:r>
                        <a:rPr lang="en-US" sz="900" b="1" kern="1200" dirty="0">
                          <a:solidFill>
                            <a:schemeClr val="accent4"/>
                          </a:solidFill>
                          <a:effectLst/>
                          <a:latin typeface="+mn-lt"/>
                          <a:ea typeface="+mn-ea"/>
                          <a:cs typeface="+mn-cs"/>
                        </a:rPr>
                        <a:t> avec le </a:t>
                      </a:r>
                      <a:r>
                        <a:rPr lang="en-US" sz="900" b="1" kern="1200" dirty="0" err="1">
                          <a:solidFill>
                            <a:schemeClr val="accent4"/>
                          </a:solidFill>
                          <a:effectLst/>
                          <a:latin typeface="+mn-lt"/>
                          <a:ea typeface="+mn-ea"/>
                          <a:cs typeface="+mn-cs"/>
                        </a:rPr>
                        <a:t>groupe</a:t>
                      </a:r>
                      <a:r>
                        <a:rPr lang="en-US" sz="900" b="1" kern="1200" dirty="0">
                          <a:solidFill>
                            <a:schemeClr val="accent4"/>
                          </a:solidFill>
                          <a:effectLst/>
                          <a:latin typeface="+mn-lt"/>
                          <a:ea typeface="+mn-ea"/>
                          <a:cs typeface="+mn-cs"/>
                        </a:rPr>
                        <a:t> </a:t>
                      </a:r>
                      <a:r>
                        <a:rPr lang="en-US" sz="900" b="1" kern="1200" dirty="0" err="1">
                          <a:solidFill>
                            <a:schemeClr val="accent4"/>
                          </a:solidFill>
                          <a:effectLst/>
                          <a:latin typeface="+mn-lt"/>
                          <a:ea typeface="+mn-ea"/>
                          <a:cs typeface="+mn-cs"/>
                        </a:rPr>
                        <a:t>concerné</a:t>
                      </a:r>
                      <a:endParaRPr lang="en-US" sz="900" b="1" kern="1200" dirty="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720"/>
                        </a:spcBef>
                        <a:spcAft>
                          <a:spcPts val="720"/>
                        </a:spcAft>
                      </a:pPr>
                      <a:r>
                        <a:rPr lang="en-US" sz="900" b="1" kern="1200" dirty="0">
                          <a:solidFill>
                            <a:schemeClr val="accent4"/>
                          </a:solidFill>
                          <a:effectLst/>
                          <a:latin typeface="+mn-lt"/>
                          <a:ea typeface="+mn-ea"/>
                          <a:cs typeface="+mn-cs"/>
                        </a:rPr>
                        <a:t>Description des </a:t>
                      </a:r>
                      <a:r>
                        <a:rPr lang="en-US" sz="900" b="1" kern="1200" dirty="0" err="1">
                          <a:solidFill>
                            <a:schemeClr val="accent4"/>
                          </a:solidFill>
                          <a:effectLst/>
                          <a:latin typeface="+mn-lt"/>
                          <a:ea typeface="+mn-ea"/>
                          <a:cs typeface="+mn-cs"/>
                        </a:rPr>
                        <a:t>activités</a:t>
                      </a:r>
                      <a:r>
                        <a:rPr lang="en-US" sz="900" b="1" kern="1200" dirty="0">
                          <a:solidFill>
                            <a:schemeClr val="accent4"/>
                          </a:solidFill>
                          <a:effectLst/>
                          <a:latin typeface="+mn-lt"/>
                          <a:ea typeface="+mn-ea"/>
                          <a:cs typeface="+mn-cs"/>
                        </a:rPr>
                        <a:t> </a:t>
                      </a:r>
                      <a:r>
                        <a:rPr lang="en-US" sz="900" b="1" kern="1200" dirty="0" err="1">
                          <a:solidFill>
                            <a:schemeClr val="accent4"/>
                          </a:solidFill>
                          <a:effectLst/>
                          <a:latin typeface="+mn-lt"/>
                          <a:ea typeface="+mn-ea"/>
                          <a:cs typeface="+mn-cs"/>
                        </a:rPr>
                        <a:t>visant</a:t>
                      </a:r>
                      <a:r>
                        <a:rPr lang="en-US" sz="900" b="1" kern="1200" dirty="0">
                          <a:solidFill>
                            <a:schemeClr val="accent4"/>
                          </a:solidFill>
                          <a:effectLst/>
                          <a:latin typeface="+mn-lt"/>
                          <a:ea typeface="+mn-ea"/>
                          <a:cs typeface="+mn-cs"/>
                        </a:rPr>
                        <a:t> à </a:t>
                      </a:r>
                      <a:r>
                        <a:rPr lang="en-US" sz="900" b="1" kern="1200" dirty="0" err="1">
                          <a:solidFill>
                            <a:schemeClr val="accent4"/>
                          </a:solidFill>
                          <a:effectLst/>
                          <a:latin typeface="+mn-lt"/>
                          <a:ea typeface="+mn-ea"/>
                          <a:cs typeface="+mn-cs"/>
                        </a:rPr>
                        <a:t>accroître</a:t>
                      </a:r>
                      <a:r>
                        <a:rPr lang="en-US" sz="900" b="1" kern="1200" dirty="0">
                          <a:solidFill>
                            <a:schemeClr val="accent4"/>
                          </a:solidFill>
                          <a:effectLst/>
                          <a:latin typeface="+mn-lt"/>
                          <a:ea typeface="+mn-ea"/>
                          <a:cs typeface="+mn-cs"/>
                        </a:rPr>
                        <a:t> la participation au </a:t>
                      </a:r>
                      <a:r>
                        <a:rPr lang="en-US" sz="900" b="1" kern="1200" dirty="0" err="1">
                          <a:solidFill>
                            <a:schemeClr val="accent4"/>
                          </a:solidFill>
                          <a:effectLst/>
                          <a:latin typeface="+mn-lt"/>
                          <a:ea typeface="+mn-ea"/>
                          <a:cs typeface="+mn-cs"/>
                        </a:rPr>
                        <a:t>dépistage</a:t>
                      </a:r>
                      <a:endParaRPr lang="en-US" sz="900" b="1" kern="1200" dirty="0">
                        <a:solidFill>
                          <a:schemeClr val="accent4"/>
                        </a:solidFill>
                        <a:effectLst/>
                        <a:latin typeface="+mn-lt"/>
                        <a:ea typeface="+mn-ea"/>
                        <a:cs typeface="+mn-cs"/>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2012222762"/>
                  </a:ext>
                </a:extLst>
              </a:tr>
              <a:tr h="552495">
                <a:tc>
                  <a:txBody>
                    <a:bodyPr/>
                    <a:lstStyle/>
                    <a:p>
                      <a:pPr marL="0" marR="0" algn="ctr">
                        <a:lnSpc>
                          <a:spcPct val="107000"/>
                        </a:lnSpc>
                        <a:spcBef>
                          <a:spcPts val="100"/>
                        </a:spcBef>
                        <a:spcAft>
                          <a:spcPts val="100"/>
                        </a:spcAft>
                      </a:pPr>
                      <a:r>
                        <a:rPr lang="en-US" sz="900" b="1" kern="1200" dirty="0">
                          <a:solidFill>
                            <a:schemeClr val="accent4"/>
                          </a:solidFill>
                          <a:effectLst/>
                          <a:latin typeface="+mn-lt"/>
                          <a:ea typeface="+mn-ea"/>
                          <a:cs typeface="+mn-cs"/>
                        </a:rPr>
                        <a:t>Qc.</a:t>
                      </a:r>
                    </a:p>
                  </a:txBody>
                  <a:tcPr marL="68580" marR="68580" marT="0" marB="0">
                    <a:solidFill>
                      <a:schemeClr val="accent2">
                        <a:lumMod val="20000"/>
                        <a:lumOff val="80000"/>
                      </a:schemeClr>
                    </a:solid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n’ayant</a:t>
                      </a:r>
                      <a:r>
                        <a:rPr lang="en-US" sz="900" b="0" kern="1200" dirty="0">
                          <a:solidFill>
                            <a:schemeClr val="accent4"/>
                          </a:solidFill>
                          <a:effectLst/>
                          <a:latin typeface="+mn-lt"/>
                          <a:ea typeface="+mn-ea"/>
                          <a:cs typeface="+mn-cs"/>
                        </a:rPr>
                        <a:t> pas de FSP</a:t>
                      </a:r>
                    </a:p>
                  </a:txBody>
                  <a:tcPr marL="68580" marR="68580" marT="0" marB="0">
                    <a:solidFill>
                      <a:srgbClr val="FEFFFE"/>
                    </a:solidFill>
                  </a:tcPr>
                </a:tc>
                <a:tc>
                  <a:txBody>
                    <a:bodyPr/>
                    <a:lstStyle/>
                    <a:p>
                      <a:pPr marL="271145" marR="0" indent="-171450" algn="l">
                        <a:lnSpc>
                          <a:spcPct val="100000"/>
                        </a:lnSpc>
                        <a:spcBef>
                          <a:spcPts val="0"/>
                        </a:spcBef>
                        <a:spcAft>
                          <a:spcPts val="0"/>
                        </a:spcAft>
                        <a:buFont typeface="Arial" panose="020B0604020202020204" pitchFamily="34" charset="0"/>
                        <a:buChar char="•"/>
                      </a:pPr>
                      <a:r>
                        <a:rPr lang="en-US" sz="900" b="0" kern="1200" dirty="0">
                          <a:solidFill>
                            <a:schemeClr val="accent4"/>
                          </a:solidFill>
                          <a:effectLst/>
                          <a:latin typeface="+mn-lt"/>
                          <a:ea typeface="+mn-ea"/>
                          <a:cs typeface="+mn-cs"/>
                        </a:rPr>
                        <a:t>Un FSP du </a:t>
                      </a:r>
                      <a:r>
                        <a:rPr lang="en-US" sz="900" b="0" kern="1200" dirty="0" err="1">
                          <a:solidFill>
                            <a:schemeClr val="accent4"/>
                          </a:solidFill>
                          <a:effectLst/>
                          <a:latin typeface="+mn-lt"/>
                          <a:ea typeface="+mn-ea"/>
                          <a:cs typeface="+mn-cs"/>
                        </a:rPr>
                        <a:t>programme</a:t>
                      </a:r>
                      <a:r>
                        <a:rPr lang="en-US" sz="900" b="0" kern="1200" dirty="0">
                          <a:solidFill>
                            <a:schemeClr val="accent4"/>
                          </a:solidFill>
                          <a:effectLst/>
                          <a:latin typeface="+mn-lt"/>
                          <a:ea typeface="+mn-ea"/>
                          <a:cs typeface="+mn-cs"/>
                        </a:rPr>
                        <a:t> des </a:t>
                      </a:r>
                      <a:r>
                        <a:rPr lang="en-US" sz="900" b="0" kern="1200" dirty="0" err="1">
                          <a:solidFill>
                            <a:schemeClr val="accent4"/>
                          </a:solidFill>
                          <a:effectLst/>
                          <a:latin typeface="+mn-lt"/>
                          <a:ea typeface="+mn-ea"/>
                          <a:cs typeface="+mn-cs"/>
                        </a:rPr>
                        <a:t>volontaires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est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attribué</a:t>
                      </a:r>
                      <a:r>
                        <a:rPr lang="en-US" sz="900" b="0" kern="1200" dirty="0">
                          <a:solidFill>
                            <a:schemeClr val="accent4"/>
                          </a:solidFill>
                          <a:effectLst/>
                          <a:latin typeface="+mn-lt"/>
                          <a:ea typeface="+mn-ea"/>
                          <a:cs typeface="+mn-cs"/>
                        </a:rPr>
                        <a:t> à la </a:t>
                      </a:r>
                      <a:r>
                        <a:rPr lang="en-US" sz="900" b="0" kern="1200" dirty="0" err="1">
                          <a:solidFill>
                            <a:schemeClr val="accent4"/>
                          </a:solidFill>
                          <a:effectLst/>
                          <a:latin typeface="+mn-lt"/>
                          <a:ea typeface="+mn-ea"/>
                          <a:cs typeface="+mn-cs"/>
                        </a:rPr>
                        <a:t>personne</a:t>
                      </a:r>
                      <a:r>
                        <a:rPr lang="en-US" sz="900" b="0" kern="1200" dirty="0">
                          <a:solidFill>
                            <a:schemeClr val="accent4"/>
                          </a:solidFill>
                          <a:effectLst/>
                          <a:latin typeface="+mn-lt"/>
                          <a:ea typeface="+mn-ea"/>
                          <a:cs typeface="+mn-cs"/>
                        </a:rPr>
                        <a:t>.</a:t>
                      </a:r>
                    </a:p>
                  </a:txBody>
                  <a:tcPr marL="68580" marR="68580" marT="0" marB="0">
                    <a:solidFill>
                      <a:srgbClr val="FEFFFE"/>
                    </a:solidFill>
                  </a:tcPr>
                </a:tc>
                <a:tc>
                  <a:txBody>
                    <a:bodyPr/>
                    <a:lstStyle/>
                    <a:p>
                      <a:pPr marL="99695" marR="0" indent="0" algn="l">
                        <a:lnSpc>
                          <a:spcPct val="100000"/>
                        </a:lnSpc>
                        <a:spcBef>
                          <a:spcPts val="0"/>
                        </a:spcBef>
                        <a:spcAft>
                          <a:spcPts val="0"/>
                        </a:spcAft>
                        <a:buFont typeface="Arial" panose="020B0604020202020204" pitchFamily="34" charset="0"/>
                        <a:buNone/>
                      </a:pPr>
                      <a:r>
                        <a:rPr lang="en-US" sz="900" b="0" kern="1200" dirty="0">
                          <a:solidFill>
                            <a:schemeClr val="accent4"/>
                          </a:solidFill>
                          <a:effectLst/>
                          <a:latin typeface="+mn-lt"/>
                          <a:ea typeface="+mn-ea"/>
                          <a:cs typeface="+mn-cs"/>
                        </a:rPr>
                        <a:t> </a:t>
                      </a:r>
                    </a:p>
                  </a:txBody>
                  <a:tcPr marL="68580" marR="68580" marT="0" marB="0">
                    <a:solidFill>
                      <a:srgbClr val="FEFFFE"/>
                    </a:solidFill>
                  </a:tcPr>
                </a:tc>
                <a:tc>
                  <a:txBody>
                    <a:bodyPr/>
                    <a:lstStyle/>
                    <a:p>
                      <a:pPr marL="0" marR="0" indent="0" algn="l">
                        <a:lnSpc>
                          <a:spcPct val="100000"/>
                        </a:lnSpc>
                        <a:spcBef>
                          <a:spcPts val="0"/>
                        </a:spcBef>
                        <a:spcAft>
                          <a:spcPts val="0"/>
                        </a:spcAft>
                        <a:buFont typeface="Arial" panose="020B0604020202020204" pitchFamily="34" charset="0"/>
                        <a:buNone/>
                        <a:tabLst>
                          <a:tab pos="228600" algn="l"/>
                          <a:tab pos="457200" algn="l"/>
                        </a:tabLst>
                      </a:pPr>
                      <a:endParaRPr lang="en-US" sz="900" b="0" kern="1200" dirty="0">
                        <a:solidFill>
                          <a:schemeClr val="accent4"/>
                        </a:solidFill>
                        <a:effectLst/>
                        <a:latin typeface="+mn-lt"/>
                        <a:ea typeface="+mn-ea"/>
                        <a:cs typeface="+mn-cs"/>
                      </a:endParaRPr>
                    </a:p>
                  </a:txBody>
                  <a:tcPr marL="68580" marR="68580" marT="0" marB="0">
                    <a:solidFill>
                      <a:srgbClr val="FEFFFE"/>
                    </a:solidFill>
                  </a:tcPr>
                </a:tc>
                <a:extLst>
                  <a:ext uri="{0D108BD9-81ED-4DB2-BD59-A6C34878D82A}">
                    <a16:rowId xmlns:a16="http://schemas.microsoft.com/office/drawing/2014/main" val="1996883341"/>
                  </a:ext>
                </a:extLst>
              </a:tr>
              <a:tr h="615924">
                <a:tc>
                  <a:txBody>
                    <a:bodyPr/>
                    <a:lstStyle/>
                    <a:p>
                      <a:pPr marL="0" marR="0" algn="ctr">
                        <a:lnSpc>
                          <a:spcPct val="107000"/>
                        </a:lnSpc>
                        <a:spcBef>
                          <a:spcPts val="100"/>
                        </a:spcBef>
                        <a:spcAft>
                          <a:spcPts val="0"/>
                        </a:spcAft>
                      </a:pPr>
                      <a:r>
                        <a:rPr lang="en-US" sz="900" b="1" kern="1200" dirty="0">
                          <a:solidFill>
                            <a:schemeClr val="accent4"/>
                          </a:solidFill>
                          <a:effectLst/>
                          <a:latin typeface="+mn-lt"/>
                          <a:ea typeface="+mn-ea"/>
                          <a:cs typeface="+mn-cs"/>
                        </a:rPr>
                        <a:t>N.- B.</a:t>
                      </a:r>
                    </a:p>
                  </a:txBody>
                  <a:tcPr marL="68580" marR="68580" marT="0" marB="0">
                    <a:solidFill>
                      <a:schemeClr val="accent2">
                        <a:lumMod val="20000"/>
                        <a:lumOff val="80000"/>
                      </a:schemeClr>
                    </a:solid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n’ayant</a:t>
                      </a:r>
                      <a:r>
                        <a:rPr lang="en-US" sz="900" b="0" kern="1200" dirty="0">
                          <a:solidFill>
                            <a:schemeClr val="accent4"/>
                          </a:solidFill>
                          <a:effectLst/>
                          <a:latin typeface="+mn-lt"/>
                          <a:ea typeface="+mn-ea"/>
                          <a:cs typeface="+mn-cs"/>
                        </a:rPr>
                        <a:t> pas de FSP</a:t>
                      </a:r>
                    </a:p>
                    <a:p>
                      <a:pPr marL="171450" marR="0" lvl="0" indent="-171450" algn="l">
                        <a:lnSpc>
                          <a:spcPct val="100000"/>
                        </a:lnSpc>
                        <a:spcBef>
                          <a:spcPts val="0"/>
                        </a:spcBef>
                        <a:spcAft>
                          <a:spcPts val="0"/>
                        </a:spcAft>
                        <a:buFont typeface="Arial" panose="020B0604020202020204" pitchFamily="34" charset="0"/>
                        <a:buChar char="•"/>
                      </a:pP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résidant</a:t>
                      </a:r>
                      <a:r>
                        <a:rPr lang="en-US" sz="900" b="0" kern="1200" dirty="0">
                          <a:solidFill>
                            <a:schemeClr val="accent4"/>
                          </a:solidFill>
                          <a:effectLst/>
                          <a:latin typeface="+mn-lt"/>
                          <a:ea typeface="+mn-ea"/>
                          <a:cs typeface="+mn-cs"/>
                        </a:rPr>
                        <a:t> dans des zones </a:t>
                      </a:r>
                      <a:r>
                        <a:rPr lang="en-US" sz="900" b="0" kern="1200" dirty="0" err="1">
                          <a:solidFill>
                            <a:schemeClr val="accent4"/>
                          </a:solidFill>
                          <a:effectLst/>
                          <a:latin typeface="+mn-lt"/>
                          <a:ea typeface="+mn-ea"/>
                          <a:cs typeface="+mn-cs"/>
                        </a:rPr>
                        <a:t>géographiques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particulières</a:t>
                      </a:r>
                      <a:endParaRPr lang="en-US" sz="900" b="0" kern="1200" dirty="0">
                        <a:solidFill>
                          <a:schemeClr val="accent4"/>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immigrées</a:t>
                      </a:r>
                      <a:r>
                        <a:rPr lang="en-US" sz="900" b="0" kern="1200" dirty="0">
                          <a:solidFill>
                            <a:schemeClr val="accent4"/>
                          </a:solidFill>
                          <a:effectLst/>
                          <a:latin typeface="+mn-lt"/>
                          <a:ea typeface="+mn-ea"/>
                          <a:cs typeface="+mn-cs"/>
                        </a:rPr>
                        <a:t> et/</a:t>
                      </a:r>
                      <a:r>
                        <a:rPr lang="en-US" sz="900" b="0" kern="1200" dirty="0" err="1">
                          <a:solidFill>
                            <a:schemeClr val="accent4"/>
                          </a:solidFill>
                          <a:effectLst/>
                          <a:latin typeface="+mn-lt"/>
                          <a:ea typeface="+mn-ea"/>
                          <a:cs typeface="+mn-cs"/>
                        </a:rPr>
                        <a:t>ou</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réfugiées</a:t>
                      </a:r>
                      <a:endParaRPr lang="en-US" sz="900" b="0" kern="1200" dirty="0">
                        <a:solidFill>
                          <a:schemeClr val="accent4"/>
                        </a:solidFill>
                        <a:effectLst/>
                        <a:latin typeface="+mn-lt"/>
                        <a:ea typeface="+mn-ea"/>
                        <a:cs typeface="+mn-cs"/>
                      </a:endParaRPr>
                    </a:p>
                    <a:p>
                      <a:pPr marL="171450" marR="0" indent="-171450" algn="l">
                        <a:lnSpc>
                          <a:spcPct val="100000"/>
                        </a:lnSpc>
                        <a:spcBef>
                          <a:spcPts val="0"/>
                        </a:spcBef>
                        <a:spcAft>
                          <a:spcPts val="0"/>
                        </a:spcAft>
                        <a:buFont typeface="Arial" panose="020B0604020202020204" pitchFamily="34" charset="0"/>
                        <a:buChar char="•"/>
                      </a:pPr>
                      <a:r>
                        <a:rPr lang="en-US" sz="900" b="0" kern="1200" dirty="0">
                          <a:solidFill>
                            <a:schemeClr val="accent4"/>
                          </a:solidFill>
                          <a:effectLst/>
                          <a:latin typeface="+mn-lt"/>
                          <a:ea typeface="+mn-ea"/>
                          <a:cs typeface="+mn-cs"/>
                        </a:rPr>
                        <a:t> </a:t>
                      </a:r>
                    </a:p>
                  </a:txBody>
                  <a:tcPr marL="68580" marR="68580" marT="0" marB="0">
                    <a:solidFill>
                      <a:srgbClr val="FEFFFE"/>
                    </a:solid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US" sz="900" b="0" kern="1200" dirty="0">
                          <a:solidFill>
                            <a:schemeClr val="accent4"/>
                          </a:solidFill>
                          <a:effectLst/>
                          <a:latin typeface="+mn-lt"/>
                          <a:ea typeface="+mn-ea"/>
                          <a:cs typeface="+mn-cs"/>
                        </a:rPr>
                        <a:t>Le </a:t>
                      </a:r>
                      <a:r>
                        <a:rPr lang="en-US" sz="900" b="0" kern="1200" dirty="0" err="1">
                          <a:solidFill>
                            <a:schemeClr val="accent4"/>
                          </a:solidFill>
                          <a:effectLst/>
                          <a:latin typeface="+mn-lt"/>
                          <a:ea typeface="+mn-ea"/>
                          <a:cs typeface="+mn-cs"/>
                        </a:rPr>
                        <a:t>programme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fournit</a:t>
                      </a:r>
                      <a:r>
                        <a:rPr lang="en-US" sz="900" b="0" kern="1200" dirty="0">
                          <a:solidFill>
                            <a:schemeClr val="accent4"/>
                          </a:solidFill>
                          <a:effectLst/>
                          <a:latin typeface="+mn-lt"/>
                          <a:ea typeface="+mn-ea"/>
                          <a:cs typeface="+mn-cs"/>
                        </a:rPr>
                        <a:t>, aux </a:t>
                      </a:r>
                      <a:r>
                        <a:rPr lang="en-US" sz="900" b="0" kern="1200" dirty="0" err="1">
                          <a:solidFill>
                            <a:schemeClr val="accent4"/>
                          </a:solidFill>
                          <a:effectLst/>
                          <a:latin typeface="+mn-lt"/>
                          <a:ea typeface="+mn-ea"/>
                          <a:cs typeface="+mn-cs"/>
                        </a:rPr>
                        <a:t>personnes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n’ayant</a:t>
                      </a:r>
                      <a:r>
                        <a:rPr lang="en-US" sz="900" b="0" kern="1200" dirty="0">
                          <a:solidFill>
                            <a:schemeClr val="accent4"/>
                          </a:solidFill>
                          <a:effectLst/>
                          <a:latin typeface="+mn-lt"/>
                          <a:ea typeface="+mn-ea"/>
                          <a:cs typeface="+mn-cs"/>
                        </a:rPr>
                        <a:t> pas de FSP, des </a:t>
                      </a:r>
                      <a:r>
                        <a:rPr lang="en-US" sz="900" b="0" kern="1200" dirty="0" err="1">
                          <a:solidFill>
                            <a:schemeClr val="accent4"/>
                          </a:solidFill>
                          <a:effectLst/>
                          <a:latin typeface="+mn-lt"/>
                          <a:ea typeface="+mn-ea"/>
                          <a:cs typeface="+mn-cs"/>
                        </a:rPr>
                        <a:t>renseignements</a:t>
                      </a:r>
                      <a:r>
                        <a:rPr lang="en-US" sz="900" b="0" kern="1200" dirty="0">
                          <a:solidFill>
                            <a:schemeClr val="accent4"/>
                          </a:solidFill>
                          <a:effectLst/>
                          <a:latin typeface="+mn-lt"/>
                          <a:ea typeface="+mn-ea"/>
                          <a:cs typeface="+mn-cs"/>
                        </a:rPr>
                        <a:t> sur les </a:t>
                      </a:r>
                      <a:r>
                        <a:rPr lang="en-US" sz="900" b="0" kern="1200" dirty="0" err="1">
                          <a:solidFill>
                            <a:schemeClr val="accent4"/>
                          </a:solidFill>
                          <a:effectLst/>
                          <a:latin typeface="+mn-lt"/>
                          <a:ea typeface="+mn-ea"/>
                          <a:cs typeface="+mn-cs"/>
                        </a:rPr>
                        <a:t>cliniques</a:t>
                      </a:r>
                      <a:r>
                        <a:rPr lang="en-US" sz="900" b="0" kern="1200" dirty="0">
                          <a:solidFill>
                            <a:schemeClr val="accent4"/>
                          </a:solidFill>
                          <a:effectLst/>
                          <a:latin typeface="+mn-lt"/>
                          <a:ea typeface="+mn-ea"/>
                          <a:cs typeface="+mn-cs"/>
                        </a:rPr>
                        <a:t> locales de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du cancer du sein </a:t>
                      </a:r>
                      <a:r>
                        <a:rPr lang="en-US" sz="900" b="0" kern="1200" dirty="0" err="1">
                          <a:solidFill>
                            <a:schemeClr val="accent4"/>
                          </a:solidFill>
                          <a:effectLst/>
                          <a:latin typeface="+mn-lt"/>
                          <a:ea typeface="+mn-ea"/>
                          <a:cs typeface="+mn-cs"/>
                        </a:rPr>
                        <a:t>offrant</a:t>
                      </a:r>
                      <a:r>
                        <a:rPr lang="en-US" sz="900" b="0" kern="1200" dirty="0">
                          <a:solidFill>
                            <a:schemeClr val="accent4"/>
                          </a:solidFill>
                          <a:effectLst/>
                          <a:latin typeface="+mn-lt"/>
                          <a:ea typeface="+mn-ea"/>
                          <a:cs typeface="+mn-cs"/>
                        </a:rPr>
                        <a:t> des </a:t>
                      </a:r>
                      <a:r>
                        <a:rPr lang="en-US" sz="900" b="0" kern="1200" dirty="0" err="1">
                          <a:solidFill>
                            <a:schemeClr val="accent4"/>
                          </a:solidFill>
                          <a:effectLst/>
                          <a:latin typeface="+mn-lt"/>
                          <a:ea typeface="+mn-ea"/>
                          <a:cs typeface="+mn-cs"/>
                        </a:rPr>
                        <a:t>mammographies</a:t>
                      </a:r>
                      <a:r>
                        <a:rPr lang="en-US" sz="900" b="0" kern="1200" dirty="0">
                          <a:solidFill>
                            <a:schemeClr val="accent4"/>
                          </a:solidFill>
                          <a:effectLst/>
                          <a:latin typeface="+mn-lt"/>
                          <a:ea typeface="+mn-ea"/>
                          <a:cs typeface="+mn-cs"/>
                        </a:rPr>
                        <a:t>.</a:t>
                      </a:r>
                    </a:p>
                    <a:p>
                      <a:pPr marL="171450" marR="0" lvl="0" indent="-171450" algn="l">
                        <a:lnSpc>
                          <a:spcPct val="100000"/>
                        </a:lnSpc>
                        <a:spcBef>
                          <a:spcPts val="0"/>
                        </a:spcBef>
                        <a:spcAft>
                          <a:spcPts val="0"/>
                        </a:spcAft>
                        <a:buFont typeface="Arial" panose="020B0604020202020204" pitchFamily="34" charset="0"/>
                        <a:buChar char="•"/>
                      </a:pPr>
                      <a:r>
                        <a:rPr lang="en-US" sz="900" b="0" kern="1200" dirty="0" err="1">
                          <a:solidFill>
                            <a:schemeClr val="accent4"/>
                          </a:solidFill>
                          <a:effectLst/>
                          <a:latin typeface="+mn-lt"/>
                          <a:ea typeface="+mn-ea"/>
                          <a:cs typeface="+mn-cs"/>
                        </a:rPr>
                        <a:t>Stratégies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ciblées</a:t>
                      </a:r>
                      <a:r>
                        <a:rPr lang="en-US" sz="900" b="0" kern="1200" dirty="0">
                          <a:solidFill>
                            <a:schemeClr val="accent4"/>
                          </a:solidFill>
                          <a:effectLst/>
                          <a:latin typeface="+mn-lt"/>
                          <a:ea typeface="+mn-ea"/>
                          <a:cs typeface="+mn-cs"/>
                        </a:rPr>
                        <a:t> pour </a:t>
                      </a:r>
                      <a:r>
                        <a:rPr lang="en-US" sz="900" b="0" kern="1200" dirty="0" err="1">
                          <a:solidFill>
                            <a:schemeClr val="accent4"/>
                          </a:solidFill>
                          <a:effectLst/>
                          <a:latin typeface="+mn-lt"/>
                          <a:ea typeface="+mn-ea"/>
                          <a:cs typeface="+mn-cs"/>
                        </a:rPr>
                        <a:t>améliorer</a:t>
                      </a:r>
                      <a:r>
                        <a:rPr lang="en-US" sz="900" b="0" kern="1200" dirty="0">
                          <a:solidFill>
                            <a:schemeClr val="accent4"/>
                          </a:solidFill>
                          <a:effectLst/>
                          <a:latin typeface="+mn-lt"/>
                          <a:ea typeface="+mn-ea"/>
                          <a:cs typeface="+mn-cs"/>
                        </a:rPr>
                        <a:t> la participation</a:t>
                      </a:r>
                    </a:p>
                    <a:p>
                      <a:pPr marL="171450" marR="0" lvl="0" indent="-171450" algn="l">
                        <a:lnSpc>
                          <a:spcPct val="100000"/>
                        </a:lnSpc>
                        <a:spcBef>
                          <a:spcPts val="0"/>
                        </a:spcBef>
                        <a:spcAft>
                          <a:spcPts val="0"/>
                        </a:spcAft>
                        <a:buFont typeface="Arial" panose="020B0604020202020204" pitchFamily="34" charset="0"/>
                        <a:buChar char="•"/>
                      </a:pPr>
                      <a:r>
                        <a:rPr lang="en-US" sz="900" b="0" kern="1200" dirty="0" err="1">
                          <a:solidFill>
                            <a:schemeClr val="accent4"/>
                          </a:solidFill>
                          <a:effectLst/>
                          <a:latin typeface="+mn-lt"/>
                          <a:ea typeface="+mn-ea"/>
                          <a:cs typeface="+mn-cs"/>
                        </a:rPr>
                        <a:t>Fourniture</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renseignements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notamment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éducatifs</a:t>
                      </a:r>
                      <a:r>
                        <a:rPr lang="en-US" sz="900" b="0" kern="1200" dirty="0">
                          <a:solidFill>
                            <a:schemeClr val="accent4"/>
                          </a:solidFill>
                          <a:effectLst/>
                          <a:latin typeface="+mn-lt"/>
                          <a:ea typeface="+mn-ea"/>
                          <a:cs typeface="+mn-cs"/>
                        </a:rPr>
                        <a:t>, sur le </a:t>
                      </a:r>
                      <a:r>
                        <a:rPr lang="en-US" sz="900" b="0" kern="1200" dirty="0" err="1">
                          <a:solidFill>
                            <a:schemeClr val="accent4"/>
                          </a:solidFill>
                          <a:effectLst/>
                          <a:latin typeface="+mn-lt"/>
                          <a:ea typeface="+mn-ea"/>
                          <a:cs typeface="+mn-cs"/>
                        </a:rPr>
                        <a:t>programme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en</a:t>
                      </a:r>
                      <a:r>
                        <a:rPr lang="en-US" sz="900" b="0" kern="1200" dirty="0">
                          <a:solidFill>
                            <a:schemeClr val="accent4"/>
                          </a:solidFill>
                          <a:effectLst/>
                          <a:latin typeface="+mn-lt"/>
                          <a:ea typeface="+mn-ea"/>
                          <a:cs typeface="+mn-cs"/>
                        </a:rPr>
                        <a:t> association avec des associations </a:t>
                      </a:r>
                      <a:r>
                        <a:rPr lang="en-US" sz="900" b="0" kern="1200" dirty="0" err="1">
                          <a:solidFill>
                            <a:schemeClr val="accent4"/>
                          </a:solidFill>
                          <a:effectLst/>
                          <a:latin typeface="+mn-lt"/>
                          <a:ea typeface="+mn-ea"/>
                          <a:cs typeface="+mn-cs"/>
                        </a:rPr>
                        <a:t>multiculturelles</a:t>
                      </a:r>
                      <a:endParaRPr lang="en-US" sz="900" b="0" kern="1200" dirty="0">
                        <a:solidFill>
                          <a:schemeClr val="accent4"/>
                        </a:solidFill>
                        <a:effectLst/>
                        <a:latin typeface="+mn-lt"/>
                        <a:ea typeface="+mn-ea"/>
                        <a:cs typeface="+mn-cs"/>
                      </a:endParaRPr>
                    </a:p>
                  </a:txBody>
                  <a:tcPr marL="68580" marR="68580" marT="0" marB="0">
                    <a:solidFill>
                      <a:srgbClr val="FEFFFE"/>
                    </a:solid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US" sz="900" b="0" kern="1200" dirty="0">
                          <a:solidFill>
                            <a:schemeClr val="accent4"/>
                          </a:solidFill>
                          <a:effectLst/>
                          <a:latin typeface="+mn-lt"/>
                          <a:ea typeface="+mn-ea"/>
                          <a:cs typeface="+mn-cs"/>
                        </a:rPr>
                        <a:t>✓</a:t>
                      </a:r>
                    </a:p>
                    <a:p>
                      <a:pPr marL="171450" marR="0" lvl="0" indent="-171450" algn="l">
                        <a:lnSpc>
                          <a:spcPct val="100000"/>
                        </a:lnSpc>
                        <a:spcBef>
                          <a:spcPts val="0"/>
                        </a:spcBef>
                        <a:spcAft>
                          <a:spcPts val="0"/>
                        </a:spcAft>
                        <a:buFont typeface="Arial" panose="020B0604020202020204" pitchFamily="34" charset="0"/>
                        <a:buChar char="•"/>
                      </a:pPr>
                      <a:r>
                        <a:rPr lang="en-US" sz="900" b="0" kern="1200" dirty="0">
                          <a:solidFill>
                            <a:schemeClr val="accent4"/>
                          </a:solidFill>
                          <a:effectLst/>
                          <a:latin typeface="+mn-lt"/>
                          <a:ea typeface="+mn-ea"/>
                          <a:cs typeface="+mn-cs"/>
                        </a:rPr>
                        <a:t>✓</a:t>
                      </a:r>
                    </a:p>
                    <a:p>
                      <a:pPr marL="171450" marR="0" lvl="0" indent="-171450" algn="l">
                        <a:lnSpc>
                          <a:spcPct val="100000"/>
                        </a:lnSpc>
                        <a:spcBef>
                          <a:spcPts val="0"/>
                        </a:spcBef>
                        <a:spcAft>
                          <a:spcPts val="0"/>
                        </a:spcAft>
                        <a:buFont typeface="Arial" panose="020B0604020202020204" pitchFamily="34" charset="0"/>
                        <a:buChar char="•"/>
                      </a:pPr>
                      <a:r>
                        <a:rPr lang="en-US" sz="900" b="0" kern="1200" dirty="0">
                          <a:solidFill>
                            <a:schemeClr val="accent4"/>
                          </a:solidFill>
                          <a:effectLst/>
                          <a:latin typeface="+mn-lt"/>
                          <a:ea typeface="+mn-ea"/>
                          <a:cs typeface="+mn-cs"/>
                        </a:rPr>
                        <a:t>✓</a:t>
                      </a:r>
                    </a:p>
                  </a:txBody>
                  <a:tcPr marL="68580" marR="68580" marT="0" marB="0">
                    <a:solidFill>
                      <a:srgbClr val="FEFFFE"/>
                    </a:solid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fr-CA" sz="900" b="0" kern="1200">
                          <a:solidFill>
                            <a:schemeClr val="accent4"/>
                          </a:solidFill>
                          <a:effectLst/>
                          <a:latin typeface="+mn-lt"/>
                          <a:ea typeface="+mn-ea"/>
                          <a:cs typeface="+mn-cs"/>
                        </a:rPr>
                        <a:t>Les participantes peuvent appeler gratuitement la ligne du dépistage ou se rendre sur le site Web du gouvernement du Nouveau-Brunswick pour consulter des renseignements sur les cliniques disponibles offrant des mammographies aux personnes admissibles.</a:t>
                      </a:r>
                      <a:endParaRPr lang="en-US" sz="900" b="0" kern="1200">
                        <a:solidFill>
                          <a:schemeClr val="accent4"/>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fr-CA" sz="900" b="0" kern="1200">
                          <a:solidFill>
                            <a:schemeClr val="accent4"/>
                          </a:solidFill>
                          <a:effectLst/>
                          <a:latin typeface="+mn-lt"/>
                          <a:ea typeface="+mn-ea"/>
                          <a:cs typeface="+mn-cs"/>
                        </a:rPr>
                        <a:t>Grâce à la cartographie SIG, le programme est en mesure de mettre en évidence les régions où la participation est faible, afin de mieux évaluer les besoins et les services nécessaires au sein de ces collectivités. </a:t>
                      </a:r>
                      <a:endParaRPr lang="en-US" sz="900" b="0" kern="1200">
                        <a:solidFill>
                          <a:schemeClr val="accent4"/>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fr-CA" sz="900" b="0" kern="1200">
                          <a:solidFill>
                            <a:schemeClr val="accent4"/>
                          </a:solidFill>
                          <a:effectLst/>
                          <a:latin typeface="+mn-lt"/>
                          <a:ea typeface="+mn-ea"/>
                          <a:cs typeface="+mn-cs"/>
                        </a:rPr>
                        <a:t>Offre de séances informatives, virtuelles ou en personne, et/ou de contenus promotionnels, présentant des renseignements sur le dépistage; évaluation des besoins en matière d’information et de langues et adaptation ou élaboration des outils en conséquence, lorsque c’est possible.</a:t>
                      </a:r>
                      <a:endParaRPr lang="en-US" sz="900" b="0" kern="1200">
                        <a:solidFill>
                          <a:schemeClr val="accent4"/>
                        </a:solidFill>
                        <a:effectLst/>
                        <a:latin typeface="+mn-lt"/>
                        <a:ea typeface="+mn-ea"/>
                        <a:cs typeface="+mn-cs"/>
                      </a:endParaRPr>
                    </a:p>
                  </a:txBody>
                  <a:tcPr marL="68580" marR="68580" marT="0" marB="0">
                    <a:solidFill>
                      <a:srgbClr val="FEFFFE"/>
                    </a:solidFill>
                  </a:tcPr>
                </a:tc>
                <a:extLst>
                  <a:ext uri="{0D108BD9-81ED-4DB2-BD59-A6C34878D82A}">
                    <a16:rowId xmlns:a16="http://schemas.microsoft.com/office/drawing/2014/main" val="675305120"/>
                  </a:ext>
                </a:extLst>
              </a:tr>
              <a:tr h="615924">
                <a:tc>
                  <a:txBody>
                    <a:bodyPr/>
                    <a:lstStyle/>
                    <a:p>
                      <a:pPr marL="0" marR="0" algn="ctr">
                        <a:lnSpc>
                          <a:spcPct val="107000"/>
                        </a:lnSpc>
                        <a:spcBef>
                          <a:spcPts val="100"/>
                        </a:spcBef>
                        <a:spcAft>
                          <a:spcPts val="0"/>
                        </a:spcAft>
                      </a:pPr>
                      <a:r>
                        <a:rPr lang="en-US" sz="900" b="1" kern="1200" dirty="0">
                          <a:solidFill>
                            <a:schemeClr val="accent4"/>
                          </a:solidFill>
                          <a:effectLst/>
                          <a:latin typeface="+mn-lt"/>
                          <a:ea typeface="+mn-ea"/>
                          <a:cs typeface="+mn-cs"/>
                        </a:rPr>
                        <a:t>N.-É.^</a:t>
                      </a:r>
                    </a:p>
                  </a:txBody>
                  <a:tcPr marL="68580" marR="68580" marT="0" marB="0">
                    <a:solidFill>
                      <a:schemeClr val="accent2">
                        <a:lumMod val="20000"/>
                        <a:lumOff val="80000"/>
                      </a:schemeClr>
                    </a:solidFill>
                  </a:tcPr>
                </a:tc>
                <a:tc>
                  <a:txBody>
                    <a:bodyPr/>
                    <a:lstStyle/>
                    <a:p>
                      <a:pPr marL="171450" marR="0" lvl="0" indent="-171450" algn="l">
                        <a:lnSpc>
                          <a:spcPct val="100000"/>
                        </a:lnSpc>
                        <a:spcBef>
                          <a:spcPts val="0"/>
                        </a:spcBef>
                        <a:spcAft>
                          <a:spcPts val="0"/>
                        </a:spcAft>
                        <a:buFont typeface="Arial" panose="020B0604020202020204" pitchFamily="34" charset="0"/>
                        <a:buChar char="•"/>
                        <a:tabLst>
                          <a:tab pos="228600" algn="l"/>
                          <a:tab pos="457200" algn="l"/>
                        </a:tabLst>
                      </a:pPr>
                      <a:r>
                        <a:rPr lang="en-CA" sz="900" b="0" kern="1200" dirty="0" err="1">
                          <a:solidFill>
                            <a:schemeClr val="accent4"/>
                          </a:solidFill>
                          <a:effectLst/>
                          <a:latin typeface="+mn-lt"/>
                          <a:ea typeface="+mn-ea"/>
                          <a:cs typeface="+mn-cs"/>
                        </a:rPr>
                        <a:t>Personnes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incarcérées</a:t>
                      </a:r>
                      <a:endParaRPr lang="en-US" sz="900" b="0" kern="1200" dirty="0">
                        <a:solidFill>
                          <a:schemeClr val="accent4"/>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tabLst>
                          <a:tab pos="228600" algn="l"/>
                          <a:tab pos="457200" algn="l"/>
                        </a:tabLst>
                      </a:pPr>
                      <a:r>
                        <a:rPr lang="en-CA" sz="900" b="0" kern="1200" dirty="0">
                          <a:solidFill>
                            <a:schemeClr val="accent4"/>
                          </a:solidFill>
                          <a:effectLst/>
                          <a:latin typeface="+mn-lt"/>
                          <a:ea typeface="+mn-ea"/>
                          <a:cs typeface="+mn-cs"/>
                        </a:rPr>
                        <a:t>Nouvelles </a:t>
                      </a:r>
                      <a:r>
                        <a:rPr lang="en-CA" sz="900" b="0" kern="1200" dirty="0" err="1">
                          <a:solidFill>
                            <a:schemeClr val="accent4"/>
                          </a:solidFill>
                          <a:effectLst/>
                          <a:latin typeface="+mn-lt"/>
                          <a:ea typeface="+mn-ea"/>
                          <a:cs typeface="+mn-cs"/>
                        </a:rPr>
                        <a:t>immigrantes</a:t>
                      </a:r>
                      <a:r>
                        <a:rPr lang="en-CA" sz="900" b="0" kern="1200" dirty="0">
                          <a:solidFill>
                            <a:schemeClr val="accent4"/>
                          </a:solidFill>
                          <a:effectLst/>
                          <a:latin typeface="+mn-lt"/>
                          <a:ea typeface="+mn-ea"/>
                          <a:cs typeface="+mn-cs"/>
                        </a:rPr>
                        <a:t> </a:t>
                      </a:r>
                      <a:endParaRPr lang="en-US" sz="900" b="0" kern="1200" dirty="0">
                        <a:solidFill>
                          <a:schemeClr val="accent4"/>
                        </a:solidFill>
                        <a:effectLst/>
                        <a:latin typeface="+mn-lt"/>
                        <a:ea typeface="+mn-ea"/>
                        <a:cs typeface="+mn-cs"/>
                      </a:endParaRPr>
                    </a:p>
                  </a:txBody>
                  <a:tcPr marL="68580" marR="68580" marT="0" marB="0">
                    <a:solidFill>
                      <a:srgbClr val="FEFFFE"/>
                    </a:solidFill>
                  </a:tcPr>
                </a:tc>
                <a:tc>
                  <a:txBody>
                    <a:bodyPr/>
                    <a:lstStyle/>
                    <a:p>
                      <a:pPr marL="171450" marR="0" lvl="0" indent="-171450" algn="l">
                        <a:lnSpc>
                          <a:spcPct val="100000"/>
                        </a:lnSpc>
                        <a:spcBef>
                          <a:spcPts val="0"/>
                        </a:spcBef>
                        <a:spcAft>
                          <a:spcPts val="0"/>
                        </a:spcAft>
                        <a:buFont typeface="Arial" panose="020B0604020202020204" pitchFamily="34" charset="0"/>
                        <a:buChar char="•"/>
                        <a:tabLst>
                          <a:tab pos="228600" algn="l"/>
                          <a:tab pos="457200" algn="l"/>
                        </a:tabLst>
                      </a:pPr>
                      <a:r>
                        <a:rPr lang="en-CA" sz="900" b="0" kern="1200" dirty="0">
                          <a:solidFill>
                            <a:schemeClr val="accent4"/>
                          </a:solidFill>
                          <a:effectLst/>
                          <a:latin typeface="+mn-lt"/>
                          <a:ea typeface="+mn-ea"/>
                          <a:cs typeface="+mn-cs"/>
                        </a:rPr>
                        <a:t>Formation (</a:t>
                      </a:r>
                      <a:r>
                        <a:rPr lang="en-CA" sz="900" b="0" kern="1200" dirty="0" err="1">
                          <a:solidFill>
                            <a:schemeClr val="accent4"/>
                          </a:solidFill>
                          <a:effectLst/>
                          <a:latin typeface="+mn-lt"/>
                          <a:ea typeface="+mn-ea"/>
                          <a:cs typeface="+mn-cs"/>
                        </a:rPr>
                        <a:t>groupe</a:t>
                      </a:r>
                      <a:r>
                        <a:rPr lang="en-CA" sz="900" b="0" kern="1200" dirty="0">
                          <a:solidFill>
                            <a:schemeClr val="accent4"/>
                          </a:solidFill>
                          <a:effectLst/>
                          <a:latin typeface="+mn-lt"/>
                          <a:ea typeface="+mn-ea"/>
                          <a:cs typeface="+mn-cs"/>
                        </a:rPr>
                        <a:t>)</a:t>
                      </a:r>
                      <a:endParaRPr lang="en-US" sz="900" b="0" kern="1200" dirty="0">
                        <a:solidFill>
                          <a:schemeClr val="accent4"/>
                        </a:solidFill>
                        <a:effectLst/>
                        <a:latin typeface="+mn-lt"/>
                        <a:ea typeface="+mn-ea"/>
                        <a:cs typeface="+mn-cs"/>
                      </a:endParaRPr>
                    </a:p>
                  </a:txBody>
                  <a:tcPr marL="68580" marR="68580" marT="0" marB="0">
                    <a:solidFill>
                      <a:srgbClr val="FEFFFE"/>
                    </a:solidFill>
                  </a:tcPr>
                </a:tc>
                <a:tc>
                  <a:txBody>
                    <a:bodyPr/>
                    <a:lstStyle/>
                    <a:p>
                      <a:pPr marL="99695" marR="0" indent="0" algn="l">
                        <a:lnSpc>
                          <a:spcPct val="100000"/>
                        </a:lnSpc>
                        <a:spcBef>
                          <a:spcPts val="0"/>
                        </a:spcBef>
                        <a:spcAft>
                          <a:spcPts val="0"/>
                        </a:spcAft>
                        <a:buFont typeface="Arial" panose="020B0604020202020204" pitchFamily="34" charset="0"/>
                        <a:buNone/>
                      </a:pPr>
                      <a:r>
                        <a:rPr lang="en-US" sz="900" b="0" kern="1200" dirty="0">
                          <a:solidFill>
                            <a:schemeClr val="accent4"/>
                          </a:solidFill>
                          <a:effectLst/>
                          <a:latin typeface="+mn-lt"/>
                          <a:ea typeface="+mn-ea"/>
                          <a:cs typeface="+mn-cs"/>
                        </a:rPr>
                        <a:t> </a:t>
                      </a:r>
                    </a:p>
                  </a:txBody>
                  <a:tcPr marL="68580" marR="68580" marT="0" marB="0">
                    <a:solidFill>
                      <a:srgbClr val="FEFFFE"/>
                    </a:solidFill>
                  </a:tcPr>
                </a:tc>
                <a:tc>
                  <a:txBody>
                    <a:bodyPr/>
                    <a:lstStyle/>
                    <a:p>
                      <a:pPr marL="171450" marR="0" lvl="0" indent="-171450" algn="l">
                        <a:lnSpc>
                          <a:spcPct val="100000"/>
                        </a:lnSpc>
                        <a:spcBef>
                          <a:spcPts val="0"/>
                        </a:spcBef>
                        <a:spcAft>
                          <a:spcPts val="0"/>
                        </a:spcAft>
                        <a:buFont typeface="Arial" panose="020B0604020202020204" pitchFamily="34" charset="0"/>
                        <a:buChar char="•"/>
                        <a:tabLst>
                          <a:tab pos="228600" algn="l"/>
                          <a:tab pos="457200" algn="l"/>
                        </a:tabLst>
                      </a:pPr>
                      <a:r>
                        <a:rPr lang="fr-CA" sz="900" b="0" kern="1200" dirty="0">
                          <a:solidFill>
                            <a:schemeClr val="accent4"/>
                          </a:solidFill>
                          <a:effectLst/>
                          <a:latin typeface="+mn-lt"/>
                          <a:ea typeface="+mn-ea"/>
                          <a:cs typeface="+mn-cs"/>
                        </a:rPr>
                        <a:t>L’intervenant-pivot participe annuellement à une clinique de mieux-être dans une prison fédérale pour femmes et informe les détenues sur le dépistage du cancer du sein. Il forme également le personnel médical sur la façon de demander un dépistage par mammographie pour les détenues.</a:t>
                      </a:r>
                      <a:endParaRPr lang="en-US" sz="900" b="0" kern="1200" dirty="0">
                        <a:solidFill>
                          <a:schemeClr val="accent4"/>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tabLst>
                          <a:tab pos="228600" algn="l"/>
                          <a:tab pos="457200" algn="l"/>
                        </a:tabLst>
                      </a:pPr>
                      <a:r>
                        <a:rPr lang="fr-CA" sz="900" b="0" kern="1200" dirty="0">
                          <a:solidFill>
                            <a:schemeClr val="accent4"/>
                          </a:solidFill>
                          <a:effectLst/>
                          <a:latin typeface="+mn-lt"/>
                          <a:ea typeface="+mn-ea"/>
                          <a:cs typeface="+mn-cs"/>
                        </a:rPr>
                        <a:t>Le coordonnateur du programme offre une formation sur le dépistage du cancer du sein aux nouvelles immigrantes à l’Immigrant Services Association of Nova Scotia (ISANS).</a:t>
                      </a:r>
                      <a:endParaRPr lang="en-US" sz="900" b="0" kern="1200" dirty="0">
                        <a:solidFill>
                          <a:schemeClr val="accent4"/>
                        </a:solidFill>
                        <a:effectLst/>
                        <a:latin typeface="+mn-lt"/>
                        <a:ea typeface="+mn-ea"/>
                        <a:cs typeface="+mn-cs"/>
                      </a:endParaRPr>
                    </a:p>
                  </a:txBody>
                  <a:tcPr marL="68580" marR="68580" marT="0" marB="0">
                    <a:solidFill>
                      <a:srgbClr val="FEFFFE"/>
                    </a:solidFill>
                  </a:tcPr>
                </a:tc>
                <a:extLst>
                  <a:ext uri="{0D108BD9-81ED-4DB2-BD59-A6C34878D82A}">
                    <a16:rowId xmlns:a16="http://schemas.microsoft.com/office/drawing/2014/main" val="3754728367"/>
                  </a:ext>
                </a:extLst>
              </a:tr>
              <a:tr h="615924">
                <a:tc>
                  <a:txBody>
                    <a:bodyPr/>
                    <a:lstStyle/>
                    <a:p>
                      <a:pPr marL="0" marR="0" algn="ctr">
                        <a:lnSpc>
                          <a:spcPct val="107000"/>
                        </a:lnSpc>
                        <a:spcBef>
                          <a:spcPts val="100"/>
                        </a:spcBef>
                        <a:spcAft>
                          <a:spcPts val="0"/>
                        </a:spcAft>
                      </a:pPr>
                      <a:r>
                        <a:rPr lang="en-US" sz="900" b="1" kern="1200">
                          <a:solidFill>
                            <a:schemeClr val="accent4"/>
                          </a:solidFill>
                          <a:effectLst/>
                          <a:latin typeface="+mn-lt"/>
                          <a:ea typeface="+mn-ea"/>
                          <a:cs typeface="+mn-cs"/>
                        </a:rPr>
                        <a:t>Î. P. É.~</a:t>
                      </a:r>
                    </a:p>
                  </a:txBody>
                  <a:tcPr marL="68580" marR="68580" marT="0" marB="0">
                    <a:solidFill>
                      <a:schemeClr val="accent2">
                        <a:lumMod val="20000"/>
                        <a:lumOff val="80000"/>
                      </a:schemeClr>
                    </a:solidFill>
                  </a:tcPr>
                </a:tc>
                <a:tc>
                  <a:txBody>
                    <a:bodyPr/>
                    <a:lstStyle/>
                    <a:p>
                      <a:pPr marL="171450" marR="0" lvl="0" indent="-171450" algn="l">
                        <a:lnSpc>
                          <a:spcPct val="100000"/>
                        </a:lnSpc>
                        <a:spcBef>
                          <a:spcPts val="0"/>
                        </a:spcBef>
                        <a:spcAft>
                          <a:spcPts val="0"/>
                        </a:spcAft>
                        <a:buFont typeface="Arial" panose="020B0604020202020204" pitchFamily="34" charset="0"/>
                        <a:buChar char="•"/>
                        <a:tabLst>
                          <a:tab pos="228600" algn="l"/>
                          <a:tab pos="457200" algn="l"/>
                        </a:tabLst>
                      </a:pPr>
                      <a:r>
                        <a:rPr lang="en-CA" sz="900" b="0" kern="1200">
                          <a:solidFill>
                            <a:schemeClr val="accent4"/>
                          </a:solidFill>
                          <a:effectLst/>
                          <a:latin typeface="+mn-lt"/>
                          <a:ea typeface="+mn-ea"/>
                          <a:cs typeface="+mn-cs"/>
                        </a:rPr>
                        <a:t>Groupes culturels </a:t>
                      </a:r>
                      <a:endParaRPr lang="en-US" sz="900" b="0" kern="1200">
                        <a:solidFill>
                          <a:schemeClr val="accent4"/>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tabLst>
                          <a:tab pos="228600" algn="l"/>
                          <a:tab pos="457200" algn="l"/>
                        </a:tabLst>
                      </a:pPr>
                      <a:r>
                        <a:rPr lang="en-CA" sz="900" b="0" kern="1200">
                          <a:solidFill>
                            <a:schemeClr val="accent4"/>
                          </a:solidFill>
                          <a:effectLst/>
                          <a:latin typeface="+mn-lt"/>
                          <a:ea typeface="+mn-ea"/>
                          <a:cs typeface="+mn-cs"/>
                        </a:rPr>
                        <a:t>Non-Anglophones</a:t>
                      </a:r>
                      <a:endParaRPr lang="en-US" sz="900" b="0" kern="1200">
                        <a:solidFill>
                          <a:schemeClr val="accent4"/>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tabLst>
                          <a:tab pos="228600" algn="l"/>
                          <a:tab pos="457200" algn="l"/>
                        </a:tabLst>
                      </a:pPr>
                      <a:r>
                        <a:rPr lang="en-CA" sz="900" b="0" kern="1200">
                          <a:solidFill>
                            <a:schemeClr val="accent4"/>
                          </a:solidFill>
                          <a:effectLst/>
                          <a:latin typeface="+mn-lt"/>
                          <a:ea typeface="+mn-ea"/>
                          <a:cs typeface="+mn-cs"/>
                        </a:rPr>
                        <a:t>Personnes n’ayant pas de FSP</a:t>
                      </a:r>
                      <a:endParaRPr lang="en-US" sz="900" b="0" kern="1200">
                        <a:solidFill>
                          <a:schemeClr val="accent4"/>
                        </a:solidFill>
                        <a:effectLst/>
                        <a:latin typeface="+mn-lt"/>
                        <a:ea typeface="+mn-ea"/>
                        <a:cs typeface="+mn-cs"/>
                      </a:endParaRPr>
                    </a:p>
                  </a:txBody>
                  <a:tcPr marL="68580" marR="68580" marT="0" marB="0">
                    <a:solidFill>
                      <a:srgbClr val="FEFFFE"/>
                    </a:solid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fr-CA" sz="900" b="0" kern="1200">
                          <a:solidFill>
                            <a:schemeClr val="accent4"/>
                          </a:solidFill>
                          <a:effectLst/>
                          <a:latin typeface="+mn-lt"/>
                          <a:ea typeface="+mn-ea"/>
                          <a:cs typeface="+mn-cs"/>
                        </a:rPr>
                        <a:t>Contenus traduits</a:t>
                      </a:r>
                      <a:endParaRPr lang="en-US" sz="900" b="0" kern="1200">
                        <a:solidFill>
                          <a:schemeClr val="accent4"/>
                        </a:solidFill>
                        <a:effectLst/>
                        <a:latin typeface="+mn-lt"/>
                        <a:ea typeface="+mn-ea"/>
                        <a:cs typeface="+mn-cs"/>
                      </a:endParaRPr>
                    </a:p>
                  </a:txBody>
                  <a:tcPr marL="68580" marR="68580" marT="0" marB="0">
                    <a:solidFill>
                      <a:srgbClr val="FEFFFE"/>
                    </a:solidFill>
                  </a:tcPr>
                </a:tc>
                <a:tc>
                  <a:txBody>
                    <a:bodyPr/>
                    <a:lstStyle/>
                    <a:p>
                      <a:pPr marL="99695" marR="0" indent="0" algn="l">
                        <a:lnSpc>
                          <a:spcPct val="100000"/>
                        </a:lnSpc>
                        <a:spcBef>
                          <a:spcPts val="0"/>
                        </a:spcBef>
                        <a:spcAft>
                          <a:spcPts val="0"/>
                        </a:spcAft>
                        <a:buFont typeface="Arial" panose="020B0604020202020204" pitchFamily="34" charset="0"/>
                        <a:buNone/>
                      </a:pPr>
                      <a:r>
                        <a:rPr lang="en-US" sz="900" b="0" kern="1200">
                          <a:solidFill>
                            <a:schemeClr val="accent4"/>
                          </a:solidFill>
                          <a:effectLst/>
                          <a:latin typeface="+mn-lt"/>
                          <a:ea typeface="+mn-ea"/>
                          <a:cs typeface="+mn-cs"/>
                        </a:rPr>
                        <a:t> </a:t>
                      </a:r>
                    </a:p>
                  </a:txBody>
                  <a:tcPr marL="68580" marR="68580" marT="0" marB="0">
                    <a:solidFill>
                      <a:srgbClr val="FEFFFE"/>
                    </a:solid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fr-CA" sz="900" b="0" kern="1200" dirty="0">
                          <a:solidFill>
                            <a:schemeClr val="accent4"/>
                          </a:solidFill>
                          <a:effectLst/>
                          <a:latin typeface="+mn-lt"/>
                          <a:ea typeface="+mn-ea"/>
                          <a:cs typeface="+mn-cs"/>
                        </a:rPr>
                        <a:t>Contenus traduits</a:t>
                      </a:r>
                      <a:endParaRPr lang="en-US" sz="900" b="0" kern="1200" dirty="0">
                        <a:solidFill>
                          <a:schemeClr val="accent4"/>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fr-CA" sz="900" b="0" kern="1200" dirty="0">
                          <a:solidFill>
                            <a:schemeClr val="accent4"/>
                          </a:solidFill>
                          <a:effectLst/>
                          <a:latin typeface="+mn-lt"/>
                          <a:ea typeface="+mn-ea"/>
                          <a:cs typeface="+mn-cs"/>
                        </a:rPr>
                        <a:t>Accès à des services de traduction </a:t>
                      </a:r>
                      <a:endParaRPr lang="en-US" sz="900" b="0" kern="1200" dirty="0">
                        <a:solidFill>
                          <a:schemeClr val="accent4"/>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fr-CA" sz="900" b="0" kern="1200" dirty="0">
                          <a:solidFill>
                            <a:schemeClr val="accent4"/>
                          </a:solidFill>
                          <a:effectLst/>
                          <a:latin typeface="+mn-lt"/>
                          <a:ea typeface="+mn-ea"/>
                          <a:cs typeface="+mn-cs"/>
                        </a:rPr>
                        <a:t>Les participantes n’ayant pas de FSP peuvent accéder aux services.</a:t>
                      </a:r>
                      <a:endParaRPr lang="en-US" sz="900" b="0" kern="1200" dirty="0">
                        <a:solidFill>
                          <a:schemeClr val="accent4"/>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fr-CA" sz="900" b="0" kern="1200" dirty="0">
                          <a:solidFill>
                            <a:schemeClr val="accent4"/>
                          </a:solidFill>
                          <a:effectLst/>
                          <a:latin typeface="+mn-lt"/>
                          <a:ea typeface="+mn-ea"/>
                          <a:cs typeface="+mn-cs"/>
                        </a:rPr>
                        <a:t>Modernisation en attente des toilettes accessibles en fauteuil roulant </a:t>
                      </a:r>
                      <a:endParaRPr lang="en-US" sz="900" b="0" kern="1200" dirty="0">
                        <a:solidFill>
                          <a:schemeClr val="accent4"/>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fr-CA" sz="900" b="0" kern="1200" dirty="0">
                          <a:solidFill>
                            <a:schemeClr val="accent4"/>
                          </a:solidFill>
                          <a:effectLst/>
                          <a:latin typeface="+mn-lt"/>
                          <a:ea typeface="+mn-ea"/>
                          <a:cs typeface="+mn-cs"/>
                        </a:rPr>
                        <a:t>Agrandissement des vestiaires et modernisation de l’équipement</a:t>
                      </a:r>
                      <a:endParaRPr lang="en-US" sz="900" b="0" kern="1200" dirty="0">
                        <a:solidFill>
                          <a:schemeClr val="accent4"/>
                        </a:solidFill>
                        <a:effectLst/>
                        <a:latin typeface="+mn-lt"/>
                        <a:ea typeface="+mn-ea"/>
                        <a:cs typeface="+mn-cs"/>
                      </a:endParaRPr>
                    </a:p>
                  </a:txBody>
                  <a:tcPr marL="68580" marR="68580" marT="0" marB="0">
                    <a:solidFill>
                      <a:srgbClr val="FEFFFE"/>
                    </a:solidFill>
                  </a:tcPr>
                </a:tc>
                <a:extLst>
                  <a:ext uri="{0D108BD9-81ED-4DB2-BD59-A6C34878D82A}">
                    <a16:rowId xmlns:a16="http://schemas.microsoft.com/office/drawing/2014/main" val="2784164927"/>
                  </a:ext>
                </a:extLst>
              </a:tr>
              <a:tr h="615924">
                <a:tc>
                  <a:txBody>
                    <a:bodyPr/>
                    <a:lstStyle/>
                    <a:p>
                      <a:pPr marL="0" marR="0" algn="ctr" defTabSz="914400" rtl="0" eaLnBrk="1" latinLnBrk="0" hangingPunct="1">
                        <a:lnSpc>
                          <a:spcPct val="107000"/>
                        </a:lnSpc>
                        <a:spcBef>
                          <a:spcPts val="100"/>
                        </a:spcBef>
                        <a:spcAft>
                          <a:spcPts val="0"/>
                        </a:spcAft>
                      </a:pPr>
                      <a:r>
                        <a:rPr lang="en-US" sz="900" b="1" kern="1200" dirty="0">
                          <a:solidFill>
                            <a:schemeClr val="accent4"/>
                          </a:solidFill>
                          <a:effectLst/>
                          <a:latin typeface="+mn-lt"/>
                          <a:ea typeface="+mn-ea"/>
                          <a:cs typeface="+mn-cs"/>
                        </a:rPr>
                        <a:t>T.-N.-L.</a:t>
                      </a:r>
                    </a:p>
                  </a:txBody>
                  <a:tcPr marL="68580" marR="68580" marT="0" marB="0">
                    <a:solidFill>
                      <a:schemeClr val="accent2">
                        <a:lumMod val="20000"/>
                        <a:lumOff val="80000"/>
                      </a:schemeClr>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CA" sz="900" b="0" kern="1200" dirty="0" err="1">
                          <a:solidFill>
                            <a:schemeClr val="accent4"/>
                          </a:solidFill>
                          <a:effectLst/>
                          <a:latin typeface="+mn-lt"/>
                          <a:ea typeface="+mn-ea"/>
                          <a:cs typeface="+mn-cs"/>
                        </a:rPr>
                        <a:t>Personnes</a:t>
                      </a:r>
                      <a:r>
                        <a:rPr lang="en-CA" sz="900" b="0" kern="1200" dirty="0">
                          <a:solidFill>
                            <a:schemeClr val="accent4"/>
                          </a:solidFill>
                          <a:effectLst/>
                          <a:latin typeface="+mn-lt"/>
                          <a:ea typeface="+mn-ea"/>
                          <a:cs typeface="+mn-cs"/>
                        </a:rPr>
                        <a:t> à </a:t>
                      </a:r>
                      <a:r>
                        <a:rPr lang="en-CA" sz="900" b="0" kern="1200" dirty="0" err="1">
                          <a:solidFill>
                            <a:schemeClr val="accent4"/>
                          </a:solidFill>
                          <a:effectLst/>
                          <a:latin typeface="+mn-lt"/>
                          <a:ea typeface="+mn-ea"/>
                          <a:cs typeface="+mn-cs"/>
                        </a:rPr>
                        <a:t>faible</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revenu</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CA" sz="900" b="0" kern="1200" dirty="0" err="1">
                          <a:solidFill>
                            <a:schemeClr val="accent4"/>
                          </a:solidFill>
                          <a:effectLst/>
                          <a:latin typeface="+mn-lt"/>
                          <a:ea typeface="+mn-ea"/>
                          <a:cs typeface="+mn-cs"/>
                        </a:rPr>
                        <a:t>Personnes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immigrées</a:t>
                      </a:r>
                      <a:r>
                        <a:rPr lang="en-CA" sz="900" b="0" kern="1200" dirty="0">
                          <a:solidFill>
                            <a:schemeClr val="accent4"/>
                          </a:solidFill>
                          <a:effectLst/>
                          <a:latin typeface="+mn-lt"/>
                          <a:ea typeface="+mn-ea"/>
                          <a:cs typeface="+mn-cs"/>
                        </a:rPr>
                        <a:t> et/</a:t>
                      </a:r>
                      <a:r>
                        <a:rPr lang="en-CA" sz="900" b="0" kern="1200" dirty="0" err="1">
                          <a:solidFill>
                            <a:schemeClr val="accent4"/>
                          </a:solidFill>
                          <a:effectLst/>
                          <a:latin typeface="+mn-lt"/>
                          <a:ea typeface="+mn-ea"/>
                          <a:cs typeface="+mn-cs"/>
                        </a:rPr>
                        <a:t>ou</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réfugiées</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CA" sz="900" b="0" kern="1200" dirty="0" err="1">
                          <a:solidFill>
                            <a:schemeClr val="accent4"/>
                          </a:solidFill>
                          <a:effectLst/>
                          <a:latin typeface="+mn-lt"/>
                          <a:ea typeface="+mn-ea"/>
                          <a:cs typeface="+mn-cs"/>
                        </a:rPr>
                        <a:t>Personnes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atteintes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d’une</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maladie</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mentale</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CA" sz="900" b="0" kern="1200" dirty="0" err="1">
                          <a:solidFill>
                            <a:schemeClr val="accent4"/>
                          </a:solidFill>
                          <a:effectLst/>
                          <a:latin typeface="+mn-lt"/>
                          <a:ea typeface="+mn-ea"/>
                          <a:cs typeface="+mn-cs"/>
                        </a:rPr>
                        <a:t>Personnes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présentant</a:t>
                      </a:r>
                      <a:r>
                        <a:rPr lang="en-CA" sz="900" b="0" kern="1200" dirty="0">
                          <a:solidFill>
                            <a:schemeClr val="accent4"/>
                          </a:solidFill>
                          <a:effectLst/>
                          <a:latin typeface="+mn-lt"/>
                          <a:ea typeface="+mn-ea"/>
                          <a:cs typeface="+mn-cs"/>
                        </a:rPr>
                        <a:t> un handicap physique</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CA" sz="900" b="0" kern="1200" dirty="0" err="1">
                          <a:solidFill>
                            <a:schemeClr val="accent4"/>
                          </a:solidFill>
                          <a:effectLst/>
                          <a:latin typeface="+mn-lt"/>
                          <a:ea typeface="+mn-ea"/>
                          <a:cs typeface="+mn-cs"/>
                        </a:rPr>
                        <a:t>Personnes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en</a:t>
                      </a:r>
                      <a:r>
                        <a:rPr lang="en-CA" sz="900" b="0" kern="1200" dirty="0">
                          <a:solidFill>
                            <a:schemeClr val="accent4"/>
                          </a:solidFill>
                          <a:effectLst/>
                          <a:latin typeface="+mn-lt"/>
                          <a:ea typeface="+mn-ea"/>
                          <a:cs typeface="+mn-cs"/>
                        </a:rPr>
                        <a:t> situation </a:t>
                      </a:r>
                      <a:r>
                        <a:rPr lang="en-CA" sz="900" b="0" kern="1200" dirty="0" err="1">
                          <a:solidFill>
                            <a:schemeClr val="accent4"/>
                          </a:solidFill>
                          <a:effectLst/>
                          <a:latin typeface="+mn-lt"/>
                          <a:ea typeface="+mn-ea"/>
                          <a:cs typeface="+mn-cs"/>
                        </a:rPr>
                        <a:t>d’itinérance</a:t>
                      </a:r>
                      <a:endParaRPr lang="en-US" sz="900" b="0" kern="1200" dirty="0">
                        <a:solidFill>
                          <a:schemeClr val="accent4"/>
                        </a:solidFill>
                        <a:effectLst/>
                        <a:latin typeface="+mn-lt"/>
                        <a:ea typeface="+mn-ea"/>
                        <a:cs typeface="+mn-cs"/>
                      </a:endParaRPr>
                    </a:p>
                  </a:txBody>
                  <a:tcPr marL="68580" marR="68580" marT="0" marB="0">
                    <a:solidFill>
                      <a:srgbClr val="FEFFFE"/>
                    </a:solidFill>
                  </a:tcPr>
                </a:tc>
                <a:tc>
                  <a:txBody>
                    <a:bodyPr/>
                    <a:lstStyle/>
                    <a:p>
                      <a:pPr marL="0" marR="0" indent="0" algn="l" defTabSz="914400" rtl="0" eaLnBrk="1" latinLnBrk="0" hangingPunct="1">
                        <a:lnSpc>
                          <a:spcPct val="100000"/>
                        </a:lnSpc>
                        <a:spcBef>
                          <a:spcPts val="0"/>
                        </a:spcBef>
                        <a:spcAft>
                          <a:spcPts val="0"/>
                        </a:spcAft>
                        <a:buFont typeface="Arial" panose="020B0604020202020204" pitchFamily="34" charset="0"/>
                        <a:buNone/>
                        <a:tabLst>
                          <a:tab pos="228600" algn="l"/>
                          <a:tab pos="457200" algn="l"/>
                        </a:tabLst>
                      </a:pPr>
                      <a:r>
                        <a:rPr lang="en-CA" sz="900" b="0" kern="1200" dirty="0">
                          <a:solidFill>
                            <a:schemeClr val="accent4"/>
                          </a:solidFill>
                          <a:effectLst/>
                          <a:latin typeface="+mn-lt"/>
                          <a:ea typeface="+mn-ea"/>
                          <a:cs typeface="+mn-cs"/>
                        </a:rPr>
                        <a:t> </a:t>
                      </a:r>
                      <a:endParaRPr lang="en-US" sz="900" b="0" kern="1200" dirty="0">
                        <a:solidFill>
                          <a:schemeClr val="accent4"/>
                        </a:solidFill>
                        <a:effectLst/>
                        <a:latin typeface="+mn-lt"/>
                        <a:ea typeface="+mn-ea"/>
                        <a:cs typeface="+mn-cs"/>
                      </a:endParaRPr>
                    </a:p>
                  </a:txBody>
                  <a:tcPr marL="68580" marR="68580" marT="0" marB="0">
                    <a:solidFill>
                      <a:srgbClr val="FEFFFE"/>
                    </a:solidFill>
                  </a:tcPr>
                </a:tc>
                <a:tc>
                  <a:txBody>
                    <a:bodyPr/>
                    <a:lstStyle/>
                    <a:p>
                      <a:pPr marL="0" marR="0" indent="0" algn="l" defTabSz="914400" rtl="0" eaLnBrk="1" latinLnBrk="0" hangingPunct="1">
                        <a:lnSpc>
                          <a:spcPct val="100000"/>
                        </a:lnSpc>
                        <a:spcBef>
                          <a:spcPts val="0"/>
                        </a:spcBef>
                        <a:spcAft>
                          <a:spcPts val="0"/>
                        </a:spcAft>
                        <a:buFont typeface="Arial" panose="020B0604020202020204" pitchFamily="34" charset="0"/>
                        <a:buNone/>
                      </a:pPr>
                      <a:r>
                        <a:rPr lang="en-US" sz="900" b="0" kern="1200" dirty="0">
                          <a:solidFill>
                            <a:schemeClr val="accent4"/>
                          </a:solidFill>
                          <a:effectLst/>
                          <a:latin typeface="+mn-lt"/>
                          <a:ea typeface="+mn-ea"/>
                          <a:cs typeface="+mn-cs"/>
                        </a:rPr>
                        <a:t> </a:t>
                      </a:r>
                    </a:p>
                  </a:txBody>
                  <a:tcPr marL="68580" marR="68580" marT="0" marB="0">
                    <a:solidFill>
                      <a:srgbClr val="FEFFFE"/>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CA" sz="900" b="0" kern="1200" dirty="0">
                          <a:solidFill>
                            <a:schemeClr val="accent4"/>
                          </a:solidFill>
                          <a:effectLst/>
                          <a:latin typeface="+mn-lt"/>
                          <a:ea typeface="+mn-ea"/>
                          <a:cs typeface="+mn-cs"/>
                        </a:rPr>
                        <a:t>Travail </a:t>
                      </a:r>
                      <a:r>
                        <a:rPr lang="en-CA" sz="900" b="0" kern="1200" dirty="0" err="1">
                          <a:solidFill>
                            <a:schemeClr val="accent4"/>
                          </a:solidFill>
                          <a:effectLst/>
                          <a:latin typeface="+mn-lt"/>
                          <a:ea typeface="+mn-ea"/>
                          <a:cs typeface="+mn-cs"/>
                        </a:rPr>
                        <a:t>en</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cours</a:t>
                      </a:r>
                      <a:r>
                        <a:rPr lang="en-CA" sz="900" b="0" kern="1200" dirty="0">
                          <a:solidFill>
                            <a:schemeClr val="accent4"/>
                          </a:solidFill>
                          <a:effectLst/>
                          <a:latin typeface="+mn-lt"/>
                          <a:ea typeface="+mn-ea"/>
                          <a:cs typeface="+mn-cs"/>
                        </a:rPr>
                        <a:t> avec les </a:t>
                      </a:r>
                      <a:r>
                        <a:rPr lang="en-CA" sz="900" b="0" kern="1200" dirty="0" err="1">
                          <a:solidFill>
                            <a:schemeClr val="accent4"/>
                          </a:solidFill>
                          <a:effectLst/>
                          <a:latin typeface="+mn-lt"/>
                          <a:ea typeface="+mn-ea"/>
                          <a:cs typeface="+mn-cs"/>
                        </a:rPr>
                        <a:t>cliniques</a:t>
                      </a:r>
                      <a:r>
                        <a:rPr lang="en-CA" sz="900" b="0" kern="1200" dirty="0">
                          <a:solidFill>
                            <a:schemeClr val="accent4"/>
                          </a:solidFill>
                          <a:effectLst/>
                          <a:latin typeface="+mn-lt"/>
                          <a:ea typeface="+mn-ea"/>
                          <a:cs typeface="+mn-cs"/>
                        </a:rPr>
                        <a:t> collaboratives des </a:t>
                      </a:r>
                      <a:r>
                        <a:rPr lang="en-CA" sz="900" b="0" kern="1200" dirty="0" err="1">
                          <a:solidFill>
                            <a:schemeClr val="accent4"/>
                          </a:solidFill>
                          <a:effectLst/>
                          <a:latin typeface="+mn-lt"/>
                          <a:ea typeface="+mn-ea"/>
                          <a:cs typeface="+mn-cs"/>
                        </a:rPr>
                        <a:t>régies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régionales</a:t>
                      </a:r>
                      <a:r>
                        <a:rPr lang="en-CA" sz="900" b="0" kern="1200" dirty="0">
                          <a:solidFill>
                            <a:schemeClr val="accent4"/>
                          </a:solidFill>
                          <a:effectLst/>
                          <a:latin typeface="+mn-lt"/>
                          <a:ea typeface="+mn-ea"/>
                          <a:cs typeface="+mn-cs"/>
                        </a:rPr>
                        <a:t> de la </a:t>
                      </a:r>
                      <a:r>
                        <a:rPr lang="en-CA" sz="900" b="0" kern="1200" dirty="0" err="1">
                          <a:solidFill>
                            <a:schemeClr val="accent4"/>
                          </a:solidFill>
                          <a:effectLst/>
                          <a:latin typeface="+mn-lt"/>
                          <a:ea typeface="+mn-ea"/>
                          <a:cs typeface="+mn-cs"/>
                        </a:rPr>
                        <a:t>santé</a:t>
                      </a:r>
                      <a:r>
                        <a:rPr lang="en-CA" sz="900" b="0" kern="1200" dirty="0">
                          <a:solidFill>
                            <a:schemeClr val="accent4"/>
                          </a:solidFill>
                          <a:effectLst/>
                          <a:latin typeface="+mn-lt"/>
                          <a:ea typeface="+mn-ea"/>
                          <a:cs typeface="+mn-cs"/>
                        </a:rPr>
                        <a:t> pour les </a:t>
                      </a:r>
                      <a:r>
                        <a:rPr lang="en-CA" sz="900" b="0" kern="1200" dirty="0" err="1">
                          <a:solidFill>
                            <a:schemeClr val="accent4"/>
                          </a:solidFill>
                          <a:effectLst/>
                          <a:latin typeface="+mn-lt"/>
                          <a:ea typeface="+mn-ea"/>
                          <a:cs typeface="+mn-cs"/>
                        </a:rPr>
                        <a:t>personnes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n’ayant</a:t>
                      </a:r>
                      <a:r>
                        <a:rPr lang="en-CA" sz="900" b="0" kern="1200" dirty="0">
                          <a:solidFill>
                            <a:schemeClr val="accent4"/>
                          </a:solidFill>
                          <a:effectLst/>
                          <a:latin typeface="+mn-lt"/>
                          <a:ea typeface="+mn-ea"/>
                          <a:cs typeface="+mn-cs"/>
                        </a:rPr>
                        <a:t> pas </a:t>
                      </a:r>
                      <a:r>
                        <a:rPr lang="en-CA" sz="900" b="0" kern="1200" dirty="0" err="1">
                          <a:solidFill>
                            <a:schemeClr val="accent4"/>
                          </a:solidFill>
                          <a:effectLst/>
                          <a:latin typeface="+mn-lt"/>
                          <a:ea typeface="+mn-ea"/>
                          <a:cs typeface="+mn-cs"/>
                        </a:rPr>
                        <a:t>accès</a:t>
                      </a:r>
                      <a:r>
                        <a:rPr lang="en-CA" sz="900" b="0" kern="1200" dirty="0">
                          <a:solidFill>
                            <a:schemeClr val="accent4"/>
                          </a:solidFill>
                          <a:effectLst/>
                          <a:latin typeface="+mn-lt"/>
                          <a:ea typeface="+mn-ea"/>
                          <a:cs typeface="+mn-cs"/>
                        </a:rPr>
                        <a:t> à des </a:t>
                      </a:r>
                      <a:r>
                        <a:rPr lang="en-CA" sz="900" b="0" kern="1200" dirty="0" err="1">
                          <a:solidFill>
                            <a:schemeClr val="accent4"/>
                          </a:solidFill>
                          <a:effectLst/>
                          <a:latin typeface="+mn-lt"/>
                          <a:ea typeface="+mn-ea"/>
                          <a:cs typeface="+mn-cs"/>
                        </a:rPr>
                        <a:t>soins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primaires</a:t>
                      </a:r>
                      <a:r>
                        <a:rPr lang="en-CA" sz="900" b="0" kern="1200" dirty="0">
                          <a:solidFill>
                            <a:schemeClr val="accent4"/>
                          </a:solidFill>
                          <a:effectLst/>
                          <a:latin typeface="+mn-lt"/>
                          <a:ea typeface="+mn-ea"/>
                          <a:cs typeface="+mn-cs"/>
                        </a:rPr>
                        <a:t>, etc.</a:t>
                      </a:r>
                      <a:endParaRPr lang="en-US" sz="900" b="0" kern="1200" dirty="0">
                        <a:solidFill>
                          <a:schemeClr val="accent4"/>
                        </a:solidFill>
                        <a:effectLst/>
                        <a:latin typeface="+mn-lt"/>
                        <a:ea typeface="+mn-ea"/>
                        <a:cs typeface="+mn-cs"/>
                      </a:endParaRPr>
                    </a:p>
                  </a:txBody>
                  <a:tcPr marL="68580" marR="68580" marT="0" marB="0">
                    <a:solidFill>
                      <a:srgbClr val="FEFFFE"/>
                    </a:solidFill>
                  </a:tcPr>
                </a:tc>
                <a:extLst>
                  <a:ext uri="{0D108BD9-81ED-4DB2-BD59-A6C34878D82A}">
                    <a16:rowId xmlns:a16="http://schemas.microsoft.com/office/drawing/2014/main" val="2256814235"/>
                  </a:ext>
                </a:extLst>
              </a:tr>
            </a:tbl>
          </a:graphicData>
        </a:graphic>
      </p:graphicFrame>
      <p:sp>
        <p:nvSpPr>
          <p:cNvPr id="4" name="TextBox 3">
            <a:extLst>
              <a:ext uri="{FF2B5EF4-FFF2-40B4-BE49-F238E27FC236}">
                <a16:creationId xmlns:a16="http://schemas.microsoft.com/office/drawing/2014/main" id="{3C72026F-20F1-BD13-9D9A-82017436A753}"/>
              </a:ext>
            </a:extLst>
          </p:cNvPr>
          <p:cNvSpPr txBox="1"/>
          <p:nvPr/>
        </p:nvSpPr>
        <p:spPr>
          <a:xfrm>
            <a:off x="101599" y="5777727"/>
            <a:ext cx="9563756" cy="948849"/>
          </a:xfrm>
          <a:prstGeom prst="rect">
            <a:avLst/>
          </a:prstGeom>
          <a:noFill/>
        </p:spPr>
        <p:txBody>
          <a:bodyPr wrap="square">
            <a:spAutoFit/>
          </a:bodyPr>
          <a:lstStyle/>
          <a:p>
            <a:pPr marL="0" marR="0">
              <a:lnSpc>
                <a:spcPct val="107000"/>
              </a:lnSpc>
              <a:spcBef>
                <a:spcPts val="0"/>
              </a:spcBef>
              <a:spcAft>
                <a:spcPts val="800"/>
              </a:spcAft>
            </a:pPr>
            <a:r>
              <a:rPr lang="en-US" sz="1000" dirty="0">
                <a:latin typeface="Calibri" panose="020F0502020204030204" pitchFamily="34" charset="0"/>
                <a:ea typeface="Yu Mincho" panose="02020400000000000000" pitchFamily="18" charset="-128"/>
                <a:cs typeface="Calibri" panose="020F0502020204030204" pitchFamily="34" charset="0"/>
              </a:rPr>
              <a:t>Alb. : *</a:t>
            </a:r>
            <a:r>
              <a:rPr lang="en-US" sz="1000" dirty="0" err="1">
                <a:latin typeface="Calibri" panose="020F0502020204030204" pitchFamily="34" charset="0"/>
                <a:ea typeface="Yu Mincho" panose="02020400000000000000" pitchFamily="18" charset="-128"/>
                <a:cs typeface="Calibri" panose="020F0502020204030204" pitchFamily="34" charset="0"/>
              </a:rPr>
              <a:t>L’étape</a:t>
            </a:r>
            <a:r>
              <a:rPr lang="en-US" sz="1000" dirty="0">
                <a:latin typeface="Calibri" panose="020F0502020204030204" pitchFamily="34" charset="0"/>
                <a:ea typeface="Yu Mincho" panose="02020400000000000000" pitchFamily="18" charset="-128"/>
                <a:cs typeface="Calibri" panose="020F0502020204030204" pitchFamily="34" charset="0"/>
              </a:rPr>
              <a:t> </a:t>
            </a:r>
            <a:r>
              <a:rPr lang="en-US" sz="1000" dirty="0" err="1">
                <a:latin typeface="Calibri" panose="020F0502020204030204" pitchFamily="34" charset="0"/>
                <a:ea typeface="Yu Mincho" panose="02020400000000000000" pitchFamily="18" charset="-128"/>
                <a:cs typeface="Calibri" panose="020F0502020204030204" pitchFamily="34" charset="0"/>
              </a:rPr>
              <a:t>actuelle</a:t>
            </a:r>
            <a:r>
              <a:rPr lang="en-US" sz="1000" dirty="0">
                <a:latin typeface="Calibri" panose="020F0502020204030204" pitchFamily="34" charset="0"/>
                <a:ea typeface="Yu Mincho" panose="02020400000000000000" pitchFamily="18" charset="-128"/>
                <a:cs typeface="Calibri" panose="020F0502020204030204" pitchFamily="34" charset="0"/>
              </a:rPr>
              <a:t> </a:t>
            </a:r>
            <a:r>
              <a:rPr lang="en-US" sz="1000" dirty="0" err="1">
                <a:latin typeface="Calibri" panose="020F0502020204030204" pitchFamily="34" charset="0"/>
                <a:ea typeface="Yu Mincho" panose="02020400000000000000" pitchFamily="18" charset="-128"/>
                <a:cs typeface="Calibri" panose="020F0502020204030204" pitchFamily="34" charset="0"/>
              </a:rPr>
              <a:t>est</a:t>
            </a:r>
            <a:r>
              <a:rPr lang="en-US" sz="1000" dirty="0">
                <a:latin typeface="Calibri" panose="020F0502020204030204" pitchFamily="34" charset="0"/>
                <a:ea typeface="Yu Mincho" panose="02020400000000000000" pitchFamily="18" charset="-128"/>
                <a:cs typeface="Calibri" panose="020F0502020204030204" pitchFamily="34" charset="0"/>
              </a:rPr>
              <a:t> </a:t>
            </a:r>
            <a:r>
              <a:rPr lang="en-US" sz="1000" dirty="0" err="1">
                <a:latin typeface="Calibri" panose="020F0502020204030204" pitchFamily="34" charset="0"/>
                <a:ea typeface="Yu Mincho" panose="02020400000000000000" pitchFamily="18" charset="-128"/>
                <a:cs typeface="Calibri" panose="020F0502020204030204" pitchFamily="34" charset="0"/>
              </a:rPr>
              <a:t>financée</a:t>
            </a:r>
            <a:r>
              <a:rPr lang="en-US" sz="1000" dirty="0">
                <a:latin typeface="Calibri" panose="020F0502020204030204" pitchFamily="34" charset="0"/>
                <a:ea typeface="Yu Mincho" panose="02020400000000000000" pitchFamily="18" charset="-128"/>
                <a:cs typeface="Calibri" panose="020F0502020204030204" pitchFamily="34" charset="0"/>
              </a:rPr>
              <a:t> par le </a:t>
            </a:r>
            <a:r>
              <a:rPr lang="en-US" sz="1000" dirty="0" err="1">
                <a:latin typeface="Calibri" panose="020F0502020204030204" pitchFamily="34" charset="0"/>
                <a:ea typeface="Yu Mincho" panose="02020400000000000000" pitchFamily="18" charset="-128"/>
                <a:cs typeface="Calibri" panose="020F0502020204030204" pitchFamily="34" charset="0"/>
              </a:rPr>
              <a:t>Partenariat</a:t>
            </a:r>
            <a:r>
              <a:rPr lang="en-US" sz="1000" dirty="0">
                <a:latin typeface="Calibri" panose="020F0502020204030204" pitchFamily="34" charset="0"/>
                <a:ea typeface="Yu Mincho" panose="02020400000000000000" pitchFamily="18" charset="-128"/>
                <a:cs typeface="Calibri" panose="020F0502020204030204" pitchFamily="34" charset="0"/>
              </a:rPr>
              <a:t> dans le cadre de la subvention </a:t>
            </a:r>
            <a:r>
              <a:rPr lang="en-US" sz="1000" dirty="0" err="1">
                <a:latin typeface="Calibri" panose="020F0502020204030204" pitchFamily="34" charset="0"/>
                <a:ea typeface="Yu Mincho" panose="02020400000000000000" pitchFamily="18" charset="-128"/>
                <a:cs typeface="Calibri" panose="020F0502020204030204" pitchFamily="34" charset="0"/>
              </a:rPr>
              <a:t>Élaboration</a:t>
            </a:r>
            <a:r>
              <a:rPr lang="en-US" sz="1000" dirty="0">
                <a:latin typeface="Calibri" panose="020F0502020204030204" pitchFamily="34" charset="0"/>
                <a:ea typeface="Yu Mincho" panose="02020400000000000000" pitchFamily="18" charset="-128"/>
                <a:cs typeface="Calibri" panose="020F0502020204030204" pitchFamily="34" charset="0"/>
              </a:rPr>
              <a:t> de </a:t>
            </a:r>
            <a:r>
              <a:rPr lang="en-US" sz="1000" dirty="0" err="1">
                <a:latin typeface="Calibri" panose="020F0502020204030204" pitchFamily="34" charset="0"/>
                <a:ea typeface="Yu Mincho" panose="02020400000000000000" pitchFamily="18" charset="-128"/>
                <a:cs typeface="Calibri" panose="020F0502020204030204" pitchFamily="34" charset="0"/>
              </a:rPr>
              <a:t>stratégies</a:t>
            </a:r>
            <a:r>
              <a:rPr lang="en-US" sz="1000" dirty="0">
                <a:latin typeface="Calibri" panose="020F0502020204030204" pitchFamily="34" charset="0"/>
                <a:ea typeface="Yu Mincho" panose="02020400000000000000" pitchFamily="18" charset="-128"/>
                <a:cs typeface="Calibri" panose="020F0502020204030204" pitchFamily="34" charset="0"/>
              </a:rPr>
              <a:t> </a:t>
            </a:r>
            <a:r>
              <a:rPr lang="en-US" sz="1000" dirty="0" err="1">
                <a:latin typeface="Calibri" panose="020F0502020204030204" pitchFamily="34" charset="0"/>
                <a:ea typeface="Yu Mincho" panose="02020400000000000000" pitchFamily="18" charset="-128"/>
                <a:cs typeface="Calibri" panose="020F0502020204030204" pitchFamily="34" charset="0"/>
              </a:rPr>
              <a:t>ciblant</a:t>
            </a:r>
            <a:r>
              <a:rPr lang="en-US" sz="1000" dirty="0">
                <a:latin typeface="Calibri" panose="020F0502020204030204" pitchFamily="34" charset="0"/>
                <a:ea typeface="Yu Mincho" panose="02020400000000000000" pitchFamily="18" charset="-128"/>
                <a:cs typeface="Calibri" panose="020F0502020204030204" pitchFamily="34" charset="0"/>
              </a:rPr>
              <a:t> les populations </a:t>
            </a:r>
            <a:r>
              <a:rPr lang="en-US" sz="1000" dirty="0" err="1">
                <a:latin typeface="Calibri" panose="020F0502020204030204" pitchFamily="34" charset="0"/>
                <a:ea typeface="Yu Mincho" panose="02020400000000000000" pitchFamily="18" charset="-128"/>
                <a:cs typeface="Calibri" panose="020F0502020204030204" pitchFamily="34" charset="0"/>
              </a:rPr>
              <a:t>faisant</a:t>
            </a:r>
            <a:r>
              <a:rPr lang="en-US" sz="1000" dirty="0">
                <a:latin typeface="Calibri" panose="020F0502020204030204" pitchFamily="34" charset="0"/>
                <a:ea typeface="Yu Mincho" panose="02020400000000000000" pitchFamily="18" charset="-128"/>
                <a:cs typeface="Calibri" panose="020F0502020204030204" pitchFamily="34" charset="0"/>
              </a:rPr>
              <a:t> </a:t>
            </a:r>
            <a:r>
              <a:rPr lang="en-US" sz="1000" dirty="0" err="1">
                <a:latin typeface="Calibri" panose="020F0502020204030204" pitchFamily="34" charset="0"/>
                <a:ea typeface="Yu Mincho" panose="02020400000000000000" pitchFamily="18" charset="-128"/>
                <a:cs typeface="Calibri" panose="020F0502020204030204" pitchFamily="34" charset="0"/>
              </a:rPr>
              <a:t>l’objet</a:t>
            </a:r>
            <a:r>
              <a:rPr lang="en-US" sz="1000" dirty="0">
                <a:latin typeface="Calibri" panose="020F0502020204030204" pitchFamily="34" charset="0"/>
                <a:ea typeface="Yu Mincho" panose="02020400000000000000" pitchFamily="18" charset="-128"/>
                <a:cs typeface="Calibri" panose="020F0502020204030204" pitchFamily="34" charset="0"/>
              </a:rPr>
              <a:t> d’un </a:t>
            </a:r>
            <a:r>
              <a:rPr lang="en-US" sz="1000" dirty="0" err="1">
                <a:latin typeface="Calibri" panose="020F0502020204030204" pitchFamily="34" charset="0"/>
                <a:ea typeface="Yu Mincho" panose="02020400000000000000" pitchFamily="18" charset="-128"/>
                <a:cs typeface="Calibri" panose="020F0502020204030204" pitchFamily="34" charset="0"/>
              </a:rPr>
              <a:t>dépistage</a:t>
            </a:r>
            <a:r>
              <a:rPr lang="en-US" sz="1000" dirty="0">
                <a:latin typeface="Calibri" panose="020F0502020204030204" pitchFamily="34" charset="0"/>
                <a:ea typeface="Yu Mincho" panose="02020400000000000000" pitchFamily="18" charset="-128"/>
                <a:cs typeface="Calibri" panose="020F0502020204030204" pitchFamily="34" charset="0"/>
              </a:rPr>
              <a:t> </a:t>
            </a:r>
            <a:r>
              <a:rPr lang="en-US" sz="1000" dirty="0" err="1">
                <a:latin typeface="Calibri" panose="020F0502020204030204" pitchFamily="34" charset="0"/>
                <a:ea typeface="Yu Mincho" panose="02020400000000000000" pitchFamily="18" charset="-128"/>
                <a:cs typeface="Calibri" panose="020F0502020204030204" pitchFamily="34" charset="0"/>
              </a:rPr>
              <a:t>insuffisant</a:t>
            </a:r>
            <a:r>
              <a:rPr lang="en-US" sz="1000" dirty="0">
                <a:latin typeface="Calibri" panose="020F0502020204030204" pitchFamily="34" charset="0"/>
                <a:ea typeface="Yu Mincho" panose="02020400000000000000" pitchFamily="18" charset="-128"/>
                <a:cs typeface="Calibri" panose="020F0502020204030204" pitchFamily="34" charset="0"/>
              </a:rPr>
              <a:t> grâce à la </a:t>
            </a:r>
            <a:r>
              <a:rPr lang="en-US" sz="1000" dirty="0" err="1">
                <a:latin typeface="Calibri" panose="020F0502020204030204" pitchFamily="34" charset="0"/>
                <a:ea typeface="Yu Mincho" panose="02020400000000000000" pitchFamily="18" charset="-128"/>
                <a:cs typeface="Calibri" panose="020F0502020204030204" pitchFamily="34" charset="0"/>
              </a:rPr>
              <a:t>mobilisation</a:t>
            </a:r>
            <a:r>
              <a:rPr lang="en-US" sz="1000" dirty="0">
                <a:latin typeface="Calibri" panose="020F0502020204030204" pitchFamily="34" charset="0"/>
                <a:ea typeface="Yu Mincho" panose="02020400000000000000" pitchFamily="18" charset="-128"/>
                <a:cs typeface="Calibri" panose="020F0502020204030204" pitchFamily="34" charset="0"/>
              </a:rPr>
              <a:t> Communautaire</a:t>
            </a:r>
          </a:p>
          <a:p>
            <a:pPr marL="0" marR="0">
              <a:lnSpc>
                <a:spcPct val="107000"/>
              </a:lnSpc>
              <a:spcBef>
                <a:spcPts val="0"/>
              </a:spcBef>
              <a:spcAft>
                <a:spcPts val="800"/>
              </a:spcAft>
            </a:pPr>
            <a:r>
              <a:rPr lang="en-US" sz="1000" dirty="0">
                <a:latin typeface="Calibri" panose="020F0502020204030204" pitchFamily="34" charset="0"/>
                <a:ea typeface="Yu Mincho" panose="02020400000000000000" pitchFamily="18" charset="-128"/>
                <a:cs typeface="Calibri" panose="020F0502020204030204" pitchFamily="34" charset="0"/>
              </a:rPr>
              <a:t>N.-É. :^ </a:t>
            </a:r>
            <a:r>
              <a:rPr lang="en-US" sz="1000" dirty="0" err="1">
                <a:latin typeface="Calibri" panose="020F0502020204030204" pitchFamily="34" charset="0"/>
                <a:ea typeface="Yu Mincho" panose="02020400000000000000" pitchFamily="18" charset="-128"/>
                <a:cs typeface="Calibri" panose="020F0502020204030204" pitchFamily="34" charset="0"/>
              </a:rPr>
              <a:t>En</a:t>
            </a:r>
            <a:r>
              <a:rPr lang="en-US" sz="1000" dirty="0">
                <a:latin typeface="Calibri" panose="020F0502020204030204" pitchFamily="34" charset="0"/>
                <a:ea typeface="Yu Mincho" panose="02020400000000000000" pitchFamily="18" charset="-128"/>
                <a:cs typeface="Calibri" panose="020F0502020204030204" pitchFamily="34" charset="0"/>
              </a:rPr>
              <a:t> raison de la </a:t>
            </a:r>
            <a:r>
              <a:rPr lang="en-US" sz="1000" dirty="0" err="1">
                <a:latin typeface="Calibri" panose="020F0502020204030204" pitchFamily="34" charset="0"/>
                <a:ea typeface="Yu Mincho" panose="02020400000000000000" pitchFamily="18" charset="-128"/>
                <a:cs typeface="Calibri" panose="020F0502020204030204" pitchFamily="34" charset="0"/>
              </a:rPr>
              <a:t>pandémie</a:t>
            </a:r>
            <a:r>
              <a:rPr lang="en-US" sz="1000" dirty="0">
                <a:latin typeface="Calibri" panose="020F0502020204030204" pitchFamily="34" charset="0"/>
                <a:ea typeface="Yu Mincho" panose="02020400000000000000" pitchFamily="18" charset="-128"/>
                <a:cs typeface="Calibri" panose="020F0502020204030204" pitchFamily="34" charset="0"/>
              </a:rPr>
              <a:t> de COVID-19, </a:t>
            </a:r>
            <a:r>
              <a:rPr lang="en-US" sz="1000" dirty="0" err="1">
                <a:latin typeface="Calibri" panose="020F0502020204030204" pitchFamily="34" charset="0"/>
                <a:ea typeface="Yu Mincho" panose="02020400000000000000" pitchFamily="18" charset="-128"/>
                <a:cs typeface="Calibri" panose="020F0502020204030204" pitchFamily="34" charset="0"/>
              </a:rPr>
              <a:t>certaines</a:t>
            </a:r>
            <a:r>
              <a:rPr lang="en-US" sz="1000" dirty="0">
                <a:latin typeface="Calibri" panose="020F0502020204030204" pitchFamily="34" charset="0"/>
                <a:ea typeface="Yu Mincho" panose="02020400000000000000" pitchFamily="18" charset="-128"/>
                <a:cs typeface="Calibri" panose="020F0502020204030204" pitchFamily="34" charset="0"/>
              </a:rPr>
              <a:t> </a:t>
            </a:r>
            <a:r>
              <a:rPr lang="en-US" sz="1000" dirty="0" err="1">
                <a:latin typeface="Calibri" panose="020F0502020204030204" pitchFamily="34" charset="0"/>
                <a:ea typeface="Yu Mincho" panose="02020400000000000000" pitchFamily="18" charset="-128"/>
                <a:cs typeface="Calibri" panose="020F0502020204030204" pitchFamily="34" charset="0"/>
              </a:rPr>
              <a:t>présentations</a:t>
            </a:r>
            <a:r>
              <a:rPr lang="en-US" sz="1000" dirty="0">
                <a:latin typeface="Calibri" panose="020F0502020204030204" pitchFamily="34" charset="0"/>
                <a:ea typeface="Yu Mincho" panose="02020400000000000000" pitchFamily="18" charset="-128"/>
                <a:cs typeface="Calibri" panose="020F0502020204030204" pitchFamily="34" charset="0"/>
              </a:rPr>
              <a:t> déjà </a:t>
            </a:r>
            <a:r>
              <a:rPr lang="en-US" sz="1000" dirty="0" err="1">
                <a:latin typeface="Calibri" panose="020F0502020204030204" pitchFamily="34" charset="0"/>
                <a:ea typeface="Yu Mincho" panose="02020400000000000000" pitchFamily="18" charset="-128"/>
                <a:cs typeface="Calibri" panose="020F0502020204030204" pitchFamily="34" charset="0"/>
              </a:rPr>
              <a:t>prévues</a:t>
            </a:r>
            <a:r>
              <a:rPr lang="en-US" sz="1000" dirty="0">
                <a:latin typeface="Calibri" panose="020F0502020204030204" pitchFamily="34" charset="0"/>
                <a:ea typeface="Yu Mincho" panose="02020400000000000000" pitchFamily="18" charset="-128"/>
                <a:cs typeface="Calibri" panose="020F0502020204030204" pitchFamily="34" charset="0"/>
              </a:rPr>
              <a:t> à </a:t>
            </a:r>
            <a:r>
              <a:rPr lang="en-US" sz="1000" dirty="0" err="1">
                <a:latin typeface="Calibri" panose="020F0502020204030204" pitchFamily="34" charset="0"/>
                <a:ea typeface="Yu Mincho" panose="02020400000000000000" pitchFamily="18" charset="-128"/>
                <a:cs typeface="Calibri" panose="020F0502020204030204" pitchFamily="34" charset="0"/>
              </a:rPr>
              <a:t>l’Immigrant</a:t>
            </a:r>
            <a:r>
              <a:rPr lang="en-US" sz="1000" dirty="0">
                <a:latin typeface="Calibri" panose="020F0502020204030204" pitchFamily="34" charset="0"/>
                <a:ea typeface="Yu Mincho" panose="02020400000000000000" pitchFamily="18" charset="-128"/>
                <a:cs typeface="Calibri" panose="020F0502020204030204" pitchFamily="34" charset="0"/>
              </a:rPr>
              <a:t> Services Association of Nova Scotia (ISANS) </a:t>
            </a:r>
            <a:r>
              <a:rPr lang="en-US" sz="1000" dirty="0" err="1">
                <a:latin typeface="Calibri" panose="020F0502020204030204" pitchFamily="34" charset="0"/>
                <a:ea typeface="Yu Mincho" panose="02020400000000000000" pitchFamily="18" charset="-128"/>
                <a:cs typeface="Calibri" panose="020F0502020204030204" pitchFamily="34" charset="0"/>
              </a:rPr>
              <a:t>ont</a:t>
            </a:r>
            <a:r>
              <a:rPr lang="en-US" sz="1000" dirty="0">
                <a:latin typeface="Calibri" panose="020F0502020204030204" pitchFamily="34" charset="0"/>
                <a:ea typeface="Yu Mincho" panose="02020400000000000000" pitchFamily="18" charset="-128"/>
                <a:cs typeface="Calibri" panose="020F0502020204030204" pitchFamily="34" charset="0"/>
              </a:rPr>
              <a:t> </a:t>
            </a:r>
            <a:r>
              <a:rPr lang="en-US" sz="1000" dirty="0" err="1">
                <a:latin typeface="Calibri" panose="020F0502020204030204" pitchFamily="34" charset="0"/>
                <a:ea typeface="Yu Mincho" panose="02020400000000000000" pitchFamily="18" charset="-128"/>
                <a:cs typeface="Calibri" panose="020F0502020204030204" pitchFamily="34" charset="0"/>
              </a:rPr>
              <a:t>été</a:t>
            </a:r>
            <a:r>
              <a:rPr lang="en-US" sz="1000" dirty="0">
                <a:latin typeface="Calibri" panose="020F0502020204030204" pitchFamily="34" charset="0"/>
                <a:ea typeface="Yu Mincho" panose="02020400000000000000" pitchFamily="18" charset="-128"/>
                <a:cs typeface="Calibri" panose="020F0502020204030204" pitchFamily="34" charset="0"/>
              </a:rPr>
              <a:t> </a:t>
            </a:r>
            <a:r>
              <a:rPr lang="en-US" sz="1000" dirty="0" err="1">
                <a:latin typeface="Calibri" panose="020F0502020204030204" pitchFamily="34" charset="0"/>
                <a:ea typeface="Yu Mincho" panose="02020400000000000000" pitchFamily="18" charset="-128"/>
                <a:cs typeface="Calibri" panose="020F0502020204030204" pitchFamily="34" charset="0"/>
              </a:rPr>
              <a:t>annulées</a:t>
            </a:r>
            <a:r>
              <a:rPr lang="en-US" sz="1000" dirty="0">
                <a:latin typeface="Calibri" panose="020F0502020204030204" pitchFamily="34" charset="0"/>
                <a:ea typeface="Yu Mincho" panose="02020400000000000000" pitchFamily="18" charset="-128"/>
                <a:cs typeface="Calibri" panose="020F0502020204030204" pitchFamily="34" charset="0"/>
              </a:rPr>
              <a:t>.</a:t>
            </a:r>
          </a:p>
          <a:p>
            <a:pPr marL="0" marR="0">
              <a:lnSpc>
                <a:spcPct val="107000"/>
              </a:lnSpc>
              <a:spcBef>
                <a:spcPts val="0"/>
              </a:spcBef>
              <a:spcAft>
                <a:spcPts val="800"/>
              </a:spcAft>
            </a:pPr>
            <a:r>
              <a:rPr lang="fr-CA" sz="1000" dirty="0">
                <a:latin typeface="Calibri" panose="020F0502020204030204" pitchFamily="34" charset="0"/>
                <a:ea typeface="Yu Mincho" panose="02020400000000000000" pitchFamily="18" charset="-128"/>
                <a:cs typeface="Calibri" panose="020F0502020204030204" pitchFamily="34" charset="0"/>
              </a:rPr>
              <a:t>Î.-P.-É. : ~ Utilisation de divers contenus traduits pour aider les participantes au cours du processus de mammographie</a:t>
            </a:r>
            <a:endParaRPr lang="en-US" sz="1000" dirty="0">
              <a:latin typeface="Calibri" panose="020F0502020204030204" pitchFamily="34" charset="0"/>
              <a:ea typeface="Yu Mincho" panose="02020400000000000000" pitchFamily="18" charset="-128"/>
              <a:cs typeface="Calibri" panose="020F0502020204030204" pitchFamily="34" charset="0"/>
            </a:endParaRPr>
          </a:p>
        </p:txBody>
      </p:sp>
    </p:spTree>
    <p:extLst>
      <p:ext uri="{BB962C8B-B14F-4D97-AF65-F5344CB8AC3E}">
        <p14:creationId xmlns:p14="http://schemas.microsoft.com/office/powerpoint/2010/main" val="1556509695"/>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715824" y="272101"/>
            <a:ext cx="10380786" cy="345482"/>
          </a:xfrm>
        </p:spPr>
        <p:txBody>
          <a:bodyPr>
            <a:normAutofit/>
          </a:bodyPr>
          <a:lstStyle/>
          <a:p>
            <a:r>
              <a:rPr lang="fr-FR" sz="1600" dirty="0"/>
              <a:t>Stratégies d’amélioration de l’accès au dépistage pour les populations rurales et éloignées</a:t>
            </a:r>
            <a:endParaRPr lang="en-US" sz="1600" dirty="0"/>
          </a:p>
        </p:txBody>
      </p:sp>
      <p:graphicFrame>
        <p:nvGraphicFramePr>
          <p:cNvPr id="2" name="Table 1">
            <a:extLst>
              <a:ext uri="{FF2B5EF4-FFF2-40B4-BE49-F238E27FC236}">
                <a16:creationId xmlns:a16="http://schemas.microsoft.com/office/drawing/2014/main" id="{D4766C69-7A37-D7F3-4C13-63439F1348BF}"/>
              </a:ext>
            </a:extLst>
          </p:cNvPr>
          <p:cNvGraphicFramePr>
            <a:graphicFrameLocks noGrp="1"/>
          </p:cNvGraphicFramePr>
          <p:nvPr>
            <p:extLst>
              <p:ext uri="{D42A27DB-BD31-4B8C-83A1-F6EECF244321}">
                <p14:modId xmlns:p14="http://schemas.microsoft.com/office/powerpoint/2010/main" val="1906354799"/>
              </p:ext>
            </p:extLst>
          </p:nvPr>
        </p:nvGraphicFramePr>
        <p:xfrm>
          <a:off x="156307" y="799111"/>
          <a:ext cx="11879385" cy="5505324"/>
        </p:xfrm>
        <a:graphic>
          <a:graphicData uri="http://schemas.openxmlformats.org/drawingml/2006/table">
            <a:tbl>
              <a:tblPr firstRow="1" firstCol="1">
                <a:tableStyleId>{5C22544A-7EE6-4342-B048-85BDC9FD1C3A}</a:tableStyleId>
              </a:tblPr>
              <a:tblGrid>
                <a:gridCol w="1277057">
                  <a:extLst>
                    <a:ext uri="{9D8B030D-6E8A-4147-A177-3AD203B41FA5}">
                      <a16:colId xmlns:a16="http://schemas.microsoft.com/office/drawing/2014/main" val="4117233806"/>
                    </a:ext>
                  </a:extLst>
                </a:gridCol>
                <a:gridCol w="3534111">
                  <a:extLst>
                    <a:ext uri="{9D8B030D-6E8A-4147-A177-3AD203B41FA5}">
                      <a16:colId xmlns:a16="http://schemas.microsoft.com/office/drawing/2014/main" val="810568263"/>
                    </a:ext>
                  </a:extLst>
                </a:gridCol>
                <a:gridCol w="2089818">
                  <a:extLst>
                    <a:ext uri="{9D8B030D-6E8A-4147-A177-3AD203B41FA5}">
                      <a16:colId xmlns:a16="http://schemas.microsoft.com/office/drawing/2014/main" val="1717457685"/>
                    </a:ext>
                  </a:extLst>
                </a:gridCol>
                <a:gridCol w="4978399">
                  <a:extLst>
                    <a:ext uri="{9D8B030D-6E8A-4147-A177-3AD203B41FA5}">
                      <a16:colId xmlns:a16="http://schemas.microsoft.com/office/drawing/2014/main" val="2464180176"/>
                    </a:ext>
                  </a:extLst>
                </a:gridCol>
              </a:tblGrid>
              <a:tr h="0">
                <a:tc>
                  <a:txBody>
                    <a:bodyPr/>
                    <a:lstStyle/>
                    <a:p>
                      <a:pPr marL="0" marR="0" algn="ctr">
                        <a:lnSpc>
                          <a:spcPct val="107000"/>
                        </a:lnSpc>
                        <a:spcBef>
                          <a:spcPts val="100"/>
                        </a:spcBef>
                        <a:spcAft>
                          <a:spcPts val="100"/>
                        </a:spcAft>
                      </a:pPr>
                      <a:r>
                        <a:rPr lang="en-US" sz="900" dirty="0">
                          <a:solidFill>
                            <a:schemeClr val="accent4"/>
                          </a:solidFill>
                          <a:effectLst/>
                        </a:rPr>
                        <a:t>P/T</a:t>
                      </a:r>
                      <a:endParaRPr lang="en-US" sz="9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0492" marR="30492" marT="0" marB="0" anchor="ctr">
                    <a:solidFill>
                      <a:schemeClr val="accent2">
                        <a:lumMod val="20000"/>
                        <a:lumOff val="80000"/>
                      </a:schemeClr>
                    </a:solidFill>
                  </a:tcPr>
                </a:tc>
                <a:tc>
                  <a:txBody>
                    <a:bodyPr/>
                    <a:lstStyle/>
                    <a:p>
                      <a:pPr marL="0" marR="0">
                        <a:lnSpc>
                          <a:spcPct val="107000"/>
                        </a:lnSpc>
                        <a:spcBef>
                          <a:spcPts val="0"/>
                        </a:spcBef>
                        <a:spcAft>
                          <a:spcPts val="240"/>
                        </a:spcAft>
                      </a:pPr>
                      <a:r>
                        <a:rPr lang="en-US" sz="900" b="1" kern="1200">
                          <a:solidFill>
                            <a:schemeClr val="accent4"/>
                          </a:solidFill>
                          <a:effectLst/>
                          <a:latin typeface="+mn-lt"/>
                          <a:ea typeface="+mn-ea"/>
                          <a:cs typeface="+mn-cs"/>
                        </a:rPr>
                        <a:t>Stratégies utilisées</a:t>
                      </a:r>
                    </a:p>
                  </a:txBody>
                  <a:tcPr marL="68580" marR="68580" marT="0" marB="0" anchor="ctr">
                    <a:solidFill>
                      <a:schemeClr val="accent2">
                        <a:lumMod val="20000"/>
                        <a:lumOff val="80000"/>
                      </a:schemeClr>
                    </a:solidFill>
                  </a:tcPr>
                </a:tc>
                <a:tc>
                  <a:txBody>
                    <a:bodyPr/>
                    <a:lstStyle/>
                    <a:p>
                      <a:pPr marL="0" marR="0">
                        <a:lnSpc>
                          <a:spcPct val="107000"/>
                        </a:lnSpc>
                        <a:spcBef>
                          <a:spcPts val="0"/>
                        </a:spcBef>
                        <a:spcAft>
                          <a:spcPts val="0"/>
                        </a:spcAft>
                      </a:pPr>
                      <a:r>
                        <a:rPr lang="en-US" sz="900" b="1" kern="1200">
                          <a:solidFill>
                            <a:schemeClr val="accent4"/>
                          </a:solidFill>
                          <a:effectLst/>
                          <a:latin typeface="+mn-lt"/>
                          <a:ea typeface="+mn-ea"/>
                          <a:cs typeface="+mn-cs"/>
                        </a:rPr>
                        <a:t>Stratégie élaborée conjointement avec le groupe concerné</a:t>
                      </a: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en-US" sz="900" b="1" kern="1200" dirty="0">
                          <a:solidFill>
                            <a:schemeClr val="accent4"/>
                          </a:solidFill>
                          <a:effectLst/>
                          <a:latin typeface="+mn-lt"/>
                          <a:ea typeface="+mn-ea"/>
                          <a:cs typeface="+mn-cs"/>
                        </a:rPr>
                        <a:t>Description des </a:t>
                      </a:r>
                      <a:r>
                        <a:rPr lang="en-US" sz="900" b="1" kern="1200" dirty="0" err="1">
                          <a:solidFill>
                            <a:schemeClr val="accent4"/>
                          </a:solidFill>
                          <a:effectLst/>
                          <a:latin typeface="+mn-lt"/>
                          <a:ea typeface="+mn-ea"/>
                          <a:cs typeface="+mn-cs"/>
                        </a:rPr>
                        <a:t>activités</a:t>
                      </a:r>
                      <a:r>
                        <a:rPr lang="en-US" sz="900" b="1" kern="1200" dirty="0">
                          <a:solidFill>
                            <a:schemeClr val="accent4"/>
                          </a:solidFill>
                          <a:effectLst/>
                          <a:latin typeface="+mn-lt"/>
                          <a:ea typeface="+mn-ea"/>
                          <a:cs typeface="+mn-cs"/>
                        </a:rPr>
                        <a:t> </a:t>
                      </a:r>
                      <a:r>
                        <a:rPr lang="en-US" sz="900" b="1" kern="1200" dirty="0" err="1">
                          <a:solidFill>
                            <a:schemeClr val="accent4"/>
                          </a:solidFill>
                          <a:effectLst/>
                          <a:latin typeface="+mn-lt"/>
                          <a:ea typeface="+mn-ea"/>
                          <a:cs typeface="+mn-cs"/>
                        </a:rPr>
                        <a:t>visant</a:t>
                      </a:r>
                      <a:r>
                        <a:rPr lang="en-US" sz="900" b="1" kern="1200" dirty="0">
                          <a:solidFill>
                            <a:schemeClr val="accent4"/>
                          </a:solidFill>
                          <a:effectLst/>
                          <a:latin typeface="+mn-lt"/>
                          <a:ea typeface="+mn-ea"/>
                          <a:cs typeface="+mn-cs"/>
                        </a:rPr>
                        <a:t> à </a:t>
                      </a:r>
                      <a:r>
                        <a:rPr lang="en-US" sz="900" b="1" kern="1200" dirty="0" err="1">
                          <a:solidFill>
                            <a:schemeClr val="accent4"/>
                          </a:solidFill>
                          <a:effectLst/>
                          <a:latin typeface="+mn-lt"/>
                          <a:ea typeface="+mn-ea"/>
                          <a:cs typeface="+mn-cs"/>
                        </a:rPr>
                        <a:t>accroître</a:t>
                      </a:r>
                      <a:r>
                        <a:rPr lang="en-US" sz="900" b="1" kern="1200" dirty="0">
                          <a:solidFill>
                            <a:schemeClr val="accent4"/>
                          </a:solidFill>
                          <a:effectLst/>
                          <a:latin typeface="+mn-lt"/>
                          <a:ea typeface="+mn-ea"/>
                          <a:cs typeface="+mn-cs"/>
                        </a:rPr>
                        <a:t> la participation au </a:t>
                      </a:r>
                      <a:r>
                        <a:rPr lang="en-US" sz="900" b="1" kern="1200" dirty="0" err="1">
                          <a:solidFill>
                            <a:schemeClr val="accent4"/>
                          </a:solidFill>
                          <a:effectLst/>
                          <a:latin typeface="+mn-lt"/>
                          <a:ea typeface="+mn-ea"/>
                          <a:cs typeface="+mn-cs"/>
                        </a:rPr>
                        <a:t>dépistage</a:t>
                      </a:r>
                      <a:r>
                        <a:rPr lang="en-US" sz="900" b="1" kern="1200" dirty="0">
                          <a:solidFill>
                            <a:schemeClr val="accent4"/>
                          </a:solidFill>
                          <a:effectLst/>
                          <a:latin typeface="+mn-lt"/>
                          <a:ea typeface="+mn-ea"/>
                          <a:cs typeface="+mn-cs"/>
                        </a:rPr>
                        <a:t> au sein des populations rurales et </a:t>
                      </a:r>
                      <a:r>
                        <a:rPr lang="en-US" sz="900" b="1" kern="1200" dirty="0" err="1">
                          <a:solidFill>
                            <a:schemeClr val="accent4"/>
                          </a:solidFill>
                          <a:effectLst/>
                          <a:latin typeface="+mn-lt"/>
                          <a:ea typeface="+mn-ea"/>
                          <a:cs typeface="+mn-cs"/>
                        </a:rPr>
                        <a:t>éloignées</a:t>
                      </a:r>
                      <a:r>
                        <a:rPr lang="en-US" sz="900" b="1" kern="1200" dirty="0">
                          <a:solidFill>
                            <a:schemeClr val="accent4"/>
                          </a:solidFill>
                          <a:effectLst/>
                          <a:latin typeface="+mn-lt"/>
                          <a:ea typeface="+mn-ea"/>
                          <a:cs typeface="+mn-cs"/>
                        </a:rPr>
                        <a:t> :</a:t>
                      </a:r>
                    </a:p>
                  </a:txBody>
                  <a:tcPr marL="68580" marR="68580" marT="0" marB="0" anchor="ctr">
                    <a:solidFill>
                      <a:schemeClr val="accent2">
                        <a:lumMod val="20000"/>
                        <a:lumOff val="80000"/>
                      </a:schemeClr>
                    </a:solidFill>
                  </a:tcPr>
                </a:tc>
                <a:extLst>
                  <a:ext uri="{0D108BD9-81ED-4DB2-BD59-A6C34878D82A}">
                    <a16:rowId xmlns:a16="http://schemas.microsoft.com/office/drawing/2014/main" val="2012222762"/>
                  </a:ext>
                </a:extLst>
              </a:tr>
              <a:tr h="69101">
                <a:tc>
                  <a:txBody>
                    <a:bodyPr/>
                    <a:lstStyle/>
                    <a:p>
                      <a:pPr marL="0" marR="0" algn="ctr">
                        <a:lnSpc>
                          <a:spcPct val="107000"/>
                        </a:lnSpc>
                        <a:spcBef>
                          <a:spcPts val="0"/>
                        </a:spcBef>
                        <a:spcAft>
                          <a:spcPts val="240"/>
                        </a:spcAft>
                        <a:tabLst>
                          <a:tab pos="5280025" algn="l"/>
                        </a:tabLst>
                      </a:pPr>
                      <a:r>
                        <a:rPr lang="fr-CA" sz="900" b="1" kern="1200" dirty="0">
                          <a:solidFill>
                            <a:schemeClr val="accent4"/>
                          </a:solidFill>
                          <a:effectLst/>
                          <a:latin typeface="+mn-lt"/>
                          <a:ea typeface="+mn-ea"/>
                          <a:cs typeface="+mn-cs"/>
                        </a:rPr>
                        <a:t>T.N.‑O.</a:t>
                      </a:r>
                      <a:endParaRPr lang="en-US" sz="900" b="1" kern="1200" dirty="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US" sz="900" b="0" kern="1200" dirty="0">
                          <a:solidFill>
                            <a:schemeClr val="accent4"/>
                          </a:solidFill>
                          <a:effectLst/>
                          <a:latin typeface="+mn-lt"/>
                          <a:ea typeface="+mn-ea"/>
                          <a:cs typeface="+mn-cs"/>
                        </a:rPr>
                        <a:t>Transport </a:t>
                      </a:r>
                      <a:r>
                        <a:rPr lang="en-US" sz="900" b="0" kern="1200" dirty="0" err="1">
                          <a:solidFill>
                            <a:schemeClr val="accent4"/>
                          </a:solidFill>
                          <a:effectLst/>
                          <a:latin typeface="+mn-lt"/>
                          <a:ea typeface="+mn-ea"/>
                          <a:cs typeface="+mn-cs"/>
                        </a:rPr>
                        <a:t>vers</a:t>
                      </a:r>
                      <a:r>
                        <a:rPr lang="en-US" sz="900" b="0" kern="1200" dirty="0">
                          <a:solidFill>
                            <a:schemeClr val="accent4"/>
                          </a:solidFill>
                          <a:effectLst/>
                          <a:latin typeface="+mn-lt"/>
                          <a:ea typeface="+mn-ea"/>
                          <a:cs typeface="+mn-cs"/>
                        </a:rPr>
                        <a:t> les services de </a:t>
                      </a:r>
                      <a:r>
                        <a:rPr lang="en-US" sz="900" b="0" kern="1200" dirty="0" err="1">
                          <a:solidFill>
                            <a:schemeClr val="accent4"/>
                          </a:solidFill>
                          <a:effectLst/>
                          <a:latin typeface="+mn-lt"/>
                          <a:ea typeface="+mn-ea"/>
                          <a:cs typeface="+mn-cs"/>
                        </a:rPr>
                        <a:t>dépistage</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US" sz="900" b="0" kern="1200" dirty="0" err="1">
                          <a:solidFill>
                            <a:schemeClr val="accent4"/>
                          </a:solidFill>
                          <a:effectLst/>
                          <a:latin typeface="+mn-lt"/>
                          <a:ea typeface="+mn-ea"/>
                          <a:cs typeface="+mn-cs"/>
                        </a:rPr>
                        <a:t>Système</a:t>
                      </a:r>
                      <a:r>
                        <a:rPr lang="en-US" sz="900" b="0" kern="1200" dirty="0">
                          <a:solidFill>
                            <a:schemeClr val="accent4"/>
                          </a:solidFill>
                          <a:effectLst/>
                          <a:latin typeface="+mn-lt"/>
                          <a:ea typeface="+mn-ea"/>
                          <a:cs typeface="+mn-cs"/>
                        </a:rPr>
                        <a:t> de rappels et </a:t>
                      </a:r>
                      <a:r>
                        <a:rPr lang="en-US" sz="900" b="0" kern="1200" dirty="0" err="1">
                          <a:solidFill>
                            <a:schemeClr val="accent4"/>
                          </a:solidFill>
                          <a:effectLst/>
                          <a:latin typeface="+mn-lt"/>
                          <a:ea typeface="+mn-ea"/>
                          <a:cs typeface="+mn-cs"/>
                        </a:rPr>
                        <a:t>d’invitations</a:t>
                      </a:r>
                      <a:r>
                        <a:rPr lang="en-US" sz="900" b="0" kern="1200" dirty="0">
                          <a:solidFill>
                            <a:schemeClr val="accent4"/>
                          </a:solidFill>
                          <a:effectLst/>
                          <a:latin typeface="+mn-lt"/>
                          <a:ea typeface="+mn-ea"/>
                          <a:cs typeface="+mn-cs"/>
                        </a:rPr>
                        <a:t> à un nouveau </a:t>
                      </a:r>
                      <a:r>
                        <a:rPr lang="en-US" sz="900" b="0" kern="1200" dirty="0" err="1">
                          <a:solidFill>
                            <a:schemeClr val="accent4"/>
                          </a:solidFill>
                          <a:effectLst/>
                          <a:latin typeface="+mn-lt"/>
                          <a:ea typeface="+mn-ea"/>
                          <a:cs typeface="+mn-cs"/>
                        </a:rPr>
                        <a:t>rendez-vous</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US" sz="900" b="0" kern="1200" dirty="0">
                          <a:solidFill>
                            <a:schemeClr val="accent4"/>
                          </a:solidFill>
                          <a:effectLst/>
                          <a:latin typeface="+mn-lt"/>
                          <a:ea typeface="+mn-ea"/>
                          <a:cs typeface="+mn-cs"/>
                        </a:rPr>
                        <a:t>Orientation des </a:t>
                      </a:r>
                      <a:r>
                        <a:rPr lang="en-US" sz="900" b="0" kern="1200" dirty="0" err="1">
                          <a:solidFill>
                            <a:schemeClr val="accent4"/>
                          </a:solidFill>
                          <a:effectLst/>
                          <a:latin typeface="+mn-lt"/>
                          <a:ea typeface="+mn-ea"/>
                          <a:cs typeface="+mn-cs"/>
                        </a:rPr>
                        <a:t>patientes</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US" sz="900" b="0" kern="1200" dirty="0" err="1">
                          <a:solidFill>
                            <a:schemeClr val="accent4"/>
                          </a:solidFill>
                          <a:effectLst/>
                          <a:latin typeface="+mn-lt"/>
                          <a:ea typeface="+mn-ea"/>
                          <a:cs typeface="+mn-cs"/>
                        </a:rPr>
                        <a:t>Accès</a:t>
                      </a:r>
                      <a:r>
                        <a:rPr lang="en-US" sz="900" b="0" kern="1200" dirty="0">
                          <a:solidFill>
                            <a:schemeClr val="accent4"/>
                          </a:solidFill>
                          <a:effectLst/>
                          <a:latin typeface="+mn-lt"/>
                          <a:ea typeface="+mn-ea"/>
                          <a:cs typeface="+mn-cs"/>
                        </a:rPr>
                        <a:t> aux services </a:t>
                      </a:r>
                      <a:r>
                        <a:rPr lang="en-US" sz="900" b="0" kern="1200" dirty="0" err="1">
                          <a:solidFill>
                            <a:schemeClr val="accent4"/>
                          </a:solidFill>
                          <a:effectLst/>
                          <a:latin typeface="+mn-lt"/>
                          <a:ea typeface="+mn-ea"/>
                          <a:cs typeface="+mn-cs"/>
                        </a:rPr>
                        <a:t>d’interprétation</a:t>
                      </a:r>
                      <a:endParaRPr lang="en-US" sz="900" b="0" kern="1200" dirty="0">
                        <a:solidFill>
                          <a:schemeClr val="accent4"/>
                        </a:solidFill>
                        <a:effectLst/>
                        <a:latin typeface="+mn-lt"/>
                        <a:ea typeface="+mn-ea"/>
                        <a:cs typeface="+mn-cs"/>
                      </a:endParaRPr>
                    </a:p>
                    <a:p>
                      <a:pPr marL="171450" marR="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CA" sz="900" b="0" kern="1200" dirty="0">
                          <a:solidFill>
                            <a:schemeClr val="accent4"/>
                          </a:solidFill>
                          <a:effectLst/>
                          <a:latin typeface="+mn-lt"/>
                          <a:ea typeface="+mn-ea"/>
                          <a:cs typeface="+mn-cs"/>
                        </a:rPr>
                        <a:t> </a:t>
                      </a:r>
                      <a:endParaRPr lang="en-US" sz="900" b="0" kern="1200" dirty="0">
                        <a:solidFill>
                          <a:schemeClr val="accent4"/>
                        </a:solidFill>
                        <a:effectLst/>
                        <a:latin typeface="+mn-lt"/>
                        <a:ea typeface="+mn-ea"/>
                        <a:cs typeface="+mn-cs"/>
                      </a:endParaRPr>
                    </a:p>
                  </a:txBody>
                  <a:tcPr marL="68580" marR="68580" marT="0" marB="0">
                    <a:solidFill>
                      <a:srgbClr val="FEFFFE"/>
                    </a:solidFill>
                  </a:tcPr>
                </a:tc>
                <a:tc>
                  <a:txBody>
                    <a:bodyPr/>
                    <a:lstStyle/>
                    <a:p>
                      <a:pPr marL="171450" marR="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US" sz="900" b="0" kern="1200" dirty="0" err="1">
                          <a:solidFill>
                            <a:schemeClr val="accent4"/>
                          </a:solidFill>
                          <a:effectLst/>
                          <a:latin typeface="+mn-lt"/>
                          <a:ea typeface="+mn-ea"/>
                          <a:cs typeface="+mn-cs"/>
                        </a:rPr>
                        <a:t>Toutes</a:t>
                      </a:r>
                      <a:r>
                        <a:rPr lang="en-US" sz="900" b="0" kern="1200" dirty="0">
                          <a:solidFill>
                            <a:schemeClr val="accent4"/>
                          </a:solidFill>
                          <a:effectLst/>
                          <a:latin typeface="+mn-lt"/>
                          <a:ea typeface="+mn-ea"/>
                          <a:cs typeface="+mn-cs"/>
                        </a:rPr>
                        <a:t>: ✓</a:t>
                      </a:r>
                    </a:p>
                    <a:p>
                      <a:pPr marL="0" marR="0" indent="0" algn="l" defTabSz="914400" rtl="0" eaLnBrk="1" latinLnBrk="0" hangingPunct="1">
                        <a:lnSpc>
                          <a:spcPct val="100000"/>
                        </a:lnSpc>
                        <a:spcBef>
                          <a:spcPts val="0"/>
                        </a:spcBef>
                        <a:spcAft>
                          <a:spcPts val="0"/>
                        </a:spcAft>
                        <a:buFont typeface="Arial" panose="020B0604020202020204" pitchFamily="34" charset="0"/>
                        <a:buNone/>
                        <a:tabLst>
                          <a:tab pos="5280025" algn="l"/>
                        </a:tabLst>
                      </a:pPr>
                      <a:endParaRPr lang="en-US" sz="900" b="0" kern="1200" dirty="0">
                        <a:solidFill>
                          <a:schemeClr val="accent4"/>
                        </a:solidFill>
                        <a:effectLst/>
                        <a:latin typeface="+mn-lt"/>
                        <a:ea typeface="+mn-ea"/>
                        <a:cs typeface="+mn-cs"/>
                      </a:endParaRPr>
                    </a:p>
                  </a:txBody>
                  <a:tcPr marL="68580" marR="68580" marT="0" marB="0">
                    <a:solidFill>
                      <a:srgbClr val="FEFFFE"/>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CA" sz="900" b="0" kern="1200" dirty="0" err="1">
                          <a:solidFill>
                            <a:schemeClr val="accent4"/>
                          </a:solidFill>
                          <a:effectLst/>
                          <a:latin typeface="+mn-lt"/>
                          <a:ea typeface="+mn-ea"/>
                          <a:cs typeface="+mn-cs"/>
                        </a:rPr>
                        <a:t>Déplacements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médicaux</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coordonnés</a:t>
                      </a:r>
                      <a:r>
                        <a:rPr lang="en-CA" sz="900" b="0" kern="1200" dirty="0">
                          <a:solidFill>
                            <a:schemeClr val="accent4"/>
                          </a:solidFill>
                          <a:effectLst/>
                          <a:latin typeface="+mn-lt"/>
                          <a:ea typeface="+mn-ea"/>
                          <a:cs typeface="+mn-cs"/>
                        </a:rPr>
                        <a:t> par les centres de </a:t>
                      </a:r>
                      <a:r>
                        <a:rPr lang="en-CA" sz="900" b="0" kern="1200" dirty="0" err="1">
                          <a:solidFill>
                            <a:schemeClr val="accent4"/>
                          </a:solidFill>
                          <a:effectLst/>
                          <a:latin typeface="+mn-lt"/>
                          <a:ea typeface="+mn-ea"/>
                          <a:cs typeface="+mn-cs"/>
                        </a:rPr>
                        <a:t>santé</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communautaires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lorsque</a:t>
                      </a:r>
                      <a:r>
                        <a:rPr lang="en-CA" sz="900" b="0" kern="1200" dirty="0">
                          <a:solidFill>
                            <a:schemeClr val="accent4"/>
                          </a:solidFill>
                          <a:effectLst/>
                          <a:latin typeface="+mn-lt"/>
                          <a:ea typeface="+mn-ea"/>
                          <a:cs typeface="+mn-cs"/>
                        </a:rPr>
                        <a:t> la </a:t>
                      </a:r>
                      <a:r>
                        <a:rPr lang="en-CA" sz="900" b="0" kern="1200" dirty="0" err="1">
                          <a:solidFill>
                            <a:schemeClr val="accent4"/>
                          </a:solidFill>
                          <a:effectLst/>
                          <a:latin typeface="+mn-lt"/>
                          <a:ea typeface="+mn-ea"/>
                          <a:cs typeface="+mn-cs"/>
                        </a:rPr>
                        <a:t>mammographie</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n’est</a:t>
                      </a:r>
                      <a:r>
                        <a:rPr lang="en-CA" sz="900" b="0" kern="1200" dirty="0">
                          <a:solidFill>
                            <a:schemeClr val="accent4"/>
                          </a:solidFill>
                          <a:effectLst/>
                          <a:latin typeface="+mn-lt"/>
                          <a:ea typeface="+mn-ea"/>
                          <a:cs typeface="+mn-cs"/>
                        </a:rPr>
                        <a:t> pas </a:t>
                      </a:r>
                      <a:r>
                        <a:rPr lang="en-CA" sz="900" b="0" kern="1200" dirty="0" err="1">
                          <a:solidFill>
                            <a:schemeClr val="accent4"/>
                          </a:solidFill>
                          <a:effectLst/>
                          <a:latin typeface="+mn-lt"/>
                          <a:ea typeface="+mn-ea"/>
                          <a:cs typeface="+mn-cs"/>
                        </a:rPr>
                        <a:t>offerte</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localement</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CA" sz="900" b="0" kern="1200" dirty="0">
                          <a:solidFill>
                            <a:schemeClr val="accent4"/>
                          </a:solidFill>
                          <a:effectLst/>
                          <a:latin typeface="+mn-lt"/>
                          <a:ea typeface="+mn-ea"/>
                          <a:cs typeface="+mn-cs"/>
                        </a:rPr>
                        <a:t>Mise </a:t>
                      </a:r>
                      <a:r>
                        <a:rPr lang="en-CA" sz="900" b="0" kern="1200" dirty="0" err="1">
                          <a:solidFill>
                            <a:schemeClr val="accent4"/>
                          </a:solidFill>
                          <a:effectLst/>
                          <a:latin typeface="+mn-lt"/>
                          <a:ea typeface="+mn-ea"/>
                          <a:cs typeface="+mn-cs"/>
                        </a:rPr>
                        <a:t>en</a:t>
                      </a:r>
                      <a:r>
                        <a:rPr lang="en-CA" sz="900" b="0" kern="1200" dirty="0">
                          <a:solidFill>
                            <a:schemeClr val="accent4"/>
                          </a:solidFill>
                          <a:effectLst/>
                          <a:latin typeface="+mn-lt"/>
                          <a:ea typeface="+mn-ea"/>
                          <a:cs typeface="+mn-cs"/>
                        </a:rPr>
                        <a:t> place, à </a:t>
                      </a:r>
                      <a:r>
                        <a:rPr lang="en-CA" sz="900" b="0" kern="1200" dirty="0" err="1">
                          <a:solidFill>
                            <a:schemeClr val="accent4"/>
                          </a:solidFill>
                          <a:effectLst/>
                          <a:latin typeface="+mn-lt"/>
                          <a:ea typeface="+mn-ea"/>
                          <a:cs typeface="+mn-cs"/>
                        </a:rPr>
                        <a:t>l’échelon</a:t>
                      </a:r>
                      <a:r>
                        <a:rPr lang="en-CA" sz="900" b="0" kern="1200" dirty="0">
                          <a:solidFill>
                            <a:schemeClr val="accent4"/>
                          </a:solidFill>
                          <a:effectLst/>
                          <a:latin typeface="+mn-lt"/>
                          <a:ea typeface="+mn-ea"/>
                          <a:cs typeface="+mn-cs"/>
                        </a:rPr>
                        <a:t> local, d’un </a:t>
                      </a:r>
                      <a:r>
                        <a:rPr lang="en-CA" sz="900" b="0" kern="1200" dirty="0" err="1">
                          <a:solidFill>
                            <a:schemeClr val="accent4"/>
                          </a:solidFill>
                          <a:effectLst/>
                          <a:latin typeface="+mn-lt"/>
                          <a:ea typeface="+mn-ea"/>
                          <a:cs typeface="+mn-cs"/>
                        </a:rPr>
                        <a:t>système</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d’invitation</a:t>
                      </a:r>
                      <a:r>
                        <a:rPr lang="en-CA" sz="900" b="0" kern="1200" dirty="0">
                          <a:solidFill>
                            <a:schemeClr val="accent4"/>
                          </a:solidFill>
                          <a:effectLst/>
                          <a:latin typeface="+mn-lt"/>
                          <a:ea typeface="+mn-ea"/>
                          <a:cs typeface="+mn-cs"/>
                        </a:rPr>
                        <a:t> à un nouveau </a:t>
                      </a:r>
                      <a:r>
                        <a:rPr lang="en-CA" sz="900" b="0" kern="1200" dirty="0" err="1">
                          <a:solidFill>
                            <a:schemeClr val="accent4"/>
                          </a:solidFill>
                          <a:effectLst/>
                          <a:latin typeface="+mn-lt"/>
                          <a:ea typeface="+mn-ea"/>
                          <a:cs typeface="+mn-cs"/>
                        </a:rPr>
                        <a:t>rendez-vous</a:t>
                      </a:r>
                      <a:endParaRPr lang="en-US" sz="900" b="0" kern="1200" dirty="0">
                        <a:solidFill>
                          <a:schemeClr val="accent4"/>
                        </a:solidFill>
                        <a:effectLst/>
                        <a:latin typeface="+mn-lt"/>
                        <a:ea typeface="+mn-ea"/>
                        <a:cs typeface="+mn-cs"/>
                      </a:endParaRPr>
                    </a:p>
                  </a:txBody>
                  <a:tcPr marL="68580" marR="68580" marT="0" marB="0">
                    <a:solidFill>
                      <a:srgbClr val="FEFFFE"/>
                    </a:solidFill>
                  </a:tcPr>
                </a:tc>
                <a:extLst>
                  <a:ext uri="{0D108BD9-81ED-4DB2-BD59-A6C34878D82A}">
                    <a16:rowId xmlns:a16="http://schemas.microsoft.com/office/drawing/2014/main" val="1996883341"/>
                  </a:ext>
                </a:extLst>
              </a:tr>
              <a:tr h="51826">
                <a:tc>
                  <a:txBody>
                    <a:bodyPr/>
                    <a:lstStyle/>
                    <a:p>
                      <a:pPr marL="0" marR="0" algn="ctr">
                        <a:lnSpc>
                          <a:spcPct val="107000"/>
                        </a:lnSpc>
                        <a:spcBef>
                          <a:spcPts val="240"/>
                        </a:spcBef>
                        <a:spcAft>
                          <a:spcPts val="0"/>
                        </a:spcAft>
                      </a:pPr>
                      <a:r>
                        <a:rPr lang="en-US" sz="900" b="1" kern="1200" dirty="0">
                          <a:solidFill>
                            <a:schemeClr val="accent4"/>
                          </a:solidFill>
                          <a:effectLst/>
                          <a:latin typeface="+mn-lt"/>
                          <a:ea typeface="+mn-ea"/>
                          <a:cs typeface="+mn-cs"/>
                        </a:rPr>
                        <a:t>C. B.</a:t>
                      </a:r>
                    </a:p>
                  </a:txBody>
                  <a:tcPr marL="68580" marR="68580" marT="0" marB="0">
                    <a:solidFill>
                      <a:schemeClr val="accent2">
                        <a:lumMod val="20000"/>
                        <a:lumOff val="80000"/>
                      </a:schemeClr>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CA" sz="900" b="0" kern="1200" dirty="0" err="1">
                          <a:solidFill>
                            <a:schemeClr val="accent4"/>
                          </a:solidFill>
                          <a:effectLst/>
                          <a:latin typeface="+mn-lt"/>
                          <a:ea typeface="+mn-ea"/>
                          <a:cs typeface="+mn-cs"/>
                        </a:rPr>
                        <a:t>Véhicules</a:t>
                      </a:r>
                      <a:r>
                        <a:rPr lang="en-CA" sz="900" b="0" kern="1200" dirty="0">
                          <a:solidFill>
                            <a:schemeClr val="accent4"/>
                          </a:solidFill>
                          <a:effectLst/>
                          <a:latin typeface="+mn-lt"/>
                          <a:ea typeface="+mn-ea"/>
                          <a:cs typeface="+mn-cs"/>
                        </a:rPr>
                        <a:t> mobiles de </a:t>
                      </a:r>
                      <a:r>
                        <a:rPr lang="en-CA" sz="900" b="0" kern="1200" dirty="0" err="1">
                          <a:solidFill>
                            <a:schemeClr val="accent4"/>
                          </a:solidFill>
                          <a:effectLst/>
                          <a:latin typeface="+mn-lt"/>
                          <a:ea typeface="+mn-ea"/>
                          <a:cs typeface="+mn-cs"/>
                        </a:rPr>
                        <a:t>mammographie</a:t>
                      </a:r>
                      <a:endParaRPr lang="en-US" sz="900" b="0" kern="1200" dirty="0">
                        <a:solidFill>
                          <a:schemeClr val="accent4"/>
                        </a:solidFill>
                        <a:effectLst/>
                        <a:latin typeface="+mn-lt"/>
                        <a:ea typeface="+mn-ea"/>
                        <a:cs typeface="+mn-cs"/>
                      </a:endParaRPr>
                    </a:p>
                  </a:txBody>
                  <a:tcPr marL="68580" marR="68580" marT="0" marB="0">
                    <a:solidFill>
                      <a:srgbClr val="FEFFFE"/>
                    </a:solidFill>
                  </a:tcPr>
                </a:tc>
                <a:tc>
                  <a:txBody>
                    <a:bodyPr/>
                    <a:lstStyle/>
                    <a:p>
                      <a:pPr marL="0" marR="0" indent="0" algn="l" defTabSz="914400" rtl="0" eaLnBrk="1" latinLnBrk="0" hangingPunct="1">
                        <a:lnSpc>
                          <a:spcPct val="100000"/>
                        </a:lnSpc>
                        <a:spcBef>
                          <a:spcPts val="0"/>
                        </a:spcBef>
                        <a:spcAft>
                          <a:spcPts val="0"/>
                        </a:spcAft>
                        <a:buFont typeface="Arial" panose="020B0604020202020204" pitchFamily="34" charset="0"/>
                        <a:buNone/>
                        <a:tabLst>
                          <a:tab pos="5280025" algn="l"/>
                        </a:tabLst>
                      </a:pPr>
                      <a:endParaRPr lang="en-US" sz="900" b="0" kern="1200" dirty="0">
                        <a:solidFill>
                          <a:schemeClr val="accent4"/>
                        </a:solidFill>
                        <a:effectLst/>
                        <a:latin typeface="+mn-lt"/>
                        <a:ea typeface="+mn-ea"/>
                        <a:cs typeface="+mn-cs"/>
                      </a:endParaRPr>
                    </a:p>
                  </a:txBody>
                  <a:tcPr marL="68580" marR="68580" marT="0" marB="0">
                    <a:solidFill>
                      <a:srgbClr val="FEFFFE"/>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CA" sz="900" b="0" kern="1200" dirty="0">
                          <a:solidFill>
                            <a:schemeClr val="accent4"/>
                          </a:solidFill>
                          <a:effectLst/>
                          <a:latin typeface="+mn-lt"/>
                          <a:ea typeface="+mn-ea"/>
                          <a:cs typeface="+mn-cs"/>
                        </a:rPr>
                        <a:t>Les </a:t>
                      </a:r>
                      <a:r>
                        <a:rPr lang="en-CA" sz="900" b="0" kern="1200" dirty="0" err="1">
                          <a:solidFill>
                            <a:schemeClr val="accent4"/>
                          </a:solidFill>
                          <a:effectLst/>
                          <a:latin typeface="+mn-lt"/>
                          <a:ea typeface="+mn-ea"/>
                          <a:cs typeface="+mn-cs"/>
                        </a:rPr>
                        <a:t>véhicules</a:t>
                      </a:r>
                      <a:r>
                        <a:rPr lang="en-CA" sz="900" b="0" kern="1200" dirty="0">
                          <a:solidFill>
                            <a:schemeClr val="accent4"/>
                          </a:solidFill>
                          <a:effectLst/>
                          <a:latin typeface="+mn-lt"/>
                          <a:ea typeface="+mn-ea"/>
                          <a:cs typeface="+mn-cs"/>
                        </a:rPr>
                        <a:t> mobiles de </a:t>
                      </a:r>
                      <a:r>
                        <a:rPr lang="en-CA" sz="900" b="0" kern="1200" dirty="0" err="1">
                          <a:solidFill>
                            <a:schemeClr val="accent4"/>
                          </a:solidFill>
                          <a:effectLst/>
                          <a:latin typeface="+mn-lt"/>
                          <a:ea typeface="+mn-ea"/>
                          <a:cs typeface="+mn-cs"/>
                        </a:rPr>
                        <a:t>mammographie</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offrent</a:t>
                      </a:r>
                      <a:r>
                        <a:rPr lang="en-CA" sz="900" b="0" kern="1200" dirty="0">
                          <a:solidFill>
                            <a:schemeClr val="accent4"/>
                          </a:solidFill>
                          <a:effectLst/>
                          <a:latin typeface="+mn-lt"/>
                          <a:ea typeface="+mn-ea"/>
                          <a:cs typeface="+mn-cs"/>
                        </a:rPr>
                        <a:t> des services aux populations rurales et </a:t>
                      </a:r>
                      <a:r>
                        <a:rPr lang="en-CA" sz="900" b="0" kern="1200" dirty="0" err="1">
                          <a:solidFill>
                            <a:schemeClr val="accent4"/>
                          </a:solidFill>
                          <a:effectLst/>
                          <a:latin typeface="+mn-lt"/>
                          <a:ea typeface="+mn-ea"/>
                          <a:cs typeface="+mn-cs"/>
                        </a:rPr>
                        <a:t>éloignées</a:t>
                      </a:r>
                      <a:r>
                        <a:rPr lang="en-CA" sz="900" b="0" kern="1200" dirty="0">
                          <a:solidFill>
                            <a:schemeClr val="accent4"/>
                          </a:solidFill>
                          <a:effectLst/>
                          <a:latin typeface="+mn-lt"/>
                          <a:ea typeface="+mn-ea"/>
                          <a:cs typeface="+mn-cs"/>
                        </a:rPr>
                        <a:t>.</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CA" sz="900" b="0" kern="1200" dirty="0">
                          <a:solidFill>
                            <a:schemeClr val="accent4"/>
                          </a:solidFill>
                          <a:effectLst/>
                          <a:latin typeface="+mn-lt"/>
                          <a:ea typeface="+mn-ea"/>
                          <a:cs typeface="+mn-cs"/>
                        </a:rPr>
                        <a:t>BC Cancer Breast Screening </a:t>
                      </a:r>
                      <a:r>
                        <a:rPr lang="en-CA" sz="900" b="0" kern="1200" dirty="0" err="1">
                          <a:solidFill>
                            <a:schemeClr val="accent4"/>
                          </a:solidFill>
                          <a:effectLst/>
                          <a:latin typeface="+mn-lt"/>
                          <a:ea typeface="+mn-ea"/>
                          <a:cs typeface="+mn-cs"/>
                        </a:rPr>
                        <a:t>informe</a:t>
                      </a:r>
                      <a:r>
                        <a:rPr lang="en-CA" sz="900" b="0" kern="1200" dirty="0">
                          <a:solidFill>
                            <a:schemeClr val="accent4"/>
                          </a:solidFill>
                          <a:effectLst/>
                          <a:latin typeface="+mn-lt"/>
                          <a:ea typeface="+mn-ea"/>
                          <a:cs typeface="+mn-cs"/>
                        </a:rPr>
                        <a:t> la population sur les </a:t>
                      </a:r>
                      <a:r>
                        <a:rPr lang="en-CA" sz="900" b="0" kern="1200" dirty="0" err="1">
                          <a:solidFill>
                            <a:schemeClr val="accent4"/>
                          </a:solidFill>
                          <a:effectLst/>
                          <a:latin typeface="+mn-lt"/>
                          <a:ea typeface="+mn-ea"/>
                          <a:cs typeface="+mn-cs"/>
                        </a:rPr>
                        <a:t>endroits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où</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ces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véhicules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s’arrêteront</a:t>
                      </a:r>
                      <a:r>
                        <a:rPr lang="en-CA" sz="900" b="0" kern="1200" dirty="0">
                          <a:solidFill>
                            <a:schemeClr val="accent4"/>
                          </a:solidFill>
                          <a:effectLst/>
                          <a:latin typeface="+mn-lt"/>
                          <a:ea typeface="+mn-ea"/>
                          <a:cs typeface="+mn-cs"/>
                        </a:rPr>
                        <a:t>, par le </a:t>
                      </a:r>
                      <a:r>
                        <a:rPr lang="en-CA" sz="900" b="0" kern="1200" dirty="0" err="1">
                          <a:solidFill>
                            <a:schemeClr val="accent4"/>
                          </a:solidFill>
                          <a:effectLst/>
                          <a:latin typeface="+mn-lt"/>
                          <a:ea typeface="+mn-ea"/>
                          <a:cs typeface="+mn-cs"/>
                        </a:rPr>
                        <a:t>biais</a:t>
                      </a:r>
                      <a:r>
                        <a:rPr lang="en-CA" sz="900" b="0" kern="1200" dirty="0">
                          <a:solidFill>
                            <a:schemeClr val="accent4"/>
                          </a:solidFill>
                          <a:effectLst/>
                          <a:latin typeface="+mn-lt"/>
                          <a:ea typeface="+mn-ea"/>
                          <a:cs typeface="+mn-cs"/>
                        </a:rPr>
                        <a:t> des </a:t>
                      </a:r>
                      <a:r>
                        <a:rPr lang="en-CA" sz="900" b="0" kern="1200" dirty="0" err="1">
                          <a:solidFill>
                            <a:schemeClr val="accent4"/>
                          </a:solidFill>
                          <a:effectLst/>
                          <a:latin typeface="+mn-lt"/>
                          <a:ea typeface="+mn-ea"/>
                          <a:cs typeface="+mn-cs"/>
                        </a:rPr>
                        <a:t>médias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sociaux</a:t>
                      </a:r>
                      <a:r>
                        <a:rPr lang="en-CA" sz="900" b="0" kern="1200" dirty="0">
                          <a:solidFill>
                            <a:schemeClr val="accent4"/>
                          </a:solidFill>
                          <a:effectLst/>
                          <a:latin typeface="+mn-lt"/>
                          <a:ea typeface="+mn-ea"/>
                          <a:cs typeface="+mn-cs"/>
                        </a:rPr>
                        <a:t>, des </a:t>
                      </a:r>
                      <a:r>
                        <a:rPr lang="en-CA" sz="900" b="0" kern="1200" dirty="0" err="1">
                          <a:solidFill>
                            <a:schemeClr val="accent4"/>
                          </a:solidFill>
                          <a:effectLst/>
                          <a:latin typeface="+mn-lt"/>
                          <a:ea typeface="+mn-ea"/>
                          <a:cs typeface="+mn-cs"/>
                        </a:rPr>
                        <a:t>médias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traditionnels</a:t>
                      </a:r>
                      <a:r>
                        <a:rPr lang="en-CA" sz="900" b="0" kern="1200" dirty="0">
                          <a:solidFill>
                            <a:schemeClr val="accent4"/>
                          </a:solidFill>
                          <a:effectLst/>
                          <a:latin typeface="+mn-lt"/>
                          <a:ea typeface="+mn-ea"/>
                          <a:cs typeface="+mn-cs"/>
                        </a:rPr>
                        <a:t> et de la </a:t>
                      </a:r>
                      <a:r>
                        <a:rPr lang="en-CA" sz="900" b="0" kern="1200" dirty="0" err="1">
                          <a:solidFill>
                            <a:schemeClr val="accent4"/>
                          </a:solidFill>
                          <a:effectLst/>
                          <a:latin typeface="+mn-lt"/>
                          <a:ea typeface="+mn-ea"/>
                          <a:cs typeface="+mn-cs"/>
                        </a:rPr>
                        <a:t>publicité</a:t>
                      </a:r>
                      <a:r>
                        <a:rPr lang="en-CA" sz="900" b="0" kern="1200" dirty="0">
                          <a:solidFill>
                            <a:schemeClr val="accent4"/>
                          </a:solidFill>
                          <a:effectLst/>
                          <a:latin typeface="+mn-lt"/>
                          <a:ea typeface="+mn-ea"/>
                          <a:cs typeface="+mn-cs"/>
                        </a:rPr>
                        <a:t> numérique.</a:t>
                      </a:r>
                      <a:endParaRPr lang="en-US" sz="900" b="0" kern="1200" dirty="0">
                        <a:solidFill>
                          <a:schemeClr val="accent4"/>
                        </a:solidFill>
                        <a:effectLst/>
                        <a:latin typeface="+mn-lt"/>
                        <a:ea typeface="+mn-ea"/>
                        <a:cs typeface="+mn-cs"/>
                      </a:endParaRPr>
                    </a:p>
                  </a:txBody>
                  <a:tcPr marL="68580" marR="68580" marT="0" marB="0">
                    <a:solidFill>
                      <a:srgbClr val="FEFFFE"/>
                    </a:solidFill>
                  </a:tcPr>
                </a:tc>
                <a:extLst>
                  <a:ext uri="{0D108BD9-81ED-4DB2-BD59-A6C34878D82A}">
                    <a16:rowId xmlns:a16="http://schemas.microsoft.com/office/drawing/2014/main" val="675305120"/>
                  </a:ext>
                </a:extLst>
              </a:tr>
              <a:tr h="103652">
                <a:tc>
                  <a:txBody>
                    <a:bodyPr/>
                    <a:lstStyle/>
                    <a:p>
                      <a:pPr marL="0" marR="0" algn="ctr">
                        <a:lnSpc>
                          <a:spcPct val="107000"/>
                        </a:lnSpc>
                        <a:spcBef>
                          <a:spcPts val="240"/>
                        </a:spcBef>
                        <a:spcAft>
                          <a:spcPts val="0"/>
                        </a:spcAft>
                      </a:pPr>
                      <a:r>
                        <a:rPr lang="en-US" sz="900" b="1" kern="1200" dirty="0">
                          <a:solidFill>
                            <a:schemeClr val="accent4"/>
                          </a:solidFill>
                          <a:effectLst/>
                          <a:latin typeface="+mn-lt"/>
                          <a:ea typeface="+mn-ea"/>
                          <a:cs typeface="+mn-cs"/>
                        </a:rPr>
                        <a:t>Alb.</a:t>
                      </a:r>
                    </a:p>
                  </a:txBody>
                  <a:tcPr marL="68580" marR="68580" marT="0" marB="0">
                    <a:solidFill>
                      <a:schemeClr val="accent2">
                        <a:lumMod val="20000"/>
                        <a:lumOff val="80000"/>
                      </a:schemeClr>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fr-CA" sz="900" b="0" kern="1200" dirty="0">
                          <a:solidFill>
                            <a:schemeClr val="accent4"/>
                          </a:solidFill>
                          <a:effectLst/>
                          <a:latin typeface="+mn-lt"/>
                          <a:ea typeface="+mn-ea"/>
                          <a:cs typeface="+mn-cs"/>
                        </a:rPr>
                        <a:t>Formation (individuelle et en groupe)</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fr-CA" sz="900" b="0" kern="1200" dirty="0">
                          <a:solidFill>
                            <a:schemeClr val="accent4"/>
                          </a:solidFill>
                          <a:effectLst/>
                          <a:latin typeface="+mn-lt"/>
                          <a:ea typeface="+mn-ea"/>
                          <a:cs typeface="+mn-cs"/>
                        </a:rPr>
                        <a:t>Lettres aux personnes admissibles annonçant la disponibilité d’une clinique mobile</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fr-CA" sz="900" b="0" kern="1200" dirty="0">
                          <a:solidFill>
                            <a:schemeClr val="accent4"/>
                          </a:solidFill>
                          <a:effectLst/>
                          <a:latin typeface="+mn-lt"/>
                          <a:ea typeface="+mn-ea"/>
                          <a:cs typeface="+mn-cs"/>
                        </a:rPr>
                        <a:t>Médias (petits et de masse)</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fr-CA" sz="900" b="0" kern="1200" dirty="0">
                          <a:solidFill>
                            <a:schemeClr val="accent4"/>
                          </a:solidFill>
                          <a:effectLst/>
                          <a:latin typeface="+mn-lt"/>
                          <a:ea typeface="+mn-ea"/>
                          <a:cs typeface="+mn-cs"/>
                        </a:rPr>
                        <a:t>Évaluation des FSS et rétroaction</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fr-CA" sz="900" b="0" kern="1200" dirty="0">
                          <a:solidFill>
                            <a:schemeClr val="accent4"/>
                          </a:solidFill>
                          <a:effectLst/>
                          <a:latin typeface="+mn-lt"/>
                          <a:ea typeface="+mn-ea"/>
                          <a:cs typeface="+mn-cs"/>
                        </a:rPr>
                        <a:t>Cliniques mobiles de dépistage</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fr-CA" sz="900" b="0" kern="1200" dirty="0">
                          <a:solidFill>
                            <a:schemeClr val="accent4"/>
                          </a:solidFill>
                          <a:effectLst/>
                          <a:latin typeface="+mn-lt"/>
                          <a:ea typeface="+mn-ea"/>
                          <a:cs typeface="+mn-cs"/>
                        </a:rPr>
                        <a:t>Orientation des patientes</a:t>
                      </a:r>
                      <a:endParaRPr lang="en-US" sz="900" b="0" kern="1200" dirty="0">
                        <a:solidFill>
                          <a:schemeClr val="accent4"/>
                        </a:solidFill>
                        <a:effectLst/>
                        <a:latin typeface="+mn-lt"/>
                        <a:ea typeface="+mn-ea"/>
                        <a:cs typeface="+mn-cs"/>
                      </a:endParaRPr>
                    </a:p>
                  </a:txBody>
                  <a:tcPr marL="68580" marR="68580" marT="0" marB="0">
                    <a:solidFill>
                      <a:srgbClr val="FEFFFE"/>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CA" sz="900" b="0" kern="1200" dirty="0">
                          <a:solidFill>
                            <a:schemeClr val="accent4"/>
                          </a:solidFill>
                          <a:effectLst/>
                          <a:latin typeface="+mn-lt"/>
                          <a:ea typeface="+mn-ea"/>
                          <a:cs typeface="+mn-cs"/>
                        </a:rPr>
                        <a:t> </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CA" sz="900" b="0" kern="1200" dirty="0">
                          <a:solidFill>
                            <a:schemeClr val="accent4"/>
                          </a:solidFill>
                          <a:effectLst/>
                          <a:latin typeface="+mn-lt"/>
                          <a:ea typeface="+mn-ea"/>
                          <a:cs typeface="+mn-cs"/>
                        </a:rPr>
                        <a:t> </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CA" sz="900" b="0" kern="1200" dirty="0">
                          <a:solidFill>
                            <a:schemeClr val="accent4"/>
                          </a:solidFill>
                          <a:effectLst/>
                          <a:latin typeface="+mn-lt"/>
                          <a:ea typeface="+mn-ea"/>
                          <a:cs typeface="+mn-cs"/>
                        </a:rPr>
                        <a:t> </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CA" sz="900" b="0" kern="1200" dirty="0">
                          <a:solidFill>
                            <a:schemeClr val="accent4"/>
                          </a:solidFill>
                          <a:effectLst/>
                          <a:latin typeface="+mn-lt"/>
                          <a:ea typeface="+mn-ea"/>
                          <a:cs typeface="+mn-cs"/>
                        </a:rPr>
                        <a:t> </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US" sz="900" b="0" kern="1200" dirty="0">
                          <a:solidFill>
                            <a:schemeClr val="accent4"/>
                          </a:solidFill>
                          <a:effectLst/>
                          <a:latin typeface="+mn-lt"/>
                          <a:ea typeface="+mn-ea"/>
                          <a:cs typeface="+mn-cs"/>
                        </a:rPr>
                        <a:t>✓</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US" sz="900" b="0" kern="1200" dirty="0">
                          <a:solidFill>
                            <a:schemeClr val="accent4"/>
                          </a:solidFill>
                          <a:effectLst/>
                          <a:latin typeface="+mn-lt"/>
                          <a:ea typeface="+mn-ea"/>
                          <a:cs typeface="+mn-cs"/>
                        </a:rPr>
                        <a:t>✓</a:t>
                      </a:r>
                    </a:p>
                  </a:txBody>
                  <a:tcPr marL="68580" marR="68580" marT="0" marB="0">
                    <a:solidFill>
                      <a:srgbClr val="FEFFFE"/>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CA" sz="900" b="0" kern="1200" dirty="0" err="1">
                          <a:solidFill>
                            <a:schemeClr val="accent4"/>
                          </a:solidFill>
                          <a:effectLst/>
                          <a:latin typeface="+mn-lt"/>
                          <a:ea typeface="+mn-ea"/>
                          <a:cs typeface="+mn-cs"/>
                        </a:rPr>
                        <a:t>Aiguillages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facilités</a:t>
                      </a:r>
                      <a:r>
                        <a:rPr lang="en-CA" sz="900" b="0" kern="1200" dirty="0">
                          <a:solidFill>
                            <a:schemeClr val="accent4"/>
                          </a:solidFill>
                          <a:effectLst/>
                          <a:latin typeface="+mn-lt"/>
                          <a:ea typeface="+mn-ea"/>
                          <a:cs typeface="+mn-cs"/>
                        </a:rPr>
                        <a:t> et transmission des </a:t>
                      </a:r>
                      <a:r>
                        <a:rPr lang="en-CA" sz="900" b="0" kern="1200" dirty="0" err="1">
                          <a:solidFill>
                            <a:schemeClr val="accent4"/>
                          </a:solidFill>
                          <a:effectLst/>
                          <a:latin typeface="+mn-lt"/>
                          <a:ea typeface="+mn-ea"/>
                          <a:cs typeface="+mn-cs"/>
                        </a:rPr>
                        <a:t>résultats</a:t>
                      </a:r>
                      <a:r>
                        <a:rPr lang="en-CA" sz="900" b="0" kern="1200" dirty="0">
                          <a:solidFill>
                            <a:schemeClr val="accent4"/>
                          </a:solidFill>
                          <a:effectLst/>
                          <a:latin typeface="+mn-lt"/>
                          <a:ea typeface="+mn-ea"/>
                          <a:cs typeface="+mn-cs"/>
                        </a:rPr>
                        <a:t> au programme </a:t>
                      </a:r>
                      <a:r>
                        <a:rPr lang="en-CA" sz="900" b="0" kern="1200" dirty="0" err="1">
                          <a:solidFill>
                            <a:schemeClr val="accent4"/>
                          </a:solidFill>
                          <a:effectLst/>
                          <a:latin typeface="+mn-lt"/>
                          <a:ea typeface="+mn-ea"/>
                          <a:cs typeface="+mn-cs"/>
                        </a:rPr>
                        <a:t>d’orientation</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afin</a:t>
                      </a:r>
                      <a:r>
                        <a:rPr lang="en-CA" sz="900" b="0" kern="1200" dirty="0">
                          <a:solidFill>
                            <a:schemeClr val="accent4"/>
                          </a:solidFill>
                          <a:effectLst/>
                          <a:latin typeface="+mn-lt"/>
                          <a:ea typeface="+mn-ea"/>
                          <a:cs typeface="+mn-cs"/>
                        </a:rPr>
                        <a:t> de </a:t>
                      </a:r>
                      <a:r>
                        <a:rPr lang="en-CA" sz="900" b="0" kern="1200" dirty="0" err="1">
                          <a:solidFill>
                            <a:schemeClr val="accent4"/>
                          </a:solidFill>
                          <a:effectLst/>
                          <a:latin typeface="+mn-lt"/>
                          <a:ea typeface="+mn-ea"/>
                          <a:cs typeface="+mn-cs"/>
                        </a:rPr>
                        <a:t>veiller</a:t>
                      </a:r>
                      <a:r>
                        <a:rPr lang="en-CA" sz="900" b="0" kern="1200" dirty="0">
                          <a:solidFill>
                            <a:schemeClr val="accent4"/>
                          </a:solidFill>
                          <a:effectLst/>
                          <a:latin typeface="+mn-lt"/>
                          <a:ea typeface="+mn-ea"/>
                          <a:cs typeface="+mn-cs"/>
                        </a:rPr>
                        <a:t> au </a:t>
                      </a:r>
                      <a:r>
                        <a:rPr lang="en-CA" sz="900" b="0" kern="1200" dirty="0" err="1">
                          <a:solidFill>
                            <a:schemeClr val="accent4"/>
                          </a:solidFill>
                          <a:effectLst/>
                          <a:latin typeface="+mn-lt"/>
                          <a:ea typeface="+mn-ea"/>
                          <a:cs typeface="+mn-cs"/>
                        </a:rPr>
                        <a:t>suivi</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en</a:t>
                      </a:r>
                      <a:r>
                        <a:rPr lang="en-CA" sz="900" b="0" kern="1200" dirty="0">
                          <a:solidFill>
                            <a:schemeClr val="accent4"/>
                          </a:solidFill>
                          <a:effectLst/>
                          <a:latin typeface="+mn-lt"/>
                          <a:ea typeface="+mn-ea"/>
                          <a:cs typeface="+mn-cs"/>
                        </a:rPr>
                        <a:t> temps </a:t>
                      </a:r>
                      <a:r>
                        <a:rPr lang="en-CA" sz="900" b="0" kern="1200" dirty="0" err="1">
                          <a:solidFill>
                            <a:schemeClr val="accent4"/>
                          </a:solidFill>
                          <a:effectLst/>
                          <a:latin typeface="+mn-lt"/>
                          <a:ea typeface="+mn-ea"/>
                          <a:cs typeface="+mn-cs"/>
                        </a:rPr>
                        <a:t>opportun</a:t>
                      </a:r>
                      <a:r>
                        <a:rPr lang="en-CA" sz="900" b="0" kern="1200" dirty="0">
                          <a:solidFill>
                            <a:schemeClr val="accent4"/>
                          </a:solidFill>
                          <a:effectLst/>
                          <a:latin typeface="+mn-lt"/>
                          <a:ea typeface="+mn-ea"/>
                          <a:cs typeface="+mn-cs"/>
                        </a:rPr>
                        <a:t>, des </a:t>
                      </a:r>
                      <a:r>
                        <a:rPr lang="en-CA" sz="900" b="0" kern="1200" dirty="0" err="1">
                          <a:solidFill>
                            <a:schemeClr val="accent4"/>
                          </a:solidFill>
                          <a:effectLst/>
                          <a:latin typeface="+mn-lt"/>
                          <a:ea typeface="+mn-ea"/>
                          <a:cs typeface="+mn-cs"/>
                        </a:rPr>
                        <a:t>dépistages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ayant</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donné</a:t>
                      </a:r>
                      <a:r>
                        <a:rPr lang="en-CA" sz="900" b="0" kern="1200" dirty="0">
                          <a:solidFill>
                            <a:schemeClr val="accent4"/>
                          </a:solidFill>
                          <a:effectLst/>
                          <a:latin typeface="+mn-lt"/>
                          <a:ea typeface="+mn-ea"/>
                          <a:cs typeface="+mn-cs"/>
                        </a:rPr>
                        <a:t> des </a:t>
                      </a:r>
                      <a:r>
                        <a:rPr lang="en-CA" sz="900" b="0" kern="1200" dirty="0" err="1">
                          <a:solidFill>
                            <a:schemeClr val="accent4"/>
                          </a:solidFill>
                          <a:effectLst/>
                          <a:latin typeface="+mn-lt"/>
                          <a:ea typeface="+mn-ea"/>
                          <a:cs typeface="+mn-cs"/>
                        </a:rPr>
                        <a:t>résultats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anormaux</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CA" sz="900" b="0" kern="1200" dirty="0" err="1">
                          <a:solidFill>
                            <a:schemeClr val="accent4"/>
                          </a:solidFill>
                          <a:effectLst/>
                          <a:latin typeface="+mn-lt"/>
                          <a:ea typeface="+mn-ea"/>
                          <a:cs typeface="+mn-cs"/>
                        </a:rPr>
                        <a:t>Correspondance</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synchronisée</a:t>
                      </a:r>
                      <a:r>
                        <a:rPr lang="en-CA" sz="900" b="0" kern="1200" dirty="0">
                          <a:solidFill>
                            <a:schemeClr val="accent4"/>
                          </a:solidFill>
                          <a:effectLst/>
                          <a:latin typeface="+mn-lt"/>
                          <a:ea typeface="+mn-ea"/>
                          <a:cs typeface="+mn-cs"/>
                        </a:rPr>
                        <a:t> avec le </a:t>
                      </a:r>
                      <a:r>
                        <a:rPr lang="en-CA" sz="900" b="0" kern="1200" dirty="0" err="1">
                          <a:solidFill>
                            <a:schemeClr val="accent4"/>
                          </a:solidFill>
                          <a:effectLst/>
                          <a:latin typeface="+mn-lt"/>
                          <a:ea typeface="+mn-ea"/>
                          <a:cs typeface="+mn-cs"/>
                        </a:rPr>
                        <a:t>calendrier</a:t>
                      </a:r>
                      <a:r>
                        <a:rPr lang="en-CA" sz="900" b="0" kern="1200" dirty="0">
                          <a:solidFill>
                            <a:schemeClr val="accent4"/>
                          </a:solidFill>
                          <a:effectLst/>
                          <a:latin typeface="+mn-lt"/>
                          <a:ea typeface="+mn-ea"/>
                          <a:cs typeface="+mn-cs"/>
                        </a:rPr>
                        <a:t> de la </a:t>
                      </a:r>
                      <a:r>
                        <a:rPr lang="en-CA" sz="900" b="0" kern="1200" dirty="0" err="1">
                          <a:solidFill>
                            <a:schemeClr val="accent4"/>
                          </a:solidFill>
                          <a:effectLst/>
                          <a:latin typeface="+mn-lt"/>
                          <a:ea typeface="+mn-ea"/>
                          <a:cs typeface="+mn-cs"/>
                        </a:rPr>
                        <a:t>clinique</a:t>
                      </a:r>
                      <a:r>
                        <a:rPr lang="en-CA" sz="900" b="0" kern="1200" dirty="0">
                          <a:solidFill>
                            <a:schemeClr val="accent4"/>
                          </a:solidFill>
                          <a:effectLst/>
                          <a:latin typeface="+mn-lt"/>
                          <a:ea typeface="+mn-ea"/>
                          <a:cs typeface="+mn-cs"/>
                        </a:rPr>
                        <a:t> mobile</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CA" sz="900" b="0" kern="1200" dirty="0" err="1">
                          <a:solidFill>
                            <a:schemeClr val="accent4"/>
                          </a:solidFill>
                          <a:effectLst/>
                          <a:latin typeface="+mn-lt"/>
                          <a:ea typeface="+mn-ea"/>
                          <a:cs typeface="+mn-cs"/>
                        </a:rPr>
                        <a:t>L’infirmière</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praticienne</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pilote</a:t>
                      </a:r>
                      <a:r>
                        <a:rPr lang="en-CA" sz="900" b="0" kern="1200" dirty="0">
                          <a:solidFill>
                            <a:schemeClr val="accent4"/>
                          </a:solidFill>
                          <a:effectLst/>
                          <a:latin typeface="+mn-lt"/>
                          <a:ea typeface="+mn-ea"/>
                          <a:cs typeface="+mn-cs"/>
                        </a:rPr>
                        <a:t> a </a:t>
                      </a:r>
                      <a:r>
                        <a:rPr lang="en-CA" sz="900" b="0" kern="1200" dirty="0" err="1">
                          <a:solidFill>
                            <a:schemeClr val="accent4"/>
                          </a:solidFill>
                          <a:effectLst/>
                          <a:latin typeface="+mn-lt"/>
                          <a:ea typeface="+mn-ea"/>
                          <a:cs typeface="+mn-cs"/>
                        </a:rPr>
                        <a:t>dirigé</a:t>
                      </a:r>
                      <a:r>
                        <a:rPr lang="en-CA" sz="900" b="0" kern="1200" dirty="0">
                          <a:solidFill>
                            <a:schemeClr val="accent4"/>
                          </a:solidFill>
                          <a:effectLst/>
                          <a:latin typeface="+mn-lt"/>
                          <a:ea typeface="+mn-ea"/>
                          <a:cs typeface="+mn-cs"/>
                        </a:rPr>
                        <a:t> des services de </a:t>
                      </a:r>
                      <a:r>
                        <a:rPr lang="en-CA" sz="900" b="0" kern="1200" dirty="0" err="1">
                          <a:solidFill>
                            <a:schemeClr val="accent4"/>
                          </a:solidFill>
                          <a:effectLst/>
                          <a:latin typeface="+mn-lt"/>
                          <a:ea typeface="+mn-ea"/>
                          <a:cs typeface="+mn-cs"/>
                        </a:rPr>
                        <a:t>dépistage</a:t>
                      </a:r>
                      <a:r>
                        <a:rPr lang="en-CA" sz="900" b="0" kern="1200" dirty="0">
                          <a:solidFill>
                            <a:schemeClr val="accent4"/>
                          </a:solidFill>
                          <a:effectLst/>
                          <a:latin typeface="+mn-lt"/>
                          <a:ea typeface="+mn-ea"/>
                          <a:cs typeface="+mn-cs"/>
                        </a:rPr>
                        <a:t> mobiles </a:t>
                      </a:r>
                      <a:r>
                        <a:rPr lang="en-CA" sz="900" b="0" kern="1200" dirty="0" err="1">
                          <a:solidFill>
                            <a:schemeClr val="accent4"/>
                          </a:solidFill>
                          <a:effectLst/>
                          <a:latin typeface="+mn-lt"/>
                          <a:ea typeface="+mn-ea"/>
                          <a:cs typeface="+mn-cs"/>
                        </a:rPr>
                        <a:t>intégrés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mammographie</a:t>
                      </a:r>
                      <a:r>
                        <a:rPr lang="en-CA" sz="900" b="0" kern="1200" dirty="0">
                          <a:solidFill>
                            <a:schemeClr val="accent4"/>
                          </a:solidFill>
                          <a:effectLst/>
                          <a:latin typeface="+mn-lt"/>
                          <a:ea typeface="+mn-ea"/>
                          <a:cs typeface="+mn-cs"/>
                        </a:rPr>
                        <a:t>, Pap et </a:t>
                      </a:r>
                      <a:r>
                        <a:rPr lang="en-CA" sz="900" b="0" kern="1200" dirty="0" err="1">
                          <a:solidFill>
                            <a:schemeClr val="accent4"/>
                          </a:solidFill>
                          <a:effectLst/>
                          <a:latin typeface="+mn-lt"/>
                          <a:ea typeface="+mn-ea"/>
                          <a:cs typeface="+mn-cs"/>
                        </a:rPr>
                        <a:t>TFi</a:t>
                      </a:r>
                      <a:r>
                        <a:rPr lang="en-CA" sz="900" b="0" kern="1200" dirty="0">
                          <a:solidFill>
                            <a:schemeClr val="accent4"/>
                          </a:solidFill>
                          <a:effectLst/>
                          <a:latin typeface="+mn-lt"/>
                          <a:ea typeface="+mn-ea"/>
                          <a:cs typeface="+mn-cs"/>
                        </a:rPr>
                        <a:t>).</a:t>
                      </a:r>
                      <a:endParaRPr lang="en-US" sz="900" b="0" kern="1200" dirty="0">
                        <a:solidFill>
                          <a:schemeClr val="accent4"/>
                        </a:solidFill>
                        <a:effectLst/>
                        <a:latin typeface="+mn-lt"/>
                        <a:ea typeface="+mn-ea"/>
                        <a:cs typeface="+mn-cs"/>
                      </a:endParaRPr>
                    </a:p>
                  </a:txBody>
                  <a:tcPr marL="68580" marR="68580" marT="0" marB="0">
                    <a:solidFill>
                      <a:srgbClr val="FEFFFE"/>
                    </a:solidFill>
                  </a:tcPr>
                </a:tc>
                <a:extLst>
                  <a:ext uri="{0D108BD9-81ED-4DB2-BD59-A6C34878D82A}">
                    <a16:rowId xmlns:a16="http://schemas.microsoft.com/office/drawing/2014/main" val="1834019753"/>
                  </a:ext>
                </a:extLst>
              </a:tr>
              <a:tr h="0">
                <a:tc>
                  <a:txBody>
                    <a:bodyPr/>
                    <a:lstStyle/>
                    <a:p>
                      <a:pPr marL="0" marR="0" algn="ctr">
                        <a:lnSpc>
                          <a:spcPct val="107000"/>
                        </a:lnSpc>
                        <a:spcBef>
                          <a:spcPts val="240"/>
                        </a:spcBef>
                        <a:spcAft>
                          <a:spcPts val="0"/>
                        </a:spcAft>
                      </a:pPr>
                      <a:r>
                        <a:rPr lang="en-US" sz="900" b="1" kern="1200" dirty="0">
                          <a:solidFill>
                            <a:schemeClr val="accent4"/>
                          </a:solidFill>
                          <a:effectLst/>
                          <a:latin typeface="+mn-lt"/>
                          <a:ea typeface="+mn-ea"/>
                          <a:cs typeface="+mn-cs"/>
                        </a:rPr>
                        <a:t>Sask.</a:t>
                      </a:r>
                    </a:p>
                  </a:txBody>
                  <a:tcPr marL="68580" marR="68580" marT="0" marB="0">
                    <a:solidFill>
                      <a:schemeClr val="accent2">
                        <a:lumMod val="20000"/>
                        <a:lumOff val="80000"/>
                      </a:schemeClr>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CA" sz="900" b="0" kern="1200">
                          <a:solidFill>
                            <a:schemeClr val="accent4"/>
                          </a:solidFill>
                          <a:effectLst/>
                          <a:latin typeface="+mn-lt"/>
                          <a:ea typeface="+mn-ea"/>
                          <a:cs typeface="+mn-cs"/>
                        </a:rPr>
                        <a:t>Unité mobile</a:t>
                      </a:r>
                      <a:endParaRPr lang="en-US" sz="900" b="0" kern="1200">
                        <a:solidFill>
                          <a:schemeClr val="accent4"/>
                        </a:solidFill>
                        <a:effectLst/>
                        <a:latin typeface="+mn-lt"/>
                        <a:ea typeface="+mn-ea"/>
                        <a:cs typeface="+mn-cs"/>
                      </a:endParaRPr>
                    </a:p>
                  </a:txBody>
                  <a:tcPr marL="68580" marR="68580" marT="0" marB="0">
                    <a:solidFill>
                      <a:srgbClr val="FEFFFE"/>
                    </a:solidFill>
                  </a:tcPr>
                </a:tc>
                <a:tc>
                  <a:txBody>
                    <a:bodyPr/>
                    <a:lstStyle/>
                    <a:p>
                      <a:pPr marL="171450" marR="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US" sz="900" b="0" kern="1200" dirty="0">
                          <a:solidFill>
                            <a:schemeClr val="accent4"/>
                          </a:solidFill>
                          <a:effectLst/>
                          <a:latin typeface="+mn-lt"/>
                          <a:ea typeface="+mn-ea"/>
                          <a:cs typeface="+mn-cs"/>
                        </a:rPr>
                        <a:t>✓</a:t>
                      </a:r>
                    </a:p>
                  </a:txBody>
                  <a:tcPr marL="68580" marR="68580" marT="0" marB="0">
                    <a:solidFill>
                      <a:srgbClr val="FEFFFE"/>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CA" sz="900" b="0" kern="1200" dirty="0">
                          <a:solidFill>
                            <a:schemeClr val="accent4"/>
                          </a:solidFill>
                          <a:effectLst/>
                          <a:latin typeface="+mn-lt"/>
                          <a:ea typeface="+mn-ea"/>
                          <a:cs typeface="+mn-cs"/>
                        </a:rPr>
                        <a:t>Invitations à un examen de </a:t>
                      </a:r>
                      <a:r>
                        <a:rPr lang="en-CA" sz="900" b="0" kern="1200" dirty="0" err="1">
                          <a:solidFill>
                            <a:schemeClr val="accent4"/>
                          </a:solidFill>
                          <a:effectLst/>
                          <a:latin typeface="+mn-lt"/>
                          <a:ea typeface="+mn-ea"/>
                          <a:cs typeface="+mn-cs"/>
                        </a:rPr>
                        <a:t>dépistage</a:t>
                      </a:r>
                      <a:r>
                        <a:rPr lang="en-CA" sz="900" b="0" kern="1200" dirty="0">
                          <a:solidFill>
                            <a:schemeClr val="accent4"/>
                          </a:solidFill>
                          <a:effectLst/>
                          <a:latin typeface="+mn-lt"/>
                          <a:ea typeface="+mn-ea"/>
                          <a:cs typeface="+mn-cs"/>
                        </a:rPr>
                        <a:t> à </a:t>
                      </a:r>
                      <a:r>
                        <a:rPr lang="en-CA" sz="900" b="0" kern="1200" dirty="0" err="1">
                          <a:solidFill>
                            <a:schemeClr val="accent4"/>
                          </a:solidFill>
                          <a:effectLst/>
                          <a:latin typeface="+mn-lt"/>
                          <a:ea typeface="+mn-ea"/>
                          <a:cs typeface="+mn-cs"/>
                        </a:rPr>
                        <a:t>l’endroit</a:t>
                      </a:r>
                      <a:r>
                        <a:rPr lang="en-CA" sz="900" b="0" kern="1200" dirty="0">
                          <a:solidFill>
                            <a:schemeClr val="accent4"/>
                          </a:solidFill>
                          <a:effectLst/>
                          <a:latin typeface="+mn-lt"/>
                          <a:ea typeface="+mn-ea"/>
                          <a:cs typeface="+mn-cs"/>
                        </a:rPr>
                        <a:t> le plus </a:t>
                      </a:r>
                      <a:r>
                        <a:rPr lang="en-CA" sz="900" b="0" kern="1200" dirty="0" err="1">
                          <a:solidFill>
                            <a:schemeClr val="accent4"/>
                          </a:solidFill>
                          <a:effectLst/>
                          <a:latin typeface="+mn-lt"/>
                          <a:ea typeface="+mn-ea"/>
                          <a:cs typeface="+mn-cs"/>
                        </a:rPr>
                        <a:t>proche</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envoyées</a:t>
                      </a:r>
                      <a:r>
                        <a:rPr lang="en-CA" sz="900" b="0" kern="1200" dirty="0">
                          <a:solidFill>
                            <a:schemeClr val="accent4"/>
                          </a:solidFill>
                          <a:effectLst/>
                          <a:latin typeface="+mn-lt"/>
                          <a:ea typeface="+mn-ea"/>
                          <a:cs typeface="+mn-cs"/>
                        </a:rPr>
                        <a:t> aux </a:t>
                      </a:r>
                      <a:r>
                        <a:rPr lang="en-CA" sz="900" b="0" kern="1200" dirty="0" err="1">
                          <a:solidFill>
                            <a:schemeClr val="accent4"/>
                          </a:solidFill>
                          <a:effectLst/>
                          <a:latin typeface="+mn-lt"/>
                          <a:ea typeface="+mn-ea"/>
                          <a:cs typeface="+mn-cs"/>
                        </a:rPr>
                        <a:t>participantes</a:t>
                      </a:r>
                      <a:endParaRPr lang="en-US" sz="900" b="0" kern="1200" dirty="0">
                        <a:solidFill>
                          <a:schemeClr val="accent4"/>
                        </a:solidFill>
                        <a:effectLst/>
                        <a:latin typeface="+mn-lt"/>
                        <a:ea typeface="+mn-ea"/>
                        <a:cs typeface="+mn-cs"/>
                      </a:endParaRPr>
                    </a:p>
                  </a:txBody>
                  <a:tcPr marL="68580" marR="68580" marT="0" marB="0">
                    <a:solidFill>
                      <a:srgbClr val="FEFFFE"/>
                    </a:solidFill>
                  </a:tcPr>
                </a:tc>
                <a:extLst>
                  <a:ext uri="{0D108BD9-81ED-4DB2-BD59-A6C34878D82A}">
                    <a16:rowId xmlns:a16="http://schemas.microsoft.com/office/drawing/2014/main" val="4067896663"/>
                  </a:ext>
                </a:extLst>
              </a:tr>
              <a:tr h="86377">
                <a:tc>
                  <a:txBody>
                    <a:bodyPr/>
                    <a:lstStyle/>
                    <a:p>
                      <a:pPr marL="0" marR="0" algn="ctr">
                        <a:lnSpc>
                          <a:spcPct val="107000"/>
                        </a:lnSpc>
                        <a:spcBef>
                          <a:spcPts val="240"/>
                        </a:spcBef>
                        <a:spcAft>
                          <a:spcPts val="0"/>
                        </a:spcAft>
                      </a:pPr>
                      <a:r>
                        <a:rPr lang="en-US" sz="900" b="1" kern="1200" dirty="0">
                          <a:solidFill>
                            <a:schemeClr val="accent4"/>
                          </a:solidFill>
                          <a:effectLst/>
                          <a:latin typeface="+mn-lt"/>
                          <a:ea typeface="+mn-ea"/>
                          <a:cs typeface="+mn-cs"/>
                        </a:rPr>
                        <a:t>Man.</a:t>
                      </a:r>
                    </a:p>
                  </a:txBody>
                  <a:tcPr marL="68580" marR="68580" marT="0" marB="0">
                    <a:solidFill>
                      <a:schemeClr val="accent2">
                        <a:lumMod val="20000"/>
                        <a:lumOff val="80000"/>
                      </a:schemeClr>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fr-CA" sz="900" b="0" kern="1200">
                          <a:solidFill>
                            <a:schemeClr val="accent4"/>
                          </a:solidFill>
                          <a:effectLst/>
                          <a:latin typeface="+mn-lt"/>
                          <a:ea typeface="+mn-ea"/>
                          <a:cs typeface="+mn-cs"/>
                        </a:rPr>
                        <a:t>Campagnes complètes par courrier</a:t>
                      </a:r>
                      <a:endParaRPr lang="en-US" sz="900" b="0" kern="120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fr-CA" sz="900" b="0" kern="1200">
                          <a:solidFill>
                            <a:schemeClr val="accent4"/>
                          </a:solidFill>
                          <a:effectLst/>
                          <a:latin typeface="+mn-lt"/>
                          <a:ea typeface="+mn-ea"/>
                          <a:cs typeface="+mn-cs"/>
                        </a:rPr>
                        <a:t>Site Web informatif</a:t>
                      </a:r>
                      <a:endParaRPr lang="en-US" sz="900" b="0" kern="120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fr-CA" sz="900" b="0" kern="1200">
                          <a:solidFill>
                            <a:schemeClr val="accent4"/>
                          </a:solidFill>
                          <a:effectLst/>
                          <a:latin typeface="+mn-lt"/>
                          <a:ea typeface="+mn-ea"/>
                          <a:cs typeface="+mn-cs"/>
                        </a:rPr>
                        <a:t>Accessibilité : deux cliniques mobiles, quatre lieux fixes</a:t>
                      </a:r>
                      <a:endParaRPr lang="en-US" sz="900" b="0" kern="120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fr-CA" sz="900" b="0" kern="1200">
                          <a:solidFill>
                            <a:schemeClr val="accent4"/>
                          </a:solidFill>
                          <a:effectLst/>
                          <a:latin typeface="+mn-lt"/>
                          <a:ea typeface="+mn-ea"/>
                          <a:cs typeface="+mn-cs"/>
                        </a:rPr>
                        <a:t>Promotion des cliniques mobiles sur les médias sociaux (Facebook)</a:t>
                      </a:r>
                      <a:endParaRPr lang="en-US" sz="900" b="0" kern="120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fr-CA" sz="900" b="0" kern="1200">
                          <a:solidFill>
                            <a:schemeClr val="accent4"/>
                          </a:solidFill>
                          <a:effectLst/>
                          <a:latin typeface="+mn-lt"/>
                          <a:ea typeface="+mn-ea"/>
                          <a:cs typeface="+mn-cs"/>
                        </a:rPr>
                        <a:t>Formulaire de demande de rendez-vous pour les FSP ciblant les personnes faisant l’objet d’un dépistage insuffisant</a:t>
                      </a:r>
                      <a:endParaRPr lang="en-US" sz="900" b="0" kern="1200">
                        <a:solidFill>
                          <a:schemeClr val="accent4"/>
                        </a:solidFill>
                        <a:effectLst/>
                        <a:latin typeface="+mn-lt"/>
                        <a:ea typeface="+mn-ea"/>
                        <a:cs typeface="+mn-cs"/>
                      </a:endParaRPr>
                    </a:p>
                  </a:txBody>
                  <a:tcPr marL="68580" marR="68580" marT="0" marB="0">
                    <a:solidFill>
                      <a:srgbClr val="FEFFFE"/>
                    </a:solidFill>
                  </a:tcPr>
                </a:tc>
                <a:tc>
                  <a:txBody>
                    <a:bodyPr/>
                    <a:lstStyle/>
                    <a:p>
                      <a:pPr marL="171450" marR="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US" sz="900" b="0" kern="1200">
                          <a:solidFill>
                            <a:schemeClr val="accent4"/>
                          </a:solidFill>
                          <a:effectLst/>
                          <a:latin typeface="+mn-lt"/>
                          <a:ea typeface="+mn-ea"/>
                          <a:cs typeface="+mn-cs"/>
                        </a:rPr>
                        <a:t>Toutes: ✓</a:t>
                      </a:r>
                    </a:p>
                  </a:txBody>
                  <a:tcPr marL="68580" marR="68580" marT="0" marB="0">
                    <a:solidFill>
                      <a:srgbClr val="FEFFFE"/>
                    </a:solidFill>
                  </a:tcPr>
                </a:tc>
                <a:tc>
                  <a:txBody>
                    <a:bodyPr/>
                    <a:lstStyle/>
                    <a:p>
                      <a:pPr marL="0" marR="0" indent="0" algn="l" defTabSz="914400" rtl="0" eaLnBrk="1" latinLnBrk="0" hangingPunct="1">
                        <a:lnSpc>
                          <a:spcPct val="100000"/>
                        </a:lnSpc>
                        <a:spcBef>
                          <a:spcPts val="0"/>
                        </a:spcBef>
                        <a:spcAft>
                          <a:spcPts val="0"/>
                        </a:spcAft>
                        <a:buFont typeface="Arial" panose="020B0604020202020204" pitchFamily="34" charset="0"/>
                        <a:buNone/>
                        <a:tabLst>
                          <a:tab pos="5280025" algn="l"/>
                        </a:tabLst>
                      </a:pPr>
                      <a:endParaRPr lang="en-US" sz="900" b="0" kern="1200" dirty="0">
                        <a:solidFill>
                          <a:schemeClr val="accent4"/>
                        </a:solidFill>
                        <a:effectLst/>
                        <a:latin typeface="+mn-lt"/>
                        <a:ea typeface="+mn-ea"/>
                        <a:cs typeface="+mn-cs"/>
                      </a:endParaRPr>
                    </a:p>
                  </a:txBody>
                  <a:tcPr marL="68580" marR="68580" marT="0" marB="0">
                    <a:solidFill>
                      <a:srgbClr val="FEFFFE"/>
                    </a:solidFill>
                  </a:tcPr>
                </a:tc>
                <a:extLst>
                  <a:ext uri="{0D108BD9-81ED-4DB2-BD59-A6C34878D82A}">
                    <a16:rowId xmlns:a16="http://schemas.microsoft.com/office/drawing/2014/main" val="607519695"/>
                  </a:ext>
                </a:extLst>
              </a:tr>
              <a:tr h="34551">
                <a:tc>
                  <a:txBody>
                    <a:bodyPr/>
                    <a:lstStyle/>
                    <a:p>
                      <a:pPr marL="0" marR="0" algn="ctr" defTabSz="914400" rtl="0" eaLnBrk="1" latinLnBrk="0" hangingPunct="1">
                        <a:lnSpc>
                          <a:spcPct val="107000"/>
                        </a:lnSpc>
                        <a:spcBef>
                          <a:spcPts val="0"/>
                        </a:spcBef>
                        <a:spcAft>
                          <a:spcPts val="240"/>
                        </a:spcAft>
                        <a:tabLst>
                          <a:tab pos="5280025" algn="l"/>
                        </a:tabLst>
                      </a:pPr>
                      <a:r>
                        <a:rPr lang="en-US" sz="900" b="1" kern="1200" dirty="0">
                          <a:solidFill>
                            <a:schemeClr val="accent4"/>
                          </a:solidFill>
                          <a:effectLst/>
                          <a:latin typeface="+mn-lt"/>
                          <a:ea typeface="+mn-ea"/>
                          <a:cs typeface="+mn-cs"/>
                        </a:rPr>
                        <a:t>Ont.</a:t>
                      </a:r>
                    </a:p>
                  </a:txBody>
                  <a:tcPr marL="68580" marR="68580" marT="0" marB="0">
                    <a:solidFill>
                      <a:schemeClr val="accent2">
                        <a:lumMod val="20000"/>
                        <a:lumOff val="80000"/>
                      </a:schemeClr>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US" sz="900" b="0" kern="1200" dirty="0" err="1">
                          <a:solidFill>
                            <a:schemeClr val="accent4"/>
                          </a:solidFill>
                          <a:effectLst/>
                          <a:latin typeface="+mn-lt"/>
                          <a:ea typeface="+mn-ea"/>
                          <a:cs typeface="+mn-cs"/>
                        </a:rPr>
                        <a:t>Cliniques</a:t>
                      </a:r>
                      <a:r>
                        <a:rPr lang="en-US" sz="900" b="0" kern="1200" dirty="0">
                          <a:solidFill>
                            <a:schemeClr val="accent4"/>
                          </a:solidFill>
                          <a:effectLst/>
                          <a:latin typeface="+mn-lt"/>
                          <a:ea typeface="+mn-ea"/>
                          <a:cs typeface="+mn-cs"/>
                        </a:rPr>
                        <a:t> mobiles de </a:t>
                      </a:r>
                      <a:r>
                        <a:rPr lang="en-US" sz="900" b="0" kern="1200" dirty="0" err="1">
                          <a:solidFill>
                            <a:schemeClr val="accent4"/>
                          </a:solidFill>
                          <a:effectLst/>
                          <a:latin typeface="+mn-lt"/>
                          <a:ea typeface="+mn-ea"/>
                          <a:cs typeface="+mn-cs"/>
                        </a:rPr>
                        <a:t>dépistage</a:t>
                      </a:r>
                      <a:endParaRPr lang="en-US" sz="900" b="0" kern="1200" dirty="0">
                        <a:solidFill>
                          <a:schemeClr val="accent4"/>
                        </a:solidFill>
                        <a:effectLst/>
                        <a:latin typeface="+mn-lt"/>
                        <a:ea typeface="+mn-ea"/>
                        <a:cs typeface="+mn-cs"/>
                      </a:endParaRPr>
                    </a:p>
                  </a:txBody>
                  <a:tcPr marL="68580" marR="68580" marT="0" marB="0">
                    <a:solidFill>
                      <a:srgbClr val="FEFFFE"/>
                    </a:solidFill>
                  </a:tcPr>
                </a:tc>
                <a:tc>
                  <a:txBody>
                    <a:bodyPr/>
                    <a:lstStyle/>
                    <a:p>
                      <a:pPr marL="171450" marR="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US" sz="900" b="0" kern="1200">
                          <a:solidFill>
                            <a:schemeClr val="accent4"/>
                          </a:solidFill>
                          <a:effectLst/>
                          <a:latin typeface="+mn-lt"/>
                          <a:ea typeface="+mn-ea"/>
                          <a:cs typeface="+mn-cs"/>
                        </a:rPr>
                        <a:t>✓</a:t>
                      </a:r>
                    </a:p>
                  </a:txBody>
                  <a:tcPr marL="68580" marR="68580" marT="0" marB="0">
                    <a:solidFill>
                      <a:srgbClr val="FEFFFE"/>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CA" sz="900" b="0" kern="1200" dirty="0" err="1">
                          <a:solidFill>
                            <a:schemeClr val="accent4"/>
                          </a:solidFill>
                          <a:effectLst/>
                          <a:latin typeface="+mn-lt"/>
                          <a:ea typeface="+mn-ea"/>
                          <a:cs typeface="+mn-cs"/>
                        </a:rPr>
                        <a:t>L’Ontario</a:t>
                      </a:r>
                      <a:r>
                        <a:rPr lang="en-CA" sz="900" b="0" kern="1200" dirty="0">
                          <a:solidFill>
                            <a:schemeClr val="accent4"/>
                          </a:solidFill>
                          <a:effectLst/>
                          <a:latin typeface="+mn-lt"/>
                          <a:ea typeface="+mn-ea"/>
                          <a:cs typeface="+mn-cs"/>
                        </a:rPr>
                        <a:t> dispose </a:t>
                      </a:r>
                      <a:r>
                        <a:rPr lang="en-CA" sz="900" b="0" kern="1200" dirty="0" err="1">
                          <a:solidFill>
                            <a:schemeClr val="accent4"/>
                          </a:solidFill>
                          <a:effectLst/>
                          <a:latin typeface="+mn-lt"/>
                          <a:ea typeface="+mn-ea"/>
                          <a:cs typeface="+mn-cs"/>
                        </a:rPr>
                        <a:t>d’autobus</a:t>
                      </a:r>
                      <a:r>
                        <a:rPr lang="en-CA" sz="900" b="0" kern="1200" dirty="0">
                          <a:solidFill>
                            <a:schemeClr val="accent4"/>
                          </a:solidFill>
                          <a:effectLst/>
                          <a:latin typeface="+mn-lt"/>
                          <a:ea typeface="+mn-ea"/>
                          <a:cs typeface="+mn-cs"/>
                        </a:rPr>
                        <a:t> de </a:t>
                      </a:r>
                      <a:r>
                        <a:rPr lang="en-CA" sz="900" b="0" kern="1200" dirty="0" err="1">
                          <a:solidFill>
                            <a:schemeClr val="accent4"/>
                          </a:solidFill>
                          <a:effectLst/>
                          <a:latin typeface="+mn-lt"/>
                          <a:ea typeface="+mn-ea"/>
                          <a:cs typeface="+mn-cs"/>
                        </a:rPr>
                        <a:t>dépistage</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offrant</a:t>
                      </a:r>
                      <a:r>
                        <a:rPr lang="en-CA" sz="900" b="0" kern="1200" dirty="0">
                          <a:solidFill>
                            <a:schemeClr val="accent4"/>
                          </a:solidFill>
                          <a:effectLst/>
                          <a:latin typeface="+mn-lt"/>
                          <a:ea typeface="+mn-ea"/>
                          <a:cs typeface="+mn-cs"/>
                        </a:rPr>
                        <a:t> des services de </a:t>
                      </a:r>
                      <a:r>
                        <a:rPr lang="en-CA" sz="900" b="0" kern="1200" dirty="0" err="1">
                          <a:solidFill>
                            <a:schemeClr val="accent4"/>
                          </a:solidFill>
                          <a:effectLst/>
                          <a:latin typeface="+mn-lt"/>
                          <a:ea typeface="+mn-ea"/>
                          <a:cs typeface="+mn-cs"/>
                        </a:rPr>
                        <a:t>dépistage</a:t>
                      </a:r>
                      <a:r>
                        <a:rPr lang="en-CA" sz="900" b="0" kern="1200" dirty="0">
                          <a:solidFill>
                            <a:schemeClr val="accent4"/>
                          </a:solidFill>
                          <a:effectLst/>
                          <a:latin typeface="+mn-lt"/>
                          <a:ea typeface="+mn-ea"/>
                          <a:cs typeface="+mn-cs"/>
                        </a:rPr>
                        <a:t> du cancer, </a:t>
                      </a:r>
                      <a:r>
                        <a:rPr lang="en-CA" sz="900" b="0" kern="1200" dirty="0" err="1">
                          <a:solidFill>
                            <a:schemeClr val="accent4"/>
                          </a:solidFill>
                          <a:effectLst/>
                          <a:latin typeface="+mn-lt"/>
                          <a:ea typeface="+mn-ea"/>
                          <a:cs typeface="+mn-cs"/>
                        </a:rPr>
                        <a:t>notamment</a:t>
                      </a:r>
                      <a:r>
                        <a:rPr lang="en-CA" sz="900" b="0" kern="1200" dirty="0">
                          <a:solidFill>
                            <a:schemeClr val="accent4"/>
                          </a:solidFill>
                          <a:effectLst/>
                          <a:latin typeface="+mn-lt"/>
                          <a:ea typeface="+mn-ea"/>
                          <a:cs typeface="+mn-cs"/>
                        </a:rPr>
                        <a:t> du sein, </a:t>
                      </a:r>
                      <a:r>
                        <a:rPr lang="en-CA" sz="900" b="0" kern="1200" dirty="0" err="1">
                          <a:solidFill>
                            <a:schemeClr val="accent4"/>
                          </a:solidFill>
                          <a:effectLst/>
                          <a:latin typeface="+mn-lt"/>
                          <a:ea typeface="+mn-ea"/>
                          <a:cs typeface="+mn-cs"/>
                        </a:rPr>
                        <a:t>l’un</a:t>
                      </a:r>
                      <a:r>
                        <a:rPr lang="en-CA" sz="900" b="0" kern="1200" dirty="0">
                          <a:solidFill>
                            <a:schemeClr val="accent4"/>
                          </a:solidFill>
                          <a:effectLst/>
                          <a:latin typeface="+mn-lt"/>
                          <a:ea typeface="+mn-ea"/>
                          <a:cs typeface="+mn-cs"/>
                        </a:rPr>
                        <a:t> dans la </a:t>
                      </a:r>
                      <a:r>
                        <a:rPr lang="en-CA" sz="900" b="0" kern="1200" dirty="0" err="1">
                          <a:solidFill>
                            <a:schemeClr val="accent4"/>
                          </a:solidFill>
                          <a:effectLst/>
                          <a:latin typeface="+mn-lt"/>
                          <a:ea typeface="+mn-ea"/>
                          <a:cs typeface="+mn-cs"/>
                        </a:rPr>
                        <a:t>région</a:t>
                      </a:r>
                      <a:r>
                        <a:rPr lang="en-CA" sz="900" b="0" kern="1200" dirty="0">
                          <a:solidFill>
                            <a:schemeClr val="accent4"/>
                          </a:solidFill>
                          <a:effectLst/>
                          <a:latin typeface="+mn-lt"/>
                          <a:ea typeface="+mn-ea"/>
                          <a:cs typeface="+mn-cs"/>
                        </a:rPr>
                        <a:t> du Nord-Ouest et </a:t>
                      </a:r>
                      <a:r>
                        <a:rPr lang="en-CA" sz="900" b="0" kern="1200" dirty="0" err="1">
                          <a:solidFill>
                            <a:schemeClr val="accent4"/>
                          </a:solidFill>
                          <a:effectLst/>
                          <a:latin typeface="+mn-lt"/>
                          <a:ea typeface="+mn-ea"/>
                          <a:cs typeface="+mn-cs"/>
                        </a:rPr>
                        <a:t>l’autre</a:t>
                      </a:r>
                      <a:r>
                        <a:rPr lang="en-CA" sz="900" b="0" kern="1200" dirty="0">
                          <a:solidFill>
                            <a:schemeClr val="accent4"/>
                          </a:solidFill>
                          <a:effectLst/>
                          <a:latin typeface="+mn-lt"/>
                          <a:ea typeface="+mn-ea"/>
                          <a:cs typeface="+mn-cs"/>
                        </a:rPr>
                        <a:t> dans </a:t>
                      </a:r>
                      <a:r>
                        <a:rPr lang="en-CA" sz="900" b="0" kern="1200" dirty="0" err="1">
                          <a:solidFill>
                            <a:schemeClr val="accent4"/>
                          </a:solidFill>
                          <a:effectLst/>
                          <a:latin typeface="+mn-lt"/>
                          <a:ea typeface="+mn-ea"/>
                          <a:cs typeface="+mn-cs"/>
                        </a:rPr>
                        <a:t>celle</a:t>
                      </a:r>
                      <a:r>
                        <a:rPr lang="en-CA" sz="900" b="0" kern="1200" dirty="0">
                          <a:solidFill>
                            <a:schemeClr val="accent4"/>
                          </a:solidFill>
                          <a:effectLst/>
                          <a:latin typeface="+mn-lt"/>
                          <a:ea typeface="+mn-ea"/>
                          <a:cs typeface="+mn-cs"/>
                        </a:rPr>
                        <a:t> de Hamilton Niagara Haldimand Brant.</a:t>
                      </a:r>
                      <a:endParaRPr lang="en-US" sz="900" b="0" kern="1200" dirty="0">
                        <a:solidFill>
                          <a:schemeClr val="accent4"/>
                        </a:solidFill>
                        <a:effectLst/>
                        <a:latin typeface="+mn-lt"/>
                        <a:ea typeface="+mn-ea"/>
                        <a:cs typeface="+mn-cs"/>
                      </a:endParaRPr>
                    </a:p>
                  </a:txBody>
                  <a:tcPr marL="68580" marR="68580" marT="0" marB="0">
                    <a:solidFill>
                      <a:srgbClr val="FEFFFE"/>
                    </a:solidFill>
                  </a:tcPr>
                </a:tc>
                <a:extLst>
                  <a:ext uri="{0D108BD9-81ED-4DB2-BD59-A6C34878D82A}">
                    <a16:rowId xmlns:a16="http://schemas.microsoft.com/office/drawing/2014/main" val="2666746432"/>
                  </a:ext>
                </a:extLst>
              </a:tr>
              <a:tr h="34551">
                <a:tc>
                  <a:txBody>
                    <a:bodyPr/>
                    <a:lstStyle/>
                    <a:p>
                      <a:pPr marL="0" marR="0" algn="ctr" defTabSz="914400" rtl="0" eaLnBrk="1" latinLnBrk="0" hangingPunct="1">
                        <a:lnSpc>
                          <a:spcPct val="107000"/>
                        </a:lnSpc>
                        <a:spcBef>
                          <a:spcPts val="0"/>
                        </a:spcBef>
                        <a:spcAft>
                          <a:spcPts val="240"/>
                        </a:spcAft>
                        <a:tabLst>
                          <a:tab pos="5280025" algn="l"/>
                        </a:tabLst>
                      </a:pPr>
                      <a:r>
                        <a:rPr lang="en-US" sz="900" b="1" kern="1200">
                          <a:solidFill>
                            <a:schemeClr val="accent4"/>
                          </a:solidFill>
                          <a:effectLst/>
                          <a:latin typeface="+mn-lt"/>
                          <a:ea typeface="+mn-ea"/>
                          <a:cs typeface="+mn-cs"/>
                        </a:rPr>
                        <a:t>Qc.</a:t>
                      </a:r>
                    </a:p>
                  </a:txBody>
                  <a:tcPr marL="68580" marR="68580" marT="0" marB="0">
                    <a:solidFill>
                      <a:schemeClr val="accent2">
                        <a:lumMod val="20000"/>
                        <a:lumOff val="80000"/>
                      </a:schemeClr>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US" sz="900" b="0" kern="1200" dirty="0" err="1">
                          <a:solidFill>
                            <a:schemeClr val="accent4"/>
                          </a:solidFill>
                          <a:effectLst/>
                          <a:latin typeface="+mn-lt"/>
                          <a:ea typeface="+mn-ea"/>
                          <a:cs typeface="+mn-cs"/>
                        </a:rPr>
                        <a:t>Cliniques</a:t>
                      </a:r>
                      <a:r>
                        <a:rPr lang="en-US" sz="900" b="0" kern="1200" dirty="0">
                          <a:solidFill>
                            <a:schemeClr val="accent4"/>
                          </a:solidFill>
                          <a:effectLst/>
                          <a:latin typeface="+mn-lt"/>
                          <a:ea typeface="+mn-ea"/>
                          <a:cs typeface="+mn-cs"/>
                        </a:rPr>
                        <a:t> mobiles de </a:t>
                      </a:r>
                      <a:r>
                        <a:rPr lang="en-US" sz="900" b="0" kern="1200" dirty="0" err="1">
                          <a:solidFill>
                            <a:schemeClr val="accent4"/>
                          </a:solidFill>
                          <a:effectLst/>
                          <a:latin typeface="+mn-lt"/>
                          <a:ea typeface="+mn-ea"/>
                          <a:cs typeface="+mn-cs"/>
                        </a:rPr>
                        <a:t>dépistage</a:t>
                      </a:r>
                      <a:endParaRPr lang="en-US" sz="900" b="0" kern="1200" dirty="0">
                        <a:solidFill>
                          <a:schemeClr val="accent4"/>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US" sz="900" b="0" kern="1200" dirty="0">
                          <a:solidFill>
                            <a:schemeClr val="accent4"/>
                          </a:solidFill>
                          <a:effectLst/>
                          <a:latin typeface="+mn-lt"/>
                          <a:ea typeface="+mn-ea"/>
                          <a:cs typeface="+mn-cs"/>
                        </a:rPr>
                        <a:t>Transport </a:t>
                      </a:r>
                      <a:r>
                        <a:rPr lang="en-US" sz="900" b="0" kern="1200" dirty="0" err="1">
                          <a:solidFill>
                            <a:schemeClr val="accent4"/>
                          </a:solidFill>
                          <a:effectLst/>
                          <a:latin typeface="+mn-lt"/>
                          <a:ea typeface="+mn-ea"/>
                          <a:cs typeface="+mn-cs"/>
                        </a:rPr>
                        <a:t>vers</a:t>
                      </a:r>
                      <a:r>
                        <a:rPr lang="en-US" sz="900" b="0" kern="1200" dirty="0">
                          <a:solidFill>
                            <a:schemeClr val="accent4"/>
                          </a:solidFill>
                          <a:effectLst/>
                          <a:latin typeface="+mn-lt"/>
                          <a:ea typeface="+mn-ea"/>
                          <a:cs typeface="+mn-cs"/>
                        </a:rPr>
                        <a:t> les services de </a:t>
                      </a:r>
                      <a:r>
                        <a:rPr lang="en-US" sz="900" b="0" kern="1200" dirty="0" err="1">
                          <a:solidFill>
                            <a:schemeClr val="accent4"/>
                          </a:solidFill>
                          <a:effectLst/>
                          <a:latin typeface="+mn-lt"/>
                          <a:ea typeface="+mn-ea"/>
                          <a:cs typeface="+mn-cs"/>
                        </a:rPr>
                        <a:t>dépistage</a:t>
                      </a:r>
                      <a:endParaRPr lang="en-US" sz="900" b="0" kern="1200" dirty="0">
                        <a:solidFill>
                          <a:schemeClr val="accent4"/>
                        </a:solidFill>
                        <a:effectLst/>
                        <a:latin typeface="+mn-lt"/>
                        <a:ea typeface="+mn-ea"/>
                        <a:cs typeface="+mn-cs"/>
                      </a:endParaRPr>
                    </a:p>
                    <a:p>
                      <a:pPr marL="171450" marR="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US" sz="900" b="0" kern="1200" dirty="0">
                          <a:solidFill>
                            <a:schemeClr val="accent4"/>
                          </a:solidFill>
                          <a:effectLst/>
                          <a:latin typeface="+mn-lt"/>
                          <a:ea typeface="+mn-ea"/>
                          <a:cs typeface="+mn-cs"/>
                        </a:rPr>
                        <a:t> </a:t>
                      </a:r>
                    </a:p>
                  </a:txBody>
                  <a:tcPr marL="68580" marR="68580" marT="0" marB="0">
                    <a:solidFill>
                      <a:srgbClr val="FEFFFE"/>
                    </a:solidFill>
                  </a:tcPr>
                </a:tc>
                <a:tc>
                  <a:txBody>
                    <a:bodyPr/>
                    <a:lstStyle/>
                    <a:p>
                      <a:pPr marL="0" marR="0" indent="0" algn="l" defTabSz="914400" rtl="0" eaLnBrk="1" latinLnBrk="0" hangingPunct="1">
                        <a:lnSpc>
                          <a:spcPct val="100000"/>
                        </a:lnSpc>
                        <a:spcBef>
                          <a:spcPts val="0"/>
                        </a:spcBef>
                        <a:spcAft>
                          <a:spcPts val="0"/>
                        </a:spcAft>
                        <a:buFont typeface="Arial" panose="020B0604020202020204" pitchFamily="34" charset="0"/>
                        <a:buNone/>
                        <a:tabLst>
                          <a:tab pos="5280025" algn="l"/>
                        </a:tabLst>
                      </a:pPr>
                      <a:endParaRPr lang="en-US" sz="900" b="0" kern="1200" dirty="0">
                        <a:solidFill>
                          <a:schemeClr val="accent4"/>
                        </a:solidFill>
                        <a:effectLst/>
                        <a:latin typeface="+mn-lt"/>
                        <a:ea typeface="+mn-ea"/>
                        <a:cs typeface="+mn-cs"/>
                      </a:endParaRPr>
                    </a:p>
                  </a:txBody>
                  <a:tcPr marL="68580" marR="68580" marT="0" marB="0">
                    <a:solidFill>
                      <a:srgbClr val="FEFFFE"/>
                    </a:solidFill>
                  </a:tcPr>
                </a:tc>
                <a:tc>
                  <a:txBody>
                    <a:bodyPr/>
                    <a:lstStyle/>
                    <a:p>
                      <a:pPr marL="171450" marR="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CA" sz="900" b="0" kern="1200" dirty="0">
                          <a:solidFill>
                            <a:schemeClr val="accent4"/>
                          </a:solidFill>
                          <a:effectLst/>
                          <a:latin typeface="+mn-lt"/>
                          <a:ea typeface="+mn-ea"/>
                          <a:cs typeface="+mn-cs"/>
                        </a:rPr>
                        <a:t>Les </a:t>
                      </a:r>
                      <a:r>
                        <a:rPr lang="en-CA" sz="900" b="0" kern="1200" dirty="0" err="1">
                          <a:solidFill>
                            <a:schemeClr val="accent4"/>
                          </a:solidFill>
                          <a:effectLst/>
                          <a:latin typeface="+mn-lt"/>
                          <a:ea typeface="+mn-ea"/>
                          <a:cs typeface="+mn-cs"/>
                        </a:rPr>
                        <a:t>cliniques</a:t>
                      </a:r>
                      <a:r>
                        <a:rPr lang="en-CA" sz="900" b="0" kern="1200" dirty="0">
                          <a:solidFill>
                            <a:schemeClr val="accent4"/>
                          </a:solidFill>
                          <a:effectLst/>
                          <a:latin typeface="+mn-lt"/>
                          <a:ea typeface="+mn-ea"/>
                          <a:cs typeface="+mn-cs"/>
                        </a:rPr>
                        <a:t> de </a:t>
                      </a:r>
                      <a:r>
                        <a:rPr lang="en-CA" sz="900" b="0" kern="1200" dirty="0" err="1">
                          <a:solidFill>
                            <a:schemeClr val="accent4"/>
                          </a:solidFill>
                          <a:effectLst/>
                          <a:latin typeface="+mn-lt"/>
                          <a:ea typeface="+mn-ea"/>
                          <a:cs typeface="+mn-cs"/>
                        </a:rPr>
                        <a:t>dépistage</a:t>
                      </a:r>
                      <a:r>
                        <a:rPr lang="en-CA" sz="900" b="0" kern="1200" dirty="0">
                          <a:solidFill>
                            <a:schemeClr val="accent4"/>
                          </a:solidFill>
                          <a:effectLst/>
                          <a:latin typeface="+mn-lt"/>
                          <a:ea typeface="+mn-ea"/>
                          <a:cs typeface="+mn-cs"/>
                        </a:rPr>
                        <a:t> mobiles </a:t>
                      </a:r>
                      <a:r>
                        <a:rPr lang="en-CA" sz="900" b="0" kern="1200" dirty="0" err="1">
                          <a:solidFill>
                            <a:schemeClr val="accent4"/>
                          </a:solidFill>
                          <a:effectLst/>
                          <a:latin typeface="+mn-lt"/>
                          <a:ea typeface="+mn-ea"/>
                          <a:cs typeface="+mn-cs"/>
                        </a:rPr>
                        <a:t>sont</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transportées</a:t>
                      </a:r>
                      <a:r>
                        <a:rPr lang="en-CA" sz="900" b="0" kern="1200" dirty="0">
                          <a:solidFill>
                            <a:schemeClr val="accent4"/>
                          </a:solidFill>
                          <a:effectLst/>
                          <a:latin typeface="+mn-lt"/>
                          <a:ea typeface="+mn-ea"/>
                          <a:cs typeface="+mn-cs"/>
                        </a:rPr>
                        <a:t> par avion, par train et par bateau </a:t>
                      </a:r>
                      <a:r>
                        <a:rPr lang="en-CA" sz="900" b="0" kern="1200" dirty="0" err="1">
                          <a:solidFill>
                            <a:schemeClr val="accent4"/>
                          </a:solidFill>
                          <a:effectLst/>
                          <a:latin typeface="+mn-lt"/>
                          <a:ea typeface="+mn-ea"/>
                          <a:cs typeface="+mn-cs"/>
                        </a:rPr>
                        <a:t>vers</a:t>
                      </a:r>
                      <a:r>
                        <a:rPr lang="en-CA" sz="900" b="0" kern="1200" dirty="0">
                          <a:solidFill>
                            <a:schemeClr val="accent4"/>
                          </a:solidFill>
                          <a:effectLst/>
                          <a:latin typeface="+mn-lt"/>
                          <a:ea typeface="+mn-ea"/>
                          <a:cs typeface="+mn-cs"/>
                        </a:rPr>
                        <a:t> des </a:t>
                      </a:r>
                      <a:r>
                        <a:rPr lang="en-CA" sz="900" b="0" kern="1200" dirty="0" err="1">
                          <a:solidFill>
                            <a:schemeClr val="accent4"/>
                          </a:solidFill>
                          <a:effectLst/>
                          <a:latin typeface="+mn-lt"/>
                          <a:ea typeface="+mn-ea"/>
                          <a:cs typeface="+mn-cs"/>
                        </a:rPr>
                        <a:t>endroits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éloignés</a:t>
                      </a:r>
                      <a:r>
                        <a:rPr lang="en-CA" sz="900" b="0" kern="1200" dirty="0">
                          <a:solidFill>
                            <a:schemeClr val="accent4"/>
                          </a:solidFill>
                          <a:effectLst/>
                          <a:latin typeface="+mn-lt"/>
                          <a:ea typeface="+mn-ea"/>
                          <a:cs typeface="+mn-cs"/>
                        </a:rPr>
                        <a:t>.</a:t>
                      </a:r>
                      <a:endParaRPr lang="en-US" sz="900" b="0" kern="1200" dirty="0">
                        <a:solidFill>
                          <a:schemeClr val="accent4"/>
                        </a:solidFill>
                        <a:effectLst/>
                        <a:latin typeface="+mn-lt"/>
                        <a:ea typeface="+mn-ea"/>
                        <a:cs typeface="+mn-cs"/>
                      </a:endParaRPr>
                    </a:p>
                  </a:txBody>
                  <a:tcPr marL="68580" marR="68580" marT="0" marB="0">
                    <a:solidFill>
                      <a:srgbClr val="FEFFFE"/>
                    </a:solidFill>
                  </a:tcPr>
                </a:tc>
                <a:extLst>
                  <a:ext uri="{0D108BD9-81ED-4DB2-BD59-A6C34878D82A}">
                    <a16:rowId xmlns:a16="http://schemas.microsoft.com/office/drawing/2014/main" val="1639029993"/>
                  </a:ext>
                </a:extLst>
              </a:tr>
              <a:tr h="51826">
                <a:tc>
                  <a:txBody>
                    <a:bodyPr/>
                    <a:lstStyle/>
                    <a:p>
                      <a:pPr marL="0" marR="0" algn="ctr" defTabSz="914400" rtl="0" eaLnBrk="1" latinLnBrk="0" hangingPunct="1">
                        <a:lnSpc>
                          <a:spcPct val="107000"/>
                        </a:lnSpc>
                        <a:spcBef>
                          <a:spcPts val="0"/>
                        </a:spcBef>
                        <a:spcAft>
                          <a:spcPts val="240"/>
                        </a:spcAft>
                        <a:tabLst>
                          <a:tab pos="5280025" algn="l"/>
                        </a:tabLst>
                      </a:pPr>
                      <a:r>
                        <a:rPr lang="en-US" sz="900" b="1" kern="1200">
                          <a:solidFill>
                            <a:schemeClr val="accent4"/>
                          </a:solidFill>
                          <a:effectLst/>
                          <a:latin typeface="+mn-lt"/>
                          <a:ea typeface="+mn-ea"/>
                          <a:cs typeface="+mn-cs"/>
                        </a:rPr>
                        <a:t>N.- B.</a:t>
                      </a:r>
                    </a:p>
                  </a:txBody>
                  <a:tcPr marL="68580" marR="68580" marT="0" marB="0">
                    <a:solidFill>
                      <a:schemeClr val="accent2">
                        <a:lumMod val="20000"/>
                        <a:lumOff val="80000"/>
                      </a:schemeClr>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US" sz="900" b="0" kern="1200">
                          <a:solidFill>
                            <a:schemeClr val="accent4"/>
                          </a:solidFill>
                          <a:effectLst/>
                          <a:latin typeface="+mn-lt"/>
                          <a:ea typeface="+mn-ea"/>
                          <a:cs typeface="+mn-cs"/>
                        </a:rPr>
                        <a:t>Envoi direct des invitations à participer au programme aux personnes admissibles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US" sz="900" b="0" kern="1200">
                          <a:solidFill>
                            <a:schemeClr val="accent4"/>
                          </a:solidFill>
                          <a:effectLst/>
                          <a:latin typeface="+mn-lt"/>
                          <a:ea typeface="+mn-ea"/>
                          <a:cs typeface="+mn-cs"/>
                        </a:rPr>
                        <a:t>En attente des résultats du projet sur les populations faisant l’objet d’un dépistage insuffisant</a:t>
                      </a:r>
                    </a:p>
                  </a:txBody>
                  <a:tcPr marL="68580" marR="68580" marT="0" marB="0">
                    <a:solidFill>
                      <a:srgbClr val="FEFFFE"/>
                    </a:solidFill>
                  </a:tcPr>
                </a:tc>
                <a:tc>
                  <a:txBody>
                    <a:bodyPr/>
                    <a:lstStyle/>
                    <a:p>
                      <a:pPr marL="171450" marR="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US" sz="900" b="0" kern="1200" dirty="0">
                          <a:solidFill>
                            <a:schemeClr val="accent4"/>
                          </a:solidFill>
                          <a:effectLst/>
                          <a:latin typeface="+mn-lt"/>
                          <a:ea typeface="+mn-ea"/>
                          <a:cs typeface="+mn-cs"/>
                        </a:rPr>
                        <a:t>1. </a:t>
                      </a:r>
                    </a:p>
                    <a:p>
                      <a:pPr marL="171450" marR="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US" sz="900" b="0" kern="1200" dirty="0">
                          <a:solidFill>
                            <a:schemeClr val="accent4"/>
                          </a:solidFill>
                          <a:effectLst/>
                          <a:latin typeface="+mn-lt"/>
                          <a:ea typeface="+mn-ea"/>
                          <a:cs typeface="+mn-cs"/>
                        </a:rPr>
                        <a:t>2. ✓</a:t>
                      </a:r>
                    </a:p>
                  </a:txBody>
                  <a:tcPr marL="68580" marR="68580" marT="0" marB="0">
                    <a:solidFill>
                      <a:srgbClr val="FEFFFE"/>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US" sz="900" b="0" kern="1200" dirty="0">
                          <a:solidFill>
                            <a:schemeClr val="accent4"/>
                          </a:solidFill>
                          <a:effectLst/>
                          <a:latin typeface="+mn-lt"/>
                          <a:ea typeface="+mn-ea"/>
                          <a:cs typeface="+mn-cs"/>
                        </a:rPr>
                        <a:t>Les </a:t>
                      </a:r>
                      <a:r>
                        <a:rPr lang="en-US" sz="900" b="0" kern="1200" dirty="0" err="1">
                          <a:solidFill>
                            <a:schemeClr val="accent4"/>
                          </a:solidFill>
                          <a:effectLst/>
                          <a:latin typeface="+mn-lt"/>
                          <a:ea typeface="+mn-ea"/>
                          <a:cs typeface="+mn-cs"/>
                        </a:rPr>
                        <a:t>lettres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d’invitation</a:t>
                      </a:r>
                      <a:r>
                        <a:rPr lang="en-US" sz="900" b="0" kern="1200" dirty="0">
                          <a:solidFill>
                            <a:schemeClr val="accent4"/>
                          </a:solidFill>
                          <a:effectLst/>
                          <a:latin typeface="+mn-lt"/>
                          <a:ea typeface="+mn-ea"/>
                          <a:cs typeface="+mn-cs"/>
                        </a:rPr>
                        <a:t> au </a:t>
                      </a:r>
                      <a:r>
                        <a:rPr lang="en-US" sz="900" b="0" kern="1200" dirty="0" err="1">
                          <a:solidFill>
                            <a:schemeClr val="accent4"/>
                          </a:solidFill>
                          <a:effectLst/>
                          <a:latin typeface="+mn-lt"/>
                          <a:ea typeface="+mn-ea"/>
                          <a:cs typeface="+mn-cs"/>
                        </a:rPr>
                        <a:t>programme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sont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envoyées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directement</a:t>
                      </a:r>
                      <a:r>
                        <a:rPr lang="en-US" sz="900" b="0" kern="1200" dirty="0">
                          <a:solidFill>
                            <a:schemeClr val="accent4"/>
                          </a:solidFill>
                          <a:effectLst/>
                          <a:latin typeface="+mn-lt"/>
                          <a:ea typeface="+mn-ea"/>
                          <a:cs typeface="+mn-cs"/>
                        </a:rPr>
                        <a:t> aux </a:t>
                      </a:r>
                      <a:r>
                        <a:rPr lang="en-US" sz="900" b="0" kern="1200" dirty="0" err="1">
                          <a:solidFill>
                            <a:schemeClr val="accent4"/>
                          </a:solidFill>
                          <a:effectLst/>
                          <a:latin typeface="+mn-lt"/>
                          <a:ea typeface="+mn-ea"/>
                          <a:cs typeface="+mn-cs"/>
                        </a:rPr>
                        <a:t>participantes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quel</a:t>
                      </a:r>
                      <a:r>
                        <a:rPr lang="en-US" sz="900" b="0" kern="1200" dirty="0">
                          <a:solidFill>
                            <a:schemeClr val="accent4"/>
                          </a:solidFill>
                          <a:effectLst/>
                          <a:latin typeface="+mn-lt"/>
                          <a:ea typeface="+mn-ea"/>
                          <a:cs typeface="+mn-cs"/>
                        </a:rPr>
                        <a:t> que </a:t>
                      </a:r>
                      <a:r>
                        <a:rPr lang="en-US" sz="900" b="0" kern="1200" dirty="0" err="1">
                          <a:solidFill>
                            <a:schemeClr val="accent4"/>
                          </a:solidFill>
                          <a:effectLst/>
                          <a:latin typeface="+mn-lt"/>
                          <a:ea typeface="+mn-ea"/>
                          <a:cs typeface="+mn-cs"/>
                        </a:rPr>
                        <a:t>soit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leur</a:t>
                      </a:r>
                      <a:r>
                        <a:rPr lang="en-US" sz="900" b="0" kern="1200" dirty="0">
                          <a:solidFill>
                            <a:schemeClr val="accent4"/>
                          </a:solidFill>
                          <a:effectLst/>
                          <a:latin typeface="+mn-lt"/>
                          <a:ea typeface="+mn-ea"/>
                          <a:cs typeface="+mn-cs"/>
                        </a:rPr>
                        <a:t> lieu de </a:t>
                      </a:r>
                      <a:r>
                        <a:rPr lang="en-US" sz="900" b="0" kern="1200" dirty="0" err="1">
                          <a:solidFill>
                            <a:schemeClr val="accent4"/>
                          </a:solidFill>
                          <a:effectLst/>
                          <a:latin typeface="+mn-lt"/>
                          <a:ea typeface="+mn-ea"/>
                          <a:cs typeface="+mn-cs"/>
                        </a:rPr>
                        <a:t>résidence</a:t>
                      </a:r>
                      <a:r>
                        <a:rPr lang="en-US" sz="900" b="0" kern="1200" dirty="0">
                          <a:solidFill>
                            <a:schemeClr val="accent4"/>
                          </a:solidFill>
                          <a:effectLst/>
                          <a:latin typeface="+mn-lt"/>
                          <a:ea typeface="+mn-ea"/>
                          <a:cs typeface="+mn-cs"/>
                        </a:rPr>
                        <a:t>.</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US" sz="900" b="0" kern="1200" dirty="0">
                          <a:solidFill>
                            <a:schemeClr val="accent4"/>
                          </a:solidFill>
                          <a:effectLst/>
                          <a:latin typeface="+mn-lt"/>
                          <a:ea typeface="+mn-ea"/>
                          <a:cs typeface="+mn-cs"/>
                        </a:rPr>
                        <a:t>On </a:t>
                      </a:r>
                      <a:r>
                        <a:rPr lang="en-US" sz="900" b="0" kern="1200" dirty="0" err="1">
                          <a:solidFill>
                            <a:schemeClr val="accent4"/>
                          </a:solidFill>
                          <a:effectLst/>
                          <a:latin typeface="+mn-lt"/>
                          <a:ea typeface="+mn-ea"/>
                          <a:cs typeface="+mn-cs"/>
                        </a:rPr>
                        <a:t>prévoit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d’intégrer</a:t>
                      </a:r>
                      <a:r>
                        <a:rPr lang="en-US" sz="900" b="0" kern="1200" dirty="0">
                          <a:solidFill>
                            <a:schemeClr val="accent4"/>
                          </a:solidFill>
                          <a:effectLst/>
                          <a:latin typeface="+mn-lt"/>
                          <a:ea typeface="+mn-ea"/>
                          <a:cs typeface="+mn-cs"/>
                        </a:rPr>
                        <a:t> les </a:t>
                      </a:r>
                      <a:r>
                        <a:rPr lang="en-US" sz="900" b="0" kern="1200" dirty="0" err="1">
                          <a:solidFill>
                            <a:schemeClr val="accent4"/>
                          </a:solidFill>
                          <a:effectLst/>
                          <a:latin typeface="+mn-lt"/>
                          <a:ea typeface="+mn-ea"/>
                          <a:cs typeface="+mn-cs"/>
                        </a:rPr>
                        <a:t>recommandations</a:t>
                      </a:r>
                      <a:r>
                        <a:rPr lang="en-US" sz="900" b="0" kern="1200" dirty="0">
                          <a:solidFill>
                            <a:schemeClr val="accent4"/>
                          </a:solidFill>
                          <a:effectLst/>
                          <a:latin typeface="+mn-lt"/>
                          <a:ea typeface="+mn-ea"/>
                          <a:cs typeface="+mn-cs"/>
                        </a:rPr>
                        <a:t> du </a:t>
                      </a:r>
                      <a:r>
                        <a:rPr lang="en-US" sz="900" b="0" kern="1200" dirty="0" err="1">
                          <a:solidFill>
                            <a:schemeClr val="accent4"/>
                          </a:solidFill>
                          <a:effectLst/>
                          <a:latin typeface="+mn-lt"/>
                          <a:ea typeface="+mn-ea"/>
                          <a:cs typeface="+mn-cs"/>
                        </a:rPr>
                        <a:t>projet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Élaboration</a:t>
                      </a:r>
                      <a:r>
                        <a:rPr lang="en-US" sz="900" b="0" kern="1200" dirty="0">
                          <a:solidFill>
                            <a:schemeClr val="accent4"/>
                          </a:solidFill>
                          <a:effectLst/>
                          <a:latin typeface="+mn-lt"/>
                          <a:ea typeface="+mn-ea"/>
                          <a:cs typeface="+mn-cs"/>
                        </a:rPr>
                        <a:t> de </a:t>
                      </a:r>
                      <a:r>
                        <a:rPr lang="en-US" sz="900" b="0" kern="1200" dirty="0" err="1">
                          <a:solidFill>
                            <a:schemeClr val="accent4"/>
                          </a:solidFill>
                          <a:effectLst/>
                          <a:latin typeface="+mn-lt"/>
                          <a:ea typeface="+mn-ea"/>
                          <a:cs typeface="+mn-cs"/>
                        </a:rPr>
                        <a:t>stratégies</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ciblant</a:t>
                      </a:r>
                      <a:r>
                        <a:rPr lang="en-US" sz="900" b="0" kern="1200" dirty="0">
                          <a:solidFill>
                            <a:schemeClr val="accent4"/>
                          </a:solidFill>
                          <a:effectLst/>
                          <a:latin typeface="+mn-lt"/>
                          <a:ea typeface="+mn-ea"/>
                          <a:cs typeface="+mn-cs"/>
                        </a:rPr>
                        <a:t> les populations </a:t>
                      </a:r>
                      <a:r>
                        <a:rPr lang="en-US" sz="900" b="0" kern="1200" dirty="0" err="1">
                          <a:solidFill>
                            <a:schemeClr val="accent4"/>
                          </a:solidFill>
                          <a:effectLst/>
                          <a:latin typeface="+mn-lt"/>
                          <a:ea typeface="+mn-ea"/>
                          <a:cs typeface="+mn-cs"/>
                        </a:rPr>
                        <a:t>faisant</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l’objet</a:t>
                      </a:r>
                      <a:r>
                        <a:rPr lang="en-US" sz="900" b="0" kern="1200" dirty="0">
                          <a:solidFill>
                            <a:schemeClr val="accent4"/>
                          </a:solidFill>
                          <a:effectLst/>
                          <a:latin typeface="+mn-lt"/>
                          <a:ea typeface="+mn-ea"/>
                          <a:cs typeface="+mn-cs"/>
                        </a:rPr>
                        <a:t> d’un </a:t>
                      </a:r>
                      <a:r>
                        <a:rPr lang="en-US" sz="900" b="0" kern="1200" dirty="0" err="1">
                          <a:solidFill>
                            <a:schemeClr val="accent4"/>
                          </a:solidFill>
                          <a:effectLst/>
                          <a:latin typeface="+mn-lt"/>
                          <a:ea typeface="+mn-ea"/>
                          <a:cs typeface="+mn-cs"/>
                        </a:rPr>
                        <a:t>dépistage</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insuffisant</a:t>
                      </a:r>
                      <a:r>
                        <a:rPr lang="en-US" sz="900" b="0" kern="1200" dirty="0">
                          <a:solidFill>
                            <a:schemeClr val="accent4"/>
                          </a:solidFill>
                          <a:effectLst/>
                          <a:latin typeface="+mn-lt"/>
                          <a:ea typeface="+mn-ea"/>
                          <a:cs typeface="+mn-cs"/>
                        </a:rPr>
                        <a:t> grâce à la </a:t>
                      </a:r>
                      <a:r>
                        <a:rPr lang="en-US" sz="900" b="0" kern="1200" dirty="0" err="1">
                          <a:solidFill>
                            <a:schemeClr val="accent4"/>
                          </a:solidFill>
                          <a:effectLst/>
                          <a:latin typeface="+mn-lt"/>
                          <a:ea typeface="+mn-ea"/>
                          <a:cs typeface="+mn-cs"/>
                        </a:rPr>
                        <a:t>mobilisation</a:t>
                      </a:r>
                      <a:r>
                        <a:rPr lang="en-US" sz="900" b="0" kern="1200" dirty="0">
                          <a:solidFill>
                            <a:schemeClr val="accent4"/>
                          </a:solidFill>
                          <a:effectLst/>
                          <a:latin typeface="+mn-lt"/>
                          <a:ea typeface="+mn-ea"/>
                          <a:cs typeface="+mn-cs"/>
                        </a:rPr>
                        <a:t> </a:t>
                      </a:r>
                      <a:r>
                        <a:rPr lang="en-US" sz="900" b="0" kern="1200" dirty="0" err="1">
                          <a:solidFill>
                            <a:schemeClr val="accent4"/>
                          </a:solidFill>
                          <a:effectLst/>
                          <a:latin typeface="+mn-lt"/>
                          <a:ea typeface="+mn-ea"/>
                          <a:cs typeface="+mn-cs"/>
                        </a:rPr>
                        <a:t>communautaire</a:t>
                      </a:r>
                      <a:r>
                        <a:rPr lang="en-US" sz="900" b="0" kern="1200" dirty="0">
                          <a:solidFill>
                            <a:schemeClr val="accent4"/>
                          </a:solidFill>
                          <a:effectLst/>
                          <a:latin typeface="+mn-lt"/>
                          <a:ea typeface="+mn-ea"/>
                          <a:cs typeface="+mn-cs"/>
                        </a:rPr>
                        <a:t>.</a:t>
                      </a:r>
                    </a:p>
                    <a:p>
                      <a:pPr marL="171450" marR="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CA" sz="900" b="0" kern="1200" dirty="0">
                          <a:solidFill>
                            <a:schemeClr val="accent4"/>
                          </a:solidFill>
                          <a:effectLst/>
                          <a:latin typeface="+mn-lt"/>
                          <a:ea typeface="+mn-ea"/>
                          <a:cs typeface="+mn-cs"/>
                        </a:rPr>
                        <a:t> </a:t>
                      </a:r>
                      <a:endParaRPr lang="en-US" sz="900" b="0" kern="1200" dirty="0">
                        <a:solidFill>
                          <a:schemeClr val="accent4"/>
                        </a:solidFill>
                        <a:effectLst/>
                        <a:latin typeface="+mn-lt"/>
                        <a:ea typeface="+mn-ea"/>
                        <a:cs typeface="+mn-cs"/>
                      </a:endParaRPr>
                    </a:p>
                  </a:txBody>
                  <a:tcPr marL="68580" marR="68580" marT="0" marB="0">
                    <a:solidFill>
                      <a:srgbClr val="FEFFFE"/>
                    </a:solidFill>
                  </a:tcPr>
                </a:tc>
                <a:extLst>
                  <a:ext uri="{0D108BD9-81ED-4DB2-BD59-A6C34878D82A}">
                    <a16:rowId xmlns:a16="http://schemas.microsoft.com/office/drawing/2014/main" val="4065710307"/>
                  </a:ext>
                </a:extLst>
              </a:tr>
              <a:tr h="34551">
                <a:tc>
                  <a:txBody>
                    <a:bodyPr/>
                    <a:lstStyle/>
                    <a:p>
                      <a:pPr marL="0" marR="0" algn="ctr" defTabSz="914400" rtl="0" eaLnBrk="1" latinLnBrk="0" hangingPunct="1">
                        <a:lnSpc>
                          <a:spcPct val="107000"/>
                        </a:lnSpc>
                        <a:spcBef>
                          <a:spcPts val="0"/>
                        </a:spcBef>
                        <a:spcAft>
                          <a:spcPts val="240"/>
                        </a:spcAft>
                        <a:tabLst>
                          <a:tab pos="5280025" algn="l"/>
                        </a:tabLst>
                      </a:pPr>
                      <a:r>
                        <a:rPr lang="en-US" sz="900" b="1" kern="1200" dirty="0">
                          <a:solidFill>
                            <a:schemeClr val="accent4"/>
                          </a:solidFill>
                          <a:effectLst/>
                          <a:latin typeface="+mn-lt"/>
                          <a:ea typeface="+mn-ea"/>
                          <a:cs typeface="+mn-cs"/>
                        </a:rPr>
                        <a:t>N.-É.</a:t>
                      </a:r>
                    </a:p>
                  </a:txBody>
                  <a:tcPr marL="68580" marR="68580" marT="0" marB="0">
                    <a:solidFill>
                      <a:schemeClr val="accent2">
                        <a:lumMod val="20000"/>
                        <a:lumOff val="80000"/>
                      </a:schemeClr>
                    </a:solidFill>
                  </a:tcPr>
                </a:tc>
                <a:tc>
                  <a:txBody>
                    <a:bodyPr/>
                    <a:lstStyle/>
                    <a:p>
                      <a:pPr marL="171450" marR="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CA" sz="900" b="0" kern="1200" dirty="0" err="1">
                          <a:solidFill>
                            <a:schemeClr val="accent4"/>
                          </a:solidFill>
                          <a:effectLst/>
                          <a:latin typeface="+mn-lt"/>
                          <a:ea typeface="+mn-ea"/>
                          <a:cs typeface="+mn-cs"/>
                        </a:rPr>
                        <a:t>Médias</a:t>
                      </a:r>
                      <a:r>
                        <a:rPr lang="en-CA" sz="900" b="0" kern="1200" dirty="0">
                          <a:solidFill>
                            <a:schemeClr val="accent4"/>
                          </a:solidFill>
                          <a:effectLst/>
                          <a:latin typeface="+mn-lt"/>
                          <a:ea typeface="+mn-ea"/>
                          <a:cs typeface="+mn-cs"/>
                        </a:rPr>
                        <a:t> (de masse)</a:t>
                      </a:r>
                      <a:endParaRPr lang="en-US" sz="900" b="0" kern="1200" dirty="0">
                        <a:solidFill>
                          <a:schemeClr val="accent4"/>
                        </a:solidFill>
                        <a:effectLst/>
                        <a:latin typeface="+mn-lt"/>
                        <a:ea typeface="+mn-ea"/>
                        <a:cs typeface="+mn-cs"/>
                      </a:endParaRPr>
                    </a:p>
                  </a:txBody>
                  <a:tcPr marL="68580" marR="68580" marT="0" marB="0">
                    <a:solidFill>
                      <a:srgbClr val="FEFFFE"/>
                    </a:solidFill>
                  </a:tcPr>
                </a:tc>
                <a:tc>
                  <a:txBody>
                    <a:bodyPr/>
                    <a:lstStyle/>
                    <a:p>
                      <a:pPr marL="0" marR="0" indent="0" algn="l" defTabSz="914400" rtl="0" eaLnBrk="1" latinLnBrk="0" hangingPunct="1">
                        <a:lnSpc>
                          <a:spcPct val="100000"/>
                        </a:lnSpc>
                        <a:spcBef>
                          <a:spcPts val="0"/>
                        </a:spcBef>
                        <a:spcAft>
                          <a:spcPts val="0"/>
                        </a:spcAft>
                        <a:buFont typeface="Arial" panose="020B0604020202020204" pitchFamily="34" charset="0"/>
                        <a:buNone/>
                        <a:tabLst>
                          <a:tab pos="5280025" algn="l"/>
                        </a:tabLst>
                      </a:pPr>
                      <a:r>
                        <a:rPr lang="en-CA" sz="900" b="0" kern="1200" dirty="0">
                          <a:solidFill>
                            <a:schemeClr val="accent4"/>
                          </a:solidFill>
                          <a:effectLst/>
                          <a:latin typeface="+mn-lt"/>
                          <a:ea typeface="+mn-ea"/>
                          <a:cs typeface="+mn-cs"/>
                        </a:rPr>
                        <a:t> </a:t>
                      </a:r>
                      <a:endParaRPr lang="en-US" sz="900" b="0" kern="1200" dirty="0">
                        <a:solidFill>
                          <a:schemeClr val="accent4"/>
                        </a:solidFill>
                        <a:effectLst/>
                        <a:latin typeface="+mn-lt"/>
                        <a:ea typeface="+mn-ea"/>
                        <a:cs typeface="+mn-cs"/>
                      </a:endParaRPr>
                    </a:p>
                  </a:txBody>
                  <a:tcPr marL="68580" marR="68580" marT="0" marB="0">
                    <a:solidFill>
                      <a:srgbClr val="FEFFFE"/>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CA" sz="900" b="0" kern="1200" dirty="0">
                          <a:solidFill>
                            <a:schemeClr val="accent4"/>
                          </a:solidFill>
                          <a:effectLst/>
                          <a:latin typeface="+mn-lt"/>
                          <a:ea typeface="+mn-ea"/>
                          <a:cs typeface="+mn-cs"/>
                        </a:rPr>
                        <a:t>Le </a:t>
                      </a:r>
                      <a:r>
                        <a:rPr lang="en-CA" sz="900" b="0" kern="1200" dirty="0" err="1">
                          <a:solidFill>
                            <a:schemeClr val="accent4"/>
                          </a:solidFill>
                          <a:effectLst/>
                          <a:latin typeface="+mn-lt"/>
                          <a:ea typeface="+mn-ea"/>
                          <a:cs typeface="+mn-cs"/>
                        </a:rPr>
                        <a:t>coordonnateur</a:t>
                      </a:r>
                      <a:r>
                        <a:rPr lang="en-CA" sz="900" b="0" kern="1200" dirty="0">
                          <a:solidFill>
                            <a:schemeClr val="accent4"/>
                          </a:solidFill>
                          <a:effectLst/>
                          <a:latin typeface="+mn-lt"/>
                          <a:ea typeface="+mn-ea"/>
                          <a:cs typeface="+mn-cs"/>
                        </a:rPr>
                        <a:t> des </a:t>
                      </a:r>
                      <a:r>
                        <a:rPr lang="en-CA" sz="900" b="0" kern="1200" dirty="0" err="1">
                          <a:solidFill>
                            <a:schemeClr val="accent4"/>
                          </a:solidFill>
                          <a:effectLst/>
                          <a:latin typeface="+mn-lt"/>
                          <a:ea typeface="+mn-ea"/>
                          <a:cs typeface="+mn-cs"/>
                        </a:rPr>
                        <a:t>unités</a:t>
                      </a:r>
                      <a:r>
                        <a:rPr lang="en-CA" sz="900" b="0" kern="1200" dirty="0">
                          <a:solidFill>
                            <a:schemeClr val="accent4"/>
                          </a:solidFill>
                          <a:effectLst/>
                          <a:latin typeface="+mn-lt"/>
                          <a:ea typeface="+mn-ea"/>
                          <a:cs typeface="+mn-cs"/>
                        </a:rPr>
                        <a:t> mobiles diffuse des </a:t>
                      </a:r>
                      <a:r>
                        <a:rPr lang="en-CA" sz="900" b="0" kern="1200" dirty="0" err="1">
                          <a:solidFill>
                            <a:schemeClr val="accent4"/>
                          </a:solidFill>
                          <a:effectLst/>
                          <a:latin typeface="+mn-lt"/>
                          <a:ea typeface="+mn-ea"/>
                          <a:cs typeface="+mn-cs"/>
                        </a:rPr>
                        <a:t>annonces</a:t>
                      </a:r>
                      <a:r>
                        <a:rPr lang="en-CA" sz="900" b="0" kern="1200" dirty="0">
                          <a:solidFill>
                            <a:schemeClr val="accent4"/>
                          </a:solidFill>
                          <a:effectLst/>
                          <a:latin typeface="+mn-lt"/>
                          <a:ea typeface="+mn-ea"/>
                          <a:cs typeface="+mn-cs"/>
                        </a:rPr>
                        <a:t> à la radio sur </a:t>
                      </a:r>
                      <a:r>
                        <a:rPr lang="en-CA" sz="900" b="0" kern="1200" dirty="0" err="1">
                          <a:solidFill>
                            <a:schemeClr val="accent4"/>
                          </a:solidFill>
                          <a:effectLst/>
                          <a:latin typeface="+mn-lt"/>
                          <a:ea typeface="+mn-ea"/>
                          <a:cs typeface="+mn-cs"/>
                        </a:rPr>
                        <a:t>l’arrivée</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prochaine</a:t>
                      </a:r>
                      <a:r>
                        <a:rPr lang="en-CA" sz="900" b="0" kern="1200" dirty="0">
                          <a:solidFill>
                            <a:schemeClr val="accent4"/>
                          </a:solidFill>
                          <a:effectLst/>
                          <a:latin typeface="+mn-lt"/>
                          <a:ea typeface="+mn-ea"/>
                          <a:cs typeface="+mn-cs"/>
                        </a:rPr>
                        <a:t> de </a:t>
                      </a:r>
                      <a:r>
                        <a:rPr lang="en-CA" sz="900" b="0" kern="1200" dirty="0" err="1">
                          <a:solidFill>
                            <a:schemeClr val="accent4"/>
                          </a:solidFill>
                          <a:effectLst/>
                          <a:latin typeface="+mn-lt"/>
                          <a:ea typeface="+mn-ea"/>
                          <a:cs typeface="+mn-cs"/>
                        </a:rPr>
                        <a:t>l’unité</a:t>
                      </a:r>
                      <a:r>
                        <a:rPr lang="en-CA" sz="900" b="0" kern="1200" dirty="0">
                          <a:solidFill>
                            <a:schemeClr val="accent4"/>
                          </a:solidFill>
                          <a:effectLst/>
                          <a:latin typeface="+mn-lt"/>
                          <a:ea typeface="+mn-ea"/>
                          <a:cs typeface="+mn-cs"/>
                        </a:rPr>
                        <a:t> mobile de </a:t>
                      </a:r>
                      <a:r>
                        <a:rPr lang="en-CA" sz="900" b="0" kern="1200" dirty="0" err="1">
                          <a:solidFill>
                            <a:schemeClr val="accent4"/>
                          </a:solidFill>
                          <a:effectLst/>
                          <a:latin typeface="+mn-lt"/>
                          <a:ea typeface="+mn-ea"/>
                          <a:cs typeface="+mn-cs"/>
                        </a:rPr>
                        <a:t>dépistage</a:t>
                      </a:r>
                      <a:r>
                        <a:rPr lang="en-CA" sz="900" b="0" kern="1200" dirty="0">
                          <a:solidFill>
                            <a:schemeClr val="accent4"/>
                          </a:solidFill>
                          <a:effectLst/>
                          <a:latin typeface="+mn-lt"/>
                          <a:ea typeface="+mn-ea"/>
                          <a:cs typeface="+mn-cs"/>
                        </a:rPr>
                        <a:t> du cancer du sein, </a:t>
                      </a:r>
                      <a:r>
                        <a:rPr lang="en-CA" sz="900" b="0" kern="1200" dirty="0" err="1">
                          <a:solidFill>
                            <a:schemeClr val="accent4"/>
                          </a:solidFill>
                          <a:effectLst/>
                          <a:latin typeface="+mn-lt"/>
                          <a:ea typeface="+mn-ea"/>
                          <a:cs typeface="+mn-cs"/>
                        </a:rPr>
                        <a:t>en</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précisant</a:t>
                      </a:r>
                      <a:r>
                        <a:rPr lang="en-CA" sz="900" b="0" kern="1200" dirty="0">
                          <a:solidFill>
                            <a:schemeClr val="accent4"/>
                          </a:solidFill>
                          <a:effectLst/>
                          <a:latin typeface="+mn-lt"/>
                          <a:ea typeface="+mn-ea"/>
                          <a:cs typeface="+mn-cs"/>
                        </a:rPr>
                        <a:t> les </a:t>
                      </a:r>
                      <a:r>
                        <a:rPr lang="en-CA" sz="900" b="0" kern="1200" dirty="0" err="1">
                          <a:solidFill>
                            <a:schemeClr val="accent4"/>
                          </a:solidFill>
                          <a:effectLst/>
                          <a:latin typeface="+mn-lt"/>
                          <a:ea typeface="+mn-ea"/>
                          <a:cs typeface="+mn-cs"/>
                        </a:rPr>
                        <a:t>lieux</a:t>
                      </a:r>
                      <a:r>
                        <a:rPr lang="en-CA" sz="900" b="0" kern="1200" dirty="0">
                          <a:solidFill>
                            <a:schemeClr val="accent4"/>
                          </a:solidFill>
                          <a:effectLst/>
                          <a:latin typeface="+mn-lt"/>
                          <a:ea typeface="+mn-ea"/>
                          <a:cs typeface="+mn-cs"/>
                        </a:rPr>
                        <a:t> et les dates.</a:t>
                      </a:r>
                      <a:endParaRPr lang="en-US" sz="900" b="0" kern="1200" dirty="0">
                        <a:solidFill>
                          <a:schemeClr val="accent4"/>
                        </a:solidFill>
                        <a:effectLst/>
                        <a:latin typeface="+mn-lt"/>
                        <a:ea typeface="+mn-ea"/>
                        <a:cs typeface="+mn-cs"/>
                      </a:endParaRPr>
                    </a:p>
                  </a:txBody>
                  <a:tcPr marL="68580" marR="68580" marT="0" marB="0">
                    <a:solidFill>
                      <a:srgbClr val="FEFFFE"/>
                    </a:solidFill>
                  </a:tcPr>
                </a:tc>
                <a:extLst>
                  <a:ext uri="{0D108BD9-81ED-4DB2-BD59-A6C34878D82A}">
                    <a16:rowId xmlns:a16="http://schemas.microsoft.com/office/drawing/2014/main" val="4077727311"/>
                  </a:ext>
                </a:extLst>
              </a:tr>
              <a:tr h="0">
                <a:tc>
                  <a:txBody>
                    <a:bodyPr/>
                    <a:lstStyle/>
                    <a:p>
                      <a:pPr marL="0" marR="0" algn="ctr" defTabSz="914400" rtl="0" eaLnBrk="1" latinLnBrk="0" hangingPunct="1">
                        <a:lnSpc>
                          <a:spcPct val="107000"/>
                        </a:lnSpc>
                        <a:spcBef>
                          <a:spcPts val="0"/>
                        </a:spcBef>
                        <a:spcAft>
                          <a:spcPts val="240"/>
                        </a:spcAft>
                        <a:tabLst>
                          <a:tab pos="5280025" algn="l"/>
                        </a:tabLst>
                      </a:pPr>
                      <a:r>
                        <a:rPr lang="en-US" sz="900" b="1" kern="1200">
                          <a:solidFill>
                            <a:schemeClr val="accent4"/>
                          </a:solidFill>
                          <a:effectLst/>
                          <a:latin typeface="+mn-lt"/>
                          <a:ea typeface="+mn-ea"/>
                          <a:cs typeface="+mn-cs"/>
                        </a:rPr>
                        <a:t>Î. P. É.</a:t>
                      </a:r>
                    </a:p>
                  </a:txBody>
                  <a:tcPr marL="68580" marR="68580" marT="0" marB="0">
                    <a:solidFill>
                      <a:schemeClr val="accent2">
                        <a:lumMod val="20000"/>
                        <a:lumOff val="80000"/>
                      </a:schemeClr>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CA" sz="900" b="0" kern="1200" dirty="0">
                          <a:solidFill>
                            <a:schemeClr val="accent4"/>
                          </a:solidFill>
                          <a:effectLst/>
                          <a:latin typeface="+mn-lt"/>
                          <a:ea typeface="+mn-ea"/>
                          <a:cs typeface="+mn-cs"/>
                        </a:rPr>
                        <a:t>Prolongation des </a:t>
                      </a:r>
                      <a:r>
                        <a:rPr lang="en-CA" sz="900" b="0" kern="1200" dirty="0" err="1">
                          <a:solidFill>
                            <a:schemeClr val="accent4"/>
                          </a:solidFill>
                          <a:effectLst/>
                          <a:latin typeface="+mn-lt"/>
                          <a:ea typeface="+mn-ea"/>
                          <a:cs typeface="+mn-cs"/>
                        </a:rPr>
                        <a:t>horaires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d’ouverture</a:t>
                      </a:r>
                      <a:r>
                        <a:rPr lang="en-CA" sz="900" b="0" kern="1200" dirty="0">
                          <a:solidFill>
                            <a:schemeClr val="accent4"/>
                          </a:solidFill>
                          <a:effectLst/>
                          <a:latin typeface="+mn-lt"/>
                          <a:ea typeface="+mn-ea"/>
                          <a:cs typeface="+mn-cs"/>
                        </a:rPr>
                        <a:t> du programme</a:t>
                      </a:r>
                      <a:endParaRPr lang="en-US" sz="900" b="0" kern="1200" dirty="0">
                        <a:solidFill>
                          <a:schemeClr val="accent4"/>
                        </a:solidFill>
                        <a:effectLst/>
                        <a:latin typeface="+mn-lt"/>
                        <a:ea typeface="+mn-ea"/>
                        <a:cs typeface="+mn-cs"/>
                      </a:endParaRPr>
                    </a:p>
                  </a:txBody>
                  <a:tcPr marL="68580" marR="68580" marT="0" marB="0">
                    <a:solidFill>
                      <a:srgbClr val="FEFFFE"/>
                    </a:solidFill>
                  </a:tcPr>
                </a:tc>
                <a:tc>
                  <a:txBody>
                    <a:bodyPr/>
                    <a:lstStyle/>
                    <a:p>
                      <a:pPr marL="0" marR="0" indent="0" algn="l" defTabSz="914400" rtl="0" eaLnBrk="1" latinLnBrk="0" hangingPunct="1">
                        <a:lnSpc>
                          <a:spcPct val="100000"/>
                        </a:lnSpc>
                        <a:spcBef>
                          <a:spcPts val="0"/>
                        </a:spcBef>
                        <a:spcAft>
                          <a:spcPts val="0"/>
                        </a:spcAft>
                        <a:buFont typeface="Arial" panose="020B0604020202020204" pitchFamily="34" charset="0"/>
                        <a:buNone/>
                        <a:tabLst>
                          <a:tab pos="5280025" algn="l"/>
                        </a:tabLst>
                      </a:pPr>
                      <a:endParaRPr lang="en-US" sz="900" b="0" kern="1200" dirty="0">
                        <a:solidFill>
                          <a:schemeClr val="accent4"/>
                        </a:solidFill>
                        <a:effectLst/>
                        <a:latin typeface="+mn-lt"/>
                        <a:ea typeface="+mn-ea"/>
                        <a:cs typeface="+mn-cs"/>
                      </a:endParaRPr>
                    </a:p>
                  </a:txBody>
                  <a:tcPr marL="68580" marR="68580" marT="0" marB="0">
                    <a:solidFill>
                      <a:srgbClr val="FEFFFE"/>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CA" sz="900" b="0" kern="1200" dirty="0" err="1">
                          <a:solidFill>
                            <a:schemeClr val="accent4"/>
                          </a:solidFill>
                          <a:effectLst/>
                          <a:latin typeface="+mn-lt"/>
                          <a:ea typeface="+mn-ea"/>
                          <a:cs typeface="+mn-cs"/>
                        </a:rPr>
                        <a:t>Possibilité</a:t>
                      </a:r>
                      <a:r>
                        <a:rPr lang="en-CA" sz="900" b="0" kern="1200" dirty="0">
                          <a:solidFill>
                            <a:schemeClr val="accent4"/>
                          </a:solidFill>
                          <a:effectLst/>
                          <a:latin typeface="+mn-lt"/>
                          <a:ea typeface="+mn-ea"/>
                          <a:cs typeface="+mn-cs"/>
                        </a:rPr>
                        <a:t> de </a:t>
                      </a:r>
                      <a:r>
                        <a:rPr lang="en-CA" sz="900" b="0" kern="1200" dirty="0" err="1">
                          <a:solidFill>
                            <a:schemeClr val="accent4"/>
                          </a:solidFill>
                          <a:effectLst/>
                          <a:latin typeface="+mn-lt"/>
                          <a:ea typeface="+mn-ea"/>
                          <a:cs typeface="+mn-cs"/>
                        </a:rPr>
                        <a:t>rendez-vous</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en</a:t>
                      </a:r>
                      <a:r>
                        <a:rPr lang="en-CA" sz="900" b="0" kern="1200" dirty="0">
                          <a:solidFill>
                            <a:schemeClr val="accent4"/>
                          </a:solidFill>
                          <a:effectLst/>
                          <a:latin typeface="+mn-lt"/>
                          <a:ea typeface="+mn-ea"/>
                          <a:cs typeface="+mn-cs"/>
                        </a:rPr>
                        <a:t> soirée et </a:t>
                      </a:r>
                      <a:r>
                        <a:rPr lang="en-CA" sz="900" b="0" kern="1200" dirty="0" err="1">
                          <a:solidFill>
                            <a:schemeClr val="accent4"/>
                          </a:solidFill>
                          <a:effectLst/>
                          <a:latin typeface="+mn-lt"/>
                          <a:ea typeface="+mn-ea"/>
                          <a:cs typeface="+mn-cs"/>
                        </a:rPr>
                        <a:t>en</a:t>
                      </a:r>
                      <a:r>
                        <a:rPr lang="en-CA" sz="900" b="0" kern="1200" dirty="0">
                          <a:solidFill>
                            <a:schemeClr val="accent4"/>
                          </a:solidFill>
                          <a:effectLst/>
                          <a:latin typeface="+mn-lt"/>
                          <a:ea typeface="+mn-ea"/>
                          <a:cs typeface="+mn-cs"/>
                        </a:rPr>
                        <a:t> fin de </a:t>
                      </a:r>
                      <a:r>
                        <a:rPr lang="en-CA" sz="900" b="0" kern="1200" dirty="0" err="1">
                          <a:solidFill>
                            <a:schemeClr val="accent4"/>
                          </a:solidFill>
                          <a:effectLst/>
                          <a:latin typeface="+mn-lt"/>
                          <a:ea typeface="+mn-ea"/>
                          <a:cs typeface="+mn-cs"/>
                        </a:rPr>
                        <a:t>semaine</a:t>
                      </a:r>
                      <a:endParaRPr lang="en-US" sz="900" b="0" kern="1200" dirty="0">
                        <a:solidFill>
                          <a:schemeClr val="accent4"/>
                        </a:solidFill>
                        <a:effectLst/>
                        <a:latin typeface="+mn-lt"/>
                        <a:ea typeface="+mn-ea"/>
                        <a:cs typeface="+mn-cs"/>
                      </a:endParaRPr>
                    </a:p>
                  </a:txBody>
                  <a:tcPr marL="68580" marR="68580" marT="0" marB="0">
                    <a:solidFill>
                      <a:srgbClr val="FEFFFE"/>
                    </a:solidFill>
                  </a:tcPr>
                </a:tc>
                <a:extLst>
                  <a:ext uri="{0D108BD9-81ED-4DB2-BD59-A6C34878D82A}">
                    <a16:rowId xmlns:a16="http://schemas.microsoft.com/office/drawing/2014/main" val="603409935"/>
                  </a:ext>
                </a:extLst>
              </a:tr>
              <a:tr h="0">
                <a:tc>
                  <a:txBody>
                    <a:bodyPr/>
                    <a:lstStyle/>
                    <a:p>
                      <a:pPr marL="0" marR="0" algn="ctr" defTabSz="914400" rtl="0" eaLnBrk="1" latinLnBrk="0" hangingPunct="1">
                        <a:lnSpc>
                          <a:spcPct val="107000"/>
                        </a:lnSpc>
                        <a:spcBef>
                          <a:spcPts val="0"/>
                        </a:spcBef>
                        <a:spcAft>
                          <a:spcPts val="240"/>
                        </a:spcAft>
                        <a:tabLst>
                          <a:tab pos="5280025" algn="l"/>
                        </a:tabLst>
                      </a:pPr>
                      <a:r>
                        <a:rPr lang="en-US" sz="900" b="1" kern="1200">
                          <a:solidFill>
                            <a:schemeClr val="accent4"/>
                          </a:solidFill>
                          <a:effectLst/>
                          <a:latin typeface="+mn-lt"/>
                          <a:ea typeface="+mn-ea"/>
                          <a:cs typeface="+mn-cs"/>
                        </a:rPr>
                        <a:t>T.-N.-L.</a:t>
                      </a:r>
                    </a:p>
                  </a:txBody>
                  <a:tcPr marL="68580" marR="68580" marT="0" marB="0">
                    <a:solidFill>
                      <a:schemeClr val="accent2">
                        <a:lumMod val="20000"/>
                        <a:lumOff val="80000"/>
                      </a:schemeClr>
                    </a:solidFill>
                  </a:tcPr>
                </a:tc>
                <a:tc>
                  <a:txBody>
                    <a:bodyPr/>
                    <a:lstStyle/>
                    <a:p>
                      <a:pPr marL="0" marR="0" indent="0" algn="l" defTabSz="914400" rtl="0" eaLnBrk="1" latinLnBrk="0" hangingPunct="1">
                        <a:lnSpc>
                          <a:spcPct val="100000"/>
                        </a:lnSpc>
                        <a:spcBef>
                          <a:spcPts val="0"/>
                        </a:spcBef>
                        <a:spcAft>
                          <a:spcPts val="0"/>
                        </a:spcAft>
                        <a:buFont typeface="Arial" panose="020B0604020202020204" pitchFamily="34" charset="0"/>
                        <a:buNone/>
                        <a:tabLst>
                          <a:tab pos="5280025" algn="l"/>
                        </a:tabLst>
                      </a:pPr>
                      <a:endParaRPr lang="en-US" sz="900" b="0" kern="1200" dirty="0">
                        <a:solidFill>
                          <a:schemeClr val="accent4"/>
                        </a:solidFill>
                        <a:effectLst/>
                        <a:latin typeface="+mn-lt"/>
                        <a:ea typeface="+mn-ea"/>
                        <a:cs typeface="+mn-cs"/>
                      </a:endParaRPr>
                    </a:p>
                  </a:txBody>
                  <a:tcPr marL="68580" marR="68580" marT="0" marB="0">
                    <a:solidFill>
                      <a:srgbClr val="FEFFFE"/>
                    </a:solidFill>
                  </a:tcPr>
                </a:tc>
                <a:tc>
                  <a:txBody>
                    <a:bodyPr/>
                    <a:lstStyle/>
                    <a:p>
                      <a:pPr marL="171450" marR="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endParaRPr lang="en-US" sz="900" b="0" kern="1200" dirty="0">
                        <a:solidFill>
                          <a:schemeClr val="accent4"/>
                        </a:solidFill>
                        <a:effectLst/>
                        <a:latin typeface="+mn-lt"/>
                        <a:ea typeface="+mn-ea"/>
                        <a:cs typeface="+mn-cs"/>
                      </a:endParaRPr>
                    </a:p>
                  </a:txBody>
                  <a:tcPr marL="68580" marR="68580" marT="0" marB="0">
                    <a:solidFill>
                      <a:srgbClr val="FEFFFE"/>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CA" sz="900" b="0" kern="1200" dirty="0">
                          <a:solidFill>
                            <a:schemeClr val="accent4"/>
                          </a:solidFill>
                          <a:effectLst/>
                          <a:latin typeface="+mn-lt"/>
                          <a:ea typeface="+mn-ea"/>
                          <a:cs typeface="+mn-cs"/>
                        </a:rPr>
                        <a:t>Un </a:t>
                      </a:r>
                      <a:r>
                        <a:rPr lang="en-CA" sz="900" b="0" kern="1200" dirty="0" err="1">
                          <a:solidFill>
                            <a:schemeClr val="accent4"/>
                          </a:solidFill>
                          <a:effectLst/>
                          <a:latin typeface="+mn-lt"/>
                          <a:ea typeface="+mn-ea"/>
                          <a:cs typeface="+mn-cs"/>
                        </a:rPr>
                        <a:t>groupe</a:t>
                      </a:r>
                      <a:r>
                        <a:rPr lang="en-CA" sz="900" b="0" kern="1200" dirty="0">
                          <a:solidFill>
                            <a:schemeClr val="accent4"/>
                          </a:solidFill>
                          <a:effectLst/>
                          <a:latin typeface="+mn-lt"/>
                          <a:ea typeface="+mn-ea"/>
                          <a:cs typeface="+mn-cs"/>
                        </a:rPr>
                        <a:t> de travail </a:t>
                      </a:r>
                      <a:r>
                        <a:rPr lang="en-CA" sz="900" b="0" kern="1200" dirty="0" err="1">
                          <a:solidFill>
                            <a:schemeClr val="accent4"/>
                          </a:solidFill>
                          <a:effectLst/>
                          <a:latin typeface="+mn-lt"/>
                          <a:ea typeface="+mn-ea"/>
                          <a:cs typeface="+mn-cs"/>
                        </a:rPr>
                        <a:t>œuvre</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actuellement</a:t>
                      </a:r>
                      <a:r>
                        <a:rPr lang="en-CA" sz="900" b="0" kern="1200" dirty="0">
                          <a:solidFill>
                            <a:schemeClr val="accent4"/>
                          </a:solidFill>
                          <a:effectLst/>
                          <a:latin typeface="+mn-lt"/>
                          <a:ea typeface="+mn-ea"/>
                          <a:cs typeface="+mn-cs"/>
                        </a:rPr>
                        <a:t> à </a:t>
                      </a:r>
                      <a:r>
                        <a:rPr lang="en-CA" sz="900" b="0" kern="1200" dirty="0" err="1">
                          <a:solidFill>
                            <a:schemeClr val="accent4"/>
                          </a:solidFill>
                          <a:effectLst/>
                          <a:latin typeface="+mn-lt"/>
                          <a:ea typeface="+mn-ea"/>
                          <a:cs typeface="+mn-cs"/>
                        </a:rPr>
                        <a:t>l’établissement</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d’une</a:t>
                      </a:r>
                      <a:r>
                        <a:rPr lang="en-CA" sz="900" b="0" kern="1200" dirty="0">
                          <a:solidFill>
                            <a:schemeClr val="accent4"/>
                          </a:solidFill>
                          <a:effectLst/>
                          <a:latin typeface="+mn-lt"/>
                          <a:ea typeface="+mn-ea"/>
                          <a:cs typeface="+mn-cs"/>
                        </a:rPr>
                        <a:t> </a:t>
                      </a:r>
                      <a:r>
                        <a:rPr lang="en-CA" sz="900" b="0" kern="1200" dirty="0" err="1">
                          <a:solidFill>
                            <a:schemeClr val="accent4"/>
                          </a:solidFill>
                          <a:effectLst/>
                          <a:latin typeface="+mn-lt"/>
                          <a:ea typeface="+mn-ea"/>
                          <a:cs typeface="+mn-cs"/>
                        </a:rPr>
                        <a:t>clinique</a:t>
                      </a:r>
                      <a:r>
                        <a:rPr lang="en-CA" sz="900" b="0" kern="1200" dirty="0">
                          <a:solidFill>
                            <a:schemeClr val="accent4"/>
                          </a:solidFill>
                          <a:effectLst/>
                          <a:latin typeface="+mn-lt"/>
                          <a:ea typeface="+mn-ea"/>
                          <a:cs typeface="+mn-cs"/>
                        </a:rPr>
                        <a:t> satellite de </a:t>
                      </a:r>
                      <a:r>
                        <a:rPr lang="en-CA" sz="900" b="0" kern="1200" dirty="0" err="1">
                          <a:solidFill>
                            <a:schemeClr val="accent4"/>
                          </a:solidFill>
                          <a:effectLst/>
                          <a:latin typeface="+mn-lt"/>
                          <a:ea typeface="+mn-ea"/>
                          <a:cs typeface="+mn-cs"/>
                        </a:rPr>
                        <a:t>dépistage</a:t>
                      </a:r>
                      <a:r>
                        <a:rPr lang="en-CA" sz="900" b="0" kern="1200" dirty="0">
                          <a:solidFill>
                            <a:schemeClr val="accent4"/>
                          </a:solidFill>
                          <a:effectLst/>
                          <a:latin typeface="+mn-lt"/>
                          <a:ea typeface="+mn-ea"/>
                          <a:cs typeface="+mn-cs"/>
                        </a:rPr>
                        <a:t> du cancer du sein à Happy-Valley Goose Bay (</a:t>
                      </a:r>
                      <a:r>
                        <a:rPr lang="en-CA" sz="900" b="0" kern="1200" dirty="0" err="1">
                          <a:solidFill>
                            <a:schemeClr val="accent4"/>
                          </a:solidFill>
                          <a:effectLst/>
                          <a:latin typeface="+mn-lt"/>
                          <a:ea typeface="+mn-ea"/>
                          <a:cs typeface="+mn-cs"/>
                        </a:rPr>
                        <a:t>région</a:t>
                      </a:r>
                      <a:r>
                        <a:rPr lang="en-CA" sz="900" b="0" kern="1200" dirty="0">
                          <a:solidFill>
                            <a:schemeClr val="accent4"/>
                          </a:solidFill>
                          <a:effectLst/>
                          <a:latin typeface="+mn-lt"/>
                          <a:ea typeface="+mn-ea"/>
                          <a:cs typeface="+mn-cs"/>
                        </a:rPr>
                        <a:t> de </a:t>
                      </a:r>
                      <a:r>
                        <a:rPr lang="en-CA" sz="900" b="0" kern="1200" dirty="0" err="1">
                          <a:solidFill>
                            <a:schemeClr val="accent4"/>
                          </a:solidFill>
                          <a:effectLst/>
                          <a:latin typeface="+mn-lt"/>
                          <a:ea typeface="+mn-ea"/>
                          <a:cs typeface="+mn-cs"/>
                        </a:rPr>
                        <a:t>santé</a:t>
                      </a:r>
                      <a:r>
                        <a:rPr lang="en-CA" sz="900" b="0" kern="1200" dirty="0">
                          <a:solidFill>
                            <a:schemeClr val="accent4"/>
                          </a:solidFill>
                          <a:effectLst/>
                          <a:latin typeface="+mn-lt"/>
                          <a:ea typeface="+mn-ea"/>
                          <a:cs typeface="+mn-cs"/>
                        </a:rPr>
                        <a:t> Labrador-Grenfell)</a:t>
                      </a:r>
                      <a:endParaRPr lang="en-US" sz="900" b="0" kern="1200" dirty="0">
                        <a:solidFill>
                          <a:schemeClr val="accent4"/>
                        </a:solidFill>
                        <a:effectLst/>
                        <a:latin typeface="+mn-lt"/>
                        <a:ea typeface="+mn-ea"/>
                        <a:cs typeface="+mn-cs"/>
                      </a:endParaRPr>
                    </a:p>
                  </a:txBody>
                  <a:tcPr marL="68580" marR="68580" marT="0" marB="0">
                    <a:solidFill>
                      <a:srgbClr val="FEFFFE"/>
                    </a:solidFill>
                  </a:tcPr>
                </a:tc>
                <a:extLst>
                  <a:ext uri="{0D108BD9-81ED-4DB2-BD59-A6C34878D82A}">
                    <a16:rowId xmlns:a16="http://schemas.microsoft.com/office/drawing/2014/main" val="447586413"/>
                  </a:ext>
                </a:extLst>
              </a:tr>
            </a:tbl>
          </a:graphicData>
        </a:graphic>
      </p:graphicFrame>
    </p:spTree>
    <p:extLst>
      <p:ext uri="{BB962C8B-B14F-4D97-AF65-F5344CB8AC3E}">
        <p14:creationId xmlns:p14="http://schemas.microsoft.com/office/powerpoint/2010/main" val="13672183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684562" y="211735"/>
            <a:ext cx="10380786" cy="345482"/>
          </a:xfrm>
        </p:spPr>
        <p:txBody>
          <a:bodyPr>
            <a:normAutofit/>
          </a:bodyPr>
          <a:lstStyle/>
          <a:p>
            <a:r>
              <a:rPr lang="fr-FR" sz="1600" dirty="0"/>
              <a:t>Stratégies visant à améliorer le dépistage chez les personnes LGBTQ2S+ (1/2)</a:t>
            </a:r>
            <a:endParaRPr lang="en-US" sz="1600" dirty="0"/>
          </a:p>
        </p:txBody>
      </p:sp>
      <p:graphicFrame>
        <p:nvGraphicFramePr>
          <p:cNvPr id="2" name="Table 1">
            <a:extLst>
              <a:ext uri="{FF2B5EF4-FFF2-40B4-BE49-F238E27FC236}">
                <a16:creationId xmlns:a16="http://schemas.microsoft.com/office/drawing/2014/main" id="{D4766C69-7A37-D7F3-4C13-63439F1348BF}"/>
              </a:ext>
            </a:extLst>
          </p:cNvPr>
          <p:cNvGraphicFramePr>
            <a:graphicFrameLocks noGrp="1"/>
          </p:cNvGraphicFramePr>
          <p:nvPr>
            <p:extLst>
              <p:ext uri="{D42A27DB-BD31-4B8C-83A1-F6EECF244321}">
                <p14:modId xmlns:p14="http://schemas.microsoft.com/office/powerpoint/2010/main" val="2272652459"/>
              </p:ext>
            </p:extLst>
          </p:nvPr>
        </p:nvGraphicFramePr>
        <p:xfrm>
          <a:off x="156306" y="637528"/>
          <a:ext cx="11879385" cy="3786569"/>
        </p:xfrm>
        <a:graphic>
          <a:graphicData uri="http://schemas.openxmlformats.org/drawingml/2006/table">
            <a:tbl>
              <a:tblPr firstRow="1" firstCol="1">
                <a:tableStyleId>{5C22544A-7EE6-4342-B048-85BDC9FD1C3A}</a:tableStyleId>
              </a:tblPr>
              <a:tblGrid>
                <a:gridCol w="984245">
                  <a:extLst>
                    <a:ext uri="{9D8B030D-6E8A-4147-A177-3AD203B41FA5}">
                      <a16:colId xmlns:a16="http://schemas.microsoft.com/office/drawing/2014/main" val="4117233806"/>
                    </a:ext>
                  </a:extLst>
                </a:gridCol>
                <a:gridCol w="2723786">
                  <a:extLst>
                    <a:ext uri="{9D8B030D-6E8A-4147-A177-3AD203B41FA5}">
                      <a16:colId xmlns:a16="http://schemas.microsoft.com/office/drawing/2014/main" val="810568263"/>
                    </a:ext>
                  </a:extLst>
                </a:gridCol>
                <a:gridCol w="2723786">
                  <a:extLst>
                    <a:ext uri="{9D8B030D-6E8A-4147-A177-3AD203B41FA5}">
                      <a16:colId xmlns:a16="http://schemas.microsoft.com/office/drawing/2014/main" val="1341759362"/>
                    </a:ext>
                  </a:extLst>
                </a:gridCol>
                <a:gridCol w="1610650">
                  <a:extLst>
                    <a:ext uri="{9D8B030D-6E8A-4147-A177-3AD203B41FA5}">
                      <a16:colId xmlns:a16="http://schemas.microsoft.com/office/drawing/2014/main" val="1717457685"/>
                    </a:ext>
                  </a:extLst>
                </a:gridCol>
                <a:gridCol w="3836918">
                  <a:extLst>
                    <a:ext uri="{9D8B030D-6E8A-4147-A177-3AD203B41FA5}">
                      <a16:colId xmlns:a16="http://schemas.microsoft.com/office/drawing/2014/main" val="2464180176"/>
                    </a:ext>
                  </a:extLst>
                </a:gridCol>
              </a:tblGrid>
              <a:tr h="0">
                <a:tc>
                  <a:txBody>
                    <a:bodyPr/>
                    <a:lstStyle/>
                    <a:p>
                      <a:pPr marL="0" marR="0" algn="ctr">
                        <a:lnSpc>
                          <a:spcPct val="107000"/>
                        </a:lnSpc>
                        <a:spcBef>
                          <a:spcPts val="100"/>
                        </a:spcBef>
                        <a:spcAft>
                          <a:spcPts val="100"/>
                        </a:spcAft>
                      </a:pPr>
                      <a:r>
                        <a:rPr lang="en-US" sz="900" dirty="0">
                          <a:solidFill>
                            <a:schemeClr val="accent4"/>
                          </a:solidFill>
                          <a:effectLst/>
                        </a:rPr>
                        <a:t>P/T</a:t>
                      </a:r>
                      <a:endParaRPr lang="en-US" sz="9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0492" marR="30492" marT="0" marB="0" anchor="ctr">
                    <a:solidFill>
                      <a:schemeClr val="accent2">
                        <a:lumMod val="20000"/>
                        <a:lumOff val="80000"/>
                      </a:schemeClr>
                    </a:solidFill>
                  </a:tcPr>
                </a:tc>
                <a:tc>
                  <a:txBody>
                    <a:bodyPr/>
                    <a:lstStyle/>
                    <a:p>
                      <a:pPr marL="0" marR="0" algn="ctr">
                        <a:lnSpc>
                          <a:spcPct val="107000"/>
                        </a:lnSpc>
                        <a:spcBef>
                          <a:spcPts val="100"/>
                        </a:spcBef>
                        <a:spcAft>
                          <a:spcPts val="100"/>
                        </a:spcAft>
                      </a:pPr>
                      <a:r>
                        <a:rPr lang="en-US" sz="900" b="1" kern="1200" dirty="0">
                          <a:solidFill>
                            <a:schemeClr val="accent4"/>
                          </a:solidFill>
                          <a:effectLst/>
                          <a:latin typeface="+mn-lt"/>
                          <a:ea typeface="+mn-ea"/>
                          <a:cs typeface="+mn-cs"/>
                        </a:rPr>
                        <a:t>Public(s) </a:t>
                      </a:r>
                      <a:r>
                        <a:rPr lang="en-US" sz="900" b="1" kern="1200" dirty="0" err="1">
                          <a:solidFill>
                            <a:schemeClr val="accent4"/>
                          </a:solidFill>
                          <a:effectLst/>
                          <a:latin typeface="+mn-lt"/>
                          <a:ea typeface="+mn-ea"/>
                          <a:cs typeface="+mn-cs"/>
                        </a:rPr>
                        <a:t>visé</a:t>
                      </a:r>
                      <a:r>
                        <a:rPr lang="en-US" sz="900" b="1" kern="1200" dirty="0">
                          <a:solidFill>
                            <a:schemeClr val="accent4"/>
                          </a:solidFill>
                          <a:effectLst/>
                          <a:latin typeface="+mn-lt"/>
                          <a:ea typeface="+mn-ea"/>
                          <a:cs typeface="+mn-cs"/>
                        </a:rPr>
                        <a:t>(s) :</a:t>
                      </a:r>
                    </a:p>
                  </a:txBody>
                  <a:tcPr marL="68580" marR="68580" marT="0" marB="0">
                    <a:solidFill>
                      <a:schemeClr val="accent2">
                        <a:lumMod val="20000"/>
                        <a:lumOff val="80000"/>
                      </a:schemeClr>
                    </a:solidFill>
                  </a:tcPr>
                </a:tc>
                <a:tc>
                  <a:txBody>
                    <a:bodyPr/>
                    <a:lstStyle/>
                    <a:p>
                      <a:pPr marL="0" marR="0" algn="ctr">
                        <a:lnSpc>
                          <a:spcPct val="107000"/>
                        </a:lnSpc>
                        <a:spcBef>
                          <a:spcPts val="100"/>
                        </a:spcBef>
                        <a:spcAft>
                          <a:spcPts val="100"/>
                        </a:spcAft>
                      </a:pPr>
                      <a:r>
                        <a:rPr lang="en-US" sz="900" b="1" kern="1200" dirty="0" err="1">
                          <a:solidFill>
                            <a:schemeClr val="accent4"/>
                          </a:solidFill>
                          <a:effectLst/>
                          <a:latin typeface="+mn-lt"/>
                          <a:ea typeface="+mn-ea"/>
                          <a:cs typeface="+mn-cs"/>
                        </a:rPr>
                        <a:t>Stratégies</a:t>
                      </a:r>
                      <a:r>
                        <a:rPr lang="en-US" sz="900" b="1" kern="1200" dirty="0">
                          <a:solidFill>
                            <a:schemeClr val="accent4"/>
                          </a:solidFill>
                          <a:effectLst/>
                          <a:latin typeface="+mn-lt"/>
                          <a:ea typeface="+mn-ea"/>
                          <a:cs typeface="+mn-cs"/>
                        </a:rPr>
                        <a:t> </a:t>
                      </a:r>
                      <a:r>
                        <a:rPr lang="en-US" sz="900" b="1" kern="1200" dirty="0" err="1">
                          <a:solidFill>
                            <a:schemeClr val="accent4"/>
                          </a:solidFill>
                          <a:effectLst/>
                          <a:latin typeface="+mn-lt"/>
                          <a:ea typeface="+mn-ea"/>
                          <a:cs typeface="+mn-cs"/>
                        </a:rPr>
                        <a:t>utilisées</a:t>
                      </a:r>
                      <a:r>
                        <a:rPr lang="en-US" sz="900" b="1" kern="1200" dirty="0">
                          <a:solidFill>
                            <a:schemeClr val="accent4"/>
                          </a:solidFill>
                          <a:effectLst/>
                          <a:latin typeface="+mn-lt"/>
                          <a:ea typeface="+mn-ea"/>
                          <a:cs typeface="+mn-cs"/>
                        </a:rPr>
                        <a:t> :</a:t>
                      </a:r>
                    </a:p>
                  </a:txBody>
                  <a:tcPr marL="68580" marR="68580" marT="0" marB="0">
                    <a:solidFill>
                      <a:schemeClr val="accent2">
                        <a:lumMod val="20000"/>
                        <a:lumOff val="80000"/>
                      </a:schemeClr>
                    </a:solidFill>
                  </a:tcPr>
                </a:tc>
                <a:tc>
                  <a:txBody>
                    <a:bodyPr/>
                    <a:lstStyle/>
                    <a:p>
                      <a:pPr marL="0" marR="0" algn="ctr">
                        <a:lnSpc>
                          <a:spcPct val="107000"/>
                        </a:lnSpc>
                        <a:spcBef>
                          <a:spcPts val="720"/>
                        </a:spcBef>
                        <a:spcAft>
                          <a:spcPts val="720"/>
                        </a:spcAft>
                      </a:pPr>
                      <a:r>
                        <a:rPr lang="en-US" sz="900" b="1" kern="1200" dirty="0" err="1">
                          <a:solidFill>
                            <a:schemeClr val="accent4"/>
                          </a:solidFill>
                          <a:effectLst/>
                          <a:latin typeface="+mn-lt"/>
                          <a:ea typeface="+mn-ea"/>
                          <a:cs typeface="+mn-cs"/>
                        </a:rPr>
                        <a:t>Stratégie</a:t>
                      </a:r>
                      <a:r>
                        <a:rPr lang="en-US" sz="900" b="1" kern="1200" dirty="0">
                          <a:solidFill>
                            <a:schemeClr val="accent4"/>
                          </a:solidFill>
                          <a:effectLst/>
                          <a:latin typeface="+mn-lt"/>
                          <a:ea typeface="+mn-ea"/>
                          <a:cs typeface="+mn-cs"/>
                        </a:rPr>
                        <a:t> </a:t>
                      </a:r>
                      <a:r>
                        <a:rPr lang="en-US" sz="900" b="1" kern="1200" dirty="0" err="1">
                          <a:solidFill>
                            <a:schemeClr val="accent4"/>
                          </a:solidFill>
                          <a:effectLst/>
                          <a:latin typeface="+mn-lt"/>
                          <a:ea typeface="+mn-ea"/>
                          <a:cs typeface="+mn-cs"/>
                        </a:rPr>
                        <a:t>élaborée</a:t>
                      </a:r>
                      <a:r>
                        <a:rPr lang="en-US" sz="900" b="1" kern="1200" dirty="0">
                          <a:solidFill>
                            <a:schemeClr val="accent4"/>
                          </a:solidFill>
                          <a:effectLst/>
                          <a:latin typeface="+mn-lt"/>
                          <a:ea typeface="+mn-ea"/>
                          <a:cs typeface="+mn-cs"/>
                        </a:rPr>
                        <a:t> </a:t>
                      </a:r>
                      <a:r>
                        <a:rPr lang="en-US" sz="900" b="1" kern="1200" dirty="0" err="1">
                          <a:solidFill>
                            <a:schemeClr val="accent4"/>
                          </a:solidFill>
                          <a:effectLst/>
                          <a:latin typeface="+mn-lt"/>
                          <a:ea typeface="+mn-ea"/>
                          <a:cs typeface="+mn-cs"/>
                        </a:rPr>
                        <a:t>conjointement</a:t>
                      </a:r>
                      <a:r>
                        <a:rPr lang="en-US" sz="900" b="1" kern="1200" dirty="0">
                          <a:solidFill>
                            <a:schemeClr val="accent4"/>
                          </a:solidFill>
                          <a:effectLst/>
                          <a:latin typeface="+mn-lt"/>
                          <a:ea typeface="+mn-ea"/>
                          <a:cs typeface="+mn-cs"/>
                        </a:rPr>
                        <a:t> avec le </a:t>
                      </a:r>
                      <a:r>
                        <a:rPr lang="en-US" sz="900" b="1" kern="1200" dirty="0" err="1">
                          <a:solidFill>
                            <a:schemeClr val="accent4"/>
                          </a:solidFill>
                          <a:effectLst/>
                          <a:latin typeface="+mn-lt"/>
                          <a:ea typeface="+mn-ea"/>
                          <a:cs typeface="+mn-cs"/>
                        </a:rPr>
                        <a:t>groupe</a:t>
                      </a:r>
                      <a:r>
                        <a:rPr lang="en-US" sz="900" b="1" kern="1200" dirty="0">
                          <a:solidFill>
                            <a:schemeClr val="accent4"/>
                          </a:solidFill>
                          <a:effectLst/>
                          <a:latin typeface="+mn-lt"/>
                          <a:ea typeface="+mn-ea"/>
                          <a:cs typeface="+mn-cs"/>
                        </a:rPr>
                        <a:t> </a:t>
                      </a:r>
                      <a:r>
                        <a:rPr lang="en-US" sz="900" b="1" kern="1200" dirty="0" err="1">
                          <a:solidFill>
                            <a:schemeClr val="accent4"/>
                          </a:solidFill>
                          <a:effectLst/>
                          <a:latin typeface="+mn-lt"/>
                          <a:ea typeface="+mn-ea"/>
                          <a:cs typeface="+mn-cs"/>
                        </a:rPr>
                        <a:t>concerné</a:t>
                      </a:r>
                      <a:endParaRPr lang="en-US" sz="900" b="1" kern="1200" dirty="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720"/>
                        </a:spcBef>
                        <a:spcAft>
                          <a:spcPts val="720"/>
                        </a:spcAft>
                      </a:pPr>
                      <a:r>
                        <a:rPr lang="en-US" sz="900" b="1" kern="1200" dirty="0">
                          <a:solidFill>
                            <a:schemeClr val="accent4"/>
                          </a:solidFill>
                          <a:effectLst/>
                          <a:latin typeface="+mn-lt"/>
                          <a:ea typeface="+mn-ea"/>
                          <a:cs typeface="+mn-cs"/>
                        </a:rPr>
                        <a:t>Description des </a:t>
                      </a:r>
                      <a:r>
                        <a:rPr lang="en-US" sz="900" b="1" kern="1200" dirty="0" err="1">
                          <a:solidFill>
                            <a:schemeClr val="accent4"/>
                          </a:solidFill>
                          <a:effectLst/>
                          <a:latin typeface="+mn-lt"/>
                          <a:ea typeface="+mn-ea"/>
                          <a:cs typeface="+mn-cs"/>
                        </a:rPr>
                        <a:t>activités</a:t>
                      </a:r>
                      <a:r>
                        <a:rPr lang="en-US" sz="900" b="1" kern="1200" dirty="0">
                          <a:solidFill>
                            <a:schemeClr val="accent4"/>
                          </a:solidFill>
                          <a:effectLst/>
                          <a:latin typeface="+mn-lt"/>
                          <a:ea typeface="+mn-ea"/>
                          <a:cs typeface="+mn-cs"/>
                        </a:rPr>
                        <a:t> </a:t>
                      </a:r>
                      <a:r>
                        <a:rPr lang="en-US" sz="900" b="1" kern="1200" dirty="0" err="1">
                          <a:solidFill>
                            <a:schemeClr val="accent4"/>
                          </a:solidFill>
                          <a:effectLst/>
                          <a:latin typeface="+mn-lt"/>
                          <a:ea typeface="+mn-ea"/>
                          <a:cs typeface="+mn-cs"/>
                        </a:rPr>
                        <a:t>visant</a:t>
                      </a:r>
                      <a:r>
                        <a:rPr lang="en-US" sz="900" b="1" kern="1200" dirty="0">
                          <a:solidFill>
                            <a:schemeClr val="accent4"/>
                          </a:solidFill>
                          <a:effectLst/>
                          <a:latin typeface="+mn-lt"/>
                          <a:ea typeface="+mn-ea"/>
                          <a:cs typeface="+mn-cs"/>
                        </a:rPr>
                        <a:t> à </a:t>
                      </a:r>
                      <a:r>
                        <a:rPr lang="en-US" sz="900" b="1" kern="1200" dirty="0" err="1">
                          <a:solidFill>
                            <a:schemeClr val="accent4"/>
                          </a:solidFill>
                          <a:effectLst/>
                          <a:latin typeface="+mn-lt"/>
                          <a:ea typeface="+mn-ea"/>
                          <a:cs typeface="+mn-cs"/>
                        </a:rPr>
                        <a:t>accroître</a:t>
                      </a:r>
                      <a:r>
                        <a:rPr lang="en-US" sz="900" b="1" kern="1200" dirty="0">
                          <a:solidFill>
                            <a:schemeClr val="accent4"/>
                          </a:solidFill>
                          <a:effectLst/>
                          <a:latin typeface="+mn-lt"/>
                          <a:ea typeface="+mn-ea"/>
                          <a:cs typeface="+mn-cs"/>
                        </a:rPr>
                        <a:t> la participation au </a:t>
                      </a:r>
                      <a:r>
                        <a:rPr lang="en-US" sz="900" b="1" kern="1200" dirty="0" err="1">
                          <a:solidFill>
                            <a:schemeClr val="accent4"/>
                          </a:solidFill>
                          <a:effectLst/>
                          <a:latin typeface="+mn-lt"/>
                          <a:ea typeface="+mn-ea"/>
                          <a:cs typeface="+mn-cs"/>
                        </a:rPr>
                        <a:t>dépistage</a:t>
                      </a:r>
                      <a:r>
                        <a:rPr lang="en-US" sz="900" b="1" kern="1200" dirty="0">
                          <a:solidFill>
                            <a:schemeClr val="accent4"/>
                          </a:solidFill>
                          <a:effectLst/>
                          <a:latin typeface="+mn-lt"/>
                          <a:ea typeface="+mn-ea"/>
                          <a:cs typeface="+mn-cs"/>
                        </a:rPr>
                        <a:t> des </a:t>
                      </a:r>
                      <a:r>
                        <a:rPr lang="en-US" sz="900" b="1" kern="1200" dirty="0" err="1">
                          <a:solidFill>
                            <a:schemeClr val="accent4"/>
                          </a:solidFill>
                          <a:effectLst/>
                          <a:latin typeface="+mn-lt"/>
                          <a:ea typeface="+mn-ea"/>
                          <a:cs typeface="+mn-cs"/>
                        </a:rPr>
                        <a:t>personnes</a:t>
                      </a:r>
                      <a:r>
                        <a:rPr lang="en-US" sz="900" b="1" kern="1200" dirty="0">
                          <a:solidFill>
                            <a:schemeClr val="accent4"/>
                          </a:solidFill>
                          <a:effectLst/>
                          <a:latin typeface="+mn-lt"/>
                          <a:ea typeface="+mn-ea"/>
                          <a:cs typeface="+mn-cs"/>
                        </a:rPr>
                        <a:t> LGBTQ2S+</a:t>
                      </a:r>
                    </a:p>
                  </a:txBody>
                  <a:tcPr marL="68580" marR="68580" marT="0" marB="0">
                    <a:solidFill>
                      <a:schemeClr val="accent2">
                        <a:lumMod val="20000"/>
                        <a:lumOff val="80000"/>
                      </a:schemeClr>
                    </a:solidFill>
                  </a:tcPr>
                </a:tc>
                <a:extLst>
                  <a:ext uri="{0D108BD9-81ED-4DB2-BD59-A6C34878D82A}">
                    <a16:rowId xmlns:a16="http://schemas.microsoft.com/office/drawing/2014/main" val="2012222762"/>
                  </a:ext>
                </a:extLst>
              </a:tr>
              <a:tr h="336363">
                <a:tc>
                  <a:txBody>
                    <a:bodyPr/>
                    <a:lstStyle/>
                    <a:p>
                      <a:pPr marL="0" marR="0" algn="ctr">
                        <a:lnSpc>
                          <a:spcPct val="107000"/>
                        </a:lnSpc>
                        <a:spcBef>
                          <a:spcPts val="0"/>
                        </a:spcBef>
                        <a:spcAft>
                          <a:spcPts val="720"/>
                        </a:spcAft>
                      </a:pPr>
                      <a:r>
                        <a:rPr lang="en-US" sz="900" b="1" kern="1200" dirty="0">
                          <a:solidFill>
                            <a:schemeClr val="accent4"/>
                          </a:solidFill>
                          <a:effectLst/>
                          <a:latin typeface="+mn-lt"/>
                          <a:ea typeface="+mn-ea"/>
                          <a:cs typeface="+mn-cs"/>
                        </a:rPr>
                        <a:t>C. B.</a:t>
                      </a:r>
                    </a:p>
                  </a:txBody>
                  <a:tcPr marL="68580" marR="68580" marT="0" marB="0">
                    <a:solidFill>
                      <a:schemeClr val="accent2">
                        <a:lumMod val="20000"/>
                        <a:lumOff val="80000"/>
                      </a:schemeClr>
                    </a:solidFill>
                  </a:tcPr>
                </a:tc>
                <a:tc>
                  <a:txBody>
                    <a:bodyPr/>
                    <a:lstStyle/>
                    <a:p>
                      <a:pPr marL="171450" marR="0" indent="-171450">
                        <a:spcBef>
                          <a:spcPts val="720"/>
                        </a:spcBef>
                        <a:spcAft>
                          <a:spcPts val="720"/>
                        </a:spcAft>
                        <a:buFont typeface="Arial" panose="020B0604020202020204" pitchFamily="34" charset="0"/>
                        <a:buChar char="•"/>
                        <a:tabLst>
                          <a:tab pos="228600" algn="l"/>
                          <a:tab pos="457200" algn="l"/>
                        </a:tabLst>
                      </a:pPr>
                      <a:r>
                        <a:rPr lang="en-CA" sz="1000" b="0" kern="1200" dirty="0" err="1">
                          <a:solidFill>
                            <a:srgbClr val="000000"/>
                          </a:solidFill>
                          <a:effectLst/>
                          <a:latin typeface="Calibri" panose="020F0502020204030204" pitchFamily="34" charset="0"/>
                          <a:ea typeface="Yu Mincho" panose="02020400000000000000" pitchFamily="18" charset="-128"/>
                          <a:cs typeface="Calibri" panose="020F0502020204030204" pitchFamily="34" charset="0"/>
                        </a:rPr>
                        <a:t>Personnes</a:t>
                      </a:r>
                      <a:r>
                        <a:rPr lang="en-CA" sz="1000" b="0" kern="1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 </a:t>
                      </a:r>
                      <a:r>
                        <a:rPr lang="en-CA" sz="1000" b="0" kern="1200" dirty="0" err="1">
                          <a:solidFill>
                            <a:srgbClr val="000000"/>
                          </a:solidFill>
                          <a:effectLst/>
                          <a:latin typeface="Calibri" panose="020F0502020204030204" pitchFamily="34" charset="0"/>
                          <a:ea typeface="Yu Mincho" panose="02020400000000000000" pitchFamily="18" charset="-128"/>
                          <a:cs typeface="Calibri" panose="020F0502020204030204" pitchFamily="34" charset="0"/>
                        </a:rPr>
                        <a:t>transgenres</a:t>
                      </a:r>
                      <a:endParaRPr lang="en-US" sz="1000" b="0" kern="1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solidFill>
                      <a:srgbClr val="FEFFFE"/>
                    </a:solidFill>
                  </a:tcPr>
                </a:tc>
                <a:tc>
                  <a:txBody>
                    <a:bodyPr/>
                    <a:lstStyle/>
                    <a:p>
                      <a:pPr marL="171450" marR="0" lvl="0" indent="-171450">
                        <a:lnSpc>
                          <a:spcPct val="100000"/>
                        </a:lnSpc>
                        <a:spcBef>
                          <a:spcPts val="0"/>
                        </a:spcBef>
                        <a:spcAft>
                          <a:spcPts val="0"/>
                        </a:spcAft>
                        <a:buFont typeface="Arial" panose="020B0604020202020204" pitchFamily="34" charset="0"/>
                        <a:buChar char="•"/>
                      </a:pP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Site Web</a:t>
                      </a:r>
                    </a:p>
                    <a:p>
                      <a:pPr marL="171450" marR="0" lvl="0" indent="-171450">
                        <a:lnSpc>
                          <a:spcPct val="100000"/>
                        </a:lnSpc>
                        <a:spcBef>
                          <a:spcPts val="0"/>
                        </a:spcBef>
                        <a:spcAft>
                          <a:spcPts val="0"/>
                        </a:spcAft>
                        <a:buFont typeface="Arial" panose="020B0604020202020204" pitchFamily="34" charset="0"/>
                        <a:buChar char="•"/>
                      </a:pP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Documents papier</a:t>
                      </a:r>
                    </a:p>
                    <a:p>
                      <a:pPr marL="171450" marR="0" lvl="0" indent="-171450">
                        <a:lnSpc>
                          <a:spcPct val="100000"/>
                        </a:lnSpc>
                        <a:spcBef>
                          <a:spcPts val="0"/>
                        </a:spcBef>
                        <a:spcAft>
                          <a:spcPts val="0"/>
                        </a:spcAft>
                        <a:buFont typeface="Arial" panose="020B0604020202020204" pitchFamily="34" charset="0"/>
                        <a:buChar char="•"/>
                      </a:pP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Formation des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prestataires</a:t>
                      </a:r>
                      <a:endPar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EFFFE"/>
                    </a:solidFill>
                  </a:tcPr>
                </a:tc>
                <a:tc>
                  <a:txBody>
                    <a:bodyPr/>
                    <a:lstStyle/>
                    <a:p>
                      <a:pPr marL="99695" marR="0">
                        <a:lnSpc>
                          <a:spcPct val="107000"/>
                        </a:lnSpc>
                        <a:spcBef>
                          <a:spcPts val="720"/>
                        </a:spcBef>
                        <a:spcAft>
                          <a:spcPts val="720"/>
                        </a:spcAft>
                      </a:pPr>
                      <a:r>
                        <a:rPr lang="en-US" sz="1000" b="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Toutes: ✓</a:t>
                      </a:r>
                    </a:p>
                  </a:txBody>
                  <a:tcPr marL="68580" marR="68580" marT="0" marB="0">
                    <a:solidFill>
                      <a:srgbClr val="FEFFFE"/>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BC Cancer Breast Screening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offre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aux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personnes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transgenres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des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renseignements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notamment</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éducatifs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contenant</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des conseils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matière de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dépistage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latinLnBrk="0" hangingPunct="1">
                        <a:lnSpc>
                          <a:spcPct val="100000"/>
                        </a:lnSpc>
                        <a:spcBef>
                          <a:spcPts val="0"/>
                        </a:spcBef>
                        <a:spcAft>
                          <a:spcPts val="0"/>
                        </a:spcAft>
                        <a:buFont typeface="Arial" panose="020B0604020202020204" pitchFamily="34" charset="0"/>
                        <a:buNone/>
                      </a:pPr>
                      <a:endPar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EFFFE"/>
                    </a:solidFill>
                  </a:tcPr>
                </a:tc>
                <a:extLst>
                  <a:ext uri="{0D108BD9-81ED-4DB2-BD59-A6C34878D82A}">
                    <a16:rowId xmlns:a16="http://schemas.microsoft.com/office/drawing/2014/main" val="675305120"/>
                  </a:ext>
                </a:extLst>
              </a:tr>
              <a:tr h="103652">
                <a:tc>
                  <a:txBody>
                    <a:bodyPr/>
                    <a:lstStyle/>
                    <a:p>
                      <a:pPr marL="0" marR="0" algn="ctr">
                        <a:lnSpc>
                          <a:spcPct val="107000"/>
                        </a:lnSpc>
                        <a:spcBef>
                          <a:spcPts val="0"/>
                        </a:spcBef>
                        <a:spcAft>
                          <a:spcPts val="0"/>
                        </a:spcAft>
                      </a:pPr>
                      <a:r>
                        <a:rPr lang="en-US" sz="900" b="1" kern="1200" dirty="0">
                          <a:solidFill>
                            <a:schemeClr val="accent4"/>
                          </a:solidFill>
                          <a:effectLst/>
                          <a:latin typeface="+mn-lt"/>
                          <a:ea typeface="+mn-ea"/>
                          <a:cs typeface="+mn-cs"/>
                        </a:rPr>
                        <a:t>Alb.</a:t>
                      </a:r>
                    </a:p>
                  </a:txBody>
                  <a:tcPr marL="68580" marR="68580" marT="0" marB="0">
                    <a:solidFill>
                      <a:schemeClr val="accent2">
                        <a:lumMod val="20000"/>
                        <a:lumOff val="80000"/>
                      </a:schemeClr>
                    </a:solidFill>
                  </a:tcPr>
                </a:tc>
                <a:tc>
                  <a:txBody>
                    <a:bodyPr/>
                    <a:lstStyle/>
                    <a:p>
                      <a:pPr marL="171450" marR="0" lvl="0" indent="-171450">
                        <a:lnSpc>
                          <a:spcPct val="107000"/>
                        </a:lnSpc>
                        <a:spcBef>
                          <a:spcPts val="720"/>
                        </a:spcBef>
                        <a:spcAft>
                          <a:spcPts val="720"/>
                        </a:spcAft>
                        <a:buFont typeface="Arial" panose="020B0604020202020204" pitchFamily="34" charset="0"/>
                        <a:buChar char="•"/>
                      </a:pP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Personnes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s’identifiant</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comme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LGBTQ2S+</a:t>
                      </a:r>
                    </a:p>
                    <a:p>
                      <a:pPr marL="171450" marR="0" lvl="0" indent="-171450">
                        <a:lnSpc>
                          <a:spcPct val="107000"/>
                        </a:lnSpc>
                        <a:spcBef>
                          <a:spcPts val="720"/>
                        </a:spcBef>
                        <a:spcAft>
                          <a:spcPts val="720"/>
                        </a:spcAft>
                        <a:buFont typeface="Arial" panose="020B0604020202020204" pitchFamily="34" charset="0"/>
                        <a:buChar char="•"/>
                      </a:pP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FSP des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personnes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LGBTQ2S+</a:t>
                      </a:r>
                    </a:p>
                  </a:txBody>
                  <a:tcPr marL="68580" marR="68580" marT="0" marB="0">
                    <a:solidFill>
                      <a:srgbClr val="FEFFFE"/>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Site Web</a:t>
                      </a:r>
                      <a:endParaRPr lang="en-US" sz="1000" b="0" kern="1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Documents papier</a:t>
                      </a:r>
                      <a:endParaRPr lang="en-US" sz="1000" b="0" kern="1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Formation des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prestataires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solidFill>
                      <a:srgbClr val="FEFFFE"/>
                    </a:solidFill>
                  </a:tcPr>
                </a:tc>
                <a:tc>
                  <a:txBody>
                    <a:bodyPr/>
                    <a:lstStyle/>
                    <a:p>
                      <a:pPr marL="99695" marR="0">
                        <a:lnSpc>
                          <a:spcPct val="107000"/>
                        </a:lnSpc>
                        <a:spcBef>
                          <a:spcPts val="720"/>
                        </a:spcBef>
                        <a:spcAft>
                          <a:spcPts val="720"/>
                        </a:spcAft>
                      </a:pP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Toutes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solidFill>
                      <a:srgbClr val="FEFFFE"/>
                    </a:solidFill>
                  </a:tcPr>
                </a:tc>
                <a:tc>
                  <a:txBody>
                    <a:bodyPr/>
                    <a:lstStyle/>
                    <a:p>
                      <a:pPr marL="171450" marR="0" lvl="0" indent="-171450">
                        <a:lnSpc>
                          <a:spcPct val="100000"/>
                        </a:lnSpc>
                        <a:spcBef>
                          <a:spcPts val="0"/>
                        </a:spcBef>
                        <a:spcAft>
                          <a:spcPts val="0"/>
                        </a:spcAft>
                        <a:buFont typeface="Arial" panose="020B0604020202020204" pitchFamily="34" charset="0"/>
                        <a:buChar char="•"/>
                      </a:pP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Premières étapes du dialogue avec les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représentants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des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groupes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LGBTQ2S+,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vue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d’élaborer</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des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ressources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et des formulations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inclusives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appropriées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dans la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correspondance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ainsi</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que des aides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particulières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pour les FSP</a:t>
                      </a:r>
                    </a:p>
                    <a:p>
                      <a:pPr marL="171450" marR="0" lvl="0" indent="-171450">
                        <a:lnSpc>
                          <a:spcPct val="100000"/>
                        </a:lnSpc>
                        <a:spcBef>
                          <a:spcPts val="0"/>
                        </a:spcBef>
                        <a:spcAft>
                          <a:spcPts val="0"/>
                        </a:spcAft>
                        <a:buFont typeface="Arial" panose="020B0604020202020204" pitchFamily="34" charset="0"/>
                        <a:buChar char="•"/>
                      </a:pP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Exploration de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différentes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méthodes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visant</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à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actualiser</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la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façon</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dont</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la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collecte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données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sur le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sexe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et/</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ou</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le genre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peut</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servir</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base à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participation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adéquate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au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dépistage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marR="0" lvl="0" indent="0">
                        <a:lnSpc>
                          <a:spcPct val="100000"/>
                        </a:lnSpc>
                        <a:spcBef>
                          <a:spcPts val="0"/>
                        </a:spcBef>
                        <a:spcAft>
                          <a:spcPts val="0"/>
                        </a:spcAft>
                        <a:buFont typeface="Arial" panose="020B0604020202020204" pitchFamily="34" charset="0"/>
                        <a:buNone/>
                      </a:pPr>
                      <a:endPar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EFFFE"/>
                    </a:solidFill>
                  </a:tcPr>
                </a:tc>
                <a:extLst>
                  <a:ext uri="{0D108BD9-81ED-4DB2-BD59-A6C34878D82A}">
                    <a16:rowId xmlns:a16="http://schemas.microsoft.com/office/drawing/2014/main" val="1834019753"/>
                  </a:ext>
                </a:extLst>
              </a:tr>
              <a:tr h="0">
                <a:tc>
                  <a:txBody>
                    <a:bodyPr/>
                    <a:lstStyle/>
                    <a:p>
                      <a:pPr marL="0" marR="0" algn="ctr">
                        <a:lnSpc>
                          <a:spcPct val="107000"/>
                        </a:lnSpc>
                        <a:spcBef>
                          <a:spcPts val="0"/>
                        </a:spcBef>
                        <a:spcAft>
                          <a:spcPts val="0"/>
                        </a:spcAft>
                      </a:pPr>
                      <a:r>
                        <a:rPr lang="en-US" sz="900" b="1" kern="1200" dirty="0">
                          <a:solidFill>
                            <a:schemeClr val="accent4"/>
                          </a:solidFill>
                          <a:effectLst/>
                          <a:latin typeface="+mn-lt"/>
                          <a:ea typeface="+mn-ea"/>
                          <a:cs typeface="+mn-cs"/>
                        </a:rPr>
                        <a:t>Sask.</a:t>
                      </a:r>
                    </a:p>
                  </a:txBody>
                  <a:tcPr marL="68580" marR="68580" marT="0" marB="0">
                    <a:solidFill>
                      <a:schemeClr val="accent2">
                        <a:lumMod val="20000"/>
                        <a:lumOff val="80000"/>
                      </a:schemeClr>
                    </a:solidFill>
                  </a:tcPr>
                </a:tc>
                <a:tc>
                  <a:txBody>
                    <a:bodyPr/>
                    <a:lstStyle/>
                    <a:p>
                      <a:pPr marL="171450" marR="0" indent="-171450">
                        <a:lnSpc>
                          <a:spcPct val="107000"/>
                        </a:lnSpc>
                        <a:spcBef>
                          <a:spcPts val="720"/>
                        </a:spcBef>
                        <a:spcAft>
                          <a:spcPts val="0"/>
                        </a:spcAft>
                        <a:buFont typeface="Arial" panose="020B0604020202020204" pitchFamily="34" charset="0"/>
                        <a:buChar char="•"/>
                      </a:pP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Personnes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LGBTQ2S+</a:t>
                      </a:r>
                      <a:endParaRPr lang="en-US" sz="1000" b="0" kern="1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solidFill>
                      <a:srgbClr val="FEFFFE"/>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Partenariats</a:t>
                      </a:r>
                      <a:endPar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EFFFE"/>
                    </a:solidFill>
                  </a:tcPr>
                </a:tc>
                <a:tc>
                  <a:txBody>
                    <a:bodyPr/>
                    <a:lstStyle/>
                    <a:p>
                      <a:pPr marL="99695" marR="0">
                        <a:lnSpc>
                          <a:spcPct val="107000"/>
                        </a:lnSpc>
                        <a:spcBef>
                          <a:spcPts val="720"/>
                        </a:spcBef>
                        <a:spcAft>
                          <a:spcPts val="720"/>
                        </a:spcAft>
                      </a:pPr>
                      <a:r>
                        <a:rPr lang="en-US" sz="1000" b="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solidFill>
                      <a:srgbClr val="FEFFFE"/>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Partenariat</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avec OUT Saskatoon et avec les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intervenants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-pivots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santé</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pour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créer</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un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logiciel</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dépistage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plus inclusive</a:t>
                      </a:r>
                    </a:p>
                    <a:p>
                      <a:pPr marL="0" marR="0" lvl="0" indent="0" algn="l" defTabSz="914400" rtl="0" eaLnBrk="1" latinLnBrk="0" hangingPunct="1">
                        <a:lnSpc>
                          <a:spcPct val="100000"/>
                        </a:lnSpc>
                        <a:spcBef>
                          <a:spcPts val="0"/>
                        </a:spcBef>
                        <a:spcAft>
                          <a:spcPts val="0"/>
                        </a:spcAft>
                        <a:buFont typeface="Arial" panose="020B0604020202020204" pitchFamily="34" charset="0"/>
                        <a:buNone/>
                      </a:pPr>
                      <a:endPar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EFFFE"/>
                    </a:solidFill>
                  </a:tcPr>
                </a:tc>
                <a:extLst>
                  <a:ext uri="{0D108BD9-81ED-4DB2-BD59-A6C34878D82A}">
                    <a16:rowId xmlns:a16="http://schemas.microsoft.com/office/drawing/2014/main" val="4067896663"/>
                  </a:ext>
                </a:extLst>
              </a:tr>
              <a:tr h="86377">
                <a:tc>
                  <a:txBody>
                    <a:bodyPr/>
                    <a:lstStyle/>
                    <a:p>
                      <a:pPr marL="0" marR="0" algn="ctr">
                        <a:lnSpc>
                          <a:spcPct val="107000"/>
                        </a:lnSpc>
                        <a:spcBef>
                          <a:spcPts val="0"/>
                        </a:spcBef>
                        <a:spcAft>
                          <a:spcPts val="0"/>
                        </a:spcAft>
                      </a:pPr>
                      <a:r>
                        <a:rPr lang="en-US" sz="900" b="1" kern="1200" dirty="0">
                          <a:solidFill>
                            <a:schemeClr val="accent4"/>
                          </a:solidFill>
                          <a:effectLst/>
                          <a:latin typeface="+mn-lt"/>
                          <a:ea typeface="+mn-ea"/>
                          <a:cs typeface="+mn-cs"/>
                        </a:rPr>
                        <a:t>Man.</a:t>
                      </a:r>
                    </a:p>
                  </a:txBody>
                  <a:tcPr marL="68580" marR="68580" marT="0" marB="0">
                    <a:solidFill>
                      <a:schemeClr val="accent2">
                        <a:lumMod val="20000"/>
                        <a:lumOff val="80000"/>
                      </a:schemeClr>
                    </a:solidFill>
                  </a:tcPr>
                </a:tc>
                <a:tc>
                  <a:txBody>
                    <a:bodyPr/>
                    <a:lstStyle/>
                    <a:p>
                      <a:pPr marL="171450" marR="0" lvl="0" indent="-171450">
                        <a:lnSpc>
                          <a:spcPct val="107000"/>
                        </a:lnSpc>
                        <a:spcBef>
                          <a:spcPts val="720"/>
                        </a:spcBef>
                        <a:spcAft>
                          <a:spcPts val="720"/>
                        </a:spcAft>
                        <a:buFont typeface="Arial" panose="020B0604020202020204" pitchFamily="34" charset="0"/>
                        <a:buChar char="•"/>
                      </a:pPr>
                      <a:r>
                        <a:rPr lang="en-US" sz="1000" b="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Personnes LGBTQ2S+</a:t>
                      </a:r>
                    </a:p>
                  </a:txBody>
                  <a:tcPr marL="68580" marR="68580" marT="0" marB="0">
                    <a:solidFill>
                      <a:srgbClr val="FEFFFE"/>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Lignes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directrices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inclusives</a:t>
                      </a:r>
                      <a:endPar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EFFFE"/>
                    </a:solidFill>
                  </a:tcPr>
                </a:tc>
                <a:tc>
                  <a:txBody>
                    <a:bodyPr/>
                    <a:lstStyle/>
                    <a:p>
                      <a:pPr marL="99695" marR="0">
                        <a:lnSpc>
                          <a:spcPct val="107000"/>
                        </a:lnSpc>
                        <a:spcBef>
                          <a:spcPts val="720"/>
                        </a:spcBef>
                        <a:spcAft>
                          <a:spcPts val="720"/>
                        </a:spcAft>
                      </a:pPr>
                      <a:r>
                        <a:rPr lang="en-US" sz="1000" b="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solidFill>
                      <a:srgbClr val="FEFFFE"/>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Recommandations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dépistage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ciblant</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les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personnes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transgenres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publiées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dans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nos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lignes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directrices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Utilisation</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d’un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langage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inclusif</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pour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l’ensemble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des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contenus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du site Web</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 personnel de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BreastCheck</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participé</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à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formation sur la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sécurisation</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culturelle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concernant</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les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personnes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LGBTQ2S+.</a:t>
                      </a:r>
                    </a:p>
                    <a:p>
                      <a:pPr marL="0" marR="0" lvl="0" indent="0" algn="l" defTabSz="914400" rtl="0" eaLnBrk="1" latinLnBrk="0" hangingPunct="1">
                        <a:lnSpc>
                          <a:spcPct val="100000"/>
                        </a:lnSpc>
                        <a:spcBef>
                          <a:spcPts val="0"/>
                        </a:spcBef>
                        <a:spcAft>
                          <a:spcPts val="0"/>
                        </a:spcAft>
                        <a:buFont typeface="Arial" panose="020B0604020202020204" pitchFamily="34" charset="0"/>
                        <a:buNone/>
                      </a:pPr>
                      <a:endPar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EFFFE"/>
                    </a:solidFill>
                  </a:tcPr>
                </a:tc>
                <a:extLst>
                  <a:ext uri="{0D108BD9-81ED-4DB2-BD59-A6C34878D82A}">
                    <a16:rowId xmlns:a16="http://schemas.microsoft.com/office/drawing/2014/main" val="607519695"/>
                  </a:ext>
                </a:extLst>
              </a:tr>
            </a:tbl>
          </a:graphicData>
        </a:graphic>
      </p:graphicFrame>
    </p:spTree>
    <p:extLst>
      <p:ext uri="{BB962C8B-B14F-4D97-AF65-F5344CB8AC3E}">
        <p14:creationId xmlns:p14="http://schemas.microsoft.com/office/powerpoint/2010/main" val="10252852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684562" y="211735"/>
            <a:ext cx="10380786" cy="345482"/>
          </a:xfrm>
        </p:spPr>
        <p:txBody>
          <a:bodyPr>
            <a:normAutofit/>
          </a:bodyPr>
          <a:lstStyle/>
          <a:p>
            <a:r>
              <a:rPr lang="fr-FR" sz="1600" dirty="0"/>
              <a:t>Stratégies visant à améliorer le dépistage chez les personnes LGBTQ2S+ (2/2)</a:t>
            </a:r>
            <a:endParaRPr lang="en-US" sz="1600" dirty="0"/>
          </a:p>
        </p:txBody>
      </p:sp>
      <p:graphicFrame>
        <p:nvGraphicFramePr>
          <p:cNvPr id="2" name="Table 1">
            <a:extLst>
              <a:ext uri="{FF2B5EF4-FFF2-40B4-BE49-F238E27FC236}">
                <a16:creationId xmlns:a16="http://schemas.microsoft.com/office/drawing/2014/main" id="{D4766C69-7A37-D7F3-4C13-63439F1348BF}"/>
              </a:ext>
            </a:extLst>
          </p:cNvPr>
          <p:cNvGraphicFramePr>
            <a:graphicFrameLocks noGrp="1"/>
          </p:cNvGraphicFramePr>
          <p:nvPr>
            <p:extLst>
              <p:ext uri="{D42A27DB-BD31-4B8C-83A1-F6EECF244321}">
                <p14:modId xmlns:p14="http://schemas.microsoft.com/office/powerpoint/2010/main" val="996658686"/>
              </p:ext>
            </p:extLst>
          </p:nvPr>
        </p:nvGraphicFramePr>
        <p:xfrm>
          <a:off x="156307" y="560355"/>
          <a:ext cx="11879385" cy="5737289"/>
        </p:xfrm>
        <a:graphic>
          <a:graphicData uri="http://schemas.openxmlformats.org/drawingml/2006/table">
            <a:tbl>
              <a:tblPr firstRow="1" firstCol="1">
                <a:tableStyleId>{5C22544A-7EE6-4342-B048-85BDC9FD1C3A}</a:tableStyleId>
              </a:tblPr>
              <a:tblGrid>
                <a:gridCol w="984245">
                  <a:extLst>
                    <a:ext uri="{9D8B030D-6E8A-4147-A177-3AD203B41FA5}">
                      <a16:colId xmlns:a16="http://schemas.microsoft.com/office/drawing/2014/main" val="4117233806"/>
                    </a:ext>
                  </a:extLst>
                </a:gridCol>
                <a:gridCol w="2723786">
                  <a:extLst>
                    <a:ext uri="{9D8B030D-6E8A-4147-A177-3AD203B41FA5}">
                      <a16:colId xmlns:a16="http://schemas.microsoft.com/office/drawing/2014/main" val="810568263"/>
                    </a:ext>
                  </a:extLst>
                </a:gridCol>
                <a:gridCol w="2723786">
                  <a:extLst>
                    <a:ext uri="{9D8B030D-6E8A-4147-A177-3AD203B41FA5}">
                      <a16:colId xmlns:a16="http://schemas.microsoft.com/office/drawing/2014/main" val="1341759362"/>
                    </a:ext>
                  </a:extLst>
                </a:gridCol>
                <a:gridCol w="1610650">
                  <a:extLst>
                    <a:ext uri="{9D8B030D-6E8A-4147-A177-3AD203B41FA5}">
                      <a16:colId xmlns:a16="http://schemas.microsoft.com/office/drawing/2014/main" val="1717457685"/>
                    </a:ext>
                  </a:extLst>
                </a:gridCol>
                <a:gridCol w="3836918">
                  <a:extLst>
                    <a:ext uri="{9D8B030D-6E8A-4147-A177-3AD203B41FA5}">
                      <a16:colId xmlns:a16="http://schemas.microsoft.com/office/drawing/2014/main" val="2464180176"/>
                    </a:ext>
                  </a:extLst>
                </a:gridCol>
              </a:tblGrid>
              <a:tr h="0">
                <a:tc>
                  <a:txBody>
                    <a:bodyPr/>
                    <a:lstStyle/>
                    <a:p>
                      <a:pPr marL="0" marR="0" algn="ctr">
                        <a:lnSpc>
                          <a:spcPct val="107000"/>
                        </a:lnSpc>
                        <a:spcBef>
                          <a:spcPts val="100"/>
                        </a:spcBef>
                        <a:spcAft>
                          <a:spcPts val="100"/>
                        </a:spcAft>
                      </a:pPr>
                      <a:r>
                        <a:rPr lang="en-US" sz="900" dirty="0">
                          <a:solidFill>
                            <a:schemeClr val="accent4"/>
                          </a:solidFill>
                          <a:effectLst/>
                        </a:rPr>
                        <a:t>P/T</a:t>
                      </a:r>
                      <a:endParaRPr lang="en-US" sz="900" dirty="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30492" marR="30492" marT="0" marB="0" anchor="ctr">
                    <a:solidFill>
                      <a:schemeClr val="accent2">
                        <a:lumMod val="20000"/>
                        <a:lumOff val="80000"/>
                      </a:schemeClr>
                    </a:solidFill>
                  </a:tcPr>
                </a:tc>
                <a:tc>
                  <a:txBody>
                    <a:bodyPr/>
                    <a:lstStyle/>
                    <a:p>
                      <a:pPr marL="0" marR="0" algn="ctr">
                        <a:lnSpc>
                          <a:spcPct val="107000"/>
                        </a:lnSpc>
                        <a:spcBef>
                          <a:spcPts val="100"/>
                        </a:spcBef>
                        <a:spcAft>
                          <a:spcPts val="100"/>
                        </a:spcAft>
                      </a:pPr>
                      <a:r>
                        <a:rPr lang="en-US" sz="900" b="1" kern="1200" dirty="0">
                          <a:solidFill>
                            <a:schemeClr val="accent4"/>
                          </a:solidFill>
                          <a:effectLst/>
                          <a:latin typeface="+mn-lt"/>
                          <a:ea typeface="+mn-ea"/>
                          <a:cs typeface="+mn-cs"/>
                        </a:rPr>
                        <a:t>Public(s) </a:t>
                      </a:r>
                      <a:r>
                        <a:rPr lang="en-US" sz="900" b="1" kern="1200" dirty="0" err="1">
                          <a:solidFill>
                            <a:schemeClr val="accent4"/>
                          </a:solidFill>
                          <a:effectLst/>
                          <a:latin typeface="+mn-lt"/>
                          <a:ea typeface="+mn-ea"/>
                          <a:cs typeface="+mn-cs"/>
                        </a:rPr>
                        <a:t>visé</a:t>
                      </a:r>
                      <a:r>
                        <a:rPr lang="en-US" sz="900" b="1" kern="1200" dirty="0">
                          <a:solidFill>
                            <a:schemeClr val="accent4"/>
                          </a:solidFill>
                          <a:effectLst/>
                          <a:latin typeface="+mn-lt"/>
                          <a:ea typeface="+mn-ea"/>
                          <a:cs typeface="+mn-cs"/>
                        </a:rPr>
                        <a:t>(s) :</a:t>
                      </a:r>
                    </a:p>
                  </a:txBody>
                  <a:tcPr marL="68580" marR="68580" marT="0" marB="0">
                    <a:solidFill>
                      <a:schemeClr val="accent2">
                        <a:lumMod val="20000"/>
                        <a:lumOff val="80000"/>
                      </a:schemeClr>
                    </a:solidFill>
                  </a:tcPr>
                </a:tc>
                <a:tc>
                  <a:txBody>
                    <a:bodyPr/>
                    <a:lstStyle/>
                    <a:p>
                      <a:pPr marL="0" marR="0" algn="ctr">
                        <a:lnSpc>
                          <a:spcPct val="107000"/>
                        </a:lnSpc>
                        <a:spcBef>
                          <a:spcPts val="100"/>
                        </a:spcBef>
                        <a:spcAft>
                          <a:spcPts val="100"/>
                        </a:spcAft>
                      </a:pPr>
                      <a:r>
                        <a:rPr lang="en-US" sz="900" b="1" kern="1200" dirty="0" err="1">
                          <a:solidFill>
                            <a:schemeClr val="accent4"/>
                          </a:solidFill>
                          <a:effectLst/>
                          <a:latin typeface="+mn-lt"/>
                          <a:ea typeface="+mn-ea"/>
                          <a:cs typeface="+mn-cs"/>
                        </a:rPr>
                        <a:t>Stratégies</a:t>
                      </a:r>
                      <a:r>
                        <a:rPr lang="en-US" sz="900" b="1" kern="1200" dirty="0">
                          <a:solidFill>
                            <a:schemeClr val="accent4"/>
                          </a:solidFill>
                          <a:effectLst/>
                          <a:latin typeface="+mn-lt"/>
                          <a:ea typeface="+mn-ea"/>
                          <a:cs typeface="+mn-cs"/>
                        </a:rPr>
                        <a:t> </a:t>
                      </a:r>
                      <a:r>
                        <a:rPr lang="en-US" sz="900" b="1" kern="1200" dirty="0" err="1">
                          <a:solidFill>
                            <a:schemeClr val="accent4"/>
                          </a:solidFill>
                          <a:effectLst/>
                          <a:latin typeface="+mn-lt"/>
                          <a:ea typeface="+mn-ea"/>
                          <a:cs typeface="+mn-cs"/>
                        </a:rPr>
                        <a:t>utilisées</a:t>
                      </a:r>
                      <a:r>
                        <a:rPr lang="en-US" sz="900" b="1" kern="1200" dirty="0">
                          <a:solidFill>
                            <a:schemeClr val="accent4"/>
                          </a:solidFill>
                          <a:effectLst/>
                          <a:latin typeface="+mn-lt"/>
                          <a:ea typeface="+mn-ea"/>
                          <a:cs typeface="+mn-cs"/>
                        </a:rPr>
                        <a:t> :</a:t>
                      </a:r>
                    </a:p>
                  </a:txBody>
                  <a:tcPr marL="68580" marR="68580" marT="0" marB="0">
                    <a:solidFill>
                      <a:schemeClr val="accent2">
                        <a:lumMod val="20000"/>
                        <a:lumOff val="80000"/>
                      </a:schemeClr>
                    </a:solidFill>
                  </a:tcPr>
                </a:tc>
                <a:tc>
                  <a:txBody>
                    <a:bodyPr/>
                    <a:lstStyle/>
                    <a:p>
                      <a:pPr marL="0" marR="0" algn="ctr">
                        <a:lnSpc>
                          <a:spcPct val="107000"/>
                        </a:lnSpc>
                        <a:spcBef>
                          <a:spcPts val="720"/>
                        </a:spcBef>
                        <a:spcAft>
                          <a:spcPts val="720"/>
                        </a:spcAft>
                      </a:pPr>
                      <a:r>
                        <a:rPr lang="en-US" sz="900" b="1" kern="1200" dirty="0" err="1">
                          <a:solidFill>
                            <a:schemeClr val="accent4"/>
                          </a:solidFill>
                          <a:effectLst/>
                          <a:latin typeface="+mn-lt"/>
                          <a:ea typeface="+mn-ea"/>
                          <a:cs typeface="+mn-cs"/>
                        </a:rPr>
                        <a:t>Stratégie</a:t>
                      </a:r>
                      <a:r>
                        <a:rPr lang="en-US" sz="900" b="1" kern="1200" dirty="0">
                          <a:solidFill>
                            <a:schemeClr val="accent4"/>
                          </a:solidFill>
                          <a:effectLst/>
                          <a:latin typeface="+mn-lt"/>
                          <a:ea typeface="+mn-ea"/>
                          <a:cs typeface="+mn-cs"/>
                        </a:rPr>
                        <a:t> </a:t>
                      </a:r>
                      <a:r>
                        <a:rPr lang="en-US" sz="900" b="1" kern="1200" dirty="0" err="1">
                          <a:solidFill>
                            <a:schemeClr val="accent4"/>
                          </a:solidFill>
                          <a:effectLst/>
                          <a:latin typeface="+mn-lt"/>
                          <a:ea typeface="+mn-ea"/>
                          <a:cs typeface="+mn-cs"/>
                        </a:rPr>
                        <a:t>élaborée</a:t>
                      </a:r>
                      <a:r>
                        <a:rPr lang="en-US" sz="900" b="1" kern="1200" dirty="0">
                          <a:solidFill>
                            <a:schemeClr val="accent4"/>
                          </a:solidFill>
                          <a:effectLst/>
                          <a:latin typeface="+mn-lt"/>
                          <a:ea typeface="+mn-ea"/>
                          <a:cs typeface="+mn-cs"/>
                        </a:rPr>
                        <a:t> </a:t>
                      </a:r>
                      <a:r>
                        <a:rPr lang="en-US" sz="900" b="1" kern="1200" dirty="0" err="1">
                          <a:solidFill>
                            <a:schemeClr val="accent4"/>
                          </a:solidFill>
                          <a:effectLst/>
                          <a:latin typeface="+mn-lt"/>
                          <a:ea typeface="+mn-ea"/>
                          <a:cs typeface="+mn-cs"/>
                        </a:rPr>
                        <a:t>conjointement</a:t>
                      </a:r>
                      <a:r>
                        <a:rPr lang="en-US" sz="900" b="1" kern="1200" dirty="0">
                          <a:solidFill>
                            <a:schemeClr val="accent4"/>
                          </a:solidFill>
                          <a:effectLst/>
                          <a:latin typeface="+mn-lt"/>
                          <a:ea typeface="+mn-ea"/>
                          <a:cs typeface="+mn-cs"/>
                        </a:rPr>
                        <a:t> avec le </a:t>
                      </a:r>
                      <a:r>
                        <a:rPr lang="en-US" sz="900" b="1" kern="1200" dirty="0" err="1">
                          <a:solidFill>
                            <a:schemeClr val="accent4"/>
                          </a:solidFill>
                          <a:effectLst/>
                          <a:latin typeface="+mn-lt"/>
                          <a:ea typeface="+mn-ea"/>
                          <a:cs typeface="+mn-cs"/>
                        </a:rPr>
                        <a:t>groupe</a:t>
                      </a:r>
                      <a:r>
                        <a:rPr lang="en-US" sz="900" b="1" kern="1200" dirty="0">
                          <a:solidFill>
                            <a:schemeClr val="accent4"/>
                          </a:solidFill>
                          <a:effectLst/>
                          <a:latin typeface="+mn-lt"/>
                          <a:ea typeface="+mn-ea"/>
                          <a:cs typeface="+mn-cs"/>
                        </a:rPr>
                        <a:t> </a:t>
                      </a:r>
                      <a:r>
                        <a:rPr lang="en-US" sz="900" b="1" kern="1200" dirty="0" err="1">
                          <a:solidFill>
                            <a:schemeClr val="accent4"/>
                          </a:solidFill>
                          <a:effectLst/>
                          <a:latin typeface="+mn-lt"/>
                          <a:ea typeface="+mn-ea"/>
                          <a:cs typeface="+mn-cs"/>
                        </a:rPr>
                        <a:t>concerné</a:t>
                      </a:r>
                      <a:endParaRPr lang="en-US" sz="900" b="1" kern="1200" dirty="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720"/>
                        </a:spcBef>
                        <a:spcAft>
                          <a:spcPts val="720"/>
                        </a:spcAft>
                      </a:pPr>
                      <a:r>
                        <a:rPr lang="en-US" sz="900" b="1" kern="1200" dirty="0">
                          <a:solidFill>
                            <a:schemeClr val="accent4"/>
                          </a:solidFill>
                          <a:effectLst/>
                          <a:latin typeface="+mn-lt"/>
                          <a:ea typeface="+mn-ea"/>
                          <a:cs typeface="+mn-cs"/>
                        </a:rPr>
                        <a:t>Description des </a:t>
                      </a:r>
                      <a:r>
                        <a:rPr lang="en-US" sz="900" b="1" kern="1200" dirty="0" err="1">
                          <a:solidFill>
                            <a:schemeClr val="accent4"/>
                          </a:solidFill>
                          <a:effectLst/>
                          <a:latin typeface="+mn-lt"/>
                          <a:ea typeface="+mn-ea"/>
                          <a:cs typeface="+mn-cs"/>
                        </a:rPr>
                        <a:t>activités</a:t>
                      </a:r>
                      <a:r>
                        <a:rPr lang="en-US" sz="900" b="1" kern="1200" dirty="0">
                          <a:solidFill>
                            <a:schemeClr val="accent4"/>
                          </a:solidFill>
                          <a:effectLst/>
                          <a:latin typeface="+mn-lt"/>
                          <a:ea typeface="+mn-ea"/>
                          <a:cs typeface="+mn-cs"/>
                        </a:rPr>
                        <a:t> </a:t>
                      </a:r>
                      <a:r>
                        <a:rPr lang="en-US" sz="900" b="1" kern="1200" dirty="0" err="1">
                          <a:solidFill>
                            <a:schemeClr val="accent4"/>
                          </a:solidFill>
                          <a:effectLst/>
                          <a:latin typeface="+mn-lt"/>
                          <a:ea typeface="+mn-ea"/>
                          <a:cs typeface="+mn-cs"/>
                        </a:rPr>
                        <a:t>visant</a:t>
                      </a:r>
                      <a:r>
                        <a:rPr lang="en-US" sz="900" b="1" kern="1200" dirty="0">
                          <a:solidFill>
                            <a:schemeClr val="accent4"/>
                          </a:solidFill>
                          <a:effectLst/>
                          <a:latin typeface="+mn-lt"/>
                          <a:ea typeface="+mn-ea"/>
                          <a:cs typeface="+mn-cs"/>
                        </a:rPr>
                        <a:t> à </a:t>
                      </a:r>
                      <a:r>
                        <a:rPr lang="en-US" sz="900" b="1" kern="1200" dirty="0" err="1">
                          <a:solidFill>
                            <a:schemeClr val="accent4"/>
                          </a:solidFill>
                          <a:effectLst/>
                          <a:latin typeface="+mn-lt"/>
                          <a:ea typeface="+mn-ea"/>
                          <a:cs typeface="+mn-cs"/>
                        </a:rPr>
                        <a:t>accroître</a:t>
                      </a:r>
                      <a:r>
                        <a:rPr lang="en-US" sz="900" b="1" kern="1200" dirty="0">
                          <a:solidFill>
                            <a:schemeClr val="accent4"/>
                          </a:solidFill>
                          <a:effectLst/>
                          <a:latin typeface="+mn-lt"/>
                          <a:ea typeface="+mn-ea"/>
                          <a:cs typeface="+mn-cs"/>
                        </a:rPr>
                        <a:t> la participation au </a:t>
                      </a:r>
                      <a:r>
                        <a:rPr lang="en-US" sz="900" b="1" kern="1200" dirty="0" err="1">
                          <a:solidFill>
                            <a:schemeClr val="accent4"/>
                          </a:solidFill>
                          <a:effectLst/>
                          <a:latin typeface="+mn-lt"/>
                          <a:ea typeface="+mn-ea"/>
                          <a:cs typeface="+mn-cs"/>
                        </a:rPr>
                        <a:t>dépistage</a:t>
                      </a:r>
                      <a:r>
                        <a:rPr lang="en-US" sz="900" b="1" kern="1200" dirty="0">
                          <a:solidFill>
                            <a:schemeClr val="accent4"/>
                          </a:solidFill>
                          <a:effectLst/>
                          <a:latin typeface="+mn-lt"/>
                          <a:ea typeface="+mn-ea"/>
                          <a:cs typeface="+mn-cs"/>
                        </a:rPr>
                        <a:t> des </a:t>
                      </a:r>
                      <a:r>
                        <a:rPr lang="en-US" sz="900" b="1" kern="1200" dirty="0" err="1">
                          <a:solidFill>
                            <a:schemeClr val="accent4"/>
                          </a:solidFill>
                          <a:effectLst/>
                          <a:latin typeface="+mn-lt"/>
                          <a:ea typeface="+mn-ea"/>
                          <a:cs typeface="+mn-cs"/>
                        </a:rPr>
                        <a:t>personnes</a:t>
                      </a:r>
                      <a:r>
                        <a:rPr lang="en-US" sz="900" b="1" kern="1200" dirty="0">
                          <a:solidFill>
                            <a:schemeClr val="accent4"/>
                          </a:solidFill>
                          <a:effectLst/>
                          <a:latin typeface="+mn-lt"/>
                          <a:ea typeface="+mn-ea"/>
                          <a:cs typeface="+mn-cs"/>
                        </a:rPr>
                        <a:t> LGBTQ2S+</a:t>
                      </a:r>
                    </a:p>
                  </a:txBody>
                  <a:tcPr marL="68580" marR="68580" marT="0" marB="0">
                    <a:solidFill>
                      <a:schemeClr val="accent2">
                        <a:lumMod val="20000"/>
                        <a:lumOff val="80000"/>
                      </a:schemeClr>
                    </a:solidFill>
                  </a:tcPr>
                </a:tc>
                <a:extLst>
                  <a:ext uri="{0D108BD9-81ED-4DB2-BD59-A6C34878D82A}">
                    <a16:rowId xmlns:a16="http://schemas.microsoft.com/office/drawing/2014/main" val="2012222762"/>
                  </a:ext>
                </a:extLst>
              </a:tr>
              <a:tr h="119555">
                <a:tc>
                  <a:txBody>
                    <a:bodyPr/>
                    <a:lstStyle/>
                    <a:p>
                      <a:pPr marL="0" marR="0" algn="ctr">
                        <a:lnSpc>
                          <a:spcPct val="107000"/>
                        </a:lnSpc>
                        <a:spcBef>
                          <a:spcPts val="0"/>
                        </a:spcBef>
                        <a:spcAft>
                          <a:spcPts val="0"/>
                        </a:spcAft>
                      </a:pPr>
                      <a:r>
                        <a:rPr lang="en-US" sz="900" b="1" kern="1200" dirty="0">
                          <a:solidFill>
                            <a:schemeClr val="accent4"/>
                          </a:solidFill>
                          <a:effectLst/>
                          <a:latin typeface="+mn-lt"/>
                          <a:ea typeface="+mn-ea"/>
                          <a:cs typeface="+mn-cs"/>
                        </a:rPr>
                        <a:t>Ont.</a:t>
                      </a:r>
                    </a:p>
                  </a:txBody>
                  <a:tcPr marL="68580" marR="68580" marT="0" marB="0">
                    <a:solidFill>
                      <a:schemeClr val="accent2">
                        <a:lumMod val="20000"/>
                        <a:lumOff val="80000"/>
                      </a:schemeClr>
                    </a:solidFill>
                  </a:tcPr>
                </a:tc>
                <a:tc>
                  <a:txBody>
                    <a:bodyPr/>
                    <a:lstStyle/>
                    <a:p>
                      <a:pPr marL="228600" marR="0" indent="-228600">
                        <a:lnSpc>
                          <a:spcPct val="100000"/>
                        </a:lnSpc>
                        <a:spcBef>
                          <a:spcPts val="0"/>
                        </a:spcBef>
                        <a:spcAft>
                          <a:spcPts val="0"/>
                        </a:spcAft>
                        <a:buFont typeface="Arial" panose="020B0604020202020204" pitchFamily="34" charset="0"/>
                        <a:buChar char="•"/>
                      </a:pP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Personnes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non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binaires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personnes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diverses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identités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genre</a:t>
                      </a:r>
                    </a:p>
                    <a:p>
                      <a:pPr marL="228600" marR="0" indent="-228600">
                        <a:lnSpc>
                          <a:spcPct val="100000"/>
                        </a:lnSpc>
                        <a:spcBef>
                          <a:spcPts val="0"/>
                        </a:spcBef>
                        <a:spcAft>
                          <a:spcPts val="0"/>
                        </a:spcAft>
                        <a:buFont typeface="Arial" panose="020B0604020202020204" pitchFamily="34" charset="0"/>
                        <a:buChar char="•"/>
                      </a:pP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Personnel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d’Action</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Cancer Ontario de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Santé</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Ontario</a:t>
                      </a:r>
                    </a:p>
                    <a:p>
                      <a:pPr marL="0" marR="0">
                        <a:lnSpc>
                          <a:spcPct val="107000"/>
                        </a:lnSpc>
                        <a:spcBef>
                          <a:spcPts val="720"/>
                        </a:spcBef>
                        <a:spcAft>
                          <a:spcPts val="720"/>
                        </a:spcAft>
                      </a:pP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b="0" kern="1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solidFill>
                      <a:srgbClr val="FEFFFE"/>
                    </a:solidFill>
                  </a:tcPr>
                </a:tc>
                <a:tc>
                  <a:txBody>
                    <a:bodyPr/>
                    <a:lstStyle/>
                    <a:p>
                      <a:pPr marL="228600" marR="0" lvl="0" indent="-228600">
                        <a:lnSpc>
                          <a:spcPct val="107000"/>
                        </a:lnSpc>
                        <a:spcBef>
                          <a:spcPts val="720"/>
                        </a:spcBef>
                        <a:spcAft>
                          <a:spcPts val="720"/>
                        </a:spcAft>
                        <a:buFont typeface="+mj-lt"/>
                        <a:buAutoNum type="arabicPeriod"/>
                      </a:pP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Politique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globale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matière de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dépistage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propre aux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personnes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transgenres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dans le cadre du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Programme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ontarien</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dépistage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du cancer du sein et du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Programme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ontarien</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dépistage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du cancer du col de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l’utérus</a:t>
                      </a:r>
                      <a:endPar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28600" marR="0" lvl="0" indent="-228600">
                        <a:lnSpc>
                          <a:spcPct val="107000"/>
                        </a:lnSpc>
                        <a:spcBef>
                          <a:spcPts val="720"/>
                        </a:spcBef>
                        <a:spcAft>
                          <a:spcPts val="720"/>
                        </a:spcAft>
                        <a:buFont typeface="+mj-lt"/>
                        <a:buAutoNum type="arabicPeriod"/>
                      </a:pP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Webinaires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éducatifs</a:t>
                      </a:r>
                      <a:endPar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720"/>
                        </a:spcBef>
                        <a:spcAft>
                          <a:spcPts val="720"/>
                        </a:spcAft>
                        <a:buFont typeface="+mj-lt"/>
                        <a:buNone/>
                      </a:pPr>
                      <a:endParaRPr lang="en-US" sz="1000" b="0" kern="1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solidFill>
                      <a:srgbClr val="FEFFFE"/>
                    </a:solidFill>
                  </a:tcPr>
                </a:tc>
                <a:tc>
                  <a:txBody>
                    <a:bodyPr/>
                    <a:lstStyle/>
                    <a:p>
                      <a:pPr marL="99695" marR="0">
                        <a:lnSpc>
                          <a:spcPct val="107000"/>
                        </a:lnSpc>
                        <a:spcBef>
                          <a:spcPts val="720"/>
                        </a:spcBef>
                        <a:spcAft>
                          <a:spcPts val="720"/>
                        </a:spcAft>
                      </a:pP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228600" marR="0" lvl="0" indent="-228600">
                        <a:lnSpc>
                          <a:spcPct val="107000"/>
                        </a:lnSpc>
                        <a:spcBef>
                          <a:spcPts val="720"/>
                        </a:spcBef>
                        <a:spcAft>
                          <a:spcPts val="720"/>
                        </a:spcAft>
                        <a:buFont typeface="+mj-lt"/>
                        <a:buAutoNum type="arabicPeriod"/>
                      </a:pP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28600" marR="0" lvl="0" indent="-228600">
                        <a:lnSpc>
                          <a:spcPct val="107000"/>
                        </a:lnSpc>
                        <a:spcBef>
                          <a:spcPts val="720"/>
                        </a:spcBef>
                        <a:spcAft>
                          <a:spcPts val="720"/>
                        </a:spcAft>
                        <a:buFont typeface="+mj-lt"/>
                        <a:buAutoNum type="arabicPeriod"/>
                      </a:pP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99695" marR="0" indent="-128905">
                        <a:lnSpc>
                          <a:spcPct val="107000"/>
                        </a:lnSpc>
                        <a:spcBef>
                          <a:spcPts val="720"/>
                        </a:spcBef>
                        <a:spcAft>
                          <a:spcPts val="720"/>
                        </a:spcAft>
                      </a:pP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b="0" kern="1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solidFill>
                      <a:srgbClr val="FEFFFE"/>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mars 2019, Action Cancer Ontario de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Santé</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Ontario a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publié</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politique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globale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matière de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dépistage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propre aux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personnes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transgenres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dans le cadre du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Programme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ontarien</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dépistage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du cancer du sein et du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Programme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ontarien</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dépistage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du cancer du col de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l’utérus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Cette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politique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contient</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17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recommandations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matière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d’admissibilité</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au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dépistage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d’intervalle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dépistage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et de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méthode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à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utiliser</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pour les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personnes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transgenres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présentant</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un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risque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moyen</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ou</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un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risque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accru</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cancer du sein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ou</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cancer du col de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l’utérus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Elle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peut</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être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consultée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à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l’adresse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suivante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anglais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seulement</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www.cancercareontario.ca/en/guidelines-advice/types-of-cancer/61546. Un plan de mise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œuvre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recommandations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est</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cours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d’élaboration</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outre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Action Cancer Ontario de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Santé</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Ontario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entend</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s’orienter</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dans la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mesure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du possible, pour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produits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dépistage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vers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un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langage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non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genré</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Les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ressources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programme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nouvellement</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élaborées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dans le cadre du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Programme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ontarien</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dépistage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du cancer du sein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comprendront</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un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langage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non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genré</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inclusif</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référant</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par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exemple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aux «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personnes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plutôt</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qu’aux</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femmes », les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anciens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documents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étant</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cours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mise à jour.</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 personnel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d’Action</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Cancer Ontario de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Santé</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Ontario a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participé</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à des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webinaires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sur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l’amélioration</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notamment</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qui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concerne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l’accès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l’admissibilité</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des services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offerts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aux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personnes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LGBTQ2S+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matière de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soins</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santé</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et de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dépistage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du cancer.</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endPar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EFFFE"/>
                    </a:solidFill>
                  </a:tcPr>
                </a:tc>
                <a:extLst>
                  <a:ext uri="{0D108BD9-81ED-4DB2-BD59-A6C34878D82A}">
                    <a16:rowId xmlns:a16="http://schemas.microsoft.com/office/drawing/2014/main" val="2666746432"/>
                  </a:ext>
                </a:extLst>
              </a:tr>
              <a:tr h="51826">
                <a:tc>
                  <a:txBody>
                    <a:bodyPr/>
                    <a:lstStyle/>
                    <a:p>
                      <a:pPr marL="0" marR="0" algn="ctr">
                        <a:lnSpc>
                          <a:spcPct val="107000"/>
                        </a:lnSpc>
                        <a:spcBef>
                          <a:spcPts val="0"/>
                        </a:spcBef>
                        <a:spcAft>
                          <a:spcPts val="0"/>
                        </a:spcAft>
                      </a:pPr>
                      <a:r>
                        <a:rPr lang="en-US" sz="900" b="1" kern="1200" dirty="0">
                          <a:solidFill>
                            <a:schemeClr val="accent4"/>
                          </a:solidFill>
                          <a:effectLst/>
                          <a:latin typeface="+mn-lt"/>
                          <a:ea typeface="+mn-ea"/>
                          <a:cs typeface="+mn-cs"/>
                        </a:rPr>
                        <a:t>N.- B.</a:t>
                      </a:r>
                    </a:p>
                  </a:txBody>
                  <a:tcPr marL="68580" marR="68580" marT="0" marB="0">
                    <a:solidFill>
                      <a:schemeClr val="accent2">
                        <a:lumMod val="20000"/>
                        <a:lumOff val="80000"/>
                      </a:schemeClr>
                    </a:solidFill>
                  </a:tcPr>
                </a:tc>
                <a:tc>
                  <a:txBody>
                    <a:bodyPr/>
                    <a:lstStyle/>
                    <a:p>
                      <a:pPr marL="171450" marR="0" lvl="0" indent="-171450">
                        <a:lnSpc>
                          <a:spcPct val="107000"/>
                        </a:lnSpc>
                        <a:spcBef>
                          <a:spcPts val="720"/>
                        </a:spcBef>
                        <a:spcAft>
                          <a:spcPts val="720"/>
                        </a:spcAft>
                        <a:buFont typeface="Arial" panose="020B0604020202020204" pitchFamily="34" charset="0"/>
                        <a:buChar char="•"/>
                      </a:pP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Grand public</a:t>
                      </a:r>
                      <a:endParaRPr lang="en-US" sz="900" b="0" dirty="0">
                        <a:solidFill>
                          <a:srgbClr val="26262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EFFFE"/>
                    </a:solidFill>
                  </a:tcPr>
                </a:tc>
                <a:tc>
                  <a:txBody>
                    <a:bodyPr/>
                    <a:lstStyle/>
                    <a:p>
                      <a:pPr marL="171450" marR="0" indent="-171450" algn="l" defTabSz="914400" rtl="0" eaLnBrk="1" latinLnBrk="0" hangingPunct="1">
                        <a:lnSpc>
                          <a:spcPct val="107000"/>
                        </a:lnSpc>
                        <a:spcBef>
                          <a:spcPts val="720"/>
                        </a:spcBef>
                        <a:spcAft>
                          <a:spcPts val="720"/>
                        </a:spcAft>
                        <a:buFont typeface="Arial" panose="020B0604020202020204" pitchFamily="34" charset="0"/>
                        <a:buChar char="•"/>
                      </a:pP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Langage</a:t>
                      </a:r>
                      <a:r>
                        <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inclusif</a:t>
                      </a:r>
                      <a:endParaRPr lang="en-US" sz="10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EFFFE"/>
                    </a:solidFill>
                  </a:tcPr>
                </a:tc>
                <a:tc>
                  <a:txBody>
                    <a:bodyPr/>
                    <a:lstStyle/>
                    <a:p>
                      <a:pPr marL="99695" marR="0">
                        <a:lnSpc>
                          <a:spcPct val="107000"/>
                        </a:lnSpc>
                        <a:spcBef>
                          <a:spcPts val="720"/>
                        </a:spcBef>
                        <a:spcAft>
                          <a:spcPts val="720"/>
                        </a:spcAft>
                      </a:pPr>
                      <a:r>
                        <a:rPr lang="en-US" sz="1000" b="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b="0">
                        <a:solidFill>
                          <a:srgbClr val="26262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EFFFE"/>
                    </a:solidFill>
                  </a:tcPr>
                </a:tc>
                <a:tc>
                  <a:txBody>
                    <a:bodyPr/>
                    <a:lstStyle/>
                    <a:p>
                      <a:pPr marL="171450" marR="0" lvl="0" indent="-171450">
                        <a:lnSpc>
                          <a:spcPct val="100000"/>
                        </a:lnSpc>
                        <a:spcBef>
                          <a:spcPts val="0"/>
                        </a:spcBef>
                        <a:spcAft>
                          <a:spcPts val="0"/>
                        </a:spcAft>
                        <a:buFont typeface="Arial" panose="020B0604020202020204" pitchFamily="34" charset="0"/>
                        <a:buChar char="•"/>
                      </a:pP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Examen et adaptation de la </a:t>
                      </a:r>
                      <a:r>
                        <a:rPr lang="en-US" sz="1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correspondance</a:t>
                      </a: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du matériel et des </a:t>
                      </a:r>
                      <a:r>
                        <a:rPr lang="en-US" sz="1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médias</a:t>
                      </a: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du </a:t>
                      </a:r>
                      <a:r>
                        <a:rPr lang="en-US" sz="1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programme</a:t>
                      </a: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a:t>
                      </a: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vue</a:t>
                      </a: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US" sz="1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l’utilisation</a:t>
                      </a: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d’un </a:t>
                      </a:r>
                      <a:r>
                        <a:rPr lang="en-US" sz="1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langage</a:t>
                      </a: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et </a:t>
                      </a:r>
                      <a:r>
                        <a:rPr lang="en-US" sz="1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d’images</a:t>
                      </a: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plus </a:t>
                      </a:r>
                      <a:r>
                        <a:rPr lang="en-US" sz="1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inclusifs</a:t>
                      </a: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171450" marR="0" lvl="0" indent="-171450">
                        <a:lnSpc>
                          <a:spcPct val="100000"/>
                        </a:lnSpc>
                        <a:spcBef>
                          <a:spcPts val="0"/>
                        </a:spcBef>
                        <a:spcAft>
                          <a:spcPts val="0"/>
                        </a:spcAft>
                        <a:buFont typeface="Arial" panose="020B0604020202020204" pitchFamily="34" charset="0"/>
                        <a:buChar char="•"/>
                      </a:pPr>
                      <a:endParaRPr lang="en-US" sz="900" b="0" dirty="0">
                        <a:solidFill>
                          <a:srgbClr val="26262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EFFFE"/>
                    </a:solidFill>
                  </a:tcPr>
                </a:tc>
                <a:extLst>
                  <a:ext uri="{0D108BD9-81ED-4DB2-BD59-A6C34878D82A}">
                    <a16:rowId xmlns:a16="http://schemas.microsoft.com/office/drawing/2014/main" val="4065710307"/>
                  </a:ext>
                </a:extLst>
              </a:tr>
              <a:tr h="34551">
                <a:tc>
                  <a:txBody>
                    <a:bodyPr/>
                    <a:lstStyle/>
                    <a:p>
                      <a:pPr marL="0" marR="0" algn="ctr">
                        <a:lnSpc>
                          <a:spcPct val="107000"/>
                        </a:lnSpc>
                        <a:spcBef>
                          <a:spcPts val="0"/>
                        </a:spcBef>
                        <a:spcAft>
                          <a:spcPts val="0"/>
                        </a:spcAft>
                      </a:pPr>
                      <a:r>
                        <a:rPr lang="en-US" sz="900" b="1" kern="1200" dirty="0">
                          <a:solidFill>
                            <a:schemeClr val="accent4"/>
                          </a:solidFill>
                          <a:effectLst/>
                          <a:latin typeface="+mn-lt"/>
                          <a:ea typeface="+mn-ea"/>
                          <a:cs typeface="+mn-cs"/>
                        </a:rPr>
                        <a:t>N.-É.</a:t>
                      </a:r>
                    </a:p>
                  </a:txBody>
                  <a:tcPr marL="68580" marR="68580" marT="0" marB="0">
                    <a:solidFill>
                      <a:schemeClr val="accent2">
                        <a:lumMod val="20000"/>
                        <a:lumOff val="80000"/>
                      </a:schemeClr>
                    </a:solidFill>
                  </a:tcPr>
                </a:tc>
                <a:tc>
                  <a:txBody>
                    <a:bodyPr/>
                    <a:lstStyle/>
                    <a:p>
                      <a:pPr marL="171450" marR="0" indent="-171450">
                        <a:lnSpc>
                          <a:spcPct val="107000"/>
                        </a:lnSpc>
                        <a:spcBef>
                          <a:spcPts val="720"/>
                        </a:spcBef>
                        <a:spcAft>
                          <a:spcPts val="720"/>
                        </a:spcAft>
                        <a:buFont typeface="Arial" panose="020B0604020202020204" pitchFamily="34" charset="0"/>
                        <a:buChar char="•"/>
                      </a:pPr>
                      <a:r>
                        <a:rPr lang="en-US" sz="1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Personnes</a:t>
                      </a: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transgenres</a:t>
                      </a:r>
                      <a:endParaRPr lang="en-US" sz="900" b="0" dirty="0">
                        <a:solidFill>
                          <a:srgbClr val="26262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EFFFE"/>
                    </a:solidFill>
                  </a:tcPr>
                </a:tc>
                <a:tc>
                  <a:txBody>
                    <a:bodyPr/>
                    <a:lstStyle/>
                    <a:p>
                      <a:pPr marL="171450" marR="0" indent="-171450">
                        <a:lnSpc>
                          <a:spcPct val="107000"/>
                        </a:lnSpc>
                        <a:spcBef>
                          <a:spcPts val="720"/>
                        </a:spcBef>
                        <a:spcAft>
                          <a:spcPts val="720"/>
                        </a:spcAft>
                        <a:buFont typeface="Arial" panose="020B0604020202020204" pitchFamily="34" charset="0"/>
                        <a:buChar char="•"/>
                      </a:pPr>
                      <a:r>
                        <a:rPr lang="en-US" sz="1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Élaboration</a:t>
                      </a: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d’un </a:t>
                      </a:r>
                      <a:r>
                        <a:rPr lang="en-US" sz="1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projet</a:t>
                      </a: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US" sz="1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lignes</a:t>
                      </a: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directrices sur le </a:t>
                      </a:r>
                      <a:r>
                        <a:rPr lang="en-US" sz="1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dépistage</a:t>
                      </a: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chez les </a:t>
                      </a:r>
                      <a:r>
                        <a:rPr lang="en-US" sz="1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personnes</a:t>
                      </a: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transgenres</a:t>
                      </a: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900" b="0" dirty="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solidFill>
                      <a:srgbClr val="FEFFFE"/>
                    </a:solidFill>
                  </a:tcPr>
                </a:tc>
                <a:tc>
                  <a:txBody>
                    <a:bodyPr/>
                    <a:lstStyle/>
                    <a:p>
                      <a:pPr marL="99695" marR="0">
                        <a:lnSpc>
                          <a:spcPct val="107000"/>
                        </a:lnSpc>
                        <a:spcBef>
                          <a:spcPts val="720"/>
                        </a:spcBef>
                        <a:spcAft>
                          <a:spcPts val="720"/>
                        </a:spcAft>
                      </a:pPr>
                      <a:r>
                        <a:rPr lang="en-US" sz="1000" b="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solidFill>
                      <a:srgbClr val="FEFFFE"/>
                    </a:solidFill>
                  </a:tcPr>
                </a:tc>
                <a:tc>
                  <a:txBody>
                    <a:bodyPr/>
                    <a:lstStyle/>
                    <a:p>
                      <a:pPr marL="171450" marR="0" lvl="0" indent="-171450">
                        <a:lnSpc>
                          <a:spcPct val="100000"/>
                        </a:lnSpc>
                        <a:spcBef>
                          <a:spcPts val="0"/>
                        </a:spcBef>
                        <a:spcAft>
                          <a:spcPts val="0"/>
                        </a:spcAft>
                        <a:buFont typeface="Arial" panose="020B0604020202020204" pitchFamily="34" charset="0"/>
                        <a:buChar char="•"/>
                      </a:pP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 NSBSP </a:t>
                      </a:r>
                      <a:r>
                        <a:rPr lang="en-US" sz="1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prévoit</a:t>
                      </a: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d’organiser</a:t>
                      </a: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des </a:t>
                      </a:r>
                      <a:r>
                        <a:rPr lang="en-US" sz="1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groupes</a:t>
                      </a: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discussion, pour </a:t>
                      </a:r>
                      <a:r>
                        <a:rPr lang="en-US" sz="1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a:t>
                      </a: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savoir plus sur la </a:t>
                      </a:r>
                      <a:r>
                        <a:rPr lang="en-US" sz="1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façon</a:t>
                      </a: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US" sz="1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rendre</a:t>
                      </a: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le </a:t>
                      </a:r>
                      <a:r>
                        <a:rPr lang="en-US" sz="1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dépistage</a:t>
                      </a: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du cancer du sein plus accessible aux </a:t>
                      </a:r>
                      <a:r>
                        <a:rPr lang="en-US" sz="1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personnes</a:t>
                      </a: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transgenres</a:t>
                      </a: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0" marR="0" lvl="0" indent="0">
                        <a:lnSpc>
                          <a:spcPct val="100000"/>
                        </a:lnSpc>
                        <a:spcBef>
                          <a:spcPts val="0"/>
                        </a:spcBef>
                        <a:spcAft>
                          <a:spcPts val="0"/>
                        </a:spcAft>
                        <a:buFont typeface="Arial" panose="020B0604020202020204" pitchFamily="34" charset="0"/>
                        <a:buNone/>
                      </a:pPr>
                      <a:endParaRPr lang="en-US" sz="900" b="0" dirty="0">
                        <a:solidFill>
                          <a:srgbClr val="26262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EFFFE"/>
                    </a:solidFill>
                  </a:tcPr>
                </a:tc>
                <a:extLst>
                  <a:ext uri="{0D108BD9-81ED-4DB2-BD59-A6C34878D82A}">
                    <a16:rowId xmlns:a16="http://schemas.microsoft.com/office/drawing/2014/main" val="4077727311"/>
                  </a:ext>
                </a:extLst>
              </a:tr>
              <a:tr h="0">
                <a:tc>
                  <a:txBody>
                    <a:bodyPr/>
                    <a:lstStyle/>
                    <a:p>
                      <a:pPr marL="0" marR="0" algn="ctr">
                        <a:lnSpc>
                          <a:spcPct val="107000"/>
                        </a:lnSpc>
                        <a:spcBef>
                          <a:spcPts val="0"/>
                        </a:spcBef>
                        <a:spcAft>
                          <a:spcPts val="0"/>
                        </a:spcAft>
                      </a:pPr>
                      <a:r>
                        <a:rPr lang="en-US" sz="900" b="1" kern="1200" dirty="0">
                          <a:solidFill>
                            <a:schemeClr val="accent4"/>
                          </a:solidFill>
                          <a:effectLst/>
                          <a:latin typeface="+mn-lt"/>
                          <a:ea typeface="+mn-ea"/>
                          <a:cs typeface="+mn-cs"/>
                        </a:rPr>
                        <a:t>Î. P. É.</a:t>
                      </a:r>
                    </a:p>
                  </a:txBody>
                  <a:tcPr marL="68580" marR="68580" marT="0" marB="0">
                    <a:solidFill>
                      <a:schemeClr val="accent2">
                        <a:lumMod val="20000"/>
                        <a:lumOff val="80000"/>
                      </a:schemeClr>
                    </a:solidFill>
                  </a:tcPr>
                </a:tc>
                <a:tc>
                  <a:txBody>
                    <a:bodyPr/>
                    <a:lstStyle/>
                    <a:p>
                      <a:pPr marL="0" marR="0">
                        <a:lnSpc>
                          <a:spcPct val="107000"/>
                        </a:lnSpc>
                        <a:spcBef>
                          <a:spcPts val="100"/>
                        </a:spcBef>
                        <a:spcAft>
                          <a:spcPts val="0"/>
                        </a:spcAft>
                      </a:pPr>
                      <a:r>
                        <a:rPr lang="en-US" sz="1000" b="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b="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solidFill>
                      <a:srgbClr val="FEFFFE"/>
                    </a:solidFill>
                  </a:tcPr>
                </a:tc>
                <a:tc>
                  <a:txBody>
                    <a:bodyPr/>
                    <a:lstStyle/>
                    <a:p>
                      <a:pPr marL="99695" marR="0">
                        <a:lnSpc>
                          <a:spcPct val="107000"/>
                        </a:lnSpc>
                        <a:spcBef>
                          <a:spcPts val="100"/>
                        </a:spcBef>
                        <a:spcAft>
                          <a:spcPts val="100"/>
                        </a:spcAft>
                      </a:pPr>
                      <a:r>
                        <a:rPr lang="en-US" sz="1000" b="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b="0">
                        <a:solidFill>
                          <a:srgbClr val="26262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EFFFE"/>
                    </a:solidFill>
                  </a:tcPr>
                </a:tc>
                <a:tc>
                  <a:txBody>
                    <a:bodyPr/>
                    <a:lstStyle/>
                    <a:p>
                      <a:pPr marL="99695" marR="0">
                        <a:lnSpc>
                          <a:spcPct val="107000"/>
                        </a:lnSpc>
                        <a:spcBef>
                          <a:spcPts val="720"/>
                        </a:spcBef>
                        <a:spcAft>
                          <a:spcPts val="720"/>
                        </a:spcAft>
                      </a:pPr>
                      <a:r>
                        <a:rPr lang="en-US" sz="1000" b="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b="0">
                        <a:solidFill>
                          <a:srgbClr val="26262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EFFFE"/>
                    </a:solidFill>
                  </a:tcPr>
                </a:tc>
                <a:tc>
                  <a:txBody>
                    <a:bodyPr/>
                    <a:lstStyle/>
                    <a:p>
                      <a:pPr marL="171450" marR="0" lvl="0" indent="-171450">
                        <a:lnSpc>
                          <a:spcPct val="100000"/>
                        </a:lnSpc>
                        <a:spcBef>
                          <a:spcPts val="0"/>
                        </a:spcBef>
                        <a:spcAft>
                          <a:spcPts val="0"/>
                        </a:spcAft>
                        <a:buFont typeface="Arial" panose="020B0604020202020204" pitchFamily="34" charset="0"/>
                        <a:buChar char="•"/>
                      </a:pP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Extension des </a:t>
                      </a:r>
                      <a:r>
                        <a:rPr lang="en-US" sz="1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horaires</a:t>
                      </a: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d’ouverture</a:t>
                      </a: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du </a:t>
                      </a:r>
                      <a:r>
                        <a:rPr lang="en-US" sz="1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programme</a:t>
                      </a: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et </a:t>
                      </a:r>
                      <a:r>
                        <a:rPr lang="en-US" sz="1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rendez-vous</a:t>
                      </a: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a:t>
                      </a: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soirée</a:t>
                      </a:r>
                    </a:p>
                    <a:p>
                      <a:pPr marL="171450" marR="0" lvl="0" indent="-171450">
                        <a:lnSpc>
                          <a:spcPct val="100000"/>
                        </a:lnSpc>
                        <a:spcBef>
                          <a:spcPts val="0"/>
                        </a:spcBef>
                        <a:spcAft>
                          <a:spcPts val="0"/>
                        </a:spcAft>
                        <a:buFont typeface="Arial" panose="020B0604020202020204" pitchFamily="34" charset="0"/>
                        <a:buChar char="•"/>
                      </a:pP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Toilettes non </a:t>
                      </a:r>
                      <a:r>
                        <a:rPr lang="en-US" sz="1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genrées</a:t>
                      </a:r>
                      <a:endParaRPr lang="en-US" sz="900" b="0" dirty="0">
                        <a:solidFill>
                          <a:srgbClr val="26262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EFFFE"/>
                    </a:solidFill>
                  </a:tcPr>
                </a:tc>
                <a:extLst>
                  <a:ext uri="{0D108BD9-81ED-4DB2-BD59-A6C34878D82A}">
                    <a16:rowId xmlns:a16="http://schemas.microsoft.com/office/drawing/2014/main" val="603409935"/>
                  </a:ext>
                </a:extLst>
              </a:tr>
            </a:tbl>
          </a:graphicData>
        </a:graphic>
      </p:graphicFrame>
      <p:sp>
        <p:nvSpPr>
          <p:cNvPr id="4" name="TextBox 3">
            <a:extLst>
              <a:ext uri="{FF2B5EF4-FFF2-40B4-BE49-F238E27FC236}">
                <a16:creationId xmlns:a16="http://schemas.microsoft.com/office/drawing/2014/main" id="{92A15469-14E6-3283-9AE8-C82DF9F04029}"/>
              </a:ext>
            </a:extLst>
          </p:cNvPr>
          <p:cNvSpPr txBox="1"/>
          <p:nvPr/>
        </p:nvSpPr>
        <p:spPr>
          <a:xfrm>
            <a:off x="308706" y="6297644"/>
            <a:ext cx="11574585" cy="553998"/>
          </a:xfrm>
          <a:prstGeom prst="rect">
            <a:avLst/>
          </a:prstGeom>
          <a:noFill/>
        </p:spPr>
        <p:txBody>
          <a:bodyPr wrap="square">
            <a:spAutoFit/>
          </a:bodyPr>
          <a:lstStyle/>
          <a:p>
            <a:r>
              <a:rPr lang="fr-FR" sz="1000">
                <a:effectLst/>
                <a:latin typeface="Calibri" panose="020F0502020204030204" pitchFamily="34" charset="0"/>
                <a:ea typeface="Yu Mincho" panose="02020400000000000000" pitchFamily="18" charset="-128"/>
                <a:cs typeface="Calibri" panose="020F0502020204030204" pitchFamily="34" charset="0"/>
              </a:rPr>
              <a:t>*ON </a:t>
            </a:r>
            <a:r>
              <a:rPr lang="fr-FR" sz="1000" dirty="0">
                <a:effectLst/>
                <a:latin typeface="Calibri" panose="020F0502020204030204" pitchFamily="34" charset="0"/>
                <a:ea typeface="Yu Mincho" panose="02020400000000000000" pitchFamily="18" charset="-128"/>
                <a:cs typeface="Calibri" panose="020F0502020204030204" pitchFamily="34" charset="0"/>
              </a:rPr>
              <a:t>: Des défenseurs, des experts et des membres de la communauté ayant une expertise pour mieux servir la communauté LGBTQ2S+ dans le domaine des soins de santé (p. ex. Santé arc en ciel Ontario) ont participé à l’élaboration de la politique. </a:t>
            </a:r>
          </a:p>
          <a:p>
            <a:r>
              <a:rPr lang="fr-FR" sz="1000" dirty="0">
                <a:effectLst/>
                <a:latin typeface="Calibri" panose="020F0502020204030204" pitchFamily="34" charset="0"/>
                <a:ea typeface="Yu Mincho" panose="02020400000000000000" pitchFamily="18" charset="-128"/>
                <a:cs typeface="Calibri" panose="020F0502020204030204" pitchFamily="34" charset="0"/>
              </a:rPr>
              <a:t>**ON : Offerts par Santé arc en ciel Ontario </a:t>
            </a:r>
          </a:p>
        </p:txBody>
      </p:sp>
    </p:spTree>
    <p:extLst>
      <p:ext uri="{BB962C8B-B14F-4D97-AF65-F5344CB8AC3E}">
        <p14:creationId xmlns:p14="http://schemas.microsoft.com/office/powerpoint/2010/main" val="1805597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FFAE47-BA96-8D82-6562-8D70B233F3AF}"/>
              </a:ext>
            </a:extLst>
          </p:cNvPr>
          <p:cNvSpPr>
            <a:spLocks noGrp="1"/>
          </p:cNvSpPr>
          <p:nvPr>
            <p:ph type="title"/>
          </p:nvPr>
        </p:nvSpPr>
        <p:spPr/>
        <p:txBody>
          <a:bodyPr/>
          <a:lstStyle/>
          <a:p>
            <a:r>
              <a:rPr lang="en-US" err="1"/>
              <a:t>Programmes</a:t>
            </a:r>
            <a:endParaRPr lang="en-US"/>
          </a:p>
        </p:txBody>
      </p:sp>
      <p:sp>
        <p:nvSpPr>
          <p:cNvPr id="6" name="Content Placeholder 5">
            <a:extLst>
              <a:ext uri="{FF2B5EF4-FFF2-40B4-BE49-F238E27FC236}">
                <a16:creationId xmlns:a16="http://schemas.microsoft.com/office/drawing/2014/main" id="{F592A426-6E95-2B18-AE66-2056EB9EFD11}"/>
              </a:ext>
            </a:extLst>
          </p:cNvPr>
          <p:cNvSpPr>
            <a:spLocks noGrp="1"/>
          </p:cNvSpPr>
          <p:nvPr>
            <p:ph idx="1"/>
          </p:nvPr>
        </p:nvSpPr>
        <p:spPr/>
        <p:txBody>
          <a:bodyPr/>
          <a:lstStyle/>
          <a:p>
            <a:r>
              <a:rPr lang="en-US" err="1"/>
              <a:t>Programmes</a:t>
            </a:r>
            <a:endParaRPr lang="en-US"/>
          </a:p>
          <a:p>
            <a:r>
              <a:rPr lang="en-US" err="1"/>
              <a:t>Lignes</a:t>
            </a:r>
            <a:r>
              <a:rPr lang="en-US"/>
              <a:t> directrices</a:t>
            </a:r>
          </a:p>
          <a:p>
            <a:r>
              <a:rPr lang="en-US" err="1"/>
              <a:t>Recrutement</a:t>
            </a:r>
            <a:endParaRPr lang="en-US"/>
          </a:p>
          <a:p>
            <a:r>
              <a:rPr lang="fr-FR"/>
              <a:t>Prise de rendez-vous pour mammographie</a:t>
            </a:r>
            <a:endParaRPr lang="en-US"/>
          </a:p>
        </p:txBody>
      </p:sp>
    </p:spTree>
    <p:extLst>
      <p:ext uri="{BB962C8B-B14F-4D97-AF65-F5344CB8AC3E}">
        <p14:creationId xmlns:p14="http://schemas.microsoft.com/office/powerpoint/2010/main" val="174918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E1F642-BBDD-72AB-D2A3-94C00CB73DA3}"/>
              </a:ext>
            </a:extLst>
          </p:cNvPr>
          <p:cNvSpPr>
            <a:spLocks noGrp="1"/>
          </p:cNvSpPr>
          <p:nvPr>
            <p:ph type="sldNum" sz="quarter" idx="12"/>
          </p:nvPr>
        </p:nvSpPr>
        <p:spPr/>
        <p:txBody>
          <a:bodyPr/>
          <a:lstStyle/>
          <a:p>
            <a:fld id="{D9F2F12A-E773-6344-8602-31C2DEEE88BD}" type="slidenum">
              <a:rPr lang="en-US" smtClean="0"/>
              <a:pPr/>
              <a:t>7</a:t>
            </a:fld>
            <a:endParaRPr lang="en-US"/>
          </a:p>
        </p:txBody>
      </p:sp>
      <p:sp>
        <p:nvSpPr>
          <p:cNvPr id="96" name="Rectangle 95">
            <a:extLst>
              <a:ext uri="{FF2B5EF4-FFF2-40B4-BE49-F238E27FC236}">
                <a16:creationId xmlns:a16="http://schemas.microsoft.com/office/drawing/2014/main" id="{120FB229-CAA3-32C0-9A66-AC73BE591FDF}"/>
              </a:ext>
            </a:extLst>
          </p:cNvPr>
          <p:cNvSpPr/>
          <p:nvPr/>
        </p:nvSpPr>
        <p:spPr>
          <a:xfrm>
            <a:off x="9285694" y="4610662"/>
            <a:ext cx="968375" cy="553998"/>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black"/>
                </a:solidFill>
                <a:effectLst/>
                <a:uLnTx/>
                <a:uFillTx/>
              </a:rPr>
              <a:t>Prince</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black"/>
                </a:solidFill>
                <a:effectLst/>
                <a:uLnTx/>
                <a:uFillTx/>
              </a:rPr>
              <a:t>Edward</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black"/>
                </a:solidFill>
                <a:effectLst/>
                <a:uLnTx/>
                <a:uFillTx/>
              </a:rPr>
              <a:t>Island</a:t>
            </a:r>
          </a:p>
        </p:txBody>
      </p:sp>
      <p:pic>
        <p:nvPicPr>
          <p:cNvPr id="4" name="Picture 3">
            <a:extLst>
              <a:ext uri="{FF2B5EF4-FFF2-40B4-BE49-F238E27FC236}">
                <a16:creationId xmlns:a16="http://schemas.microsoft.com/office/drawing/2014/main" id="{97990607-F079-AF0B-23F3-6E0EE24B56C9}"/>
              </a:ext>
            </a:extLst>
          </p:cNvPr>
          <p:cNvPicPr>
            <a:picLocks noChangeAspect="1"/>
          </p:cNvPicPr>
          <p:nvPr/>
        </p:nvPicPr>
        <p:blipFill>
          <a:blip r:embed="rId2"/>
          <a:stretch>
            <a:fillRect/>
          </a:stretch>
        </p:blipFill>
        <p:spPr>
          <a:xfrm>
            <a:off x="1647497" y="498238"/>
            <a:ext cx="8530130" cy="5715018"/>
          </a:xfrm>
          <a:prstGeom prst="rect">
            <a:avLst/>
          </a:prstGeom>
        </p:spPr>
      </p:pic>
    </p:spTree>
    <p:extLst>
      <p:ext uri="{BB962C8B-B14F-4D97-AF65-F5344CB8AC3E}">
        <p14:creationId xmlns:p14="http://schemas.microsoft.com/office/powerpoint/2010/main" val="1726161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p:txBody>
          <a:bodyPr>
            <a:normAutofit/>
          </a:bodyPr>
          <a:lstStyle/>
          <a:p>
            <a:r>
              <a:rPr lang="fr-FR" sz="1600"/>
              <a:t>Programmes de dépistage du cancer du sein au Canada</a:t>
            </a:r>
            <a:endParaRPr lang="en-US" sz="1600"/>
          </a:p>
        </p:txBody>
      </p:sp>
      <p:sp>
        <p:nvSpPr>
          <p:cNvPr id="12" name="TextBox 11">
            <a:extLst>
              <a:ext uri="{FF2B5EF4-FFF2-40B4-BE49-F238E27FC236}">
                <a16:creationId xmlns:a16="http://schemas.microsoft.com/office/drawing/2014/main" id="{E2664A72-D48A-6F88-B084-9CCF9C07DCDC}"/>
              </a:ext>
            </a:extLst>
          </p:cNvPr>
          <p:cNvSpPr txBox="1"/>
          <p:nvPr/>
        </p:nvSpPr>
        <p:spPr>
          <a:xfrm>
            <a:off x="986008" y="6393892"/>
            <a:ext cx="10219983" cy="366126"/>
          </a:xfrm>
          <a:prstGeom prst="rect">
            <a:avLst/>
          </a:prstGeom>
          <a:noFill/>
        </p:spPr>
        <p:txBody>
          <a:bodyPr wrap="square">
            <a:spAutoFit/>
          </a:bodyPr>
          <a:lstStyle/>
          <a:p>
            <a:pPr marL="0" marR="0">
              <a:lnSpc>
                <a:spcPct val="107000"/>
              </a:lnSpc>
              <a:spcBef>
                <a:spcPts val="300"/>
              </a:spcBef>
              <a:spcAft>
                <a:spcPts val="800"/>
              </a:spcAft>
            </a:pPr>
            <a:r>
              <a:rPr lang="fr-FR" sz="850">
                <a:effectLst/>
                <a:latin typeface="Calibri" panose="020F0502020204030204" pitchFamily="34" charset="0"/>
                <a:ea typeface="Yu Mincho" panose="02020400000000000000" pitchFamily="18" charset="-128"/>
                <a:cs typeface="Arial" panose="020B0604020202020204" pitchFamily="34" charset="0"/>
              </a:rPr>
              <a:t>T.N.-O. : * Le programme de dépistage du cancer du sein de Yellowknife (YKBSP) et le programme de dépistage du cancer du sein de Hay River (HRBSP) soutiennent 15 des 33 communautés des Territoires du Nord-Ouest. Les 18 autres communautés qui ne font pas partie d’un programme organisé réservent les mammographies par le biais du service d’imagerie diagnostique qui dessert leur région.</a:t>
            </a:r>
            <a:endParaRPr lang="en-US" sz="850">
              <a:effectLst/>
              <a:latin typeface="Calibri" panose="020F0502020204030204" pitchFamily="34" charset="0"/>
              <a:ea typeface="Yu Mincho" panose="02020400000000000000" pitchFamily="18" charset="-128"/>
              <a:cs typeface="Arial" panose="020B0604020202020204" pitchFamily="34" charset="0"/>
            </a:endParaRPr>
          </a:p>
        </p:txBody>
      </p:sp>
      <p:graphicFrame>
        <p:nvGraphicFramePr>
          <p:cNvPr id="2" name="Table 1">
            <a:extLst>
              <a:ext uri="{FF2B5EF4-FFF2-40B4-BE49-F238E27FC236}">
                <a16:creationId xmlns:a16="http://schemas.microsoft.com/office/drawing/2014/main" id="{0D79C52D-4E2C-CE7E-7EFF-D6E614A2FB59}"/>
              </a:ext>
            </a:extLst>
          </p:cNvPr>
          <p:cNvGraphicFramePr>
            <a:graphicFrameLocks noGrp="1"/>
          </p:cNvGraphicFramePr>
          <p:nvPr>
            <p:extLst>
              <p:ext uri="{D42A27DB-BD31-4B8C-83A1-F6EECF244321}">
                <p14:modId xmlns:p14="http://schemas.microsoft.com/office/powerpoint/2010/main" val="1004412404"/>
              </p:ext>
            </p:extLst>
          </p:nvPr>
        </p:nvGraphicFramePr>
        <p:xfrm>
          <a:off x="1066409" y="1047958"/>
          <a:ext cx="10193995" cy="5267698"/>
        </p:xfrm>
        <a:graphic>
          <a:graphicData uri="http://schemas.openxmlformats.org/drawingml/2006/table">
            <a:tbl>
              <a:tblPr firstRow="1" firstCol="1"/>
              <a:tblGrid>
                <a:gridCol w="770483">
                  <a:extLst>
                    <a:ext uri="{9D8B030D-6E8A-4147-A177-3AD203B41FA5}">
                      <a16:colId xmlns:a16="http://schemas.microsoft.com/office/drawing/2014/main" val="4226703822"/>
                    </a:ext>
                  </a:extLst>
                </a:gridCol>
                <a:gridCol w="1540157">
                  <a:extLst>
                    <a:ext uri="{9D8B030D-6E8A-4147-A177-3AD203B41FA5}">
                      <a16:colId xmlns:a16="http://schemas.microsoft.com/office/drawing/2014/main" val="454113333"/>
                    </a:ext>
                  </a:extLst>
                </a:gridCol>
                <a:gridCol w="3787073">
                  <a:extLst>
                    <a:ext uri="{9D8B030D-6E8A-4147-A177-3AD203B41FA5}">
                      <a16:colId xmlns:a16="http://schemas.microsoft.com/office/drawing/2014/main" val="3720013337"/>
                    </a:ext>
                  </a:extLst>
                </a:gridCol>
                <a:gridCol w="4096282">
                  <a:extLst>
                    <a:ext uri="{9D8B030D-6E8A-4147-A177-3AD203B41FA5}">
                      <a16:colId xmlns:a16="http://schemas.microsoft.com/office/drawing/2014/main" val="1529026720"/>
                    </a:ext>
                  </a:extLst>
                </a:gridCol>
              </a:tblGrid>
              <a:tr h="354618">
                <a:tc>
                  <a:txBody>
                    <a:bodyPr/>
                    <a:lstStyle/>
                    <a:p>
                      <a:pPr marL="0" marR="0" algn="ctr">
                        <a:lnSpc>
                          <a:spcPct val="100000"/>
                        </a:lnSpc>
                        <a:spcBef>
                          <a:spcPts val="0"/>
                        </a:spcBef>
                        <a:spcAft>
                          <a:spcPts val="0"/>
                        </a:spcAft>
                      </a:pPr>
                      <a:r>
                        <a:rPr lang="en-US" sz="1100" b="1">
                          <a:solidFill>
                            <a:schemeClr val="accent4"/>
                          </a:solidFill>
                          <a:effectLst/>
                        </a:rPr>
                        <a:t>P/T</a:t>
                      </a:r>
                      <a:endParaRPr lang="en-US" sz="11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58961" marR="58961" marT="0" marB="0" anchor="ctr">
                    <a:solidFill>
                      <a:schemeClr val="accent2">
                        <a:lumMod val="20000"/>
                        <a:lumOff val="80000"/>
                      </a:schemeClr>
                    </a:solidFill>
                  </a:tcPr>
                </a:tc>
                <a:tc>
                  <a:txBody>
                    <a:bodyPr/>
                    <a:lstStyle/>
                    <a:p>
                      <a:pPr marL="0" marR="0" algn="ctr">
                        <a:lnSpc>
                          <a:spcPct val="100000"/>
                        </a:lnSpc>
                        <a:spcBef>
                          <a:spcPts val="0"/>
                        </a:spcBef>
                        <a:spcAft>
                          <a:spcPts val="0"/>
                        </a:spcAft>
                        <a:tabLst>
                          <a:tab pos="5280025" algn="l"/>
                        </a:tabLst>
                      </a:pPr>
                      <a:r>
                        <a:rPr lang="fr-FR" sz="1100" b="1">
                          <a:solidFill>
                            <a:schemeClr val="accent4"/>
                          </a:solidFill>
                          <a:effectLst/>
                        </a:rPr>
                        <a:t>Date de lancement du programme</a:t>
                      </a:r>
                      <a:endParaRPr lang="en-US" sz="1100" b="1">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solidFill>
                      <a:schemeClr val="accent2">
                        <a:lumMod val="20000"/>
                        <a:lumOff val="80000"/>
                      </a:schemeClr>
                    </a:solidFill>
                  </a:tcPr>
                </a:tc>
                <a:tc>
                  <a:txBody>
                    <a:bodyPr/>
                    <a:lstStyle/>
                    <a:p>
                      <a:pPr marL="0" marR="0">
                        <a:lnSpc>
                          <a:spcPct val="107000"/>
                        </a:lnSpc>
                        <a:spcBef>
                          <a:spcPts val="720"/>
                        </a:spcBef>
                        <a:spcAft>
                          <a:spcPts val="720"/>
                        </a:spcAft>
                        <a:tabLst>
                          <a:tab pos="5280025" algn="l"/>
                        </a:tabLst>
                      </a:pPr>
                      <a:r>
                        <a:rPr lang="fr-CA" sz="1100" b="1" kern="1200">
                          <a:solidFill>
                            <a:schemeClr val="accent4"/>
                          </a:solidFill>
                          <a:effectLst/>
                          <a:latin typeface="+mn-lt"/>
                          <a:ea typeface="+mn-ea"/>
                          <a:cs typeface="+mn-cs"/>
                        </a:rPr>
                        <a:t>Nom du programme</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720"/>
                        </a:spcBef>
                        <a:spcAft>
                          <a:spcPts val="720"/>
                        </a:spcAft>
                        <a:tabLst>
                          <a:tab pos="5280025" algn="l"/>
                        </a:tabLst>
                      </a:pPr>
                      <a:r>
                        <a:rPr lang="fr-CA" sz="1100" b="1" kern="1200">
                          <a:solidFill>
                            <a:schemeClr val="accent4"/>
                          </a:solidFill>
                          <a:effectLst/>
                          <a:latin typeface="+mn-lt"/>
                          <a:ea typeface="+mn-ea"/>
                          <a:cs typeface="+mn-cs"/>
                        </a:rPr>
                        <a:t>Organisme chargé de l’administration du programme</a:t>
                      </a:r>
                      <a:endParaRPr lang="en-US" sz="11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extLst>
                  <a:ext uri="{0D108BD9-81ED-4DB2-BD59-A6C34878D82A}">
                    <a16:rowId xmlns:a16="http://schemas.microsoft.com/office/drawing/2014/main" val="1571853940"/>
                  </a:ext>
                </a:extLst>
              </a:tr>
              <a:tr h="173308">
                <a:tc>
                  <a:txBody>
                    <a:bodyPr/>
                    <a:lstStyle/>
                    <a:p>
                      <a:pPr marL="0" marR="0">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Yukon (</a:t>
                      </a:r>
                      <a:r>
                        <a:rPr lang="fr-CA" sz="900" b="1" kern="1200" err="1">
                          <a:solidFill>
                            <a:schemeClr val="accent4"/>
                          </a:solidFill>
                          <a:effectLst/>
                          <a:latin typeface="+mn-lt"/>
                          <a:ea typeface="+mn-ea"/>
                          <a:cs typeface="+mn-cs"/>
                        </a:rPr>
                        <a:t>Yn</a:t>
                      </a:r>
                      <a:r>
                        <a:rPr lang="fr-CA" sz="900" b="1" kern="1200">
                          <a:solidFill>
                            <a:schemeClr val="accent4"/>
                          </a:solidFill>
                          <a:effectLst/>
                          <a:latin typeface="+mn-lt"/>
                          <a:ea typeface="+mn-ea"/>
                          <a:cs typeface="+mn-cs"/>
                        </a:rPr>
                        <a:t>)</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l">
                        <a:lnSpc>
                          <a:spcPct val="100000"/>
                        </a:lnSpc>
                        <a:spcBef>
                          <a:spcPts val="0"/>
                        </a:spcBef>
                        <a:spcAft>
                          <a:spcPts val="0"/>
                        </a:spcAft>
                        <a:tabLst>
                          <a:tab pos="5280025" algn="l"/>
                        </a:tabLst>
                      </a:pPr>
                      <a:r>
                        <a:rPr lang="en-CA" sz="1000">
                          <a:solidFill>
                            <a:schemeClr val="accent4"/>
                          </a:solidFill>
                          <a:effectLst/>
                        </a:rPr>
                        <a:t>1990</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effectLst/>
                          <a:latin typeface="+mn-lt"/>
                          <a:ea typeface="+mn-ea"/>
                          <a:cs typeface="+mn-cs"/>
                        </a:rPr>
                        <a:t>Yukon </a:t>
                      </a:r>
                      <a:r>
                        <a:rPr lang="fr-CA" sz="1000" kern="1200" err="1">
                          <a:solidFill>
                            <a:schemeClr val="accent4"/>
                          </a:solidFill>
                          <a:effectLst/>
                          <a:latin typeface="+mn-lt"/>
                          <a:ea typeface="+mn-ea"/>
                          <a:cs typeface="+mn-cs"/>
                        </a:rPr>
                        <a:t>Mammography</a:t>
                      </a:r>
                      <a:r>
                        <a:rPr lang="fr-CA" sz="1000" kern="1200">
                          <a:solidFill>
                            <a:schemeClr val="accent4"/>
                          </a:solidFill>
                          <a:effectLst/>
                          <a:latin typeface="+mn-lt"/>
                          <a:ea typeface="+mn-ea"/>
                          <a:cs typeface="+mn-cs"/>
                        </a:rPr>
                        <a:t> Program (programme de mammographie du Yukon)</a:t>
                      </a:r>
                      <a:endParaRPr lang="en-US" sz="1000" kern="1200">
                        <a:solidFill>
                          <a:schemeClr val="accent4"/>
                        </a:solidFill>
                        <a:effectLst/>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effectLst/>
                          <a:latin typeface="+mn-lt"/>
                          <a:ea typeface="+mn-ea"/>
                          <a:cs typeface="+mn-cs"/>
                        </a:rPr>
                        <a:t>Gouvernement du Yukon (Yukon Hospital Corporation)</a:t>
                      </a:r>
                      <a:endParaRPr lang="en-US" sz="100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2445779842"/>
                  </a:ext>
                </a:extLst>
              </a:tr>
              <a:tr h="677148">
                <a:tc>
                  <a:txBody>
                    <a:bodyPr/>
                    <a:lstStyle/>
                    <a:p>
                      <a:pPr marL="0" marR="0">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Territoires du Nord‑Ouest (T.N.‑O.)*</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l">
                        <a:lnSpc>
                          <a:spcPct val="100000"/>
                        </a:lnSpc>
                        <a:spcBef>
                          <a:spcPts val="0"/>
                        </a:spcBef>
                        <a:spcAft>
                          <a:spcPts val="0"/>
                        </a:spcAft>
                        <a:tabLst>
                          <a:tab pos="5280025" algn="l"/>
                        </a:tabLst>
                      </a:pPr>
                      <a:r>
                        <a:rPr lang="en-CA" sz="1000">
                          <a:solidFill>
                            <a:schemeClr val="accent4"/>
                          </a:solidFill>
                          <a:effectLst/>
                        </a:rPr>
                        <a:t>2004</a:t>
                      </a:r>
                      <a:endParaRPr lang="en-US" sz="1000">
                        <a:solidFill>
                          <a:schemeClr val="accent4"/>
                        </a:solidFill>
                        <a:effectLst/>
                      </a:endParaRPr>
                    </a:p>
                    <a:p>
                      <a:pPr marL="0" marR="0" algn="l">
                        <a:lnSpc>
                          <a:spcPct val="100000"/>
                        </a:lnSpc>
                        <a:spcBef>
                          <a:spcPts val="0"/>
                        </a:spcBef>
                        <a:spcAft>
                          <a:spcPts val="0"/>
                        </a:spcAft>
                        <a:tabLst>
                          <a:tab pos="5280025" algn="l"/>
                        </a:tabLst>
                      </a:pPr>
                      <a:r>
                        <a:rPr lang="en-CA" sz="1000">
                          <a:solidFill>
                            <a:schemeClr val="accent4"/>
                          </a:solidFill>
                          <a:effectLst/>
                        </a:rPr>
                        <a:t>2008</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effectLst/>
                          <a:latin typeface="+mn-lt"/>
                          <a:ea typeface="+mn-ea"/>
                          <a:cs typeface="+mn-cs"/>
                        </a:rPr>
                        <a:t>Yellowknife </a:t>
                      </a:r>
                      <a:r>
                        <a:rPr lang="fr-CA" sz="1000" kern="1200" err="1">
                          <a:solidFill>
                            <a:schemeClr val="accent4"/>
                          </a:solidFill>
                          <a:effectLst/>
                          <a:latin typeface="+mn-lt"/>
                          <a:ea typeface="+mn-ea"/>
                          <a:cs typeface="+mn-cs"/>
                        </a:rPr>
                        <a:t>Breast</a:t>
                      </a:r>
                      <a:r>
                        <a:rPr lang="fr-CA" sz="1000" kern="1200">
                          <a:solidFill>
                            <a:schemeClr val="accent4"/>
                          </a:solidFill>
                          <a:effectLst/>
                          <a:latin typeface="+mn-lt"/>
                          <a:ea typeface="+mn-ea"/>
                          <a:cs typeface="+mn-cs"/>
                        </a:rPr>
                        <a:t> Screening Program (YKBSP) (programme de dépistage du cancer du sein de Yellowknife)</a:t>
                      </a:r>
                      <a:endParaRPr lang="en-US" sz="1000" kern="1200">
                        <a:solidFill>
                          <a:schemeClr val="accent4"/>
                        </a:solidFill>
                        <a:effectLst/>
                        <a:latin typeface="+mn-lt"/>
                        <a:ea typeface="+mn-ea"/>
                        <a:cs typeface="+mn-cs"/>
                      </a:endParaRPr>
                    </a:p>
                    <a:p>
                      <a:pPr marL="0" marR="0">
                        <a:lnSpc>
                          <a:spcPct val="107000"/>
                        </a:lnSpc>
                        <a:spcBef>
                          <a:spcPts val="0"/>
                        </a:spcBef>
                        <a:spcAft>
                          <a:spcPts val="0"/>
                        </a:spcAft>
                        <a:tabLst>
                          <a:tab pos="5280025" algn="l"/>
                        </a:tabLst>
                      </a:pPr>
                      <a:r>
                        <a:rPr lang="fr-CA" sz="1000" kern="1200">
                          <a:solidFill>
                            <a:schemeClr val="accent4"/>
                          </a:solidFill>
                          <a:effectLst/>
                          <a:latin typeface="+mn-lt"/>
                          <a:ea typeface="+mn-ea"/>
                          <a:cs typeface="+mn-cs"/>
                        </a:rPr>
                        <a:t>Hay River </a:t>
                      </a:r>
                      <a:r>
                        <a:rPr lang="fr-CA" sz="1000" kern="1200" err="1">
                          <a:solidFill>
                            <a:schemeClr val="accent4"/>
                          </a:solidFill>
                          <a:effectLst/>
                          <a:latin typeface="+mn-lt"/>
                          <a:ea typeface="+mn-ea"/>
                          <a:cs typeface="+mn-cs"/>
                        </a:rPr>
                        <a:t>Breast</a:t>
                      </a:r>
                      <a:r>
                        <a:rPr lang="fr-CA" sz="1000" kern="1200">
                          <a:solidFill>
                            <a:schemeClr val="accent4"/>
                          </a:solidFill>
                          <a:effectLst/>
                          <a:latin typeface="+mn-lt"/>
                          <a:ea typeface="+mn-ea"/>
                          <a:cs typeface="+mn-cs"/>
                        </a:rPr>
                        <a:t> Screening Program (HRBSP) (programme de dépistage du cancer du sein de Hay River)</a:t>
                      </a:r>
                      <a:endParaRPr lang="en-US" sz="1000" kern="1200">
                        <a:solidFill>
                          <a:schemeClr val="accent4"/>
                        </a:solidFill>
                        <a:effectLst/>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en-US" sz="1000" kern="1200">
                          <a:solidFill>
                            <a:schemeClr val="accent4"/>
                          </a:solidFill>
                          <a:effectLst/>
                          <a:latin typeface="+mn-lt"/>
                          <a:ea typeface="+mn-ea"/>
                          <a:cs typeface="+mn-cs"/>
                        </a:rPr>
                        <a:t>Northwest Territories Health and Social Services Authority (NTHSSA)</a:t>
                      </a:r>
                    </a:p>
                    <a:p>
                      <a:pPr marL="0" marR="0">
                        <a:lnSpc>
                          <a:spcPct val="107000"/>
                        </a:lnSpc>
                        <a:spcBef>
                          <a:spcPts val="0"/>
                        </a:spcBef>
                        <a:spcAft>
                          <a:spcPts val="0"/>
                        </a:spcAft>
                        <a:tabLst>
                          <a:tab pos="5280025" algn="l"/>
                        </a:tabLst>
                      </a:pPr>
                      <a:r>
                        <a:rPr lang="en-US" sz="1000" kern="1200">
                          <a:solidFill>
                            <a:schemeClr val="accent4"/>
                          </a:solidFill>
                          <a:effectLst/>
                          <a:latin typeface="+mn-lt"/>
                          <a:ea typeface="+mn-ea"/>
                          <a:cs typeface="+mn-cs"/>
                        </a:rPr>
                        <a:t> </a:t>
                      </a:r>
                    </a:p>
                    <a:p>
                      <a:pPr marL="0" marR="0">
                        <a:lnSpc>
                          <a:spcPct val="107000"/>
                        </a:lnSpc>
                        <a:spcBef>
                          <a:spcPts val="0"/>
                        </a:spcBef>
                        <a:spcAft>
                          <a:spcPts val="0"/>
                        </a:spcAft>
                        <a:tabLst>
                          <a:tab pos="5280025" algn="l"/>
                        </a:tabLst>
                      </a:pPr>
                      <a:r>
                        <a:rPr lang="en-US" sz="1000" kern="1200">
                          <a:solidFill>
                            <a:schemeClr val="accent4"/>
                          </a:solidFill>
                          <a:effectLst/>
                          <a:latin typeface="+mn-lt"/>
                          <a:ea typeface="+mn-ea"/>
                          <a:cs typeface="+mn-cs"/>
                        </a:rPr>
                        <a:t>Hay River Health and Social Services Authority (HRSSA)</a:t>
                      </a:r>
                    </a:p>
                  </a:txBody>
                  <a:tcPr marL="68580" marR="68580" marT="0" marB="0"/>
                </a:tc>
                <a:extLst>
                  <a:ext uri="{0D108BD9-81ED-4DB2-BD59-A6C34878D82A}">
                    <a16:rowId xmlns:a16="http://schemas.microsoft.com/office/drawing/2014/main" val="2200261354"/>
                  </a:ext>
                </a:extLst>
              </a:tr>
              <a:tr h="173308">
                <a:tc>
                  <a:txBody>
                    <a:bodyPr/>
                    <a:lstStyle/>
                    <a:p>
                      <a:pPr marL="0" marR="0">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Nunavut (Nt)</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0000"/>
                        </a:lnSpc>
                        <a:spcBef>
                          <a:spcPts val="0"/>
                        </a:spcBef>
                        <a:spcAft>
                          <a:spcPts val="0"/>
                        </a:spcAft>
                        <a:tabLst>
                          <a:tab pos="5280025" algn="l"/>
                        </a:tabLst>
                      </a:pPr>
                      <a:r>
                        <a:rPr lang="en-CA" sz="1000">
                          <a:solidFill>
                            <a:schemeClr val="accent4"/>
                          </a:solidFill>
                          <a:effectLst/>
                        </a:rPr>
                        <a:t> </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gridSpan="2">
                  <a:txBody>
                    <a:bodyPr/>
                    <a:lstStyle/>
                    <a:p>
                      <a:pPr marL="0" marR="0" algn="ctr">
                        <a:lnSpc>
                          <a:spcPct val="107000"/>
                        </a:lnSpc>
                        <a:spcBef>
                          <a:spcPts val="0"/>
                        </a:spcBef>
                        <a:spcAft>
                          <a:spcPts val="0"/>
                        </a:spcAft>
                        <a:tabLst>
                          <a:tab pos="5280025" algn="l"/>
                        </a:tabLst>
                      </a:pPr>
                      <a:r>
                        <a:rPr lang="fr-CA" sz="1000" kern="1200">
                          <a:solidFill>
                            <a:schemeClr val="accent4"/>
                          </a:solidFill>
                          <a:effectLst/>
                          <a:latin typeface="+mn-lt"/>
                          <a:ea typeface="+mn-ea"/>
                          <a:cs typeface="+mn-cs"/>
                        </a:rPr>
                        <a:t>Pas de programme de dépistage organisé</a:t>
                      </a:r>
                      <a:endParaRPr lang="en-US" sz="1000" kern="1200">
                        <a:solidFill>
                          <a:schemeClr val="accent4"/>
                        </a:solidFill>
                        <a:effectLst/>
                        <a:latin typeface="+mn-lt"/>
                        <a:ea typeface="+mn-ea"/>
                        <a:cs typeface="+mn-cs"/>
                      </a:endParaRPr>
                    </a:p>
                  </a:txBody>
                  <a:tcPr marL="68580" marR="68580" marT="0" marB="0"/>
                </a:tc>
                <a:tc hMerge="1">
                  <a:txBody>
                    <a:bodyPr/>
                    <a:lstStyle/>
                    <a:p>
                      <a:endParaRPr lang="en-US"/>
                    </a:p>
                  </a:txBody>
                  <a:tcPr/>
                </a:tc>
                <a:extLst>
                  <a:ext uri="{0D108BD9-81ED-4DB2-BD59-A6C34878D82A}">
                    <a16:rowId xmlns:a16="http://schemas.microsoft.com/office/drawing/2014/main" val="3354352720"/>
                  </a:ext>
                </a:extLst>
              </a:tr>
              <a:tr h="173308">
                <a:tc>
                  <a:txBody>
                    <a:bodyPr/>
                    <a:lstStyle/>
                    <a:p>
                      <a:pPr marL="0" marR="0">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Colombie‑Britannique (C.‑B.)</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l">
                        <a:lnSpc>
                          <a:spcPct val="100000"/>
                        </a:lnSpc>
                        <a:spcBef>
                          <a:spcPts val="0"/>
                        </a:spcBef>
                        <a:spcAft>
                          <a:spcPts val="0"/>
                        </a:spcAft>
                        <a:tabLst>
                          <a:tab pos="5280025" algn="l"/>
                        </a:tabLst>
                      </a:pPr>
                      <a:r>
                        <a:rPr lang="en-CA" sz="1000">
                          <a:solidFill>
                            <a:schemeClr val="accent4"/>
                          </a:solidFill>
                          <a:effectLst/>
                        </a:rPr>
                        <a:t>1988</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effectLst/>
                          <a:latin typeface="+mn-lt"/>
                          <a:ea typeface="+mn-ea"/>
                          <a:cs typeface="+mn-cs"/>
                        </a:rPr>
                        <a:t>BC Cancer </a:t>
                      </a:r>
                      <a:r>
                        <a:rPr lang="fr-CA" sz="1000" kern="1200" err="1">
                          <a:solidFill>
                            <a:schemeClr val="accent4"/>
                          </a:solidFill>
                          <a:effectLst/>
                          <a:latin typeface="+mn-lt"/>
                          <a:ea typeface="+mn-ea"/>
                          <a:cs typeface="+mn-cs"/>
                        </a:rPr>
                        <a:t>Breast</a:t>
                      </a:r>
                      <a:r>
                        <a:rPr lang="fr-CA" sz="1000" kern="1200">
                          <a:solidFill>
                            <a:schemeClr val="accent4"/>
                          </a:solidFill>
                          <a:effectLst/>
                          <a:latin typeface="+mn-lt"/>
                          <a:ea typeface="+mn-ea"/>
                          <a:cs typeface="+mn-cs"/>
                        </a:rPr>
                        <a:t> Screening (dépistage du cancer du sein en Colombie‑Britannique)</a:t>
                      </a:r>
                      <a:endParaRPr lang="en-US" sz="1000" kern="1200">
                        <a:solidFill>
                          <a:schemeClr val="accent4"/>
                        </a:solidFill>
                        <a:effectLst/>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effectLst/>
                          <a:latin typeface="+mn-lt"/>
                          <a:ea typeface="+mn-ea"/>
                          <a:cs typeface="+mn-cs"/>
                        </a:rPr>
                        <a:t>BC Cancer</a:t>
                      </a:r>
                      <a:endParaRPr lang="en-US" sz="100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4143581508"/>
                  </a:ext>
                </a:extLst>
              </a:tr>
              <a:tr h="354618">
                <a:tc>
                  <a:txBody>
                    <a:bodyPr/>
                    <a:lstStyle/>
                    <a:p>
                      <a:pPr marL="0" marR="0">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Alberta (Alb.)</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l">
                        <a:lnSpc>
                          <a:spcPct val="100000"/>
                        </a:lnSpc>
                        <a:spcBef>
                          <a:spcPts val="0"/>
                        </a:spcBef>
                        <a:spcAft>
                          <a:spcPts val="0"/>
                        </a:spcAft>
                        <a:tabLst>
                          <a:tab pos="5280025" algn="l"/>
                        </a:tabLst>
                      </a:pPr>
                      <a:r>
                        <a:rPr lang="en-CA" sz="1000">
                          <a:solidFill>
                            <a:schemeClr val="accent4"/>
                          </a:solidFill>
                          <a:effectLst/>
                        </a:rPr>
                        <a:t>1990</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effectLst/>
                          <a:latin typeface="+mn-lt"/>
                          <a:ea typeface="+mn-ea"/>
                          <a:cs typeface="+mn-cs"/>
                        </a:rPr>
                        <a:t>Alberta Breast Cancer Screening Program (ABCSP) (programme de dépistage du cancer du sein de l’Alberta)</a:t>
                      </a:r>
                      <a:endParaRPr lang="en-US" sz="1000" kern="1200">
                        <a:solidFill>
                          <a:schemeClr val="accent4"/>
                        </a:solidFill>
                        <a:effectLst/>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effectLst/>
                          <a:latin typeface="+mn-lt"/>
                          <a:ea typeface="+mn-ea"/>
                          <a:cs typeface="+mn-cs"/>
                        </a:rPr>
                        <a:t>Alberta </a:t>
                      </a:r>
                      <a:r>
                        <a:rPr lang="fr-CA" sz="1000" kern="1200" err="1">
                          <a:solidFill>
                            <a:schemeClr val="accent4"/>
                          </a:solidFill>
                          <a:effectLst/>
                          <a:latin typeface="+mn-lt"/>
                          <a:ea typeface="+mn-ea"/>
                          <a:cs typeface="+mn-cs"/>
                        </a:rPr>
                        <a:t>Health</a:t>
                      </a:r>
                      <a:r>
                        <a:rPr lang="fr-CA" sz="1000" kern="1200">
                          <a:solidFill>
                            <a:schemeClr val="accent4"/>
                          </a:solidFill>
                          <a:effectLst/>
                          <a:latin typeface="+mn-lt"/>
                          <a:ea typeface="+mn-ea"/>
                          <a:cs typeface="+mn-cs"/>
                        </a:rPr>
                        <a:t> Services</a:t>
                      </a:r>
                      <a:endParaRPr lang="en-US" sz="100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4120659109"/>
                  </a:ext>
                </a:extLst>
              </a:tr>
              <a:tr h="173308">
                <a:tc>
                  <a:txBody>
                    <a:bodyPr/>
                    <a:lstStyle/>
                    <a:p>
                      <a:pPr marL="0" marR="0">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Saskatchewan (</a:t>
                      </a:r>
                      <a:r>
                        <a:rPr lang="fr-CA" sz="900" b="1" kern="1200" err="1">
                          <a:solidFill>
                            <a:schemeClr val="accent4"/>
                          </a:solidFill>
                          <a:effectLst/>
                          <a:latin typeface="+mn-lt"/>
                          <a:ea typeface="+mn-ea"/>
                          <a:cs typeface="+mn-cs"/>
                        </a:rPr>
                        <a:t>Sask</a:t>
                      </a:r>
                      <a:r>
                        <a:rPr lang="fr-CA" sz="900" b="1" kern="1200">
                          <a:solidFill>
                            <a:schemeClr val="accent4"/>
                          </a:solidFill>
                          <a:effectLst/>
                          <a:latin typeface="+mn-lt"/>
                          <a:ea typeface="+mn-ea"/>
                          <a:cs typeface="+mn-cs"/>
                        </a:rPr>
                        <a:t>.)</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l">
                        <a:lnSpc>
                          <a:spcPct val="100000"/>
                        </a:lnSpc>
                        <a:spcBef>
                          <a:spcPts val="0"/>
                        </a:spcBef>
                        <a:spcAft>
                          <a:spcPts val="0"/>
                        </a:spcAft>
                        <a:tabLst>
                          <a:tab pos="5280025" algn="l"/>
                        </a:tabLst>
                      </a:pPr>
                      <a:r>
                        <a:rPr lang="en-CA" sz="1000">
                          <a:solidFill>
                            <a:schemeClr val="accent4"/>
                          </a:solidFill>
                          <a:effectLst/>
                        </a:rPr>
                        <a:t>1990</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effectLst/>
                          <a:latin typeface="+mn-lt"/>
                          <a:ea typeface="+mn-ea"/>
                          <a:cs typeface="+mn-cs"/>
                        </a:rPr>
                        <a:t>Screening Program for Breast Cancer (programme de dépistage du cancer du sein)</a:t>
                      </a:r>
                      <a:endParaRPr lang="en-US" sz="1000" kern="1200">
                        <a:solidFill>
                          <a:schemeClr val="accent4"/>
                        </a:solidFill>
                        <a:effectLst/>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effectLst/>
                          <a:latin typeface="+mn-lt"/>
                          <a:ea typeface="+mn-ea"/>
                          <a:cs typeface="+mn-cs"/>
                        </a:rPr>
                        <a:t>Saskatchewan Cancer Agency</a:t>
                      </a:r>
                      <a:endParaRPr lang="en-US" sz="100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1148851370"/>
                  </a:ext>
                </a:extLst>
              </a:tr>
              <a:tr h="173308">
                <a:tc>
                  <a:txBody>
                    <a:bodyPr/>
                    <a:lstStyle/>
                    <a:p>
                      <a:pPr marL="0" marR="0">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Manitoba (Man.)</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l">
                        <a:lnSpc>
                          <a:spcPct val="100000"/>
                        </a:lnSpc>
                        <a:spcBef>
                          <a:spcPts val="0"/>
                        </a:spcBef>
                        <a:spcAft>
                          <a:spcPts val="0"/>
                        </a:spcAft>
                        <a:tabLst>
                          <a:tab pos="5280025" algn="l"/>
                        </a:tabLst>
                      </a:pPr>
                      <a:r>
                        <a:rPr lang="en-CA" sz="1000">
                          <a:solidFill>
                            <a:schemeClr val="accent4"/>
                          </a:solidFill>
                          <a:effectLst/>
                        </a:rPr>
                        <a:t>1995</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effectLst/>
                          <a:latin typeface="+mn-lt"/>
                          <a:ea typeface="+mn-ea"/>
                          <a:cs typeface="+mn-cs"/>
                        </a:rPr>
                        <a:t>BreastCheck</a:t>
                      </a:r>
                      <a:endParaRPr lang="en-US" sz="1000" kern="1200">
                        <a:solidFill>
                          <a:schemeClr val="accent4"/>
                        </a:solidFill>
                        <a:effectLst/>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effectLst/>
                          <a:latin typeface="+mn-lt"/>
                          <a:ea typeface="+mn-ea"/>
                          <a:cs typeface="+mn-cs"/>
                        </a:rPr>
                        <a:t>Action cancer Manitoba</a:t>
                      </a:r>
                      <a:endParaRPr lang="en-US" sz="100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2573405692"/>
                  </a:ext>
                </a:extLst>
              </a:tr>
              <a:tr h="173308">
                <a:tc>
                  <a:txBody>
                    <a:bodyPr/>
                    <a:lstStyle/>
                    <a:p>
                      <a:pPr marL="0" marR="0">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Ontario (Ont.)</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l">
                        <a:lnSpc>
                          <a:spcPct val="100000"/>
                        </a:lnSpc>
                        <a:spcBef>
                          <a:spcPts val="0"/>
                        </a:spcBef>
                        <a:spcAft>
                          <a:spcPts val="0"/>
                        </a:spcAft>
                        <a:tabLst>
                          <a:tab pos="5280025" algn="l"/>
                        </a:tabLst>
                      </a:pPr>
                      <a:r>
                        <a:rPr lang="en-CA" sz="1000">
                          <a:solidFill>
                            <a:schemeClr val="accent4"/>
                          </a:solidFill>
                          <a:effectLst/>
                        </a:rPr>
                        <a:t>1990</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effectLst/>
                          <a:latin typeface="+mn-lt"/>
                          <a:ea typeface="+mn-ea"/>
                          <a:cs typeface="+mn-cs"/>
                        </a:rPr>
                        <a:t>Programme ontarien de dépistage du cancer du sein (PODCS)</a:t>
                      </a:r>
                      <a:endParaRPr lang="en-US" sz="1000" kern="1200">
                        <a:solidFill>
                          <a:schemeClr val="accent4"/>
                        </a:solidFill>
                        <a:effectLst/>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effectLst/>
                          <a:latin typeface="+mn-lt"/>
                          <a:ea typeface="+mn-ea"/>
                          <a:cs typeface="+mn-cs"/>
                        </a:rPr>
                        <a:t>Action Cancer Ontario de Santé Ontario</a:t>
                      </a:r>
                      <a:endParaRPr lang="en-US" sz="100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4119347451"/>
                  </a:ext>
                </a:extLst>
              </a:tr>
              <a:tr h="394003">
                <a:tc>
                  <a:txBody>
                    <a:bodyPr/>
                    <a:lstStyle/>
                    <a:p>
                      <a:pPr marL="0" marR="0">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Québec (Qc)</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l">
                        <a:lnSpc>
                          <a:spcPct val="100000"/>
                        </a:lnSpc>
                        <a:spcBef>
                          <a:spcPts val="0"/>
                        </a:spcBef>
                        <a:spcAft>
                          <a:spcPts val="0"/>
                        </a:spcAft>
                        <a:tabLst>
                          <a:tab pos="5280025" algn="l"/>
                        </a:tabLst>
                      </a:pPr>
                      <a:r>
                        <a:rPr lang="en-CA" sz="1000">
                          <a:solidFill>
                            <a:schemeClr val="accent4"/>
                          </a:solidFill>
                          <a:effectLst/>
                        </a:rPr>
                        <a:t>1998</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effectLst/>
                          <a:latin typeface="+mn-lt"/>
                          <a:ea typeface="+mn-ea"/>
                          <a:cs typeface="+mn-cs"/>
                        </a:rPr>
                        <a:t>Programme québécois de dépistage du cancer du sein (PQDCS)</a:t>
                      </a:r>
                      <a:endParaRPr lang="en-US" sz="1000" kern="1200">
                        <a:solidFill>
                          <a:schemeClr val="accent4"/>
                        </a:solidFill>
                        <a:effectLst/>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effectLst/>
                          <a:latin typeface="+mn-lt"/>
                          <a:ea typeface="+mn-ea"/>
                          <a:cs typeface="+mn-cs"/>
                        </a:rPr>
                        <a:t>Ministère de la Santé et des Services sociaux</a:t>
                      </a:r>
                      <a:endParaRPr lang="en-US" sz="100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2927483742"/>
                  </a:ext>
                </a:extLst>
              </a:tr>
              <a:tr h="354618">
                <a:tc>
                  <a:txBody>
                    <a:bodyPr/>
                    <a:lstStyle/>
                    <a:p>
                      <a:pPr marL="0" marR="0">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Nouveau‑Brunswick (N.‑B.)</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l">
                        <a:lnSpc>
                          <a:spcPct val="100000"/>
                        </a:lnSpc>
                        <a:spcBef>
                          <a:spcPts val="0"/>
                        </a:spcBef>
                        <a:spcAft>
                          <a:spcPts val="0"/>
                        </a:spcAft>
                        <a:tabLst>
                          <a:tab pos="5280025" algn="l"/>
                        </a:tabLst>
                      </a:pPr>
                      <a:r>
                        <a:rPr lang="en-CA" sz="1000">
                          <a:solidFill>
                            <a:schemeClr val="accent4"/>
                          </a:solidFill>
                          <a:effectLst/>
                        </a:rPr>
                        <a:t>1995</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effectLst/>
                          <a:latin typeface="+mn-lt"/>
                          <a:ea typeface="+mn-ea"/>
                          <a:cs typeface="+mn-cs"/>
                        </a:rPr>
                        <a:t>Services de dépistage du cancer du sein du Nouveau‑Brunswick</a:t>
                      </a:r>
                      <a:endParaRPr lang="en-US" sz="1000" kern="1200">
                        <a:solidFill>
                          <a:schemeClr val="accent4"/>
                        </a:solidFill>
                        <a:effectLst/>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effectLst/>
                          <a:latin typeface="+mn-lt"/>
                          <a:ea typeface="+mn-ea"/>
                          <a:cs typeface="+mn-cs"/>
                        </a:rPr>
                        <a:t>Réseau du cancer du Nouveau‑Brunswick (ministère de la Santé du N.‑B.)</a:t>
                      </a:r>
                      <a:endParaRPr lang="en-US" sz="100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4259416073"/>
                  </a:ext>
                </a:extLst>
              </a:tr>
              <a:tr h="273388">
                <a:tc>
                  <a:txBody>
                    <a:bodyPr/>
                    <a:lstStyle/>
                    <a:p>
                      <a:pPr marL="0" marR="0">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Nouvelle‑Écosse (N.‑É.)</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l">
                        <a:lnSpc>
                          <a:spcPct val="100000"/>
                        </a:lnSpc>
                        <a:spcBef>
                          <a:spcPts val="0"/>
                        </a:spcBef>
                        <a:spcAft>
                          <a:spcPts val="0"/>
                        </a:spcAft>
                        <a:tabLst>
                          <a:tab pos="5280025" algn="l"/>
                        </a:tabLst>
                      </a:pPr>
                      <a:r>
                        <a:rPr lang="en-CA" sz="1000">
                          <a:solidFill>
                            <a:schemeClr val="accent4"/>
                          </a:solidFill>
                          <a:effectLst/>
                        </a:rPr>
                        <a:t>1991</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effectLst/>
                          <a:latin typeface="+mn-lt"/>
                          <a:ea typeface="+mn-ea"/>
                          <a:cs typeface="+mn-cs"/>
                        </a:rPr>
                        <a:t>Nova Scotia </a:t>
                      </a:r>
                      <a:r>
                        <a:rPr lang="fr-CA" sz="1000" kern="1200" err="1">
                          <a:solidFill>
                            <a:schemeClr val="accent4"/>
                          </a:solidFill>
                          <a:effectLst/>
                          <a:latin typeface="+mn-lt"/>
                          <a:ea typeface="+mn-ea"/>
                          <a:cs typeface="+mn-cs"/>
                        </a:rPr>
                        <a:t>Breast</a:t>
                      </a:r>
                      <a:r>
                        <a:rPr lang="fr-CA" sz="1000" kern="1200">
                          <a:solidFill>
                            <a:schemeClr val="accent4"/>
                          </a:solidFill>
                          <a:effectLst/>
                          <a:latin typeface="+mn-lt"/>
                          <a:ea typeface="+mn-ea"/>
                          <a:cs typeface="+mn-cs"/>
                        </a:rPr>
                        <a:t> Screening Program (programme de dépistage du cancer du sein de la Nouvelle‑Écosse)</a:t>
                      </a:r>
                      <a:endParaRPr lang="en-US" sz="1000" kern="1200">
                        <a:solidFill>
                          <a:schemeClr val="accent4"/>
                        </a:solidFill>
                        <a:effectLst/>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effectLst/>
                          <a:latin typeface="+mn-lt"/>
                          <a:ea typeface="+mn-ea"/>
                          <a:cs typeface="+mn-cs"/>
                        </a:rPr>
                        <a:t>Centre de santé IWK</a:t>
                      </a:r>
                      <a:endParaRPr lang="en-US" sz="100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4256725255"/>
                  </a:ext>
                </a:extLst>
              </a:tr>
              <a:tr h="173308">
                <a:tc>
                  <a:txBody>
                    <a:bodyPr/>
                    <a:lstStyle/>
                    <a:p>
                      <a:pPr marL="0" marR="0">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Île‑du‑Prince‑Édouard (Î.‑P.‑É.)</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l">
                        <a:lnSpc>
                          <a:spcPct val="100000"/>
                        </a:lnSpc>
                        <a:spcBef>
                          <a:spcPts val="0"/>
                        </a:spcBef>
                        <a:spcAft>
                          <a:spcPts val="0"/>
                        </a:spcAft>
                        <a:tabLst>
                          <a:tab pos="5280025" algn="l"/>
                        </a:tabLst>
                      </a:pPr>
                      <a:r>
                        <a:rPr lang="en-CA" sz="1000">
                          <a:solidFill>
                            <a:schemeClr val="accent4"/>
                          </a:solidFill>
                          <a:effectLst/>
                        </a:rPr>
                        <a:t>1998</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720"/>
                        </a:spcAft>
                        <a:tabLst>
                          <a:tab pos="5280025" algn="l"/>
                        </a:tabLst>
                      </a:pPr>
                      <a:r>
                        <a:rPr lang="fr-CA" sz="1000" kern="1200">
                          <a:solidFill>
                            <a:schemeClr val="accent4"/>
                          </a:solidFill>
                          <a:effectLst/>
                          <a:latin typeface="+mn-lt"/>
                          <a:ea typeface="+mn-ea"/>
                          <a:cs typeface="+mn-cs"/>
                        </a:rPr>
                        <a:t>Programme de dépistage du cancer du sein de l’Île‑du‑Prince‑Édouard</a:t>
                      </a:r>
                      <a:endParaRPr lang="en-US" sz="1000" kern="1200">
                        <a:solidFill>
                          <a:schemeClr val="accent4"/>
                        </a:solidFill>
                        <a:effectLst/>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effectLst/>
                          <a:latin typeface="+mn-lt"/>
                          <a:ea typeface="+mn-ea"/>
                          <a:cs typeface="+mn-cs"/>
                        </a:rPr>
                        <a:t>Santé Î.‑P.‑É.</a:t>
                      </a:r>
                      <a:endParaRPr lang="en-US" sz="100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130676932"/>
                  </a:ext>
                </a:extLst>
              </a:tr>
              <a:tr h="354618">
                <a:tc>
                  <a:txBody>
                    <a:bodyPr/>
                    <a:lstStyle/>
                    <a:p>
                      <a:pPr marL="0" marR="0">
                        <a:lnSpc>
                          <a:spcPct val="107000"/>
                        </a:lnSpc>
                        <a:spcBef>
                          <a:spcPts val="720"/>
                        </a:spcBef>
                        <a:spcAft>
                          <a:spcPts val="720"/>
                        </a:spcAft>
                        <a:tabLst>
                          <a:tab pos="5280025" algn="l"/>
                        </a:tabLst>
                      </a:pPr>
                      <a:r>
                        <a:rPr lang="fr-CA" sz="900" b="1" kern="1200">
                          <a:solidFill>
                            <a:schemeClr val="accent4"/>
                          </a:solidFill>
                          <a:effectLst/>
                          <a:latin typeface="+mn-lt"/>
                          <a:ea typeface="+mn-ea"/>
                          <a:cs typeface="+mn-cs"/>
                        </a:rPr>
                        <a:t>Terre‑Neuve‑et‑Labrador (T.‑N.‑L.)</a:t>
                      </a:r>
                      <a:endParaRPr lang="en-US" sz="900" b="1" kern="1200">
                        <a:solidFill>
                          <a:schemeClr val="accent4"/>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algn="l">
                        <a:lnSpc>
                          <a:spcPct val="100000"/>
                        </a:lnSpc>
                        <a:spcBef>
                          <a:spcPts val="0"/>
                        </a:spcBef>
                        <a:spcAft>
                          <a:spcPts val="0"/>
                        </a:spcAft>
                        <a:tabLst>
                          <a:tab pos="5280025" algn="l"/>
                        </a:tabLst>
                      </a:pPr>
                      <a:r>
                        <a:rPr lang="en-CA" sz="1000">
                          <a:solidFill>
                            <a:schemeClr val="accent4"/>
                          </a:solidFill>
                          <a:effectLst/>
                        </a:rPr>
                        <a:t>1996</a:t>
                      </a:r>
                      <a:endParaRPr lang="en-US" sz="1000">
                        <a:solidFill>
                          <a:schemeClr val="accent4"/>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effectLst/>
                          <a:latin typeface="+mn-lt"/>
                          <a:ea typeface="+mn-ea"/>
                          <a:cs typeface="+mn-cs"/>
                        </a:rPr>
                        <a:t>Breast Screening Program for Newfoundland and Labrador (programme de dépistage du cancer du sein de Terre‑Neuve‑et‑Labrador)</a:t>
                      </a:r>
                      <a:endParaRPr lang="en-US" sz="1000" kern="1200">
                        <a:solidFill>
                          <a:schemeClr val="accent4"/>
                        </a:solidFill>
                        <a:effectLst/>
                        <a:latin typeface="+mn-lt"/>
                        <a:ea typeface="+mn-ea"/>
                        <a:cs typeface="+mn-cs"/>
                      </a:endParaRPr>
                    </a:p>
                  </a:txBody>
                  <a:tcPr marL="68580" marR="68580" marT="0" marB="0"/>
                </a:tc>
                <a:tc>
                  <a:txBody>
                    <a:bodyPr/>
                    <a:lstStyle/>
                    <a:p>
                      <a:pPr marL="0" marR="0">
                        <a:lnSpc>
                          <a:spcPct val="107000"/>
                        </a:lnSpc>
                        <a:spcBef>
                          <a:spcPts val="0"/>
                        </a:spcBef>
                        <a:spcAft>
                          <a:spcPts val="0"/>
                        </a:spcAft>
                        <a:tabLst>
                          <a:tab pos="5280025" algn="l"/>
                        </a:tabLst>
                      </a:pPr>
                      <a:r>
                        <a:rPr lang="fr-CA" sz="1000" kern="1200">
                          <a:solidFill>
                            <a:schemeClr val="accent4"/>
                          </a:solidFill>
                          <a:effectLst/>
                          <a:latin typeface="+mn-lt"/>
                          <a:ea typeface="+mn-ea"/>
                          <a:cs typeface="+mn-cs"/>
                        </a:rPr>
                        <a:t>Cancer Care Program (programme de soins contre le cancer), Régie de santé de l’Est</a:t>
                      </a:r>
                      <a:endParaRPr lang="en-US" sz="1000" kern="1200">
                        <a:solidFill>
                          <a:schemeClr val="accent4"/>
                        </a:solidFill>
                        <a:effectLst/>
                        <a:latin typeface="+mn-lt"/>
                        <a:ea typeface="+mn-ea"/>
                        <a:cs typeface="+mn-cs"/>
                      </a:endParaRPr>
                    </a:p>
                  </a:txBody>
                  <a:tcPr marL="68580" marR="68580" marT="0" marB="0"/>
                </a:tc>
                <a:extLst>
                  <a:ext uri="{0D108BD9-81ED-4DB2-BD59-A6C34878D82A}">
                    <a16:rowId xmlns:a16="http://schemas.microsoft.com/office/drawing/2014/main" val="2301641074"/>
                  </a:ext>
                </a:extLst>
              </a:tr>
            </a:tbl>
          </a:graphicData>
        </a:graphic>
      </p:graphicFrame>
    </p:spTree>
    <p:extLst>
      <p:ext uri="{BB962C8B-B14F-4D97-AF65-F5344CB8AC3E}">
        <p14:creationId xmlns:p14="http://schemas.microsoft.com/office/powerpoint/2010/main" val="2723417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973014" y="-17613"/>
            <a:ext cx="10380786" cy="752842"/>
          </a:xfrm>
        </p:spPr>
        <p:txBody>
          <a:bodyPr>
            <a:normAutofit/>
          </a:bodyPr>
          <a:lstStyle/>
          <a:p>
            <a:r>
              <a:rPr lang="fr-FR" sz="1600"/>
              <a:t>Lignes directrices provinciales et territoriales sur le dépistage (1/2) </a:t>
            </a:r>
            <a:endParaRPr lang="en-US" sz="1600"/>
          </a:p>
        </p:txBody>
      </p:sp>
      <p:sp>
        <p:nvSpPr>
          <p:cNvPr id="5" name="Slide Number Placeholder 4">
            <a:extLst>
              <a:ext uri="{FF2B5EF4-FFF2-40B4-BE49-F238E27FC236}">
                <a16:creationId xmlns:a16="http://schemas.microsoft.com/office/drawing/2014/main" id="{71DB3E14-2F29-334D-80D7-9A6489D57168}"/>
              </a:ext>
            </a:extLst>
          </p:cNvPr>
          <p:cNvSpPr>
            <a:spLocks noGrp="1"/>
          </p:cNvSpPr>
          <p:nvPr>
            <p:ph type="sldNum" sz="quarter" idx="12"/>
          </p:nvPr>
        </p:nvSpPr>
        <p:spPr/>
        <p:txBody>
          <a:bodyPr/>
          <a:lstStyle/>
          <a:p>
            <a:fld id="{D9F2F12A-E773-6344-8602-31C2DEEE88BD}" type="slidenum">
              <a:rPr lang="en-US" smtClean="0"/>
              <a:pPr/>
              <a:t>9</a:t>
            </a:fld>
            <a:endParaRPr lang="en-US"/>
          </a:p>
        </p:txBody>
      </p:sp>
      <p:graphicFrame>
        <p:nvGraphicFramePr>
          <p:cNvPr id="4" name="Table 3">
            <a:extLst>
              <a:ext uri="{FF2B5EF4-FFF2-40B4-BE49-F238E27FC236}">
                <a16:creationId xmlns:a16="http://schemas.microsoft.com/office/drawing/2014/main" id="{AFF097E7-9C95-D30D-B4EF-B3E2EE3D405B}"/>
              </a:ext>
            </a:extLst>
          </p:cNvPr>
          <p:cNvGraphicFramePr>
            <a:graphicFrameLocks noGrp="1"/>
          </p:cNvGraphicFramePr>
          <p:nvPr>
            <p:extLst>
              <p:ext uri="{D42A27DB-BD31-4B8C-83A1-F6EECF244321}">
                <p14:modId xmlns:p14="http://schemas.microsoft.com/office/powerpoint/2010/main" val="227561976"/>
              </p:ext>
            </p:extLst>
          </p:nvPr>
        </p:nvGraphicFramePr>
        <p:xfrm>
          <a:off x="339969" y="735229"/>
          <a:ext cx="11646875" cy="5441188"/>
        </p:xfrm>
        <a:graphic>
          <a:graphicData uri="http://schemas.openxmlformats.org/drawingml/2006/table">
            <a:tbl>
              <a:tblPr firstRow="1" firstCol="1" bandRow="1"/>
              <a:tblGrid>
                <a:gridCol w="515509">
                  <a:extLst>
                    <a:ext uri="{9D8B030D-6E8A-4147-A177-3AD203B41FA5}">
                      <a16:colId xmlns:a16="http://schemas.microsoft.com/office/drawing/2014/main" val="1375781478"/>
                    </a:ext>
                  </a:extLst>
                </a:gridCol>
                <a:gridCol w="2555620">
                  <a:extLst>
                    <a:ext uri="{9D8B030D-6E8A-4147-A177-3AD203B41FA5}">
                      <a16:colId xmlns:a16="http://schemas.microsoft.com/office/drawing/2014/main" val="2178458417"/>
                    </a:ext>
                  </a:extLst>
                </a:gridCol>
                <a:gridCol w="817715">
                  <a:extLst>
                    <a:ext uri="{9D8B030D-6E8A-4147-A177-3AD203B41FA5}">
                      <a16:colId xmlns:a16="http://schemas.microsoft.com/office/drawing/2014/main" val="2672838577"/>
                    </a:ext>
                  </a:extLst>
                </a:gridCol>
                <a:gridCol w="3116750">
                  <a:extLst>
                    <a:ext uri="{9D8B030D-6E8A-4147-A177-3AD203B41FA5}">
                      <a16:colId xmlns:a16="http://schemas.microsoft.com/office/drawing/2014/main" val="3645647950"/>
                    </a:ext>
                  </a:extLst>
                </a:gridCol>
                <a:gridCol w="4641281">
                  <a:extLst>
                    <a:ext uri="{9D8B030D-6E8A-4147-A177-3AD203B41FA5}">
                      <a16:colId xmlns:a16="http://schemas.microsoft.com/office/drawing/2014/main" val="2404003703"/>
                    </a:ext>
                  </a:extLst>
                </a:gridCol>
              </a:tblGrid>
              <a:tr h="118559">
                <a:tc>
                  <a:txBody>
                    <a:bodyPr/>
                    <a:lstStyle/>
                    <a:p>
                      <a:pPr marL="0" marR="0" algn="ctr">
                        <a:lnSpc>
                          <a:spcPct val="100000"/>
                        </a:lnSpc>
                        <a:spcBef>
                          <a:spcPts val="0"/>
                        </a:spcBef>
                        <a:spcAft>
                          <a:spcPts val="0"/>
                        </a:spcAft>
                        <a:tabLst>
                          <a:tab pos="5280025" algn="l"/>
                        </a:tabLst>
                      </a:pPr>
                      <a:r>
                        <a:rPr lang="en-US" sz="1000" b="1">
                          <a:solidFill>
                            <a:schemeClr val="accent4"/>
                          </a:solidFill>
                        </a:rPr>
                        <a:t>P/T</a:t>
                      </a:r>
                    </a:p>
                  </a:txBody>
                  <a:tcPr marL="27934" marR="27934" marT="0" marB="0" anchor="ctr">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fr-CA" sz="1000" b="1" kern="1200">
                          <a:solidFill>
                            <a:schemeClr val="accent4"/>
                          </a:solidFill>
                          <a:latin typeface="+mn-lt"/>
                          <a:ea typeface="+mn-ea"/>
                          <a:cs typeface="+mn-cs"/>
                        </a:rPr>
                        <a:t>Âge de début</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fr-CA" sz="1000" b="1" kern="1200">
                          <a:solidFill>
                            <a:schemeClr val="accent4"/>
                          </a:solidFill>
                          <a:latin typeface="+mn-lt"/>
                          <a:ea typeface="+mn-ea"/>
                          <a:cs typeface="+mn-cs"/>
                        </a:rPr>
                        <a:t>Intervalle</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720"/>
                        </a:spcBef>
                        <a:spcAft>
                          <a:spcPts val="720"/>
                        </a:spcAft>
                        <a:tabLst>
                          <a:tab pos="5280025" algn="l"/>
                        </a:tabLst>
                      </a:pPr>
                      <a:r>
                        <a:rPr lang="fr-CA" sz="1000" b="1" kern="1200">
                          <a:solidFill>
                            <a:schemeClr val="accent4"/>
                          </a:solidFill>
                          <a:latin typeface="+mn-lt"/>
                          <a:ea typeface="+mn-ea"/>
                          <a:cs typeface="+mn-cs"/>
                        </a:rPr>
                        <a:t>Âge de fin</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nSpc>
                          <a:spcPct val="107000"/>
                        </a:lnSpc>
                        <a:spcBef>
                          <a:spcPts val="720"/>
                        </a:spcBef>
                        <a:spcAft>
                          <a:spcPts val="720"/>
                        </a:spcAft>
                        <a:tabLst>
                          <a:tab pos="5280025" algn="l"/>
                        </a:tabLst>
                      </a:pPr>
                      <a:r>
                        <a:rPr lang="fr-CA" sz="1000" b="1" kern="1200">
                          <a:solidFill>
                            <a:schemeClr val="accent4"/>
                          </a:solidFill>
                          <a:latin typeface="+mn-lt"/>
                          <a:ea typeface="+mn-ea"/>
                          <a:cs typeface="+mn-cs"/>
                        </a:rPr>
                        <a:t>Critères d’exclusion</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extLst>
                  <a:ext uri="{0D108BD9-81ED-4DB2-BD59-A6C34878D82A}">
                    <a16:rowId xmlns:a16="http://schemas.microsoft.com/office/drawing/2014/main" val="683479578"/>
                  </a:ext>
                </a:extLst>
              </a:tr>
              <a:tr h="833554">
                <a:tc>
                  <a:txBody>
                    <a:bodyPr/>
                    <a:lstStyle/>
                    <a:p>
                      <a:pPr marL="0" marR="0" algn="ctr">
                        <a:lnSpc>
                          <a:spcPct val="107000"/>
                        </a:lnSpc>
                        <a:spcBef>
                          <a:spcPts val="720"/>
                        </a:spcBef>
                        <a:spcAft>
                          <a:spcPts val="720"/>
                        </a:spcAft>
                        <a:tabLst>
                          <a:tab pos="5280025" algn="l"/>
                        </a:tabLst>
                      </a:pPr>
                      <a:r>
                        <a:rPr lang="fr-CA" sz="1000" b="1" kern="1200" err="1">
                          <a:solidFill>
                            <a:schemeClr val="accent4"/>
                          </a:solidFill>
                          <a:latin typeface="+mn-lt"/>
                          <a:ea typeface="+mn-ea"/>
                          <a:cs typeface="+mn-cs"/>
                        </a:rPr>
                        <a:t>Yn</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720"/>
                        </a:spcAft>
                        <a:tabLst>
                          <a:tab pos="5280025" algn="l"/>
                        </a:tabLst>
                      </a:pPr>
                      <a:r>
                        <a:rPr lang="fr-CA" sz="1000" b="0" kern="1200">
                          <a:solidFill>
                            <a:schemeClr val="accent4"/>
                          </a:solidFill>
                          <a:latin typeface="+mn-lt"/>
                          <a:ea typeface="+mn-ea"/>
                          <a:cs typeface="+mn-cs"/>
                        </a:rPr>
                        <a:t>50 ans</a:t>
                      </a:r>
                      <a:endParaRPr lang="en-US" sz="1000" b="0" kern="1200">
                        <a:solidFill>
                          <a:schemeClr val="accent4"/>
                        </a:solidFill>
                        <a:latin typeface="+mn-lt"/>
                        <a:ea typeface="+mn-ea"/>
                        <a:cs typeface="+mn-cs"/>
                      </a:endParaRPr>
                    </a:p>
                    <a:p>
                      <a:pPr marL="0" marR="0" algn="ctr">
                        <a:lnSpc>
                          <a:spcPct val="107000"/>
                        </a:lnSpc>
                        <a:spcBef>
                          <a:spcPts val="0"/>
                        </a:spcBef>
                        <a:spcAft>
                          <a:spcPts val="0"/>
                        </a:spcAft>
                        <a:tabLst>
                          <a:tab pos="5280025" algn="l"/>
                        </a:tabLst>
                      </a:pPr>
                      <a:r>
                        <a:rPr lang="fr-CA" sz="1000" b="0" kern="1200">
                          <a:solidFill>
                            <a:schemeClr val="accent4"/>
                          </a:solidFill>
                          <a:latin typeface="+mn-lt"/>
                          <a:ea typeface="+mn-ea"/>
                          <a:cs typeface="+mn-cs"/>
                        </a:rPr>
                        <a:t>(40 ans sur recommandation d’un radiologiste)</a:t>
                      </a:r>
                      <a:endParaRPr lang="en-US" sz="1000" b="0" kern="1200">
                        <a:solidFill>
                          <a:schemeClr val="accent4"/>
                        </a:solidFill>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b="0" kern="1200">
                          <a:solidFill>
                            <a:schemeClr val="accent4"/>
                          </a:solidFill>
                          <a:latin typeface="+mn-lt"/>
                          <a:ea typeface="+mn-ea"/>
                          <a:cs typeface="+mn-cs"/>
                        </a:rPr>
                        <a:t>2 ans</a:t>
                      </a:r>
                      <a:endParaRPr lang="en-US" sz="1000" b="0" kern="1200">
                        <a:solidFill>
                          <a:schemeClr val="accent4"/>
                        </a:solidFill>
                        <a:latin typeface="+mn-lt"/>
                        <a:ea typeface="+mn-ea"/>
                        <a:cs typeface="+mn-cs"/>
                      </a:endParaRPr>
                    </a:p>
                  </a:txBody>
                  <a:tcPr marL="68580" marR="68580" marT="0" marB="0"/>
                </a:tc>
                <a:tc>
                  <a:txBody>
                    <a:bodyPr/>
                    <a:lstStyle/>
                    <a:p>
                      <a:pPr marL="0" marR="0" algn="ctr">
                        <a:lnSpc>
                          <a:spcPct val="107000"/>
                        </a:lnSpc>
                        <a:spcBef>
                          <a:spcPts val="720"/>
                        </a:spcBef>
                        <a:spcAft>
                          <a:spcPts val="0"/>
                        </a:spcAft>
                        <a:tabLst>
                          <a:tab pos="5280025" algn="l"/>
                        </a:tabLst>
                      </a:pPr>
                      <a:r>
                        <a:rPr lang="fr-CA" sz="1000" b="0" kern="1200">
                          <a:solidFill>
                            <a:schemeClr val="accent4"/>
                          </a:solidFill>
                          <a:latin typeface="+mn-lt"/>
                          <a:ea typeface="+mn-ea"/>
                          <a:cs typeface="+mn-cs"/>
                        </a:rPr>
                        <a:t>74 ans</a:t>
                      </a:r>
                      <a:endParaRPr lang="en-US" sz="1000" b="0" kern="1200">
                        <a:solidFill>
                          <a:schemeClr val="accent4"/>
                        </a:solidFill>
                        <a:latin typeface="+mn-lt"/>
                        <a:ea typeface="+mn-ea"/>
                        <a:cs typeface="+mn-cs"/>
                      </a:endParaRPr>
                    </a:p>
                  </a:txBody>
                  <a:tcPr marL="68580" marR="68580" marT="0" marB="0"/>
                </a:tc>
                <a:tc>
                  <a:txBody>
                    <a:bodyPr/>
                    <a:lstStyle/>
                    <a:p>
                      <a:pPr marL="171450" marR="0" lvl="0" indent="-171450">
                        <a:lnSpc>
                          <a:spcPct val="107000"/>
                        </a:lnSpc>
                        <a:spcBef>
                          <a:spcPts val="600"/>
                        </a:spcBef>
                        <a:spcAft>
                          <a:spcPts val="240"/>
                        </a:spcAft>
                        <a:buFont typeface="Arial" panose="020B0604020202020204" pitchFamily="34" charset="0"/>
                        <a:buChar char="•"/>
                        <a:tabLst>
                          <a:tab pos="5280025" algn="l"/>
                        </a:tabLst>
                      </a:pPr>
                      <a:r>
                        <a:rPr lang="fr-CA" sz="1000" b="0" kern="1200">
                          <a:solidFill>
                            <a:schemeClr val="accent4"/>
                          </a:solidFill>
                          <a:latin typeface="+mn-lt"/>
                          <a:ea typeface="+mn-ea"/>
                          <a:cs typeface="+mn-cs"/>
                        </a:rPr>
                        <a:t>Antécédents personnels de cancer du sein</a:t>
                      </a:r>
                      <a:endParaRPr lang="en-US" sz="1000" b="0" kern="1200">
                        <a:solidFill>
                          <a:schemeClr val="accent4"/>
                        </a:solidFill>
                        <a:latin typeface="+mn-lt"/>
                        <a:ea typeface="+mn-ea"/>
                        <a:cs typeface="+mn-cs"/>
                      </a:endParaRPr>
                    </a:p>
                    <a:p>
                      <a:pPr marL="171450" marR="0" lvl="0" indent="-171450">
                        <a:lnSpc>
                          <a:spcPct val="107000"/>
                        </a:lnSpc>
                        <a:spcBef>
                          <a:spcPts val="600"/>
                        </a:spcBef>
                        <a:spcAft>
                          <a:spcPts val="240"/>
                        </a:spcAft>
                        <a:buFont typeface="Arial" panose="020B0604020202020204" pitchFamily="34" charset="0"/>
                        <a:buChar char="•"/>
                        <a:tabLst>
                          <a:tab pos="5280025" algn="l"/>
                        </a:tabLst>
                      </a:pPr>
                      <a:r>
                        <a:rPr lang="fr-CA" sz="1000" b="0" kern="1200">
                          <a:solidFill>
                            <a:schemeClr val="accent4"/>
                          </a:solidFill>
                          <a:latin typeface="+mn-lt"/>
                          <a:ea typeface="+mn-ea"/>
                          <a:cs typeface="+mn-cs"/>
                        </a:rPr>
                        <a:t>Symptômes mammaires</a:t>
                      </a:r>
                      <a:endParaRPr lang="en-US" sz="1000" b="0" kern="1200">
                        <a:solidFill>
                          <a:schemeClr val="accent4"/>
                        </a:solidFill>
                        <a:latin typeface="+mn-lt"/>
                        <a:ea typeface="+mn-ea"/>
                        <a:cs typeface="+mn-cs"/>
                      </a:endParaRPr>
                    </a:p>
                    <a:p>
                      <a:pPr marL="171450" marR="0" lvl="0" indent="-171450">
                        <a:lnSpc>
                          <a:spcPct val="107000"/>
                        </a:lnSpc>
                        <a:spcBef>
                          <a:spcPts val="600"/>
                        </a:spcBef>
                        <a:spcAft>
                          <a:spcPts val="240"/>
                        </a:spcAft>
                        <a:buFont typeface="Arial" panose="020B0604020202020204" pitchFamily="34" charset="0"/>
                        <a:buChar char="•"/>
                        <a:tabLst>
                          <a:tab pos="5280025" algn="l"/>
                        </a:tabLst>
                      </a:pPr>
                      <a:r>
                        <a:rPr lang="fr-CA" sz="1000" b="0" kern="1200">
                          <a:solidFill>
                            <a:schemeClr val="accent4"/>
                          </a:solidFill>
                          <a:latin typeface="+mn-lt"/>
                          <a:ea typeface="+mn-ea"/>
                          <a:cs typeface="+mn-cs"/>
                        </a:rPr>
                        <a:t>Mammographie des deux seins au cours des 12 derniers mois</a:t>
                      </a:r>
                      <a:endParaRPr lang="en-US" sz="1000" b="0" kern="1200">
                        <a:solidFill>
                          <a:schemeClr val="accent4"/>
                        </a:solidFill>
                        <a:latin typeface="+mn-lt"/>
                        <a:ea typeface="+mn-ea"/>
                        <a:cs typeface="+mn-cs"/>
                      </a:endParaRPr>
                    </a:p>
                    <a:p>
                      <a:pPr marL="171450" marR="0" lvl="0" indent="-171450">
                        <a:lnSpc>
                          <a:spcPct val="107000"/>
                        </a:lnSpc>
                        <a:spcBef>
                          <a:spcPts val="600"/>
                        </a:spcBef>
                        <a:spcAft>
                          <a:spcPts val="240"/>
                        </a:spcAft>
                        <a:buFont typeface="Arial" panose="020B0604020202020204" pitchFamily="34" charset="0"/>
                        <a:buChar char="•"/>
                        <a:tabLst>
                          <a:tab pos="5280025" algn="l"/>
                        </a:tabLst>
                      </a:pPr>
                      <a:r>
                        <a:rPr lang="fr-CA" sz="1000" b="0" kern="1200">
                          <a:solidFill>
                            <a:schemeClr val="accent4"/>
                          </a:solidFill>
                          <a:latin typeface="+mn-lt"/>
                          <a:ea typeface="+mn-ea"/>
                          <a:cs typeface="+mn-cs"/>
                        </a:rPr>
                        <a:t>Moins de 40 ans</a:t>
                      </a:r>
                      <a:endParaRPr lang="en-US" sz="1000" b="0" kern="1200">
                        <a:solidFill>
                          <a:schemeClr val="accent4"/>
                        </a:solidFill>
                        <a:latin typeface="+mn-lt"/>
                        <a:ea typeface="+mn-ea"/>
                        <a:cs typeface="+mn-cs"/>
                      </a:endParaRPr>
                    </a:p>
                    <a:p>
                      <a:pPr marL="171450" marR="0" lvl="0" indent="-171450">
                        <a:lnSpc>
                          <a:spcPct val="107000"/>
                        </a:lnSpc>
                        <a:spcBef>
                          <a:spcPts val="600"/>
                        </a:spcBef>
                        <a:spcAft>
                          <a:spcPts val="240"/>
                        </a:spcAft>
                        <a:buFont typeface="Arial" panose="020B0604020202020204" pitchFamily="34" charset="0"/>
                        <a:buChar char="•"/>
                        <a:tabLst>
                          <a:tab pos="5280025" algn="l"/>
                        </a:tabLst>
                      </a:pPr>
                      <a:r>
                        <a:rPr lang="fr-CA" sz="1000" b="0" kern="1200">
                          <a:solidFill>
                            <a:schemeClr val="accent4"/>
                          </a:solidFill>
                          <a:latin typeface="+mn-lt"/>
                          <a:ea typeface="+mn-ea"/>
                          <a:cs typeface="+mn-cs"/>
                        </a:rPr>
                        <a:t>Grossesse en cours ou au cours des 4 derniers mois</a:t>
                      </a:r>
                      <a:endParaRPr lang="en-US" sz="1000" b="0" kern="1200">
                        <a:solidFill>
                          <a:schemeClr val="accent4"/>
                        </a:solidFill>
                        <a:latin typeface="+mn-lt"/>
                        <a:ea typeface="+mn-ea"/>
                        <a:cs typeface="+mn-cs"/>
                      </a:endParaRPr>
                    </a:p>
                    <a:p>
                      <a:pPr marL="171450" marR="0" lvl="0" indent="-171450">
                        <a:lnSpc>
                          <a:spcPct val="107000"/>
                        </a:lnSpc>
                        <a:spcBef>
                          <a:spcPts val="600"/>
                        </a:spcBef>
                        <a:spcAft>
                          <a:spcPts val="240"/>
                        </a:spcAft>
                        <a:buFont typeface="Arial" panose="020B0604020202020204" pitchFamily="34" charset="0"/>
                        <a:buChar char="•"/>
                        <a:tabLst>
                          <a:tab pos="5280025" algn="l"/>
                        </a:tabLst>
                      </a:pPr>
                      <a:r>
                        <a:rPr lang="fr-CA" sz="1000" b="0" kern="1200">
                          <a:solidFill>
                            <a:schemeClr val="accent4"/>
                          </a:solidFill>
                          <a:latin typeface="+mn-lt"/>
                          <a:ea typeface="+mn-ea"/>
                          <a:cs typeface="+mn-cs"/>
                        </a:rPr>
                        <a:t>Allaitement en cours ou au cours des 4 derniers mois</a:t>
                      </a:r>
                      <a:endParaRPr lang="en-US" sz="1000" b="0" kern="1200">
                        <a:solidFill>
                          <a:schemeClr val="accent4"/>
                        </a:solidFill>
                        <a:latin typeface="+mn-lt"/>
                        <a:ea typeface="+mn-ea"/>
                        <a:cs typeface="+mn-cs"/>
                      </a:endParaRPr>
                    </a:p>
                    <a:p>
                      <a:pPr marL="171450" marR="0" lvl="0" indent="-171450">
                        <a:lnSpc>
                          <a:spcPct val="107000"/>
                        </a:lnSpc>
                        <a:spcBef>
                          <a:spcPts val="600"/>
                        </a:spcBef>
                        <a:spcAft>
                          <a:spcPts val="240"/>
                        </a:spcAft>
                        <a:buFont typeface="Arial" panose="020B0604020202020204" pitchFamily="34" charset="0"/>
                        <a:buChar char="•"/>
                        <a:tabLst>
                          <a:tab pos="5280025" algn="l"/>
                        </a:tabLst>
                      </a:pPr>
                      <a:r>
                        <a:rPr lang="fr-CA" sz="1000" b="0" kern="1200">
                          <a:solidFill>
                            <a:schemeClr val="accent4"/>
                          </a:solidFill>
                          <a:latin typeface="+mn-lt"/>
                          <a:ea typeface="+mn-ea"/>
                          <a:cs typeface="+mn-cs"/>
                        </a:rPr>
                        <a:t>Implants mammaires</a:t>
                      </a:r>
                      <a:endParaRPr lang="en-US" sz="1000" b="0" kern="1200">
                        <a:solidFill>
                          <a:schemeClr val="accent4"/>
                        </a:solidFill>
                        <a:latin typeface="+mn-lt"/>
                        <a:ea typeface="+mn-ea"/>
                        <a:cs typeface="+mn-cs"/>
                      </a:endParaRPr>
                    </a:p>
                  </a:txBody>
                  <a:tcPr marL="68580" marR="68580" marT="0" marB="0"/>
                </a:tc>
                <a:extLst>
                  <a:ext uri="{0D108BD9-81ED-4DB2-BD59-A6C34878D82A}">
                    <a16:rowId xmlns:a16="http://schemas.microsoft.com/office/drawing/2014/main" val="2170417687"/>
                  </a:ext>
                </a:extLst>
              </a:tr>
              <a:tr h="275987">
                <a:tc>
                  <a:txBody>
                    <a:bodyPr/>
                    <a:lstStyle/>
                    <a:p>
                      <a:pPr marL="0" marR="0" algn="ctr">
                        <a:lnSpc>
                          <a:spcPct val="107000"/>
                        </a:lnSpc>
                        <a:spcBef>
                          <a:spcPts val="720"/>
                        </a:spcBef>
                        <a:spcAft>
                          <a:spcPts val="720"/>
                        </a:spcAft>
                        <a:tabLst>
                          <a:tab pos="5280025" algn="l"/>
                        </a:tabLst>
                      </a:pPr>
                      <a:r>
                        <a:rPr lang="fr-CA" sz="1000" b="1" kern="1200">
                          <a:solidFill>
                            <a:schemeClr val="accent4"/>
                          </a:solidFill>
                          <a:latin typeface="+mn-lt"/>
                          <a:ea typeface="+mn-ea"/>
                          <a:cs typeface="+mn-cs"/>
                        </a:rPr>
                        <a:t>T.N.‑O.</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b="0" kern="1200">
                          <a:solidFill>
                            <a:schemeClr val="accent4"/>
                          </a:solidFill>
                          <a:latin typeface="+mn-lt"/>
                          <a:ea typeface="+mn-ea"/>
                          <a:cs typeface="+mn-cs"/>
                        </a:rPr>
                        <a:t>50 ans</a:t>
                      </a:r>
                      <a:endParaRPr lang="en-US" sz="1000" b="0" kern="1200">
                        <a:solidFill>
                          <a:schemeClr val="accent4"/>
                        </a:solidFill>
                        <a:latin typeface="+mn-lt"/>
                        <a:ea typeface="+mn-ea"/>
                        <a:cs typeface="+mn-cs"/>
                      </a:endParaRPr>
                    </a:p>
                    <a:p>
                      <a:pPr marL="0" marR="0" algn="ctr">
                        <a:lnSpc>
                          <a:spcPct val="107000"/>
                        </a:lnSpc>
                        <a:spcBef>
                          <a:spcPts val="0"/>
                        </a:spcBef>
                        <a:spcAft>
                          <a:spcPts val="0"/>
                        </a:spcAft>
                        <a:tabLst>
                          <a:tab pos="5280025" algn="l"/>
                        </a:tabLst>
                      </a:pPr>
                      <a:r>
                        <a:rPr lang="fr-CA" sz="1000" b="0" kern="1200">
                          <a:solidFill>
                            <a:schemeClr val="accent4"/>
                          </a:solidFill>
                          <a:latin typeface="+mn-lt"/>
                          <a:ea typeface="+mn-ea"/>
                          <a:cs typeface="+mn-cs"/>
                        </a:rPr>
                        <a:t>(40 ans sur recommandation du FSP)</a:t>
                      </a:r>
                      <a:endParaRPr lang="en-US" sz="1000" b="0" kern="1200">
                        <a:solidFill>
                          <a:schemeClr val="accent4"/>
                        </a:solidFill>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b="0" kern="1200">
                          <a:solidFill>
                            <a:schemeClr val="accent4"/>
                          </a:solidFill>
                          <a:latin typeface="+mn-lt"/>
                          <a:ea typeface="+mn-ea"/>
                          <a:cs typeface="+mn-cs"/>
                        </a:rPr>
                        <a:t>Annuel ou bisannuel</a:t>
                      </a:r>
                      <a:endParaRPr lang="en-US" sz="1000" b="0" kern="1200">
                        <a:solidFill>
                          <a:schemeClr val="accent4"/>
                        </a:solidFill>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b="0" kern="1200">
                          <a:solidFill>
                            <a:schemeClr val="accent4"/>
                          </a:solidFill>
                          <a:latin typeface="+mn-lt"/>
                          <a:ea typeface="+mn-ea"/>
                          <a:cs typeface="+mn-cs"/>
                        </a:rPr>
                        <a:t>74 ans</a:t>
                      </a:r>
                      <a:endParaRPr lang="en-US" sz="1000" b="0" kern="1200">
                        <a:solidFill>
                          <a:schemeClr val="accent4"/>
                        </a:solidFill>
                        <a:latin typeface="+mn-lt"/>
                        <a:ea typeface="+mn-ea"/>
                        <a:cs typeface="+mn-cs"/>
                      </a:endParaRPr>
                    </a:p>
                    <a:p>
                      <a:pPr marL="0" marR="0" algn="ctr">
                        <a:lnSpc>
                          <a:spcPct val="107000"/>
                        </a:lnSpc>
                        <a:spcBef>
                          <a:spcPts val="0"/>
                        </a:spcBef>
                        <a:spcAft>
                          <a:spcPts val="0"/>
                        </a:spcAft>
                        <a:tabLst>
                          <a:tab pos="5280025" algn="l"/>
                        </a:tabLst>
                      </a:pPr>
                      <a:r>
                        <a:rPr lang="fr-CA" sz="1000" b="0" kern="1200">
                          <a:solidFill>
                            <a:schemeClr val="accent4"/>
                          </a:solidFill>
                          <a:latin typeface="+mn-lt"/>
                          <a:ea typeface="+mn-ea"/>
                          <a:cs typeface="+mn-cs"/>
                        </a:rPr>
                        <a:t>(75 ans et plus : possibilité de poursuivre la participation au programme; on les encourage à discuter avec leur FSP pour voir si le dépistage est adapté à leur situation)</a:t>
                      </a:r>
                      <a:endParaRPr lang="en-US" sz="1000" b="0" kern="1200">
                        <a:solidFill>
                          <a:schemeClr val="accent4"/>
                        </a:solidFill>
                        <a:latin typeface="+mn-lt"/>
                        <a:ea typeface="+mn-ea"/>
                        <a:cs typeface="+mn-cs"/>
                      </a:endParaRPr>
                    </a:p>
                  </a:txBody>
                  <a:tcPr marL="68580" marR="68580" marT="0" marB="0"/>
                </a:tc>
                <a:tc>
                  <a:txBody>
                    <a:bodyPr/>
                    <a:lstStyle/>
                    <a:p>
                      <a:pPr marL="0" marR="0">
                        <a:lnSpc>
                          <a:spcPct val="107000"/>
                        </a:lnSpc>
                        <a:spcBef>
                          <a:spcPts val="600"/>
                        </a:spcBef>
                        <a:spcAft>
                          <a:spcPts val="0"/>
                        </a:spcAft>
                        <a:tabLst>
                          <a:tab pos="5280025" algn="l"/>
                        </a:tabLst>
                      </a:pPr>
                      <a:r>
                        <a:rPr lang="fr-CA" sz="1000" b="0" kern="1200">
                          <a:solidFill>
                            <a:schemeClr val="accent4"/>
                          </a:solidFill>
                          <a:latin typeface="+mn-lt"/>
                          <a:ea typeface="+mn-ea"/>
                          <a:cs typeface="+mn-cs"/>
                        </a:rPr>
                        <a:t> </a:t>
                      </a:r>
                      <a:endParaRPr lang="en-US" sz="1000" b="0" kern="1200">
                        <a:solidFill>
                          <a:schemeClr val="accent4"/>
                        </a:solidFill>
                        <a:latin typeface="+mn-lt"/>
                        <a:ea typeface="+mn-ea"/>
                        <a:cs typeface="+mn-cs"/>
                      </a:endParaRPr>
                    </a:p>
                  </a:txBody>
                  <a:tcPr marL="68580" marR="68580" marT="0" marB="0"/>
                </a:tc>
                <a:extLst>
                  <a:ext uri="{0D108BD9-81ED-4DB2-BD59-A6C34878D82A}">
                    <a16:rowId xmlns:a16="http://schemas.microsoft.com/office/drawing/2014/main" val="3483550769"/>
                  </a:ext>
                </a:extLst>
              </a:tr>
              <a:tr h="108921">
                <a:tc>
                  <a:txBody>
                    <a:bodyPr/>
                    <a:lstStyle/>
                    <a:p>
                      <a:pPr marL="0" marR="0" algn="ctr">
                        <a:lnSpc>
                          <a:spcPct val="107000"/>
                        </a:lnSpc>
                        <a:spcBef>
                          <a:spcPts val="720"/>
                        </a:spcBef>
                        <a:spcAft>
                          <a:spcPts val="720"/>
                        </a:spcAft>
                        <a:tabLst>
                          <a:tab pos="5280025" algn="l"/>
                        </a:tabLst>
                      </a:pPr>
                      <a:r>
                        <a:rPr lang="fr-CA" sz="1000" b="1" kern="1200">
                          <a:solidFill>
                            <a:schemeClr val="accent4"/>
                          </a:solidFill>
                          <a:latin typeface="+mn-lt"/>
                          <a:ea typeface="+mn-ea"/>
                          <a:cs typeface="+mn-cs"/>
                        </a:rPr>
                        <a:t>Nt</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tc gridSpan="4">
                  <a:txBody>
                    <a:bodyPr/>
                    <a:lstStyle/>
                    <a:p>
                      <a:pPr marL="0" marR="0" algn="ctr">
                        <a:lnSpc>
                          <a:spcPct val="107000"/>
                        </a:lnSpc>
                        <a:spcBef>
                          <a:spcPts val="600"/>
                        </a:spcBef>
                        <a:spcAft>
                          <a:spcPts val="0"/>
                        </a:spcAft>
                        <a:tabLst>
                          <a:tab pos="5280025" algn="l"/>
                        </a:tabLst>
                      </a:pPr>
                      <a:r>
                        <a:rPr lang="fr-CA" sz="1000" b="0" kern="1200">
                          <a:solidFill>
                            <a:schemeClr val="accent4"/>
                          </a:solidFill>
                          <a:latin typeface="+mn-lt"/>
                          <a:ea typeface="+mn-ea"/>
                          <a:cs typeface="+mn-cs"/>
                        </a:rPr>
                        <a:t>Pas de programme de dépistage organisé</a:t>
                      </a:r>
                      <a:endParaRPr lang="en-US" sz="1000" b="0" kern="1200">
                        <a:solidFill>
                          <a:schemeClr val="accent4"/>
                        </a:solidFill>
                        <a:latin typeface="+mn-lt"/>
                        <a:ea typeface="+mn-ea"/>
                        <a:cs typeface="+mn-cs"/>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60737712"/>
                  </a:ext>
                </a:extLst>
              </a:tr>
              <a:tr h="392589">
                <a:tc>
                  <a:txBody>
                    <a:bodyPr/>
                    <a:lstStyle/>
                    <a:p>
                      <a:pPr marL="0" marR="0" algn="ctr">
                        <a:lnSpc>
                          <a:spcPct val="107000"/>
                        </a:lnSpc>
                        <a:spcBef>
                          <a:spcPts val="720"/>
                        </a:spcBef>
                        <a:spcAft>
                          <a:spcPts val="720"/>
                        </a:spcAft>
                        <a:tabLst>
                          <a:tab pos="5280025" algn="l"/>
                        </a:tabLst>
                      </a:pPr>
                      <a:r>
                        <a:rPr lang="fr-CA" sz="1000" b="1" kern="1200">
                          <a:solidFill>
                            <a:schemeClr val="accent4"/>
                          </a:solidFill>
                          <a:latin typeface="+mn-lt"/>
                          <a:ea typeface="+mn-ea"/>
                          <a:cs typeface="+mn-cs"/>
                        </a:rPr>
                        <a:t>C.‑B.</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b="0" kern="1200">
                          <a:solidFill>
                            <a:schemeClr val="accent4"/>
                          </a:solidFill>
                          <a:latin typeface="+mn-lt"/>
                          <a:ea typeface="+mn-ea"/>
                          <a:cs typeface="+mn-cs"/>
                        </a:rPr>
                        <a:t>50 ans</a:t>
                      </a:r>
                      <a:endParaRPr lang="en-US" sz="1000" b="0" kern="1200">
                        <a:solidFill>
                          <a:schemeClr val="accent4"/>
                        </a:solidFill>
                        <a:latin typeface="+mn-lt"/>
                        <a:ea typeface="+mn-ea"/>
                        <a:cs typeface="+mn-cs"/>
                      </a:endParaRPr>
                    </a:p>
                    <a:p>
                      <a:pPr marL="0" marR="0" algn="ctr">
                        <a:lnSpc>
                          <a:spcPct val="107000"/>
                        </a:lnSpc>
                        <a:spcBef>
                          <a:spcPts val="0"/>
                        </a:spcBef>
                        <a:spcAft>
                          <a:spcPts val="0"/>
                        </a:spcAft>
                        <a:tabLst>
                          <a:tab pos="5280025" algn="l"/>
                        </a:tabLst>
                      </a:pPr>
                      <a:r>
                        <a:rPr lang="fr-CA" sz="1000" b="0" kern="1200">
                          <a:solidFill>
                            <a:schemeClr val="accent4"/>
                          </a:solidFill>
                          <a:latin typeface="+mn-lt"/>
                          <a:ea typeface="+mn-ea"/>
                          <a:cs typeface="+mn-cs"/>
                        </a:rPr>
                        <a:t>(40 à 49 ans : accès direct autorisé, mais aucun recrutement actif)</a:t>
                      </a:r>
                      <a:endParaRPr lang="en-US" sz="1000" b="0" kern="1200">
                        <a:solidFill>
                          <a:schemeClr val="accent4"/>
                        </a:solidFill>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b="0" kern="1200">
                          <a:solidFill>
                            <a:schemeClr val="accent4"/>
                          </a:solidFill>
                          <a:latin typeface="+mn-lt"/>
                          <a:ea typeface="+mn-ea"/>
                          <a:cs typeface="+mn-cs"/>
                        </a:rPr>
                        <a:t>2 ans</a:t>
                      </a:r>
                      <a:endParaRPr lang="en-US" sz="1000" b="0" kern="1200">
                        <a:solidFill>
                          <a:schemeClr val="accent4"/>
                        </a:solidFill>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b="0" kern="1200">
                          <a:solidFill>
                            <a:schemeClr val="accent4"/>
                          </a:solidFill>
                          <a:latin typeface="+mn-lt"/>
                          <a:ea typeface="+mn-ea"/>
                          <a:cs typeface="+mn-cs"/>
                        </a:rPr>
                        <a:t>74 ans</a:t>
                      </a:r>
                      <a:endParaRPr lang="en-US" sz="1000" b="0" kern="1200">
                        <a:solidFill>
                          <a:schemeClr val="accent4"/>
                        </a:solidFill>
                        <a:latin typeface="+mn-lt"/>
                        <a:ea typeface="+mn-ea"/>
                        <a:cs typeface="+mn-cs"/>
                      </a:endParaRPr>
                    </a:p>
                    <a:p>
                      <a:pPr marL="0" marR="0" algn="ctr">
                        <a:lnSpc>
                          <a:spcPct val="107000"/>
                        </a:lnSpc>
                        <a:spcBef>
                          <a:spcPts val="720"/>
                        </a:spcBef>
                        <a:spcAft>
                          <a:spcPts val="0"/>
                        </a:spcAft>
                        <a:tabLst>
                          <a:tab pos="5280025" algn="l"/>
                        </a:tabLst>
                      </a:pPr>
                      <a:r>
                        <a:rPr lang="fr-CA" sz="1000" b="0" kern="1200">
                          <a:solidFill>
                            <a:schemeClr val="accent4"/>
                          </a:solidFill>
                          <a:latin typeface="+mn-lt"/>
                          <a:ea typeface="+mn-ea"/>
                          <a:cs typeface="+mn-cs"/>
                        </a:rPr>
                        <a:t>(75 ans et plus : accès direct autorisé, mais aucun recrutement actif)</a:t>
                      </a:r>
                      <a:endParaRPr lang="en-US" sz="1000" b="0" kern="1200">
                        <a:solidFill>
                          <a:schemeClr val="accent4"/>
                        </a:solidFill>
                        <a:latin typeface="+mn-lt"/>
                        <a:ea typeface="+mn-ea"/>
                        <a:cs typeface="+mn-cs"/>
                      </a:endParaRPr>
                    </a:p>
                  </a:txBody>
                  <a:tcPr marL="68580" marR="68580" marT="0" marB="0"/>
                </a:tc>
                <a:tc>
                  <a:txBody>
                    <a:bodyPr/>
                    <a:lstStyle/>
                    <a:p>
                      <a:pPr marL="171450" marR="0" lvl="0" indent="-171450">
                        <a:lnSpc>
                          <a:spcPct val="107000"/>
                        </a:lnSpc>
                        <a:spcBef>
                          <a:spcPts val="600"/>
                        </a:spcBef>
                        <a:spcAft>
                          <a:spcPts val="240"/>
                        </a:spcAft>
                        <a:buFont typeface="Arial" panose="020B0604020202020204" pitchFamily="34" charset="0"/>
                        <a:buChar char="•"/>
                        <a:tabLst>
                          <a:tab pos="5280025" algn="l"/>
                        </a:tabLst>
                      </a:pPr>
                      <a:r>
                        <a:rPr lang="fr-CA" sz="1000" b="0" kern="1200">
                          <a:solidFill>
                            <a:schemeClr val="accent4"/>
                          </a:solidFill>
                          <a:latin typeface="+mn-lt"/>
                          <a:ea typeface="+mn-ea"/>
                          <a:cs typeface="+mn-cs"/>
                        </a:rPr>
                        <a:t>Antécédents personnels de cancer du sein</a:t>
                      </a:r>
                      <a:endParaRPr lang="en-US" sz="1000" b="0" kern="1200">
                        <a:solidFill>
                          <a:schemeClr val="accent4"/>
                        </a:solidFill>
                        <a:latin typeface="+mn-lt"/>
                        <a:ea typeface="+mn-ea"/>
                        <a:cs typeface="+mn-cs"/>
                      </a:endParaRPr>
                    </a:p>
                    <a:p>
                      <a:pPr marL="171450" marR="0" lvl="0" indent="-171450">
                        <a:lnSpc>
                          <a:spcPct val="107000"/>
                        </a:lnSpc>
                        <a:spcBef>
                          <a:spcPts val="600"/>
                        </a:spcBef>
                        <a:spcAft>
                          <a:spcPts val="240"/>
                        </a:spcAft>
                        <a:buFont typeface="Arial" panose="020B0604020202020204" pitchFamily="34" charset="0"/>
                        <a:buChar char="•"/>
                        <a:tabLst>
                          <a:tab pos="5280025" algn="l"/>
                        </a:tabLst>
                      </a:pPr>
                      <a:r>
                        <a:rPr lang="fr-CA" sz="1000" b="0" kern="1200">
                          <a:solidFill>
                            <a:schemeClr val="accent4"/>
                          </a:solidFill>
                          <a:latin typeface="+mn-lt"/>
                          <a:ea typeface="+mn-ea"/>
                          <a:cs typeface="+mn-cs"/>
                        </a:rPr>
                        <a:t>Symptômes mammaires</a:t>
                      </a:r>
                      <a:endParaRPr lang="en-US" sz="1000" b="0" kern="1200">
                        <a:solidFill>
                          <a:schemeClr val="accent4"/>
                        </a:solidFill>
                        <a:latin typeface="+mn-lt"/>
                        <a:ea typeface="+mn-ea"/>
                        <a:cs typeface="+mn-cs"/>
                      </a:endParaRPr>
                    </a:p>
                    <a:p>
                      <a:pPr marL="171450" marR="0" lvl="0" indent="-171450">
                        <a:lnSpc>
                          <a:spcPct val="107000"/>
                        </a:lnSpc>
                        <a:spcBef>
                          <a:spcPts val="600"/>
                        </a:spcBef>
                        <a:spcAft>
                          <a:spcPts val="240"/>
                        </a:spcAft>
                        <a:buFont typeface="Arial" panose="020B0604020202020204" pitchFamily="34" charset="0"/>
                        <a:buChar char="•"/>
                        <a:tabLst>
                          <a:tab pos="5280025" algn="l"/>
                        </a:tabLst>
                      </a:pPr>
                      <a:r>
                        <a:rPr lang="fr-CA" sz="1000" b="0" kern="1200">
                          <a:solidFill>
                            <a:schemeClr val="accent4"/>
                          </a:solidFill>
                          <a:latin typeface="+mn-lt"/>
                          <a:ea typeface="+mn-ea"/>
                          <a:cs typeface="+mn-cs"/>
                        </a:rPr>
                        <a:t>Implants mammaires</a:t>
                      </a:r>
                      <a:endParaRPr lang="en-US" sz="1000" b="0" kern="1200">
                        <a:solidFill>
                          <a:schemeClr val="accent4"/>
                        </a:solidFill>
                        <a:latin typeface="+mn-lt"/>
                        <a:ea typeface="+mn-ea"/>
                        <a:cs typeface="+mn-cs"/>
                      </a:endParaRPr>
                    </a:p>
                  </a:txBody>
                  <a:tcPr marL="68580" marR="68580" marT="0" marB="0"/>
                </a:tc>
                <a:extLst>
                  <a:ext uri="{0D108BD9-81ED-4DB2-BD59-A6C34878D82A}">
                    <a16:rowId xmlns:a16="http://schemas.microsoft.com/office/drawing/2014/main" val="1833427381"/>
                  </a:ext>
                </a:extLst>
              </a:tr>
              <a:tr h="392589">
                <a:tc>
                  <a:txBody>
                    <a:bodyPr/>
                    <a:lstStyle/>
                    <a:p>
                      <a:pPr marL="0" marR="0" algn="ctr">
                        <a:lnSpc>
                          <a:spcPct val="107000"/>
                        </a:lnSpc>
                        <a:spcBef>
                          <a:spcPts val="720"/>
                        </a:spcBef>
                        <a:spcAft>
                          <a:spcPts val="720"/>
                        </a:spcAft>
                        <a:tabLst>
                          <a:tab pos="5280025" algn="l"/>
                        </a:tabLst>
                      </a:pPr>
                      <a:r>
                        <a:rPr lang="fr-CA" sz="1000" b="1" kern="1200" err="1">
                          <a:solidFill>
                            <a:schemeClr val="accent4"/>
                          </a:solidFill>
                          <a:latin typeface="+mn-lt"/>
                          <a:ea typeface="+mn-ea"/>
                          <a:cs typeface="+mn-cs"/>
                        </a:rPr>
                        <a:t>Alb</a:t>
                      </a:r>
                      <a:r>
                        <a:rPr lang="fr-CA" sz="1000" b="1" kern="1200">
                          <a:solidFill>
                            <a:schemeClr val="accent4"/>
                          </a:solidFill>
                          <a:latin typeface="+mn-lt"/>
                          <a:ea typeface="+mn-ea"/>
                          <a:cs typeface="+mn-cs"/>
                        </a:rPr>
                        <a:t>.</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b="0" kern="1200">
                          <a:solidFill>
                            <a:schemeClr val="accent4"/>
                          </a:solidFill>
                          <a:latin typeface="+mn-lt"/>
                          <a:ea typeface="+mn-ea"/>
                          <a:cs typeface="+mn-cs"/>
                        </a:rPr>
                        <a:t>50 ans</a:t>
                      </a:r>
                      <a:endParaRPr lang="en-US" sz="1000" b="0" kern="1200">
                        <a:solidFill>
                          <a:schemeClr val="accent4"/>
                        </a:solidFill>
                        <a:latin typeface="+mn-lt"/>
                        <a:ea typeface="+mn-ea"/>
                        <a:cs typeface="+mn-cs"/>
                      </a:endParaRPr>
                    </a:p>
                    <a:p>
                      <a:pPr marL="0" marR="0" algn="ctr">
                        <a:lnSpc>
                          <a:spcPct val="107000"/>
                        </a:lnSpc>
                        <a:spcBef>
                          <a:spcPts val="0"/>
                        </a:spcBef>
                        <a:spcAft>
                          <a:spcPts val="0"/>
                        </a:spcAft>
                        <a:tabLst>
                          <a:tab pos="5280025" algn="l"/>
                        </a:tabLst>
                      </a:pPr>
                      <a:r>
                        <a:rPr lang="fr-CA" sz="1000" b="0" kern="1200">
                          <a:solidFill>
                            <a:schemeClr val="accent4"/>
                          </a:solidFill>
                          <a:latin typeface="+mn-lt"/>
                          <a:ea typeface="+mn-ea"/>
                          <a:cs typeface="+mn-cs"/>
                        </a:rPr>
                        <a:t>(40 à 49 ans : sur la recommandation du FSP pour un premier dépistage)</a:t>
                      </a:r>
                      <a:endParaRPr lang="en-US" sz="1000" b="0" kern="1200">
                        <a:solidFill>
                          <a:schemeClr val="accent4"/>
                        </a:solidFill>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b="0" kern="1200">
                          <a:solidFill>
                            <a:schemeClr val="accent4"/>
                          </a:solidFill>
                          <a:latin typeface="+mn-lt"/>
                          <a:ea typeface="+mn-ea"/>
                          <a:cs typeface="+mn-cs"/>
                        </a:rPr>
                        <a:t>2 ans</a:t>
                      </a:r>
                      <a:endParaRPr lang="en-US" sz="1000" b="0" kern="1200">
                        <a:solidFill>
                          <a:schemeClr val="accent4"/>
                        </a:solidFill>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b="0" kern="1200">
                          <a:solidFill>
                            <a:schemeClr val="accent4"/>
                          </a:solidFill>
                          <a:latin typeface="+mn-lt"/>
                          <a:ea typeface="+mn-ea"/>
                          <a:cs typeface="+mn-cs"/>
                        </a:rPr>
                        <a:t>74 ans</a:t>
                      </a:r>
                      <a:endParaRPr lang="en-US" sz="1000" b="0" kern="1200">
                        <a:solidFill>
                          <a:schemeClr val="accent4"/>
                        </a:solidFill>
                        <a:latin typeface="+mn-lt"/>
                        <a:ea typeface="+mn-ea"/>
                        <a:cs typeface="+mn-cs"/>
                      </a:endParaRPr>
                    </a:p>
                    <a:p>
                      <a:pPr marL="0" marR="0" algn="ctr">
                        <a:lnSpc>
                          <a:spcPct val="107000"/>
                        </a:lnSpc>
                        <a:spcBef>
                          <a:spcPts val="720"/>
                        </a:spcBef>
                        <a:spcAft>
                          <a:spcPts val="0"/>
                        </a:spcAft>
                        <a:tabLst>
                          <a:tab pos="5280025" algn="l"/>
                        </a:tabLst>
                      </a:pPr>
                      <a:r>
                        <a:rPr lang="fr-CA" sz="1000" b="0" kern="1200">
                          <a:solidFill>
                            <a:schemeClr val="accent4"/>
                          </a:solidFill>
                          <a:latin typeface="+mn-lt"/>
                          <a:ea typeface="+mn-ea"/>
                          <a:cs typeface="+mn-cs"/>
                        </a:rPr>
                        <a:t>(75 ans et plus : sur recommandation du FSP)</a:t>
                      </a:r>
                      <a:endParaRPr lang="en-US" sz="1000" b="0" kern="1200">
                        <a:solidFill>
                          <a:schemeClr val="accent4"/>
                        </a:solidFill>
                        <a:latin typeface="+mn-lt"/>
                        <a:ea typeface="+mn-ea"/>
                        <a:cs typeface="+mn-cs"/>
                      </a:endParaRPr>
                    </a:p>
                  </a:txBody>
                  <a:tcPr marL="68580" marR="68580" marT="0" marB="0"/>
                </a:tc>
                <a:tc>
                  <a:txBody>
                    <a:bodyPr/>
                    <a:lstStyle/>
                    <a:p>
                      <a:pPr marL="171450" marR="0" lvl="0" indent="-171450">
                        <a:lnSpc>
                          <a:spcPct val="107000"/>
                        </a:lnSpc>
                        <a:spcBef>
                          <a:spcPts val="600"/>
                        </a:spcBef>
                        <a:spcAft>
                          <a:spcPts val="240"/>
                        </a:spcAft>
                        <a:buFont typeface="Arial" panose="020B0604020202020204" pitchFamily="34" charset="0"/>
                        <a:buChar char="•"/>
                        <a:tabLst>
                          <a:tab pos="5280025" algn="l"/>
                        </a:tabLst>
                      </a:pPr>
                      <a:r>
                        <a:rPr lang="fr-CA" sz="1000" b="0" kern="1200">
                          <a:solidFill>
                            <a:schemeClr val="accent4"/>
                          </a:solidFill>
                          <a:latin typeface="+mn-lt"/>
                          <a:ea typeface="+mn-ea"/>
                          <a:cs typeface="+mn-cs"/>
                        </a:rPr>
                        <a:t>Diagnostic ou antécédents de cancer du sein connus</a:t>
                      </a:r>
                      <a:endParaRPr lang="en-US" sz="1000" b="0" kern="1200">
                        <a:solidFill>
                          <a:schemeClr val="accent4"/>
                        </a:solidFill>
                        <a:latin typeface="+mn-lt"/>
                        <a:ea typeface="+mn-ea"/>
                        <a:cs typeface="+mn-cs"/>
                      </a:endParaRPr>
                    </a:p>
                    <a:p>
                      <a:pPr marL="171450" marR="0" lvl="0" indent="-171450">
                        <a:lnSpc>
                          <a:spcPct val="107000"/>
                        </a:lnSpc>
                        <a:spcBef>
                          <a:spcPts val="600"/>
                        </a:spcBef>
                        <a:spcAft>
                          <a:spcPts val="240"/>
                        </a:spcAft>
                        <a:buFont typeface="Arial" panose="020B0604020202020204" pitchFamily="34" charset="0"/>
                        <a:buChar char="•"/>
                        <a:tabLst>
                          <a:tab pos="5280025" algn="l"/>
                        </a:tabLst>
                      </a:pPr>
                      <a:r>
                        <a:rPr lang="fr-CA" sz="1000" b="0" kern="1200">
                          <a:solidFill>
                            <a:schemeClr val="accent4"/>
                          </a:solidFill>
                          <a:latin typeface="+mn-lt"/>
                          <a:ea typeface="+mn-ea"/>
                          <a:cs typeface="+mn-cs"/>
                        </a:rPr>
                        <a:t>Mastectomies bilatérales</a:t>
                      </a:r>
                      <a:endParaRPr lang="en-US" sz="1000" b="0" kern="1200">
                        <a:solidFill>
                          <a:schemeClr val="accent4"/>
                        </a:solidFill>
                        <a:latin typeface="+mn-lt"/>
                        <a:ea typeface="+mn-ea"/>
                        <a:cs typeface="+mn-cs"/>
                      </a:endParaRPr>
                    </a:p>
                    <a:p>
                      <a:pPr marL="171450" marR="0" lvl="0" indent="-171450">
                        <a:lnSpc>
                          <a:spcPct val="107000"/>
                        </a:lnSpc>
                        <a:spcBef>
                          <a:spcPts val="600"/>
                        </a:spcBef>
                        <a:spcAft>
                          <a:spcPts val="240"/>
                        </a:spcAft>
                        <a:buFont typeface="Arial" panose="020B0604020202020204" pitchFamily="34" charset="0"/>
                        <a:buChar char="•"/>
                        <a:tabLst>
                          <a:tab pos="5280025" algn="l"/>
                        </a:tabLst>
                      </a:pPr>
                      <a:r>
                        <a:rPr lang="fr-CA" sz="1000" b="0" kern="1200">
                          <a:solidFill>
                            <a:schemeClr val="accent4"/>
                          </a:solidFill>
                          <a:latin typeface="+mn-lt"/>
                          <a:ea typeface="+mn-ea"/>
                          <a:cs typeface="+mn-cs"/>
                        </a:rPr>
                        <a:t>Signes et symptômes pouvant être associés aux cancers du sein</a:t>
                      </a:r>
                      <a:endParaRPr lang="en-US" sz="1000" b="0" kern="1200">
                        <a:solidFill>
                          <a:schemeClr val="accent4"/>
                        </a:solidFill>
                        <a:latin typeface="+mn-lt"/>
                        <a:ea typeface="+mn-ea"/>
                        <a:cs typeface="+mn-cs"/>
                      </a:endParaRPr>
                    </a:p>
                  </a:txBody>
                  <a:tcPr marL="68580" marR="68580" marT="0" marB="0"/>
                </a:tc>
                <a:extLst>
                  <a:ext uri="{0D108BD9-81ED-4DB2-BD59-A6C34878D82A}">
                    <a16:rowId xmlns:a16="http://schemas.microsoft.com/office/drawing/2014/main" val="991807109"/>
                  </a:ext>
                </a:extLst>
              </a:tr>
              <a:tr h="220298">
                <a:tc>
                  <a:txBody>
                    <a:bodyPr/>
                    <a:lstStyle/>
                    <a:p>
                      <a:pPr marL="0" marR="0" algn="ctr">
                        <a:lnSpc>
                          <a:spcPct val="107000"/>
                        </a:lnSpc>
                        <a:spcBef>
                          <a:spcPts val="720"/>
                        </a:spcBef>
                        <a:spcAft>
                          <a:spcPts val="720"/>
                        </a:spcAft>
                        <a:tabLst>
                          <a:tab pos="5280025" algn="l"/>
                        </a:tabLst>
                      </a:pPr>
                      <a:r>
                        <a:rPr lang="fr-CA" sz="1000" b="1" kern="1200">
                          <a:solidFill>
                            <a:schemeClr val="accent4"/>
                          </a:solidFill>
                          <a:latin typeface="+mn-lt"/>
                          <a:ea typeface="+mn-ea"/>
                          <a:cs typeface="+mn-cs"/>
                        </a:rPr>
                        <a:t>Sask.</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b="0" kern="1200">
                          <a:solidFill>
                            <a:schemeClr val="accent4"/>
                          </a:solidFill>
                          <a:latin typeface="+mn-lt"/>
                          <a:ea typeface="+mn-ea"/>
                          <a:cs typeface="+mn-cs"/>
                        </a:rPr>
                        <a:t>50 ans</a:t>
                      </a:r>
                      <a:endParaRPr lang="en-US" sz="1000" b="0" kern="1200">
                        <a:solidFill>
                          <a:schemeClr val="accent4"/>
                        </a:solidFill>
                        <a:latin typeface="+mn-lt"/>
                        <a:ea typeface="+mn-ea"/>
                        <a:cs typeface="+mn-cs"/>
                      </a:endParaRPr>
                    </a:p>
                    <a:p>
                      <a:pPr marL="0" marR="0" algn="ctr">
                        <a:lnSpc>
                          <a:spcPct val="107000"/>
                        </a:lnSpc>
                        <a:spcBef>
                          <a:spcPts val="0"/>
                        </a:spcBef>
                        <a:spcAft>
                          <a:spcPts val="0"/>
                        </a:spcAft>
                        <a:tabLst>
                          <a:tab pos="5280025" algn="l"/>
                        </a:tabLst>
                      </a:pPr>
                      <a:r>
                        <a:rPr lang="fr-CA" sz="1000" b="0" kern="1200">
                          <a:solidFill>
                            <a:schemeClr val="accent4"/>
                          </a:solidFill>
                          <a:latin typeface="+mn-lt"/>
                          <a:ea typeface="+mn-ea"/>
                          <a:cs typeface="+mn-cs"/>
                        </a:rPr>
                        <a:t>(personnes de 49 ans acceptées dans l’unité mobile, si elles atteignent 50 ans au cours de l’année civile)</a:t>
                      </a:r>
                      <a:endParaRPr lang="en-US" sz="1000" b="0" kern="1200">
                        <a:solidFill>
                          <a:schemeClr val="accent4"/>
                        </a:solidFill>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b="0" kern="1200">
                          <a:solidFill>
                            <a:schemeClr val="accent4"/>
                          </a:solidFill>
                          <a:latin typeface="+mn-lt"/>
                          <a:ea typeface="+mn-ea"/>
                          <a:cs typeface="+mn-cs"/>
                        </a:rPr>
                        <a:t>2 ans</a:t>
                      </a:r>
                      <a:endParaRPr lang="en-US" sz="1000" b="0" kern="1200">
                        <a:solidFill>
                          <a:schemeClr val="accent4"/>
                        </a:solidFill>
                        <a:latin typeface="+mn-lt"/>
                        <a:ea typeface="+mn-ea"/>
                        <a:cs typeface="+mn-cs"/>
                      </a:endParaRPr>
                    </a:p>
                  </a:txBody>
                  <a:tcPr marL="68580" marR="68580" marT="0" marB="0"/>
                </a:tc>
                <a:tc>
                  <a:txBody>
                    <a:bodyPr/>
                    <a:lstStyle/>
                    <a:p>
                      <a:pPr marL="0" marR="0" algn="ctr">
                        <a:lnSpc>
                          <a:spcPct val="107000"/>
                        </a:lnSpc>
                        <a:spcBef>
                          <a:spcPts val="720"/>
                        </a:spcBef>
                        <a:spcAft>
                          <a:spcPts val="0"/>
                        </a:spcAft>
                        <a:tabLst>
                          <a:tab pos="5280025" algn="l"/>
                        </a:tabLst>
                      </a:pPr>
                      <a:r>
                        <a:rPr lang="fr-CA" sz="1000" b="0" kern="1200">
                          <a:solidFill>
                            <a:schemeClr val="accent4"/>
                          </a:solidFill>
                          <a:latin typeface="+mn-lt"/>
                          <a:ea typeface="+mn-ea"/>
                          <a:cs typeface="+mn-cs"/>
                        </a:rPr>
                        <a:t>75 ans et plus</a:t>
                      </a:r>
                      <a:endParaRPr lang="en-US" sz="1000" b="0" kern="1200">
                        <a:solidFill>
                          <a:schemeClr val="accent4"/>
                        </a:solidFill>
                        <a:latin typeface="+mn-lt"/>
                        <a:ea typeface="+mn-ea"/>
                        <a:cs typeface="+mn-cs"/>
                      </a:endParaRPr>
                    </a:p>
                  </a:txBody>
                  <a:tcPr marL="68580" marR="68580" marT="0" marB="0"/>
                </a:tc>
                <a:tc>
                  <a:txBody>
                    <a:bodyPr/>
                    <a:lstStyle/>
                    <a:p>
                      <a:pPr marL="171450" marR="0" lvl="0" indent="-171450">
                        <a:lnSpc>
                          <a:spcPct val="107000"/>
                        </a:lnSpc>
                        <a:spcBef>
                          <a:spcPts val="600"/>
                        </a:spcBef>
                        <a:spcAft>
                          <a:spcPts val="240"/>
                        </a:spcAft>
                        <a:buFont typeface="Arial" panose="020B0604020202020204" pitchFamily="34" charset="0"/>
                        <a:buChar char="•"/>
                        <a:tabLst>
                          <a:tab pos="5280025" algn="l"/>
                        </a:tabLst>
                      </a:pPr>
                      <a:r>
                        <a:rPr lang="fr-CA" sz="1000" b="0" kern="1200">
                          <a:solidFill>
                            <a:schemeClr val="accent4"/>
                          </a:solidFill>
                          <a:latin typeface="+mn-lt"/>
                          <a:ea typeface="+mn-ea"/>
                          <a:cs typeface="+mn-cs"/>
                        </a:rPr>
                        <a:t>Cancer du sein au cours des 5 dernières années</a:t>
                      </a:r>
                      <a:endParaRPr lang="en-US" sz="1000" b="0" kern="1200">
                        <a:solidFill>
                          <a:schemeClr val="accent4"/>
                        </a:solidFill>
                        <a:latin typeface="+mn-lt"/>
                        <a:ea typeface="+mn-ea"/>
                        <a:cs typeface="+mn-cs"/>
                      </a:endParaRPr>
                    </a:p>
                    <a:p>
                      <a:pPr marL="171450" marR="0" lvl="0" indent="-171450">
                        <a:lnSpc>
                          <a:spcPct val="107000"/>
                        </a:lnSpc>
                        <a:spcBef>
                          <a:spcPts val="600"/>
                        </a:spcBef>
                        <a:spcAft>
                          <a:spcPts val="240"/>
                        </a:spcAft>
                        <a:buFont typeface="Arial" panose="020B0604020202020204" pitchFamily="34" charset="0"/>
                        <a:buChar char="•"/>
                        <a:tabLst>
                          <a:tab pos="5280025" algn="l"/>
                        </a:tabLst>
                      </a:pPr>
                      <a:r>
                        <a:rPr lang="fr-CA" sz="1000" b="0" kern="1200">
                          <a:solidFill>
                            <a:schemeClr val="accent4"/>
                          </a:solidFill>
                          <a:latin typeface="+mn-lt"/>
                          <a:ea typeface="+mn-ea"/>
                          <a:cs typeface="+mn-cs"/>
                        </a:rPr>
                        <a:t>Signes ou symptômes de cancer du sein</a:t>
                      </a:r>
                      <a:endParaRPr lang="en-US" sz="1000" b="0" kern="1200">
                        <a:solidFill>
                          <a:schemeClr val="accent4"/>
                        </a:solidFill>
                        <a:latin typeface="+mn-lt"/>
                        <a:ea typeface="+mn-ea"/>
                        <a:cs typeface="+mn-cs"/>
                      </a:endParaRPr>
                    </a:p>
                    <a:p>
                      <a:pPr marL="171450" marR="0" lvl="0" indent="-171450">
                        <a:lnSpc>
                          <a:spcPct val="107000"/>
                        </a:lnSpc>
                        <a:spcBef>
                          <a:spcPts val="600"/>
                        </a:spcBef>
                        <a:spcAft>
                          <a:spcPts val="240"/>
                        </a:spcAft>
                        <a:buFont typeface="Arial" panose="020B0604020202020204" pitchFamily="34" charset="0"/>
                        <a:buChar char="•"/>
                        <a:tabLst>
                          <a:tab pos="5280025" algn="l"/>
                        </a:tabLst>
                      </a:pPr>
                      <a:r>
                        <a:rPr lang="fr-CA" sz="1000" b="0" kern="1200">
                          <a:solidFill>
                            <a:schemeClr val="accent4"/>
                          </a:solidFill>
                          <a:latin typeface="+mn-lt"/>
                          <a:ea typeface="+mn-ea"/>
                          <a:cs typeface="+mn-cs"/>
                        </a:rPr>
                        <a:t>Implants mammaires</a:t>
                      </a:r>
                      <a:endParaRPr lang="en-US" sz="1000" b="0" kern="1200">
                        <a:solidFill>
                          <a:schemeClr val="accent4"/>
                        </a:solidFill>
                        <a:latin typeface="+mn-lt"/>
                        <a:ea typeface="+mn-ea"/>
                        <a:cs typeface="+mn-cs"/>
                      </a:endParaRPr>
                    </a:p>
                  </a:txBody>
                  <a:tcPr marL="68580" marR="68580" marT="0" marB="0"/>
                </a:tc>
                <a:extLst>
                  <a:ext uri="{0D108BD9-81ED-4DB2-BD59-A6C34878D82A}">
                    <a16:rowId xmlns:a16="http://schemas.microsoft.com/office/drawing/2014/main" val="2992459552"/>
                  </a:ext>
                </a:extLst>
              </a:tr>
              <a:tr h="328813">
                <a:tc>
                  <a:txBody>
                    <a:bodyPr/>
                    <a:lstStyle/>
                    <a:p>
                      <a:pPr marL="0" marR="0" algn="ctr">
                        <a:lnSpc>
                          <a:spcPct val="107000"/>
                        </a:lnSpc>
                        <a:spcBef>
                          <a:spcPts val="720"/>
                        </a:spcBef>
                        <a:spcAft>
                          <a:spcPts val="720"/>
                        </a:spcAft>
                        <a:tabLst>
                          <a:tab pos="5280025" algn="l"/>
                        </a:tabLst>
                      </a:pPr>
                      <a:r>
                        <a:rPr lang="fr-CA" sz="1000" b="1" kern="1200">
                          <a:solidFill>
                            <a:schemeClr val="accent4"/>
                          </a:solidFill>
                          <a:latin typeface="+mn-lt"/>
                          <a:ea typeface="+mn-ea"/>
                          <a:cs typeface="+mn-cs"/>
                        </a:rPr>
                        <a:t>Man.</a:t>
                      </a:r>
                      <a:endParaRPr lang="en-US" sz="1000" b="1" kern="1200">
                        <a:solidFill>
                          <a:schemeClr val="accent4"/>
                        </a:solidFill>
                        <a:latin typeface="+mn-lt"/>
                        <a:ea typeface="+mn-ea"/>
                        <a:cs typeface="+mn-cs"/>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tabLst>
                          <a:tab pos="5280025" algn="l"/>
                        </a:tabLst>
                      </a:pPr>
                      <a:r>
                        <a:rPr lang="fr-CA" sz="1000" b="0" kern="1200">
                          <a:solidFill>
                            <a:schemeClr val="accent4"/>
                          </a:solidFill>
                          <a:latin typeface="+mn-lt"/>
                          <a:ea typeface="+mn-ea"/>
                          <a:cs typeface="+mn-cs"/>
                        </a:rPr>
                        <a:t>50 ans</a:t>
                      </a:r>
                      <a:endParaRPr lang="en-US" sz="1000" b="0" kern="1200">
                        <a:solidFill>
                          <a:schemeClr val="accent4"/>
                        </a:solidFill>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b="0" kern="1200">
                          <a:solidFill>
                            <a:schemeClr val="accent4"/>
                          </a:solidFill>
                          <a:latin typeface="+mn-lt"/>
                          <a:ea typeface="+mn-ea"/>
                          <a:cs typeface="+mn-cs"/>
                        </a:rPr>
                        <a:t>2 ans</a:t>
                      </a:r>
                      <a:endParaRPr lang="en-US" sz="1000" b="0" kern="1200">
                        <a:solidFill>
                          <a:schemeClr val="accent4"/>
                        </a:solidFill>
                        <a:latin typeface="+mn-lt"/>
                        <a:ea typeface="+mn-ea"/>
                        <a:cs typeface="+mn-cs"/>
                      </a:endParaRPr>
                    </a:p>
                  </a:txBody>
                  <a:tcPr marL="68580" marR="68580" marT="0" marB="0"/>
                </a:tc>
                <a:tc>
                  <a:txBody>
                    <a:bodyPr/>
                    <a:lstStyle/>
                    <a:p>
                      <a:pPr marL="0" marR="0" algn="ctr">
                        <a:lnSpc>
                          <a:spcPct val="107000"/>
                        </a:lnSpc>
                        <a:spcBef>
                          <a:spcPts val="0"/>
                        </a:spcBef>
                        <a:spcAft>
                          <a:spcPts val="0"/>
                        </a:spcAft>
                        <a:tabLst>
                          <a:tab pos="5280025" algn="l"/>
                        </a:tabLst>
                      </a:pPr>
                      <a:r>
                        <a:rPr lang="fr-CA" sz="1000" b="0" kern="1200">
                          <a:solidFill>
                            <a:schemeClr val="accent4"/>
                          </a:solidFill>
                          <a:latin typeface="+mn-lt"/>
                          <a:ea typeface="+mn-ea"/>
                          <a:cs typeface="+mn-cs"/>
                        </a:rPr>
                        <a:t>74 ans</a:t>
                      </a:r>
                      <a:endParaRPr lang="en-US" sz="1000" b="0" kern="1200">
                        <a:solidFill>
                          <a:schemeClr val="accent4"/>
                        </a:solidFill>
                        <a:latin typeface="+mn-lt"/>
                        <a:ea typeface="+mn-ea"/>
                        <a:cs typeface="+mn-cs"/>
                      </a:endParaRPr>
                    </a:p>
                    <a:p>
                      <a:pPr marL="0" marR="0" algn="ctr">
                        <a:lnSpc>
                          <a:spcPct val="107000"/>
                        </a:lnSpc>
                        <a:spcBef>
                          <a:spcPts val="720"/>
                        </a:spcBef>
                        <a:spcAft>
                          <a:spcPts val="0"/>
                        </a:spcAft>
                        <a:tabLst>
                          <a:tab pos="5280025" algn="l"/>
                        </a:tabLst>
                      </a:pPr>
                      <a:r>
                        <a:rPr lang="fr-CA" sz="1000" b="0" kern="1200">
                          <a:solidFill>
                            <a:schemeClr val="accent4"/>
                          </a:solidFill>
                          <a:latin typeface="+mn-lt"/>
                          <a:ea typeface="+mn-ea"/>
                          <a:cs typeface="+mn-cs"/>
                        </a:rPr>
                        <a:t>(75 ans et plus : possibilité de poursuivre la participation au programme)</a:t>
                      </a:r>
                      <a:endParaRPr lang="en-US" sz="1000" b="0" kern="1200">
                        <a:solidFill>
                          <a:schemeClr val="accent4"/>
                        </a:solidFill>
                        <a:latin typeface="+mn-lt"/>
                        <a:ea typeface="+mn-ea"/>
                        <a:cs typeface="+mn-cs"/>
                      </a:endParaRPr>
                    </a:p>
                  </a:txBody>
                  <a:tcPr marL="68580" marR="68580" marT="0" marB="0"/>
                </a:tc>
                <a:tc>
                  <a:txBody>
                    <a:bodyPr/>
                    <a:lstStyle/>
                    <a:p>
                      <a:pPr marL="171450" marR="0" lvl="0" indent="-171450">
                        <a:lnSpc>
                          <a:spcPct val="107000"/>
                        </a:lnSpc>
                        <a:spcBef>
                          <a:spcPts val="600"/>
                        </a:spcBef>
                        <a:spcAft>
                          <a:spcPts val="240"/>
                        </a:spcAft>
                        <a:buFont typeface="Arial" panose="020B0604020202020204" pitchFamily="34" charset="0"/>
                        <a:buChar char="•"/>
                        <a:tabLst>
                          <a:tab pos="5280025" algn="l"/>
                        </a:tabLst>
                      </a:pPr>
                      <a:r>
                        <a:rPr lang="fr-CA" sz="1000" b="0" kern="1200">
                          <a:solidFill>
                            <a:schemeClr val="accent4"/>
                          </a:solidFill>
                          <a:latin typeface="+mn-lt"/>
                          <a:ea typeface="+mn-ea"/>
                          <a:cs typeface="+mn-cs"/>
                        </a:rPr>
                        <a:t>Diagnostic antérieur de cancer du sein</a:t>
                      </a:r>
                      <a:endParaRPr lang="en-US" sz="1000" b="0" kern="1200">
                        <a:solidFill>
                          <a:schemeClr val="accent4"/>
                        </a:solidFill>
                        <a:latin typeface="+mn-lt"/>
                        <a:ea typeface="+mn-ea"/>
                        <a:cs typeface="+mn-cs"/>
                      </a:endParaRPr>
                    </a:p>
                    <a:p>
                      <a:pPr marL="171450" marR="0" lvl="0" indent="-171450">
                        <a:lnSpc>
                          <a:spcPct val="107000"/>
                        </a:lnSpc>
                        <a:spcBef>
                          <a:spcPts val="600"/>
                        </a:spcBef>
                        <a:spcAft>
                          <a:spcPts val="240"/>
                        </a:spcAft>
                        <a:buFont typeface="Arial" panose="020B0604020202020204" pitchFamily="34" charset="0"/>
                        <a:buChar char="•"/>
                        <a:tabLst>
                          <a:tab pos="5280025" algn="l"/>
                        </a:tabLst>
                      </a:pPr>
                      <a:r>
                        <a:rPr lang="fr-CA" sz="1000" b="0" kern="1200">
                          <a:solidFill>
                            <a:schemeClr val="accent4"/>
                          </a:solidFill>
                          <a:latin typeface="+mn-lt"/>
                          <a:ea typeface="+mn-ea"/>
                          <a:cs typeface="+mn-cs"/>
                        </a:rPr>
                        <a:t>Personne symptomatique</a:t>
                      </a:r>
                      <a:endParaRPr lang="en-US" sz="1000" b="0" kern="1200">
                        <a:solidFill>
                          <a:schemeClr val="accent4"/>
                        </a:solidFill>
                        <a:latin typeface="+mn-lt"/>
                        <a:ea typeface="+mn-ea"/>
                        <a:cs typeface="+mn-cs"/>
                      </a:endParaRPr>
                    </a:p>
                    <a:p>
                      <a:pPr marL="171450" marR="0" lvl="0" indent="-171450">
                        <a:lnSpc>
                          <a:spcPct val="107000"/>
                        </a:lnSpc>
                        <a:spcBef>
                          <a:spcPts val="600"/>
                        </a:spcBef>
                        <a:spcAft>
                          <a:spcPts val="240"/>
                        </a:spcAft>
                        <a:buFont typeface="Arial" panose="020B0604020202020204" pitchFamily="34" charset="0"/>
                        <a:buChar char="•"/>
                        <a:tabLst>
                          <a:tab pos="5280025" algn="l"/>
                        </a:tabLst>
                      </a:pPr>
                      <a:r>
                        <a:rPr lang="fr-CA" sz="1000" b="0" kern="1200">
                          <a:solidFill>
                            <a:schemeClr val="accent4"/>
                          </a:solidFill>
                          <a:latin typeface="+mn-lt"/>
                          <a:ea typeface="+mn-ea"/>
                          <a:cs typeface="+mn-cs"/>
                        </a:rPr>
                        <a:t>Implants mammaires</a:t>
                      </a:r>
                      <a:endParaRPr lang="en-US" sz="1000" b="0" kern="1200">
                        <a:solidFill>
                          <a:schemeClr val="accent4"/>
                        </a:solidFill>
                        <a:latin typeface="+mn-lt"/>
                        <a:ea typeface="+mn-ea"/>
                        <a:cs typeface="+mn-cs"/>
                      </a:endParaRPr>
                    </a:p>
                  </a:txBody>
                  <a:tcPr marL="68580" marR="68580" marT="0" marB="0"/>
                </a:tc>
                <a:extLst>
                  <a:ext uri="{0D108BD9-81ED-4DB2-BD59-A6C34878D82A}">
                    <a16:rowId xmlns:a16="http://schemas.microsoft.com/office/drawing/2014/main" val="196112998"/>
                  </a:ext>
                </a:extLst>
              </a:tr>
            </a:tbl>
          </a:graphicData>
        </a:graphic>
      </p:graphicFrame>
    </p:spTree>
    <p:extLst>
      <p:ext uri="{BB962C8B-B14F-4D97-AF65-F5344CB8AC3E}">
        <p14:creationId xmlns:p14="http://schemas.microsoft.com/office/powerpoint/2010/main" val="2214462497"/>
      </p:ext>
    </p:extLst>
  </p:cSld>
  <p:clrMapOvr>
    <a:masterClrMapping/>
  </p:clrMapOvr>
</p:sld>
</file>

<file path=ppt/theme/theme1.xml><?xml version="1.0" encoding="utf-8"?>
<a:theme xmlns:a="http://schemas.openxmlformats.org/drawingml/2006/main" name="Office Theme">
  <a:themeElements>
    <a:clrScheme name="Partnership Colors">
      <a:dk1>
        <a:srgbClr val="015C9B"/>
      </a:dk1>
      <a:lt1>
        <a:srgbClr val="1E4E58"/>
      </a:lt1>
      <a:dk2>
        <a:srgbClr val="223A6D"/>
      </a:dk2>
      <a:lt2>
        <a:srgbClr val="389182"/>
      </a:lt2>
      <a:accent1>
        <a:srgbClr val="4F3785"/>
      </a:accent1>
      <a:accent2>
        <a:srgbClr val="AD3543"/>
      </a:accent2>
      <a:accent3>
        <a:srgbClr val="2E6E45"/>
      </a:accent3>
      <a:accent4>
        <a:srgbClr val="263037"/>
      </a:accent4>
      <a:accent5>
        <a:srgbClr val="EEA95F"/>
      </a:accent5>
      <a:accent6>
        <a:srgbClr val="23A5C5"/>
      </a:accent6>
      <a:hlink>
        <a:srgbClr val="DD6C51"/>
      </a:hlink>
      <a:folHlink>
        <a:srgbClr val="82BE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AC_External Deck" id="{BC7F182A-0D15-9442-A129-CE1539EA203E}" vid="{DAEAE6CB-614F-9A48-B90D-C32624752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tnership Colors">
    <a:dk1>
      <a:srgbClr val="015C9B"/>
    </a:dk1>
    <a:lt1>
      <a:srgbClr val="1E4E58"/>
    </a:lt1>
    <a:dk2>
      <a:srgbClr val="223A6D"/>
    </a:dk2>
    <a:lt2>
      <a:srgbClr val="389182"/>
    </a:lt2>
    <a:accent1>
      <a:srgbClr val="4F3785"/>
    </a:accent1>
    <a:accent2>
      <a:srgbClr val="AD3543"/>
    </a:accent2>
    <a:accent3>
      <a:srgbClr val="2E6E45"/>
    </a:accent3>
    <a:accent4>
      <a:srgbClr val="263037"/>
    </a:accent4>
    <a:accent5>
      <a:srgbClr val="EEA95F"/>
    </a:accent5>
    <a:accent6>
      <a:srgbClr val="23A5C5"/>
    </a:accent6>
    <a:hlink>
      <a:srgbClr val="DD6C51"/>
    </a:hlink>
    <a:folHlink>
      <a:srgbClr val="82BE41"/>
    </a:folHlink>
  </a:clrScheme>
</a:themeOverride>
</file>

<file path=ppt/theme/themeOverride2.xml><?xml version="1.0" encoding="utf-8"?>
<a:themeOverride xmlns:a="http://schemas.openxmlformats.org/drawingml/2006/main">
  <a:clrScheme name="Partnership Colors">
    <a:dk1>
      <a:srgbClr val="015C9B"/>
    </a:dk1>
    <a:lt1>
      <a:srgbClr val="1E4E58"/>
    </a:lt1>
    <a:dk2>
      <a:srgbClr val="223A6D"/>
    </a:dk2>
    <a:lt2>
      <a:srgbClr val="389182"/>
    </a:lt2>
    <a:accent1>
      <a:srgbClr val="4F3785"/>
    </a:accent1>
    <a:accent2>
      <a:srgbClr val="AD3543"/>
    </a:accent2>
    <a:accent3>
      <a:srgbClr val="2E6E45"/>
    </a:accent3>
    <a:accent4>
      <a:srgbClr val="263037"/>
    </a:accent4>
    <a:accent5>
      <a:srgbClr val="EEA95F"/>
    </a:accent5>
    <a:accent6>
      <a:srgbClr val="23A5C5"/>
    </a:accent6>
    <a:hlink>
      <a:srgbClr val="DD6C51"/>
    </a:hlink>
    <a:folHlink>
      <a:srgbClr val="82BE41"/>
    </a:folHlink>
  </a:clrScheme>
</a:themeOverride>
</file>

<file path=ppt/theme/themeOverride3.xml><?xml version="1.0" encoding="utf-8"?>
<a:themeOverride xmlns:a="http://schemas.openxmlformats.org/drawingml/2006/main">
  <a:clrScheme name="Partnership Colors">
    <a:dk1>
      <a:srgbClr val="015C9B"/>
    </a:dk1>
    <a:lt1>
      <a:srgbClr val="1E4E58"/>
    </a:lt1>
    <a:dk2>
      <a:srgbClr val="223A6D"/>
    </a:dk2>
    <a:lt2>
      <a:srgbClr val="389182"/>
    </a:lt2>
    <a:accent1>
      <a:srgbClr val="4F3785"/>
    </a:accent1>
    <a:accent2>
      <a:srgbClr val="AD3543"/>
    </a:accent2>
    <a:accent3>
      <a:srgbClr val="2E6E45"/>
    </a:accent3>
    <a:accent4>
      <a:srgbClr val="263037"/>
    </a:accent4>
    <a:accent5>
      <a:srgbClr val="EEA95F"/>
    </a:accent5>
    <a:accent6>
      <a:srgbClr val="23A5C5"/>
    </a:accent6>
    <a:hlink>
      <a:srgbClr val="DD6C51"/>
    </a:hlink>
    <a:folHlink>
      <a:srgbClr val="82BE41"/>
    </a:folHlink>
  </a:clrScheme>
</a:themeOverride>
</file>

<file path=ppt/theme/themeOverride4.xml><?xml version="1.0" encoding="utf-8"?>
<a:themeOverride xmlns:a="http://schemas.openxmlformats.org/drawingml/2006/main">
  <a:clrScheme name="Partnership Colors">
    <a:dk1>
      <a:srgbClr val="015C9B"/>
    </a:dk1>
    <a:lt1>
      <a:srgbClr val="1E4E58"/>
    </a:lt1>
    <a:dk2>
      <a:srgbClr val="223A6D"/>
    </a:dk2>
    <a:lt2>
      <a:srgbClr val="389182"/>
    </a:lt2>
    <a:accent1>
      <a:srgbClr val="4F3785"/>
    </a:accent1>
    <a:accent2>
      <a:srgbClr val="AD3543"/>
    </a:accent2>
    <a:accent3>
      <a:srgbClr val="2E6E45"/>
    </a:accent3>
    <a:accent4>
      <a:srgbClr val="263037"/>
    </a:accent4>
    <a:accent5>
      <a:srgbClr val="EEA95F"/>
    </a:accent5>
    <a:accent6>
      <a:srgbClr val="23A5C5"/>
    </a:accent6>
    <a:hlink>
      <a:srgbClr val="DD6C51"/>
    </a:hlink>
    <a:folHlink>
      <a:srgbClr val="82BE4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390df65-eabd-49d4-aa3f-7d95fad082a4">
      <Terms xmlns="http://schemas.microsoft.com/office/infopath/2007/PartnerControls"/>
    </lcf76f155ced4ddcb4097134ff3c332f>
    <TaxCatchAll xmlns="5b78d93a-6580-430d-b136-279dfa9889f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5D6952581B294C98232D5E32F435BE" ma:contentTypeVersion="13" ma:contentTypeDescription="Create a new document." ma:contentTypeScope="" ma:versionID="14e76a66c224bf0b1898b5a0fba18a85">
  <xsd:schema xmlns:xsd="http://www.w3.org/2001/XMLSchema" xmlns:xs="http://www.w3.org/2001/XMLSchema" xmlns:p="http://schemas.microsoft.com/office/2006/metadata/properties" xmlns:ns2="5390df65-eabd-49d4-aa3f-7d95fad082a4" xmlns:ns3="5b78d93a-6580-430d-b136-279dfa9889f1" targetNamespace="http://schemas.microsoft.com/office/2006/metadata/properties" ma:root="true" ma:fieldsID="9d9f7273a7953ad95bee50d6a3a9b153" ns2:_="" ns3:_="">
    <xsd:import namespace="5390df65-eabd-49d4-aa3f-7d95fad082a4"/>
    <xsd:import namespace="5b78d93a-6580-430d-b136-279dfa9889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0df65-eabd-49d4-aa3f-7d95fad082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42a9708-8294-4f62-a706-783335cf6f6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78d93a-6580-430d-b136-279dfa9889f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0515d79-45c5-4890-9562-6df18ff178d8}" ma:internalName="TaxCatchAll" ma:showField="CatchAllData" ma:web="5b78d93a-6580-430d-b136-279dfa9889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270D22-A1C9-4350-9AF7-20199DE346D0}">
  <ds:schemaRefs>
    <ds:schemaRef ds:uri="http://schemas.microsoft.com/office/infopath/2007/PartnerControls"/>
    <ds:schemaRef ds:uri="http://schemas.microsoft.com/office/2006/documentManagement/types"/>
    <ds:schemaRef ds:uri="5390df65-eabd-49d4-aa3f-7d95fad082a4"/>
    <ds:schemaRef ds:uri="http://purl.org/dc/dcmitype/"/>
    <ds:schemaRef ds:uri="http://schemas.openxmlformats.org/package/2006/metadata/core-properties"/>
    <ds:schemaRef ds:uri="5b78d93a-6580-430d-b136-279dfa9889f1"/>
    <ds:schemaRef ds:uri="http://schemas.microsoft.com/office/2006/metadata/properties"/>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6CB0C217-1559-45DD-924E-2663DC3C41E1}">
  <ds:schemaRefs>
    <ds:schemaRef ds:uri="5390df65-eabd-49d4-aa3f-7d95fad082a4"/>
    <ds:schemaRef ds:uri="5b78d93a-6580-430d-b136-279dfa9889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FCE7D2B-763A-47EF-BE26-7F82C31CA1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178</TotalTime>
  <Words>19692</Words>
  <Application>Microsoft Office PowerPoint</Application>
  <PresentationFormat>Widescreen</PresentationFormat>
  <Paragraphs>2540</Paragraphs>
  <Slides>54</Slides>
  <Notes>13</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PowerPoint Presentation</vt:lpstr>
      <vt:lpstr>Résumé</vt:lpstr>
      <vt:lpstr>Parcours de dépistage du cancer du sein</vt:lpstr>
      <vt:lpstr>Faits saillants</vt:lpstr>
      <vt:lpstr>Stratégies mises en œuvre pour atteindre la cible en matière de taux de rappel pour anomalie</vt:lpstr>
      <vt:lpstr>Programmes</vt:lpstr>
      <vt:lpstr>PowerPoint Presentation</vt:lpstr>
      <vt:lpstr>Programmes de dépistage du cancer du sein au Canada</vt:lpstr>
      <vt:lpstr>Lignes directrices provinciales et territoriales sur le dépistage (1/2) </vt:lpstr>
      <vt:lpstr>Lignes directrices provinciales et territoriales sur le dépistage (2/2)</vt:lpstr>
      <vt:lpstr>Méthodes de recrutement pour le dépistage du cancer du sein au Canada</vt:lpstr>
      <vt:lpstr>Prise de rendez vous pour un examen de dépistage du cancer du sein (mammographie) (1/2)</vt:lpstr>
      <vt:lpstr>Prise de rendez vous pour un examen de dépistage du cancer du sein (mammographie) (2/2)</vt:lpstr>
      <vt:lpstr>Modalités du dépistage</vt:lpstr>
      <vt:lpstr>Modalités primaires du dépistage du cancer du sein au Canada: Mammographie numérique*</vt:lpstr>
      <vt:lpstr>Lieux des dépistages par mammographie</vt:lpstr>
      <vt:lpstr>Dépistage mobile du cancer du sein</vt:lpstr>
      <vt:lpstr>Tomosynthèse 3D*</vt:lpstr>
      <vt:lpstr>IRM et échographie</vt:lpstr>
      <vt:lpstr>Stratégies en matière de correspondance et de suivi pour le dépistage du cancer du sein</vt:lpstr>
      <vt:lpstr>Envoi des résultats normaux</vt:lpstr>
      <vt:lpstr>Modalité d’invitation à un nouveau rendez-vous après des résultats normaux de dépistage du cancer du sein</vt:lpstr>
      <vt:lpstr>Intervalles d’invitation à un nouveau rendez-vous après des résultats normaux de dépistage du cancer du sein</vt:lpstr>
      <vt:lpstr>Avis de rappel de dépistage du cancer du sein au Canada</vt:lpstr>
      <vt:lpstr>Réception des résultats et suivi après des résultats anormaux à un examen de dépistage du cancer du sein (1/3)</vt:lpstr>
      <vt:lpstr>Réception des résultats et suivi après des résultats anormaux à un examen de dépistage du cancer du sein (2/3)</vt:lpstr>
      <vt:lpstr>Réception des résultats et suivi après des résultats anormaux à un examen de dépistage du cancer du sein (3/3)</vt:lpstr>
      <vt:lpstr>Processus lorsque les participantes n’ont pas de FSP ou lorsqu’il est impossible de communiquer avec elles</vt:lpstr>
      <vt:lpstr>Dépistage du cancer du sein chez les personnes présentant un risque accru ou élevé</vt:lpstr>
      <vt:lpstr>Définitions du risque accru de cancer du sein (1/2)</vt:lpstr>
      <vt:lpstr>Définitions du risque accru de cancer du sein (2/2)</vt:lpstr>
      <vt:lpstr>Prise en charge des personnes présentant un risque élevé de cancer du sein par les programmes de dépistage</vt:lpstr>
      <vt:lpstr>Définitions d’un risque élevé de cancer du sein (1/2)</vt:lpstr>
      <vt:lpstr>Définitions d’un risque élevé de cancer du sein (2/2)</vt:lpstr>
      <vt:lpstr>Prise en charge des personnes présentant un risque élevé de cancer du sein par les programmes de dépistage (1/2) </vt:lpstr>
      <vt:lpstr>Prise en charge des personnes présentant un risque élevé de cancer du sein par les programmes de dépistage (2/2)</vt:lpstr>
      <vt:lpstr>Définition d’une densité mammaire élevée par les programmes de dépistage et collecte des données correspondantes</vt:lpstr>
      <vt:lpstr>Information des participantes quant à leur densité mammaire (1/2)</vt:lpstr>
      <vt:lpstr>Information des participantes quant à leur densité mammaire (2/2)</vt:lpstr>
      <vt:lpstr>Sensibilisation de la population</vt:lpstr>
      <vt:lpstr>Stratégies visant à améliorer le dépistage du cancer du sein chez toutes les personnes admissibles (1/3)</vt:lpstr>
      <vt:lpstr>Stratégies visant à améliorer le dépistage du cancer du sein chez toutes les personnes admissibles (2/3)</vt:lpstr>
      <vt:lpstr>Stratégies visant à améliorer le dépistage du cancer du sein chez toutes les personnes admissibles (3/3)</vt:lpstr>
      <vt:lpstr>Stratégies d’amélioration du dépistage pour les Premières Nations, les Inuits et les Métis (1/4)</vt:lpstr>
      <vt:lpstr>Stratégies d’amélioration du dépistage pour les Premières Nations, les Inuits et les Métis (2/4)</vt:lpstr>
      <vt:lpstr>Stratégies d’amélioration du dépistage pour les Premières Nations, les Inuits et les Métis (3/4)</vt:lpstr>
      <vt:lpstr>Stratégies d’amélioration du dépistage pour les Premières Nations, les Inuits et les Métis (4/4)</vt:lpstr>
      <vt:lpstr>Stratégies visant à améliorer le dépistage chez les populations mal desservies (1/4)</vt:lpstr>
      <vt:lpstr>Stratégies visant à améliorer le dépistage chez les populations mal desservies (2/4)</vt:lpstr>
      <vt:lpstr>Stratégies visant à améliorer le dépistage chez les populations mal desservies (3/4)</vt:lpstr>
      <vt:lpstr>Stratégies visant à améliorer le dépistage chez les populations mal desservies (4/4)</vt:lpstr>
      <vt:lpstr>Stratégies d’amélioration de l’accès au dépistage pour les populations rurales et éloignées</vt:lpstr>
      <vt:lpstr>Stratégies visant à améliorer le dépistage chez les personnes LGBTQ2S+ (1/2)</vt:lpstr>
      <vt:lpstr>Stratégies visant à améliorer le dépistage chez les personnes LGBTQ2S+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Atterbury</dc:creator>
  <cp:lastModifiedBy>Erica Dias</cp:lastModifiedBy>
  <cp:revision>2</cp:revision>
  <dcterms:created xsi:type="dcterms:W3CDTF">2020-09-24T23:36:57Z</dcterms:created>
  <dcterms:modified xsi:type="dcterms:W3CDTF">2022-11-01T17:02:40Z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0x010100CD5D6952581B294C98232D5E32F435BE</vt:lpwstr>
  </property>
  <property fmtid="{D5CDD505-2E9C-101B-9397-08002B2CF9AE}" pid="3" name="MediaServiceImageTags">
    <vt:lpwstr/>
  </property>
</Properties>
</file>