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3">
  <p:sldMasterIdLst>
    <p:sldMasterId id="2147483648" r:id="rId4"/>
  </p:sldMasterIdLst>
  <p:notesMasterIdLst>
    <p:notesMasterId r:id="rId52"/>
  </p:notesMasterIdLst>
  <p:sldIdLst>
    <p:sldId id="256" r:id="rId5"/>
    <p:sldId id="258" r:id="rId6"/>
    <p:sldId id="272" r:id="rId7"/>
    <p:sldId id="259" r:id="rId8"/>
    <p:sldId id="326" r:id="rId9"/>
    <p:sldId id="260" r:id="rId10"/>
    <p:sldId id="261" r:id="rId11"/>
    <p:sldId id="262" r:id="rId12"/>
    <p:sldId id="296" r:id="rId13"/>
    <p:sldId id="297" r:id="rId14"/>
    <p:sldId id="264" r:id="rId15"/>
    <p:sldId id="265" r:id="rId16"/>
    <p:sldId id="266" r:id="rId17"/>
    <p:sldId id="298" r:id="rId18"/>
    <p:sldId id="299" r:id="rId19"/>
    <p:sldId id="300" r:id="rId20"/>
    <p:sldId id="301" r:id="rId21"/>
    <p:sldId id="302" r:id="rId22"/>
    <p:sldId id="303" r:id="rId23"/>
    <p:sldId id="270" r:id="rId24"/>
    <p:sldId id="304" r:id="rId25"/>
    <p:sldId id="305" r:id="rId26"/>
    <p:sldId id="306" r:id="rId27"/>
    <p:sldId id="307" r:id="rId28"/>
    <p:sldId id="308" r:id="rId29"/>
    <p:sldId id="309" r:id="rId30"/>
    <p:sldId id="310" r:id="rId31"/>
    <p:sldId id="311" r:id="rId32"/>
    <p:sldId id="280" r:id="rId33"/>
    <p:sldId id="312" r:id="rId34"/>
    <p:sldId id="313" r:id="rId35"/>
    <p:sldId id="314" r:id="rId36"/>
    <p:sldId id="315" r:id="rId37"/>
    <p:sldId id="316" r:id="rId38"/>
    <p:sldId id="317" r:id="rId39"/>
    <p:sldId id="287" r:id="rId40"/>
    <p:sldId id="288" r:id="rId41"/>
    <p:sldId id="289" r:id="rId42"/>
    <p:sldId id="318" r:id="rId43"/>
    <p:sldId id="291" r:id="rId44"/>
    <p:sldId id="320" r:id="rId45"/>
    <p:sldId id="319" r:id="rId46"/>
    <p:sldId id="295" r:id="rId47"/>
    <p:sldId id="321" r:id="rId48"/>
    <p:sldId id="322" r:id="rId49"/>
    <p:sldId id="323" r:id="rId50"/>
    <p:sldId id="325"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Helvetica" panose="020B0604020202020204" pitchFamily="34" charset="0"/>
      <p:regular r:id="rId59"/>
      <p:bold r:id="rId60"/>
      <p:italic r:id="rId61"/>
      <p:boldItalic r:id="rId62"/>
    </p:embeddedFont>
    <p:embeddedFont>
      <p:font typeface="ITC New Baskerville" pitchFamily="50" charset="0"/>
      <p:regular r:id="rId63"/>
      <p:bold r:id="rId64"/>
    </p:embeddedFont>
    <p:embeddedFont>
      <p:font typeface="Montserrat" panose="00000500000000000000" pitchFamily="2" charset="0"/>
      <p:regular r:id="rId65"/>
      <p:bold r:id="rId66"/>
      <p:italic r:id="rId67"/>
      <p:boldItalic r:id="rId68"/>
    </p:embeddedFont>
    <p:embeddedFont>
      <p:font typeface="Montserrat SemiBold" panose="00000700000000000000" pitchFamily="2" charset="0"/>
      <p:regular r:id="rId69"/>
      <p:bold r:id="rId70"/>
      <p:italic r:id="rId71"/>
      <p:boldItalic r:id="rId72"/>
    </p:embeddedFont>
    <p:embeddedFont>
      <p:font typeface="Segoe UI Symbol" panose="020B0502040204020203" pitchFamily="34"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00BF3C-6AF7-FF6D-1E7F-E5B71BFFA5CC}" name="Selina Costa" initials="SC" userId="S::selina.costa@partnershipagainstcancer.ca::be178ea0-13cc-4d25-8415-35bd1712d8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0ED422-77B5-464E-9CF6-70ED26D26CB0}" v="46" dt="2022-09-22T18:05:08.592"/>
    <p1510:client id="{ED167291-3778-4E51-9279-1DE3FD2215A2}" v="1590" dt="2022-09-21T18:56:21.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0422" autoAdjust="0"/>
  </p:normalViewPr>
  <p:slideViewPr>
    <p:cSldViewPr snapToGrid="0">
      <p:cViewPr varScale="1">
        <p:scale>
          <a:sx n="63" d="100"/>
          <a:sy n="63" d="100"/>
        </p:scale>
        <p:origin x="10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334D-B2E4-0540-B007-89F59DCC9174}"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F1E39-3A41-0A4A-BFEA-38E4F95F2B1B}" type="slidenum">
              <a:rPr lang="en-US" smtClean="0"/>
              <a:t>‹#›</a:t>
            </a:fld>
            <a:endParaRPr lang="en-US"/>
          </a:p>
        </p:txBody>
      </p:sp>
    </p:spTree>
    <p:extLst>
      <p:ext uri="{BB962C8B-B14F-4D97-AF65-F5344CB8AC3E}">
        <p14:creationId xmlns:p14="http://schemas.microsoft.com/office/powerpoint/2010/main" val="410170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26</a:t>
            </a:fld>
            <a:endParaRPr lang="en-US"/>
          </a:p>
        </p:txBody>
      </p:sp>
    </p:spTree>
    <p:extLst>
      <p:ext uri="{BB962C8B-B14F-4D97-AF65-F5344CB8AC3E}">
        <p14:creationId xmlns:p14="http://schemas.microsoft.com/office/powerpoint/2010/main" val="2597066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38</a:t>
            </a:fld>
            <a:endParaRPr lang="en-US"/>
          </a:p>
        </p:txBody>
      </p:sp>
    </p:spTree>
    <p:extLst>
      <p:ext uri="{BB962C8B-B14F-4D97-AF65-F5344CB8AC3E}">
        <p14:creationId xmlns:p14="http://schemas.microsoft.com/office/powerpoint/2010/main" val="16177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39</a:t>
            </a:fld>
            <a:endParaRPr lang="en-US"/>
          </a:p>
        </p:txBody>
      </p:sp>
    </p:spTree>
    <p:extLst>
      <p:ext uri="{BB962C8B-B14F-4D97-AF65-F5344CB8AC3E}">
        <p14:creationId xmlns:p14="http://schemas.microsoft.com/office/powerpoint/2010/main" val="3048152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40</a:t>
            </a:fld>
            <a:endParaRPr lang="en-US"/>
          </a:p>
        </p:txBody>
      </p:sp>
    </p:spTree>
    <p:extLst>
      <p:ext uri="{BB962C8B-B14F-4D97-AF65-F5344CB8AC3E}">
        <p14:creationId xmlns:p14="http://schemas.microsoft.com/office/powerpoint/2010/main" val="191538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41</a:t>
            </a:fld>
            <a:endParaRPr lang="en-US"/>
          </a:p>
        </p:txBody>
      </p:sp>
    </p:spTree>
    <p:extLst>
      <p:ext uri="{BB962C8B-B14F-4D97-AF65-F5344CB8AC3E}">
        <p14:creationId xmlns:p14="http://schemas.microsoft.com/office/powerpoint/2010/main" val="439984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42</a:t>
            </a:fld>
            <a:endParaRPr lang="en-US"/>
          </a:p>
        </p:txBody>
      </p:sp>
    </p:spTree>
    <p:extLst>
      <p:ext uri="{BB962C8B-B14F-4D97-AF65-F5344CB8AC3E}">
        <p14:creationId xmlns:p14="http://schemas.microsoft.com/office/powerpoint/2010/main" val="4143746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43</a:t>
            </a:fld>
            <a:endParaRPr lang="en-US"/>
          </a:p>
        </p:txBody>
      </p:sp>
    </p:spTree>
    <p:extLst>
      <p:ext uri="{BB962C8B-B14F-4D97-AF65-F5344CB8AC3E}">
        <p14:creationId xmlns:p14="http://schemas.microsoft.com/office/powerpoint/2010/main" val="348515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44</a:t>
            </a:fld>
            <a:endParaRPr lang="en-US"/>
          </a:p>
        </p:txBody>
      </p:sp>
    </p:spTree>
    <p:extLst>
      <p:ext uri="{BB962C8B-B14F-4D97-AF65-F5344CB8AC3E}">
        <p14:creationId xmlns:p14="http://schemas.microsoft.com/office/powerpoint/2010/main" val="144084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45</a:t>
            </a:fld>
            <a:endParaRPr lang="en-US"/>
          </a:p>
        </p:txBody>
      </p:sp>
    </p:spTree>
    <p:extLst>
      <p:ext uri="{BB962C8B-B14F-4D97-AF65-F5344CB8AC3E}">
        <p14:creationId xmlns:p14="http://schemas.microsoft.com/office/powerpoint/2010/main" val="226420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46</a:t>
            </a:fld>
            <a:endParaRPr lang="en-US"/>
          </a:p>
        </p:txBody>
      </p:sp>
    </p:spTree>
    <p:extLst>
      <p:ext uri="{BB962C8B-B14F-4D97-AF65-F5344CB8AC3E}">
        <p14:creationId xmlns:p14="http://schemas.microsoft.com/office/powerpoint/2010/main" val="348829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47</a:t>
            </a:fld>
            <a:endParaRPr lang="en-US"/>
          </a:p>
        </p:txBody>
      </p:sp>
    </p:spTree>
    <p:extLst>
      <p:ext uri="{BB962C8B-B14F-4D97-AF65-F5344CB8AC3E}">
        <p14:creationId xmlns:p14="http://schemas.microsoft.com/office/powerpoint/2010/main" val="40664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27</a:t>
            </a:fld>
            <a:endParaRPr lang="en-US"/>
          </a:p>
        </p:txBody>
      </p:sp>
    </p:spTree>
    <p:extLst>
      <p:ext uri="{BB962C8B-B14F-4D97-AF65-F5344CB8AC3E}">
        <p14:creationId xmlns:p14="http://schemas.microsoft.com/office/powerpoint/2010/main" val="258375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28</a:t>
            </a:fld>
            <a:endParaRPr lang="en-US"/>
          </a:p>
        </p:txBody>
      </p:sp>
    </p:spTree>
    <p:extLst>
      <p:ext uri="{BB962C8B-B14F-4D97-AF65-F5344CB8AC3E}">
        <p14:creationId xmlns:p14="http://schemas.microsoft.com/office/powerpoint/2010/main" val="1774428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30</a:t>
            </a:fld>
            <a:endParaRPr lang="en-US"/>
          </a:p>
        </p:txBody>
      </p:sp>
    </p:spTree>
    <p:extLst>
      <p:ext uri="{BB962C8B-B14F-4D97-AF65-F5344CB8AC3E}">
        <p14:creationId xmlns:p14="http://schemas.microsoft.com/office/powerpoint/2010/main" val="146964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31</a:t>
            </a:fld>
            <a:endParaRPr lang="en-US"/>
          </a:p>
        </p:txBody>
      </p:sp>
    </p:spTree>
    <p:extLst>
      <p:ext uri="{BB962C8B-B14F-4D97-AF65-F5344CB8AC3E}">
        <p14:creationId xmlns:p14="http://schemas.microsoft.com/office/powerpoint/2010/main" val="331451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32</a:t>
            </a:fld>
            <a:endParaRPr lang="en-US"/>
          </a:p>
        </p:txBody>
      </p:sp>
    </p:spTree>
    <p:extLst>
      <p:ext uri="{BB962C8B-B14F-4D97-AF65-F5344CB8AC3E}">
        <p14:creationId xmlns:p14="http://schemas.microsoft.com/office/powerpoint/2010/main" val="1198912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33</a:t>
            </a:fld>
            <a:endParaRPr lang="en-US"/>
          </a:p>
        </p:txBody>
      </p:sp>
    </p:spTree>
    <p:extLst>
      <p:ext uri="{BB962C8B-B14F-4D97-AF65-F5344CB8AC3E}">
        <p14:creationId xmlns:p14="http://schemas.microsoft.com/office/powerpoint/2010/main" val="99040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34</a:t>
            </a:fld>
            <a:endParaRPr lang="en-US"/>
          </a:p>
        </p:txBody>
      </p:sp>
    </p:spTree>
    <p:extLst>
      <p:ext uri="{BB962C8B-B14F-4D97-AF65-F5344CB8AC3E}">
        <p14:creationId xmlns:p14="http://schemas.microsoft.com/office/powerpoint/2010/main" val="1428360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35</a:t>
            </a:fld>
            <a:endParaRPr lang="en-US"/>
          </a:p>
        </p:txBody>
      </p:sp>
    </p:spTree>
    <p:extLst>
      <p:ext uri="{BB962C8B-B14F-4D97-AF65-F5344CB8AC3E}">
        <p14:creationId xmlns:p14="http://schemas.microsoft.com/office/powerpoint/2010/main" val="474418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6012D0-C2D9-5A4B-B947-3CB288B9A933}"/>
              </a:ext>
            </a:extLst>
          </p:cNvPr>
          <p:cNvSpPr>
            <a:spLocks noGrp="1"/>
          </p:cNvSpPr>
          <p:nvPr>
            <p:ph type="dt" sz="half" idx="10"/>
          </p:nvPr>
        </p:nvSpPr>
        <p:spPr/>
        <p:txBody>
          <a:bodyPr/>
          <a:lstStyle/>
          <a:p>
            <a:fld id="{D338BDDC-179A-A14B-B69C-0811029A5C52}" type="datetime1">
              <a:rPr lang="en-CA" smtClean="0"/>
              <a:t>2022-09-28</a:t>
            </a:fld>
            <a:endParaRPr lang="en-US"/>
          </a:p>
        </p:txBody>
      </p:sp>
      <p:sp>
        <p:nvSpPr>
          <p:cNvPr id="5" name="Footer Placeholder 4">
            <a:extLst>
              <a:ext uri="{FF2B5EF4-FFF2-40B4-BE49-F238E27FC236}">
                <a16:creationId xmlns:a16="http://schemas.microsoft.com/office/drawing/2014/main" id="{9C4DBFAD-4A1E-D048-B1AD-C0BD1487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DB7FD-77B0-B042-9650-1ACB1D3C05C5}"/>
              </a:ext>
            </a:extLst>
          </p:cNvPr>
          <p:cNvSpPr>
            <a:spLocks noGrp="1"/>
          </p:cNvSpPr>
          <p:nvPr>
            <p:ph type="sldNum" sz="quarter" idx="12"/>
          </p:nvPr>
        </p:nvSpPr>
        <p:spPr/>
        <p:txBody>
          <a:bodyPr/>
          <a:lstStyle/>
          <a:p>
            <a:fld id="{D9F2F12A-E773-6344-8602-31C2DEEE88BD}" type="slidenum">
              <a:rPr lang="en-US" smtClean="0"/>
              <a:t>‹#›</a:t>
            </a:fld>
            <a:endParaRPr lang="en-US"/>
          </a:p>
        </p:txBody>
      </p:sp>
    </p:spTree>
    <p:extLst>
      <p:ext uri="{BB962C8B-B14F-4D97-AF65-F5344CB8AC3E}">
        <p14:creationId xmlns:p14="http://schemas.microsoft.com/office/powerpoint/2010/main" val="110878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rc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rc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rc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084386" y="1852243"/>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084385" y="3191178"/>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084385" y="4485157"/>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4688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racket, holding, player, person&#10;&#10;Description automatically generated">
            <a:extLst>
              <a:ext uri="{FF2B5EF4-FFF2-40B4-BE49-F238E27FC236}">
                <a16:creationId xmlns:a16="http://schemas.microsoft.com/office/drawing/2014/main" id="{19C5AA39-86F7-3140-BFDA-09603ABF972F}"/>
              </a:ext>
            </a:extLst>
          </p:cNvPr>
          <p:cNvPicPr>
            <a:picLocks noChangeAspect="1"/>
          </p:cNvPicPr>
          <p:nvPr userDrawn="1"/>
        </p:nvPicPr>
        <p:blipFill>
          <a:blip r:embed="rId3"/>
          <a:stretch>
            <a:fillRect/>
          </a:stretch>
        </p:blipFill>
        <p:spPr>
          <a:xfrm>
            <a:off x="1078314" y="1754150"/>
            <a:ext cx="2450020" cy="3949700"/>
          </a:xfrm>
          <a:prstGeom prst="rect">
            <a:avLst/>
          </a:prstGeom>
        </p:spPr>
      </p:pic>
      <p:pic>
        <p:nvPicPr>
          <p:cNvPr id="12" name="Picture 11" descr="A picture containing holding, racket, ball, light&#10;&#10;Description automatically generated">
            <a:extLst>
              <a:ext uri="{FF2B5EF4-FFF2-40B4-BE49-F238E27FC236}">
                <a16:creationId xmlns:a16="http://schemas.microsoft.com/office/drawing/2014/main" id="{A1E504B0-9E8A-1B45-99BD-61BFC4418DED}"/>
              </a:ext>
            </a:extLst>
          </p:cNvPr>
          <p:cNvPicPr>
            <a:picLocks noChangeAspect="1"/>
          </p:cNvPicPr>
          <p:nvPr userDrawn="1"/>
        </p:nvPicPr>
        <p:blipFill>
          <a:blip r:embed="rId4"/>
          <a:stretch>
            <a:fillRect/>
          </a:stretch>
        </p:blipFill>
        <p:spPr>
          <a:xfrm>
            <a:off x="6295291" y="1754150"/>
            <a:ext cx="2450020" cy="39497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10072F46-52B1-144D-8EDF-C3CA745A82E9}"/>
              </a:ext>
            </a:extLst>
          </p:cNvPr>
          <p:cNvPicPr>
            <a:picLocks noChangeAspect="1"/>
          </p:cNvPicPr>
          <p:nvPr userDrawn="1"/>
        </p:nvPicPr>
        <p:blipFill>
          <a:blip r:embed="rId5"/>
          <a:stretch>
            <a:fillRect/>
          </a:stretch>
        </p:blipFill>
        <p:spPr>
          <a:xfrm>
            <a:off x="3686802" y="1754150"/>
            <a:ext cx="2450020" cy="3949700"/>
          </a:xfrm>
          <a:prstGeom prst="rect">
            <a:avLst/>
          </a:prstGeom>
        </p:spPr>
      </p:pic>
      <p:pic>
        <p:nvPicPr>
          <p:cNvPr id="18" name="Picture 17" descr="A picture containing bird&#10;&#10;Description automatically generated">
            <a:extLst>
              <a:ext uri="{FF2B5EF4-FFF2-40B4-BE49-F238E27FC236}">
                <a16:creationId xmlns:a16="http://schemas.microsoft.com/office/drawing/2014/main" id="{45F5578A-8AA7-1A4E-9868-69E87A2BD33C}"/>
              </a:ext>
            </a:extLst>
          </p:cNvPr>
          <p:cNvPicPr>
            <a:picLocks noChangeAspect="1"/>
          </p:cNvPicPr>
          <p:nvPr userDrawn="1"/>
        </p:nvPicPr>
        <p:blipFill>
          <a:blip r:embed="rId6"/>
          <a:stretch>
            <a:fillRect/>
          </a:stretch>
        </p:blipFill>
        <p:spPr>
          <a:xfrm>
            <a:off x="8903780"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40523"/>
            <a:ext cx="2438086"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40522"/>
            <a:ext cx="2356025"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7447"/>
            <a:ext cx="2438298"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7447"/>
            <a:ext cx="2450020"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3166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a:extLst>
              <a:ext uri="{FF2B5EF4-FFF2-40B4-BE49-F238E27FC236}">
                <a16:creationId xmlns:a16="http://schemas.microsoft.com/office/drawing/2014/main" id="{19C5AA39-86F7-3140-BFDA-09603ABF972F}"/>
              </a:ext>
            </a:extLst>
          </p:cNvPr>
          <p:cNvPicPr>
            <a:picLocks noChangeAspect="1"/>
          </p:cNvPicPr>
          <p:nvPr userDrawn="1"/>
        </p:nvPicPr>
        <p:blipFill>
          <a:blip r:embed="rId3"/>
          <a:srcRect/>
          <a:stretch/>
        </p:blipFill>
        <p:spPr>
          <a:xfrm>
            <a:off x="1096649" y="1754150"/>
            <a:ext cx="2450020" cy="3949700"/>
          </a:xfrm>
          <a:prstGeom prst="rect">
            <a:avLst/>
          </a:prstGeom>
        </p:spPr>
      </p:pic>
      <p:pic>
        <p:nvPicPr>
          <p:cNvPr id="12" name="Picture 11">
            <a:extLst>
              <a:ext uri="{FF2B5EF4-FFF2-40B4-BE49-F238E27FC236}">
                <a16:creationId xmlns:a16="http://schemas.microsoft.com/office/drawing/2014/main" id="{A1E504B0-9E8A-1B45-99BD-61BFC4418DED}"/>
              </a:ext>
            </a:extLst>
          </p:cNvPr>
          <p:cNvPicPr>
            <a:picLocks noChangeAspect="1"/>
          </p:cNvPicPr>
          <p:nvPr userDrawn="1"/>
        </p:nvPicPr>
        <p:blipFill>
          <a:blip r:embed="rId4"/>
          <a:srcRect/>
          <a:stretch/>
        </p:blipFill>
        <p:spPr>
          <a:xfrm>
            <a:off x="6320293" y="1754150"/>
            <a:ext cx="2436484" cy="3949700"/>
          </a:xfrm>
          <a:prstGeom prst="rect">
            <a:avLst/>
          </a:prstGeom>
        </p:spPr>
      </p:pic>
      <p:pic>
        <p:nvPicPr>
          <p:cNvPr id="17" name="Picture 16">
            <a:extLst>
              <a:ext uri="{FF2B5EF4-FFF2-40B4-BE49-F238E27FC236}">
                <a16:creationId xmlns:a16="http://schemas.microsoft.com/office/drawing/2014/main" id="{10072F46-52B1-144D-8EDF-C3CA745A82E9}"/>
              </a:ext>
            </a:extLst>
          </p:cNvPr>
          <p:cNvPicPr>
            <a:picLocks noChangeAspect="1"/>
          </p:cNvPicPr>
          <p:nvPr userDrawn="1"/>
        </p:nvPicPr>
        <p:blipFill>
          <a:blip r:embed="rId5"/>
          <a:srcRect/>
          <a:stretch/>
        </p:blipFill>
        <p:spPr>
          <a:xfrm>
            <a:off x="3705137" y="1754150"/>
            <a:ext cx="2450020" cy="3949700"/>
          </a:xfrm>
          <a:prstGeom prst="rect">
            <a:avLst/>
          </a:prstGeom>
        </p:spPr>
      </p:pic>
      <p:pic>
        <p:nvPicPr>
          <p:cNvPr id="18" name="Picture 17">
            <a:extLst>
              <a:ext uri="{FF2B5EF4-FFF2-40B4-BE49-F238E27FC236}">
                <a16:creationId xmlns:a16="http://schemas.microsoft.com/office/drawing/2014/main" id="{45F5578A-8AA7-1A4E-9868-69E87A2BD33C}"/>
              </a:ext>
            </a:extLst>
          </p:cNvPr>
          <p:cNvPicPr>
            <a:picLocks noChangeAspect="1"/>
          </p:cNvPicPr>
          <p:nvPr userDrawn="1"/>
        </p:nvPicPr>
        <p:blipFill>
          <a:blip r:embed="rId6"/>
          <a:srcRect/>
          <a:stretch/>
        </p:blipFill>
        <p:spPr>
          <a:xfrm>
            <a:off x="8922115"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33599"/>
            <a:ext cx="2438086"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33598"/>
            <a:ext cx="2356025"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0523"/>
            <a:ext cx="2438298"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0523"/>
            <a:ext cx="2450020"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07879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racket, blue, flying&#10;&#10;Description automatically generated">
            <a:extLst>
              <a:ext uri="{FF2B5EF4-FFF2-40B4-BE49-F238E27FC236}">
                <a16:creationId xmlns:a16="http://schemas.microsoft.com/office/drawing/2014/main" id="{119380A0-FAE0-174F-8DFA-C4371E2666F9}"/>
              </a:ext>
            </a:extLst>
          </p:cNvPr>
          <p:cNvPicPr>
            <a:picLocks noChangeAspect="1"/>
          </p:cNvPicPr>
          <p:nvPr userDrawn="1"/>
        </p:nvPicPr>
        <p:blipFill>
          <a:blip r:embed="rId3"/>
          <a:stretch>
            <a:fillRect/>
          </a:stretch>
        </p:blipFill>
        <p:spPr>
          <a:xfrm>
            <a:off x="1101970" y="1694890"/>
            <a:ext cx="4775200" cy="1828800"/>
          </a:xfrm>
          <a:prstGeom prst="rect">
            <a:avLst/>
          </a:prstGeom>
        </p:spPr>
      </p:pic>
      <p:pic>
        <p:nvPicPr>
          <p:cNvPr id="6" name="Picture 5" descr="A clear blue sky&#10;&#10;Description automatically generated">
            <a:extLst>
              <a:ext uri="{FF2B5EF4-FFF2-40B4-BE49-F238E27FC236}">
                <a16:creationId xmlns:a16="http://schemas.microsoft.com/office/drawing/2014/main" id="{06CF8548-DD21-7644-9AE5-8FEF8DA6135F}"/>
              </a:ext>
            </a:extLst>
          </p:cNvPr>
          <p:cNvPicPr>
            <a:picLocks noChangeAspect="1"/>
          </p:cNvPicPr>
          <p:nvPr userDrawn="1"/>
        </p:nvPicPr>
        <p:blipFill>
          <a:blip r:embed="rId4"/>
          <a:stretch>
            <a:fillRect/>
          </a:stretch>
        </p:blipFill>
        <p:spPr>
          <a:xfrm>
            <a:off x="6590323" y="1696365"/>
            <a:ext cx="4775200" cy="1828800"/>
          </a:xfrm>
          <a:prstGeom prst="rect">
            <a:avLst/>
          </a:prstGeom>
        </p:spPr>
      </p:pic>
      <p:pic>
        <p:nvPicPr>
          <p:cNvPr id="8" name="Picture 7" descr="Background pattern&#10;&#10;Description automatically generated">
            <a:extLst>
              <a:ext uri="{FF2B5EF4-FFF2-40B4-BE49-F238E27FC236}">
                <a16:creationId xmlns:a16="http://schemas.microsoft.com/office/drawing/2014/main" id="{07D27816-637B-9243-8553-17BF012B1055}"/>
              </a:ext>
            </a:extLst>
          </p:cNvPr>
          <p:cNvPicPr>
            <a:picLocks noChangeAspect="1"/>
          </p:cNvPicPr>
          <p:nvPr userDrawn="1"/>
        </p:nvPicPr>
        <p:blipFill>
          <a:blip r:embed="rId5"/>
          <a:stretch>
            <a:fillRect/>
          </a:stretch>
        </p:blipFill>
        <p:spPr>
          <a:xfrm>
            <a:off x="1101970" y="3880338"/>
            <a:ext cx="4775200" cy="18288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EFB43406-0219-9341-9ADB-FA8F8E6F348D}"/>
              </a:ext>
            </a:extLst>
          </p:cNvPr>
          <p:cNvPicPr>
            <a:picLocks noChangeAspect="1"/>
          </p:cNvPicPr>
          <p:nvPr userDrawn="1"/>
        </p:nvPicPr>
        <p:blipFill>
          <a:blip r:embed="rId6"/>
          <a:stretch>
            <a:fillRect/>
          </a:stretch>
        </p:blipFill>
        <p:spPr>
          <a:xfrm>
            <a:off x="6590323" y="3908868"/>
            <a:ext cx="4775200" cy="1828800"/>
          </a:xfrm>
          <a:prstGeom prst="rect">
            <a:avLst/>
          </a:prstGeom>
        </p:spPr>
      </p:pic>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37138"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C87DB2FB-B8C3-794C-8312-E006764B04F8}"/>
              </a:ext>
            </a:extLst>
          </p:cNvPr>
          <p:cNvSpPr>
            <a:spLocks noGrp="1"/>
          </p:cNvSpPr>
          <p:nvPr>
            <p:ph idx="13" hasCustomPrompt="1"/>
          </p:nvPr>
        </p:nvSpPr>
        <p:spPr>
          <a:xfrm>
            <a:off x="6625492"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4" name="Content Placeholder 2">
            <a:extLst>
              <a:ext uri="{FF2B5EF4-FFF2-40B4-BE49-F238E27FC236}">
                <a16:creationId xmlns:a16="http://schemas.microsoft.com/office/drawing/2014/main" id="{B2206BEE-DCCC-184C-946F-119EF29C5A21}"/>
              </a:ext>
            </a:extLst>
          </p:cNvPr>
          <p:cNvSpPr>
            <a:spLocks noGrp="1"/>
          </p:cNvSpPr>
          <p:nvPr>
            <p:ph idx="14" hasCustomPrompt="1"/>
          </p:nvPr>
        </p:nvSpPr>
        <p:spPr>
          <a:xfrm>
            <a:off x="1119554"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5" name="Content Placeholder 2">
            <a:extLst>
              <a:ext uri="{FF2B5EF4-FFF2-40B4-BE49-F238E27FC236}">
                <a16:creationId xmlns:a16="http://schemas.microsoft.com/office/drawing/2014/main" id="{58277245-FA37-914F-8EEA-35A71E7AAF30}"/>
              </a:ext>
            </a:extLst>
          </p:cNvPr>
          <p:cNvSpPr>
            <a:spLocks noGrp="1"/>
          </p:cNvSpPr>
          <p:nvPr>
            <p:ph idx="15" hasCustomPrompt="1"/>
          </p:nvPr>
        </p:nvSpPr>
        <p:spPr>
          <a:xfrm>
            <a:off x="6613769"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626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background pattern&#10;&#10;Description automatically generated">
            <a:extLst>
              <a:ext uri="{FF2B5EF4-FFF2-40B4-BE49-F238E27FC236}">
                <a16:creationId xmlns:a16="http://schemas.microsoft.com/office/drawing/2014/main" id="{1F3A383B-E71F-3348-81C1-2F9D99BF496D}"/>
              </a:ext>
            </a:extLst>
          </p:cNvPr>
          <p:cNvPicPr>
            <a:picLocks noChangeAspect="1"/>
          </p:cNvPicPr>
          <p:nvPr userDrawn="1"/>
        </p:nvPicPr>
        <p:blipFill>
          <a:blip r:embed="rId3"/>
          <a:stretch>
            <a:fillRect/>
          </a:stretch>
        </p:blipFill>
        <p:spPr>
          <a:xfrm>
            <a:off x="1080838" y="1676400"/>
            <a:ext cx="3098800" cy="1752600"/>
          </a:xfrm>
          <a:prstGeom prst="rect">
            <a:avLst/>
          </a:prstGeom>
        </p:spPr>
      </p:pic>
      <p:pic>
        <p:nvPicPr>
          <p:cNvPr id="10" name="Picture 9" descr="A picture containing nature, holding, rainbow, person&#10;&#10;Description automatically generated">
            <a:extLst>
              <a:ext uri="{FF2B5EF4-FFF2-40B4-BE49-F238E27FC236}">
                <a16:creationId xmlns:a16="http://schemas.microsoft.com/office/drawing/2014/main" id="{B346911C-C2C2-EE45-9497-2585600F1C9E}"/>
              </a:ext>
            </a:extLst>
          </p:cNvPr>
          <p:cNvPicPr>
            <a:picLocks noChangeAspect="1"/>
          </p:cNvPicPr>
          <p:nvPr userDrawn="1"/>
        </p:nvPicPr>
        <p:blipFill>
          <a:blip r:embed="rId4"/>
          <a:stretch>
            <a:fillRect/>
          </a:stretch>
        </p:blipFill>
        <p:spPr>
          <a:xfrm>
            <a:off x="4827552" y="1676400"/>
            <a:ext cx="3111500" cy="1752600"/>
          </a:xfrm>
          <a:prstGeom prst="rect">
            <a:avLst/>
          </a:prstGeom>
        </p:spPr>
      </p:pic>
      <p:pic>
        <p:nvPicPr>
          <p:cNvPr id="12" name="Picture 11" descr="Background pattern&#10;&#10;Description automatically generated">
            <a:extLst>
              <a:ext uri="{FF2B5EF4-FFF2-40B4-BE49-F238E27FC236}">
                <a16:creationId xmlns:a16="http://schemas.microsoft.com/office/drawing/2014/main" id="{DBD22F6A-54D1-554F-AFC4-48505A1CA69A}"/>
              </a:ext>
            </a:extLst>
          </p:cNvPr>
          <p:cNvPicPr>
            <a:picLocks noChangeAspect="1"/>
          </p:cNvPicPr>
          <p:nvPr userDrawn="1"/>
        </p:nvPicPr>
        <p:blipFill>
          <a:blip r:embed="rId5"/>
          <a:stretch>
            <a:fillRect/>
          </a:stretch>
        </p:blipFill>
        <p:spPr>
          <a:xfrm>
            <a:off x="8280400" y="1676400"/>
            <a:ext cx="3111500" cy="1752600"/>
          </a:xfrm>
          <a:prstGeom prst="rect">
            <a:avLst/>
          </a:prstGeom>
        </p:spPr>
      </p:pic>
      <p:pic>
        <p:nvPicPr>
          <p:cNvPr id="15" name="Picture 14" descr="Background pattern&#10;&#10;Description automatically generated">
            <a:extLst>
              <a:ext uri="{FF2B5EF4-FFF2-40B4-BE49-F238E27FC236}">
                <a16:creationId xmlns:a16="http://schemas.microsoft.com/office/drawing/2014/main" id="{5F11ECA6-ADD4-BD40-8E50-8C8DDD9103F9}"/>
              </a:ext>
            </a:extLst>
          </p:cNvPr>
          <p:cNvPicPr>
            <a:picLocks noChangeAspect="1"/>
          </p:cNvPicPr>
          <p:nvPr userDrawn="1"/>
        </p:nvPicPr>
        <p:blipFill>
          <a:blip r:embed="rId6"/>
          <a:stretch>
            <a:fillRect/>
          </a:stretch>
        </p:blipFill>
        <p:spPr>
          <a:xfrm>
            <a:off x="1080838" y="3798807"/>
            <a:ext cx="3098800" cy="175260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1CCF529B-C544-F242-93C1-971F45505885}"/>
              </a:ext>
            </a:extLst>
          </p:cNvPr>
          <p:cNvPicPr>
            <a:picLocks noChangeAspect="1"/>
          </p:cNvPicPr>
          <p:nvPr userDrawn="1"/>
        </p:nvPicPr>
        <p:blipFill>
          <a:blip r:embed="rId7"/>
          <a:stretch>
            <a:fillRect/>
          </a:stretch>
        </p:blipFill>
        <p:spPr>
          <a:xfrm>
            <a:off x="4827552" y="3798807"/>
            <a:ext cx="3111500" cy="1752600"/>
          </a:xfrm>
          <a:prstGeom prst="rect">
            <a:avLst/>
          </a:prstGeom>
        </p:spPr>
      </p:pic>
      <p:pic>
        <p:nvPicPr>
          <p:cNvPr id="20" name="Picture 19" descr="A picture containing sunburst chart&#10;&#10;Description automatically generated">
            <a:extLst>
              <a:ext uri="{FF2B5EF4-FFF2-40B4-BE49-F238E27FC236}">
                <a16:creationId xmlns:a16="http://schemas.microsoft.com/office/drawing/2014/main" id="{2F9F51D7-459A-E44E-A6B5-AB6BAEFE62ED}"/>
              </a:ext>
            </a:extLst>
          </p:cNvPr>
          <p:cNvPicPr>
            <a:picLocks noChangeAspect="1"/>
          </p:cNvPicPr>
          <p:nvPr userDrawn="1"/>
        </p:nvPicPr>
        <p:blipFill>
          <a:blip r:embed="rId8"/>
          <a:stretch>
            <a:fillRect/>
          </a:stretch>
        </p:blipFill>
        <p:spPr>
          <a:xfrm>
            <a:off x="8280400" y="3798807"/>
            <a:ext cx="3073400" cy="1752600"/>
          </a:xfrm>
          <a:prstGeom prst="rect">
            <a:avLst/>
          </a:prstGeom>
        </p:spPr>
      </p:pic>
      <p:sp>
        <p:nvSpPr>
          <p:cNvPr id="27" name="Content Placeholder 2">
            <a:extLst>
              <a:ext uri="{FF2B5EF4-FFF2-40B4-BE49-F238E27FC236}">
                <a16:creationId xmlns:a16="http://schemas.microsoft.com/office/drawing/2014/main" id="{3CB05956-E44E-EA4C-806C-8BEE62CCDE3F}"/>
              </a:ext>
            </a:extLst>
          </p:cNvPr>
          <p:cNvSpPr>
            <a:spLocks noGrp="1"/>
          </p:cNvSpPr>
          <p:nvPr>
            <p:ph idx="1" hasCustomPrompt="1"/>
          </p:nvPr>
        </p:nvSpPr>
        <p:spPr>
          <a:xfrm>
            <a:off x="110197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8" name="Content Placeholder 2">
            <a:extLst>
              <a:ext uri="{FF2B5EF4-FFF2-40B4-BE49-F238E27FC236}">
                <a16:creationId xmlns:a16="http://schemas.microsoft.com/office/drawing/2014/main" id="{CA1CBDD7-D7FF-B846-B346-479130E018E6}"/>
              </a:ext>
            </a:extLst>
          </p:cNvPr>
          <p:cNvSpPr>
            <a:spLocks noGrp="1"/>
          </p:cNvSpPr>
          <p:nvPr>
            <p:ph idx="13" hasCustomPrompt="1"/>
          </p:nvPr>
        </p:nvSpPr>
        <p:spPr>
          <a:xfrm>
            <a:off x="4827552"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9" name="Content Placeholder 2">
            <a:extLst>
              <a:ext uri="{FF2B5EF4-FFF2-40B4-BE49-F238E27FC236}">
                <a16:creationId xmlns:a16="http://schemas.microsoft.com/office/drawing/2014/main" id="{D0FBB023-4E8E-0949-8DD1-610B921AB010}"/>
              </a:ext>
            </a:extLst>
          </p:cNvPr>
          <p:cNvSpPr>
            <a:spLocks noGrp="1"/>
          </p:cNvSpPr>
          <p:nvPr>
            <p:ph idx="14" hasCustomPrompt="1"/>
          </p:nvPr>
        </p:nvSpPr>
        <p:spPr>
          <a:xfrm>
            <a:off x="829585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0" name="Content Placeholder 2">
            <a:extLst>
              <a:ext uri="{FF2B5EF4-FFF2-40B4-BE49-F238E27FC236}">
                <a16:creationId xmlns:a16="http://schemas.microsoft.com/office/drawing/2014/main" id="{6CD8211D-F40A-354C-9DA7-51856FDF35C2}"/>
              </a:ext>
            </a:extLst>
          </p:cNvPr>
          <p:cNvSpPr>
            <a:spLocks noGrp="1"/>
          </p:cNvSpPr>
          <p:nvPr>
            <p:ph idx="15" hasCustomPrompt="1"/>
          </p:nvPr>
        </p:nvSpPr>
        <p:spPr>
          <a:xfrm>
            <a:off x="1080838" y="3864679"/>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1" name="Content Placeholder 2">
            <a:extLst>
              <a:ext uri="{FF2B5EF4-FFF2-40B4-BE49-F238E27FC236}">
                <a16:creationId xmlns:a16="http://schemas.microsoft.com/office/drawing/2014/main" id="{B0F35B03-CCFF-F843-90AB-BA10B6882622}"/>
              </a:ext>
            </a:extLst>
          </p:cNvPr>
          <p:cNvSpPr>
            <a:spLocks noGrp="1"/>
          </p:cNvSpPr>
          <p:nvPr>
            <p:ph idx="16" hasCustomPrompt="1"/>
          </p:nvPr>
        </p:nvSpPr>
        <p:spPr>
          <a:xfrm>
            <a:off x="4827552" y="386037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2" name="Content Placeholder 2">
            <a:extLst>
              <a:ext uri="{FF2B5EF4-FFF2-40B4-BE49-F238E27FC236}">
                <a16:creationId xmlns:a16="http://schemas.microsoft.com/office/drawing/2014/main" id="{2300953E-09ED-C54E-B653-3B3F378B92CE}"/>
              </a:ext>
            </a:extLst>
          </p:cNvPr>
          <p:cNvSpPr>
            <a:spLocks noGrp="1"/>
          </p:cNvSpPr>
          <p:nvPr>
            <p:ph idx="17" hasCustomPrompt="1"/>
          </p:nvPr>
        </p:nvSpPr>
        <p:spPr>
          <a:xfrm>
            <a:off x="8280400" y="383174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26899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4" name="Picture 3" descr="A picture containing background pattern&#10;&#10;Description automatically generated">
            <a:extLst>
              <a:ext uri="{FF2B5EF4-FFF2-40B4-BE49-F238E27FC236}">
                <a16:creationId xmlns:a16="http://schemas.microsoft.com/office/drawing/2014/main" id="{E5395314-B0E9-A94A-BC94-D2F0A05622BC}"/>
              </a:ext>
            </a:extLst>
          </p:cNvPr>
          <p:cNvPicPr>
            <a:picLocks noChangeAspect="1"/>
          </p:cNvPicPr>
          <p:nvPr userDrawn="1"/>
        </p:nvPicPr>
        <p:blipFill>
          <a:blip r:embed="rId3"/>
          <a:stretch>
            <a:fillRect/>
          </a:stretch>
        </p:blipFill>
        <p:spPr>
          <a:xfrm>
            <a:off x="1067947" y="1819138"/>
            <a:ext cx="2298700" cy="1727200"/>
          </a:xfrm>
          <a:prstGeom prst="rect">
            <a:avLst/>
          </a:prstGeom>
        </p:spPr>
      </p:pic>
      <p:pic>
        <p:nvPicPr>
          <p:cNvPr id="7" name="Picture 6" descr="Background pattern&#10;&#10;Description automatically generated">
            <a:extLst>
              <a:ext uri="{FF2B5EF4-FFF2-40B4-BE49-F238E27FC236}">
                <a16:creationId xmlns:a16="http://schemas.microsoft.com/office/drawing/2014/main" id="{CDB28126-CD18-E44D-B81F-23AA73DF53C8}"/>
              </a:ext>
            </a:extLst>
          </p:cNvPr>
          <p:cNvPicPr>
            <a:picLocks noChangeAspect="1"/>
          </p:cNvPicPr>
          <p:nvPr userDrawn="1"/>
        </p:nvPicPr>
        <p:blipFill>
          <a:blip r:embed="rId4"/>
          <a:stretch>
            <a:fillRect/>
          </a:stretch>
        </p:blipFill>
        <p:spPr>
          <a:xfrm>
            <a:off x="3726123" y="1819138"/>
            <a:ext cx="2298700" cy="1727200"/>
          </a:xfrm>
          <a:prstGeom prst="rect">
            <a:avLst/>
          </a:prstGeom>
        </p:spPr>
      </p:pic>
      <p:pic>
        <p:nvPicPr>
          <p:cNvPr id="11" name="Picture 10" descr="Background pattern&#10;&#10;Description automatically generated">
            <a:extLst>
              <a:ext uri="{FF2B5EF4-FFF2-40B4-BE49-F238E27FC236}">
                <a16:creationId xmlns:a16="http://schemas.microsoft.com/office/drawing/2014/main" id="{44F0CB35-DC56-9649-924C-1DFB3A5A3E1A}"/>
              </a:ext>
            </a:extLst>
          </p:cNvPr>
          <p:cNvPicPr>
            <a:picLocks noChangeAspect="1"/>
          </p:cNvPicPr>
          <p:nvPr userDrawn="1"/>
        </p:nvPicPr>
        <p:blipFill>
          <a:blip r:embed="rId5"/>
          <a:stretch>
            <a:fillRect/>
          </a:stretch>
        </p:blipFill>
        <p:spPr>
          <a:xfrm>
            <a:off x="6403848" y="1819138"/>
            <a:ext cx="2298700" cy="1727200"/>
          </a:xfrm>
          <a:prstGeom prst="rect">
            <a:avLst/>
          </a:prstGeom>
        </p:spPr>
      </p:pic>
      <p:pic>
        <p:nvPicPr>
          <p:cNvPr id="14" name="Picture 13" descr="Shape, rectangle&#10;&#10;Description automatically generated">
            <a:extLst>
              <a:ext uri="{FF2B5EF4-FFF2-40B4-BE49-F238E27FC236}">
                <a16:creationId xmlns:a16="http://schemas.microsoft.com/office/drawing/2014/main" id="{C5D3EF8B-7EB3-3E42-8AAF-3E72838A3D08}"/>
              </a:ext>
            </a:extLst>
          </p:cNvPr>
          <p:cNvPicPr>
            <a:picLocks noChangeAspect="1"/>
          </p:cNvPicPr>
          <p:nvPr userDrawn="1"/>
        </p:nvPicPr>
        <p:blipFill>
          <a:blip r:embed="rId6"/>
          <a:stretch>
            <a:fillRect/>
          </a:stretch>
        </p:blipFill>
        <p:spPr>
          <a:xfrm>
            <a:off x="9100177" y="1819138"/>
            <a:ext cx="2298700" cy="172720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AA3FA912-DFE3-F14C-A38A-4DC422FD2E30}"/>
              </a:ext>
            </a:extLst>
          </p:cNvPr>
          <p:cNvPicPr>
            <a:picLocks noChangeAspect="1"/>
          </p:cNvPicPr>
          <p:nvPr userDrawn="1"/>
        </p:nvPicPr>
        <p:blipFill>
          <a:blip r:embed="rId7"/>
          <a:stretch>
            <a:fillRect/>
          </a:stretch>
        </p:blipFill>
        <p:spPr>
          <a:xfrm>
            <a:off x="1067947" y="3855300"/>
            <a:ext cx="2298700" cy="1752600"/>
          </a:xfrm>
          <a:prstGeom prst="rect">
            <a:avLst/>
          </a:prstGeom>
        </p:spPr>
      </p:pic>
      <p:pic>
        <p:nvPicPr>
          <p:cNvPr id="21" name="Picture 20" descr="Shape, circle&#10;&#10;Description automatically generated">
            <a:extLst>
              <a:ext uri="{FF2B5EF4-FFF2-40B4-BE49-F238E27FC236}">
                <a16:creationId xmlns:a16="http://schemas.microsoft.com/office/drawing/2014/main" id="{B8A0ACB6-A92B-1F47-BFFC-213598EE8B27}"/>
              </a:ext>
            </a:extLst>
          </p:cNvPr>
          <p:cNvPicPr>
            <a:picLocks noChangeAspect="1"/>
          </p:cNvPicPr>
          <p:nvPr userDrawn="1"/>
        </p:nvPicPr>
        <p:blipFill>
          <a:blip r:embed="rId8"/>
          <a:stretch>
            <a:fillRect/>
          </a:stretch>
        </p:blipFill>
        <p:spPr>
          <a:xfrm>
            <a:off x="3726123" y="3855300"/>
            <a:ext cx="2298700" cy="1752600"/>
          </a:xfrm>
          <a:prstGeom prst="rect">
            <a:avLst/>
          </a:prstGeom>
        </p:spPr>
      </p:pic>
      <p:pic>
        <p:nvPicPr>
          <p:cNvPr id="23" name="Picture 22" descr="Background pattern&#10;&#10;Description automatically generated">
            <a:extLst>
              <a:ext uri="{FF2B5EF4-FFF2-40B4-BE49-F238E27FC236}">
                <a16:creationId xmlns:a16="http://schemas.microsoft.com/office/drawing/2014/main" id="{74132AEF-6CF1-AC42-B499-EB73BC7FCD70}"/>
              </a:ext>
            </a:extLst>
          </p:cNvPr>
          <p:cNvPicPr>
            <a:picLocks noChangeAspect="1"/>
          </p:cNvPicPr>
          <p:nvPr userDrawn="1"/>
        </p:nvPicPr>
        <p:blipFill>
          <a:blip r:embed="rId9"/>
          <a:stretch>
            <a:fillRect/>
          </a:stretch>
        </p:blipFill>
        <p:spPr>
          <a:xfrm>
            <a:off x="6396924" y="3855300"/>
            <a:ext cx="2298700" cy="1752600"/>
          </a:xfrm>
          <a:prstGeom prst="rect">
            <a:avLst/>
          </a:prstGeom>
        </p:spPr>
      </p:pic>
      <p:pic>
        <p:nvPicPr>
          <p:cNvPr id="25" name="Picture 24" descr="Venn diagram&#10;&#10;Description automatically generated">
            <a:extLst>
              <a:ext uri="{FF2B5EF4-FFF2-40B4-BE49-F238E27FC236}">
                <a16:creationId xmlns:a16="http://schemas.microsoft.com/office/drawing/2014/main" id="{16EC92A1-8258-DE4C-AE2A-CB28F1166639}"/>
              </a:ext>
            </a:extLst>
          </p:cNvPr>
          <p:cNvPicPr>
            <a:picLocks noChangeAspect="1"/>
          </p:cNvPicPr>
          <p:nvPr userDrawn="1"/>
        </p:nvPicPr>
        <p:blipFill>
          <a:blip r:embed="rId10"/>
          <a:stretch>
            <a:fillRect/>
          </a:stretch>
        </p:blipFill>
        <p:spPr>
          <a:xfrm>
            <a:off x="9055100" y="3855300"/>
            <a:ext cx="2298700" cy="1752600"/>
          </a:xfrm>
          <a:prstGeom prst="rect">
            <a:avLst/>
          </a:prstGeom>
        </p:spPr>
      </p:pic>
      <p:sp>
        <p:nvSpPr>
          <p:cNvPr id="33" name="Content Placeholder 2">
            <a:extLst>
              <a:ext uri="{FF2B5EF4-FFF2-40B4-BE49-F238E27FC236}">
                <a16:creationId xmlns:a16="http://schemas.microsoft.com/office/drawing/2014/main" id="{580D5E9B-6E5A-CB46-A11E-00C01BD6E31C}"/>
              </a:ext>
            </a:extLst>
          </p:cNvPr>
          <p:cNvSpPr>
            <a:spLocks noGrp="1"/>
          </p:cNvSpPr>
          <p:nvPr>
            <p:ph idx="1" hasCustomPrompt="1"/>
          </p:nvPr>
        </p:nvSpPr>
        <p:spPr>
          <a:xfrm>
            <a:off x="1067947" y="186547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4" name="Content Placeholder 2">
            <a:extLst>
              <a:ext uri="{FF2B5EF4-FFF2-40B4-BE49-F238E27FC236}">
                <a16:creationId xmlns:a16="http://schemas.microsoft.com/office/drawing/2014/main" id="{F44F95D6-318C-E248-B2CB-65473256BF07}"/>
              </a:ext>
            </a:extLst>
          </p:cNvPr>
          <p:cNvSpPr>
            <a:spLocks noGrp="1"/>
          </p:cNvSpPr>
          <p:nvPr>
            <p:ph idx="13" hasCustomPrompt="1"/>
          </p:nvPr>
        </p:nvSpPr>
        <p:spPr>
          <a:xfrm>
            <a:off x="3726123"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5" name="Content Placeholder 2">
            <a:extLst>
              <a:ext uri="{FF2B5EF4-FFF2-40B4-BE49-F238E27FC236}">
                <a16:creationId xmlns:a16="http://schemas.microsoft.com/office/drawing/2014/main" id="{E837B3CB-A425-B24E-9834-5001F6E91580}"/>
              </a:ext>
            </a:extLst>
          </p:cNvPr>
          <p:cNvSpPr>
            <a:spLocks noGrp="1"/>
          </p:cNvSpPr>
          <p:nvPr>
            <p:ph idx="14" hasCustomPrompt="1"/>
          </p:nvPr>
        </p:nvSpPr>
        <p:spPr>
          <a:xfrm>
            <a:off x="6422452"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6" name="Content Placeholder 2">
            <a:extLst>
              <a:ext uri="{FF2B5EF4-FFF2-40B4-BE49-F238E27FC236}">
                <a16:creationId xmlns:a16="http://schemas.microsoft.com/office/drawing/2014/main" id="{131604F7-B8C8-EB4C-9D5C-9B69B0412679}"/>
              </a:ext>
            </a:extLst>
          </p:cNvPr>
          <p:cNvSpPr>
            <a:spLocks noGrp="1"/>
          </p:cNvSpPr>
          <p:nvPr>
            <p:ph idx="15" hasCustomPrompt="1"/>
          </p:nvPr>
        </p:nvSpPr>
        <p:spPr>
          <a:xfrm>
            <a:off x="9081573" y="184258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7" name="Content Placeholder 2">
            <a:extLst>
              <a:ext uri="{FF2B5EF4-FFF2-40B4-BE49-F238E27FC236}">
                <a16:creationId xmlns:a16="http://schemas.microsoft.com/office/drawing/2014/main" id="{FAF82D21-8CF5-6847-80E2-8A2892B22B5B}"/>
              </a:ext>
            </a:extLst>
          </p:cNvPr>
          <p:cNvSpPr>
            <a:spLocks noGrp="1"/>
          </p:cNvSpPr>
          <p:nvPr>
            <p:ph idx="16" hasCustomPrompt="1"/>
          </p:nvPr>
        </p:nvSpPr>
        <p:spPr>
          <a:xfrm>
            <a:off x="1067947" y="389521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8" name="Content Placeholder 2">
            <a:extLst>
              <a:ext uri="{FF2B5EF4-FFF2-40B4-BE49-F238E27FC236}">
                <a16:creationId xmlns:a16="http://schemas.microsoft.com/office/drawing/2014/main" id="{B7FDD800-4CD5-1445-AC1D-CF85D8A25665}"/>
              </a:ext>
            </a:extLst>
          </p:cNvPr>
          <p:cNvSpPr>
            <a:spLocks noGrp="1"/>
          </p:cNvSpPr>
          <p:nvPr>
            <p:ph idx="17" hasCustomPrompt="1"/>
          </p:nvPr>
        </p:nvSpPr>
        <p:spPr>
          <a:xfrm>
            <a:off x="3726123"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9" name="Content Placeholder 2">
            <a:extLst>
              <a:ext uri="{FF2B5EF4-FFF2-40B4-BE49-F238E27FC236}">
                <a16:creationId xmlns:a16="http://schemas.microsoft.com/office/drawing/2014/main" id="{8FDA839C-DDBD-0446-A709-4E20AA5894BC}"/>
              </a:ext>
            </a:extLst>
          </p:cNvPr>
          <p:cNvSpPr>
            <a:spLocks noGrp="1"/>
          </p:cNvSpPr>
          <p:nvPr>
            <p:ph idx="18" hasCustomPrompt="1"/>
          </p:nvPr>
        </p:nvSpPr>
        <p:spPr>
          <a:xfrm>
            <a:off x="6422452"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40" name="Content Placeholder 2">
            <a:extLst>
              <a:ext uri="{FF2B5EF4-FFF2-40B4-BE49-F238E27FC236}">
                <a16:creationId xmlns:a16="http://schemas.microsoft.com/office/drawing/2014/main" id="{EE15FC20-D0C6-8045-BCBA-174A769FA9DE}"/>
              </a:ext>
            </a:extLst>
          </p:cNvPr>
          <p:cNvSpPr>
            <a:spLocks noGrp="1"/>
          </p:cNvSpPr>
          <p:nvPr>
            <p:ph idx="19" hasCustomPrompt="1"/>
          </p:nvPr>
        </p:nvSpPr>
        <p:spPr>
          <a:xfrm>
            <a:off x="9081573" y="3872326"/>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73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Tree>
    <p:extLst>
      <p:ext uri="{BB962C8B-B14F-4D97-AF65-F5344CB8AC3E}">
        <p14:creationId xmlns:p14="http://schemas.microsoft.com/office/powerpoint/2010/main" val="37713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4" name="Rectangle 3">
            <a:extLst>
              <a:ext uri="{FF2B5EF4-FFF2-40B4-BE49-F238E27FC236}">
                <a16:creationId xmlns:a16="http://schemas.microsoft.com/office/drawing/2014/main" id="{20BB48DC-ACBC-2542-B7C7-9C07F85C67C9}"/>
              </a:ext>
            </a:extLst>
          </p:cNvPr>
          <p:cNvSpPr/>
          <p:nvPr userDrawn="1"/>
        </p:nvSpPr>
        <p:spPr>
          <a:xfrm>
            <a:off x="973014" y="5993296"/>
            <a:ext cx="11218986" cy="864704"/>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26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05963B-C242-C346-AA42-AD8F8E533E39}"/>
              </a:ext>
            </a:extLst>
          </p:cNvPr>
          <p:cNvSpPr>
            <a:spLocks noGrp="1"/>
          </p:cNvSpPr>
          <p:nvPr>
            <p:ph type="sldNum" sz="quarter" idx="12"/>
          </p:nvPr>
        </p:nvSpPr>
        <p:spPr>
          <a:xfrm>
            <a:off x="298939" y="6356350"/>
            <a:ext cx="545123" cy="365125"/>
          </a:xfrm>
        </p:spPr>
        <p:txBody>
          <a:bodyPr/>
          <a:lstStyle>
            <a:lvl1pPr algn="l">
              <a:defRPr>
                <a:solidFill>
                  <a:schemeClr val="bg1"/>
                </a:solidFill>
              </a:defRPr>
            </a:lvl1pPr>
          </a:lstStyle>
          <a:p>
            <a:fld id="{D9F2F12A-E773-6344-8602-31C2DEEE88BD}" type="slidenum">
              <a:rPr lang="en-US" smtClean="0"/>
              <a:pPr/>
              <a:t>‹#›</a:t>
            </a:fld>
            <a:endParaRPr lang="en-US"/>
          </a:p>
        </p:txBody>
      </p:sp>
      <p:sp>
        <p:nvSpPr>
          <p:cNvPr id="7" name="Title 1">
            <a:extLst>
              <a:ext uri="{FF2B5EF4-FFF2-40B4-BE49-F238E27FC236}">
                <a16:creationId xmlns:a16="http://schemas.microsoft.com/office/drawing/2014/main" id="{177716A1-83AB-564F-8416-C2E9E54DA07F}"/>
              </a:ext>
            </a:extLst>
          </p:cNvPr>
          <p:cNvSpPr>
            <a:spLocks noGrp="1"/>
          </p:cNvSpPr>
          <p:nvPr>
            <p:ph type="title" hasCustomPrompt="1"/>
          </p:nvPr>
        </p:nvSpPr>
        <p:spPr>
          <a:xfrm>
            <a:off x="4349262" y="492185"/>
            <a:ext cx="7004538"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Click to edit Slide title</a:t>
            </a:r>
          </a:p>
        </p:txBody>
      </p:sp>
      <p:sp>
        <p:nvSpPr>
          <p:cNvPr id="8" name="Content Placeholder 2">
            <a:extLst>
              <a:ext uri="{FF2B5EF4-FFF2-40B4-BE49-F238E27FC236}">
                <a16:creationId xmlns:a16="http://schemas.microsoft.com/office/drawing/2014/main" id="{C9BF6698-8F39-9B40-B8CE-2B132C168DA8}"/>
              </a:ext>
            </a:extLst>
          </p:cNvPr>
          <p:cNvSpPr>
            <a:spLocks noGrp="1"/>
          </p:cNvSpPr>
          <p:nvPr>
            <p:ph idx="1" hasCustomPrompt="1"/>
          </p:nvPr>
        </p:nvSpPr>
        <p:spPr>
          <a:xfrm>
            <a:off x="4349262" y="1825625"/>
            <a:ext cx="7004538" cy="4351338"/>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96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outdoor, flying, holding, person&#10;&#10;Description automatically generated">
            <a:extLst>
              <a:ext uri="{FF2B5EF4-FFF2-40B4-BE49-F238E27FC236}">
                <a16:creationId xmlns:a16="http://schemas.microsoft.com/office/drawing/2014/main" id="{8C80636C-9562-3746-A596-01E913863FB8}"/>
              </a:ext>
            </a:extLst>
          </p:cNvPr>
          <p:cNvPicPr>
            <a:picLocks noChangeAspect="1"/>
          </p:cNvPicPr>
          <p:nvPr userDrawn="1"/>
        </p:nvPicPr>
        <p:blipFill>
          <a:blip r:embed="rId3"/>
          <a:stretch>
            <a:fillRect/>
          </a:stretch>
        </p:blipFill>
        <p:spPr>
          <a:xfrm>
            <a:off x="6369093" y="1782396"/>
            <a:ext cx="5072630"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66798" y="1782396"/>
            <a:ext cx="5041678"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172308"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778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a:extLst>
              <a:ext uri="{FF2B5EF4-FFF2-40B4-BE49-F238E27FC236}">
                <a16:creationId xmlns:a16="http://schemas.microsoft.com/office/drawing/2014/main" id="{8C80636C-9562-3746-A596-01E913863FB8}"/>
              </a:ext>
            </a:extLst>
          </p:cNvPr>
          <p:cNvPicPr>
            <a:picLocks noChangeAspect="1"/>
          </p:cNvPicPr>
          <p:nvPr userDrawn="1"/>
        </p:nvPicPr>
        <p:blipFill>
          <a:blip r:embed="rId3"/>
          <a:srcRect/>
          <a:stretch/>
        </p:blipFill>
        <p:spPr>
          <a:xfrm>
            <a:off x="6369317" y="1782396"/>
            <a:ext cx="4923691"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80476" y="1782396"/>
            <a:ext cx="4882061"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207477"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2795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8" name="Picture 7" descr="A picture containing flying, blue, holding, air&#10;&#10;Description automatically generated">
            <a:extLst>
              <a:ext uri="{FF2B5EF4-FFF2-40B4-BE49-F238E27FC236}">
                <a16:creationId xmlns:a16="http://schemas.microsoft.com/office/drawing/2014/main" id="{3F9CF2FC-B2E9-7242-8489-E4868506A5D7}"/>
              </a:ext>
            </a:extLst>
          </p:cNvPr>
          <p:cNvPicPr>
            <a:picLocks noChangeAspect="1"/>
          </p:cNvPicPr>
          <p:nvPr userDrawn="1"/>
        </p:nvPicPr>
        <p:blipFill>
          <a:blip r:embed="rId3"/>
          <a:stretch>
            <a:fillRect/>
          </a:stretch>
        </p:blipFill>
        <p:spPr>
          <a:xfrm>
            <a:off x="1086021" y="1782396"/>
            <a:ext cx="3198698" cy="3949700"/>
          </a:xfrm>
          <a:prstGeom prst="rect">
            <a:avLst/>
          </a:prstGeom>
        </p:spPr>
      </p:pic>
      <p:pic>
        <p:nvPicPr>
          <p:cNvPr id="10" name="Picture 9" descr="A picture containing sky, star, flying&#10;&#10;Description automatically generated">
            <a:extLst>
              <a:ext uri="{FF2B5EF4-FFF2-40B4-BE49-F238E27FC236}">
                <a16:creationId xmlns:a16="http://schemas.microsoft.com/office/drawing/2014/main" id="{EB147EC9-4FFD-6C47-9AF1-9EAF40431C74}"/>
              </a:ext>
            </a:extLst>
          </p:cNvPr>
          <p:cNvPicPr>
            <a:picLocks noChangeAspect="1"/>
          </p:cNvPicPr>
          <p:nvPr userDrawn="1"/>
        </p:nvPicPr>
        <p:blipFill>
          <a:blip r:embed="rId4"/>
          <a:stretch>
            <a:fillRect/>
          </a:stretch>
        </p:blipFill>
        <p:spPr>
          <a:xfrm>
            <a:off x="4607656" y="1782396"/>
            <a:ext cx="3211807" cy="3949700"/>
          </a:xfrm>
          <a:prstGeom prst="rect">
            <a:avLst/>
          </a:prstGeom>
        </p:spPr>
      </p:pic>
      <p:pic>
        <p:nvPicPr>
          <p:cNvPr id="13" name="Picture 12" descr="A picture containing holding, flying, ball, green&#10;&#10;Description automatically generated">
            <a:extLst>
              <a:ext uri="{FF2B5EF4-FFF2-40B4-BE49-F238E27FC236}">
                <a16:creationId xmlns:a16="http://schemas.microsoft.com/office/drawing/2014/main" id="{8DE21091-D3B1-4A4F-BEA0-927AAB484B6E}"/>
              </a:ext>
            </a:extLst>
          </p:cNvPr>
          <p:cNvPicPr>
            <a:picLocks noChangeAspect="1"/>
          </p:cNvPicPr>
          <p:nvPr userDrawn="1"/>
        </p:nvPicPr>
        <p:blipFill>
          <a:blip r:embed="rId5"/>
          <a:stretch>
            <a:fillRect/>
          </a:stretch>
        </p:blipFill>
        <p:spPr>
          <a:xfrm>
            <a:off x="8141992" y="1782396"/>
            <a:ext cx="3211807" cy="3949700"/>
          </a:xfrm>
          <a:prstGeom prst="rect">
            <a:avLst/>
          </a:prstGeom>
        </p:spPr>
      </p:pic>
      <p:sp>
        <p:nvSpPr>
          <p:cNvPr id="14" name="Content Placeholder 2">
            <a:extLst>
              <a:ext uri="{FF2B5EF4-FFF2-40B4-BE49-F238E27FC236}">
                <a16:creationId xmlns:a16="http://schemas.microsoft.com/office/drawing/2014/main" id="{08D4837D-EE82-074A-AE1D-7DC05F989EB2}"/>
              </a:ext>
            </a:extLst>
          </p:cNvPr>
          <p:cNvSpPr>
            <a:spLocks noGrp="1"/>
          </p:cNvSpPr>
          <p:nvPr>
            <p:ph idx="1" hasCustomPrompt="1"/>
          </p:nvPr>
        </p:nvSpPr>
        <p:spPr>
          <a:xfrm>
            <a:off x="1172308" y="1922580"/>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5" name="Content Placeholder 2">
            <a:extLst>
              <a:ext uri="{FF2B5EF4-FFF2-40B4-BE49-F238E27FC236}">
                <a16:creationId xmlns:a16="http://schemas.microsoft.com/office/drawing/2014/main" id="{FDBBE3CB-C1BA-B44E-BBC1-10BBEB8F648A}"/>
              </a:ext>
            </a:extLst>
          </p:cNvPr>
          <p:cNvSpPr>
            <a:spLocks noGrp="1"/>
          </p:cNvSpPr>
          <p:nvPr>
            <p:ph idx="13" hasCustomPrompt="1"/>
          </p:nvPr>
        </p:nvSpPr>
        <p:spPr>
          <a:xfrm>
            <a:off x="4707052"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A3D0E2B9-60C8-4A4D-B622-69E65A2658A0}"/>
              </a:ext>
            </a:extLst>
          </p:cNvPr>
          <p:cNvSpPr>
            <a:spLocks noGrp="1"/>
          </p:cNvSpPr>
          <p:nvPr>
            <p:ph idx="14" hasCustomPrompt="1"/>
          </p:nvPr>
        </p:nvSpPr>
        <p:spPr>
          <a:xfrm>
            <a:off x="8241388"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036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flying, blue, holding, air&#10;&#10;Description automatically generated">
            <a:extLst>
              <a:ext uri="{FF2B5EF4-FFF2-40B4-BE49-F238E27FC236}">
                <a16:creationId xmlns:a16="http://schemas.microsoft.com/office/drawing/2014/main" id="{468553CD-E683-D54D-995A-403D31643761}"/>
              </a:ext>
            </a:extLst>
          </p:cNvPr>
          <p:cNvPicPr>
            <a:picLocks noChangeAspect="1"/>
          </p:cNvPicPr>
          <p:nvPr userDrawn="1"/>
        </p:nvPicPr>
        <p:blipFill rotWithShape="1">
          <a:blip r:embed="rId3"/>
          <a:srcRect t="10750" r="-3" b="10747"/>
          <a:stretch/>
        </p:blipFill>
        <p:spPr>
          <a:xfrm>
            <a:off x="895336"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2" name="Picture 11" descr="A picture containing sky, star, flying&#10;&#10;Description automatically generated">
            <a:extLst>
              <a:ext uri="{FF2B5EF4-FFF2-40B4-BE49-F238E27FC236}">
                <a16:creationId xmlns:a16="http://schemas.microsoft.com/office/drawing/2014/main" id="{77BB7699-6DFA-A64F-8136-C7C639FE306E}"/>
              </a:ext>
            </a:extLst>
          </p:cNvPr>
          <p:cNvPicPr>
            <a:picLocks noChangeAspect="1"/>
          </p:cNvPicPr>
          <p:nvPr userDrawn="1"/>
        </p:nvPicPr>
        <p:blipFill rotWithShape="1">
          <a:blip r:embed="rId4"/>
          <a:srcRect t="11724" r="-3" b="9524"/>
          <a:stretch/>
        </p:blipFill>
        <p:spPr>
          <a:xfrm>
            <a:off x="4610101"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7" name="Picture 16" descr="A picture containing holding, flying, ball, green&#10;&#10;Description automatically generated">
            <a:extLst>
              <a:ext uri="{FF2B5EF4-FFF2-40B4-BE49-F238E27FC236}">
                <a16:creationId xmlns:a16="http://schemas.microsoft.com/office/drawing/2014/main" id="{04EBFFBE-B649-914B-B751-BBA5856D2E21}"/>
              </a:ext>
            </a:extLst>
          </p:cNvPr>
          <p:cNvPicPr>
            <a:picLocks noChangeAspect="1"/>
          </p:cNvPicPr>
          <p:nvPr userDrawn="1"/>
        </p:nvPicPr>
        <p:blipFill rotWithShape="1">
          <a:blip r:embed="rId5"/>
          <a:srcRect t="12366" r="-3" b="8882"/>
          <a:stretch/>
        </p:blipFill>
        <p:spPr>
          <a:xfrm>
            <a:off x="8324865"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8" name="Content Placeholder 2">
            <a:extLst>
              <a:ext uri="{FF2B5EF4-FFF2-40B4-BE49-F238E27FC236}">
                <a16:creationId xmlns:a16="http://schemas.microsoft.com/office/drawing/2014/main" id="{2BC94951-D24B-CE42-B75F-FAE7259F7875}"/>
              </a:ext>
            </a:extLst>
          </p:cNvPr>
          <p:cNvSpPr>
            <a:spLocks noGrp="1"/>
          </p:cNvSpPr>
          <p:nvPr>
            <p:ph idx="1" hasCustomPrompt="1"/>
          </p:nvPr>
        </p:nvSpPr>
        <p:spPr>
          <a:xfrm>
            <a:off x="1066800" y="242667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9" name="Content Placeholder 2">
            <a:extLst>
              <a:ext uri="{FF2B5EF4-FFF2-40B4-BE49-F238E27FC236}">
                <a16:creationId xmlns:a16="http://schemas.microsoft.com/office/drawing/2014/main" id="{6D2BFA28-660A-F44D-BCB6-7587FBCC1008}"/>
              </a:ext>
            </a:extLst>
          </p:cNvPr>
          <p:cNvSpPr>
            <a:spLocks noGrp="1"/>
          </p:cNvSpPr>
          <p:nvPr>
            <p:ph idx="13" hasCustomPrompt="1"/>
          </p:nvPr>
        </p:nvSpPr>
        <p:spPr>
          <a:xfrm>
            <a:off x="4800599" y="2383739"/>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2E78BE63-7E09-7B4B-871F-4EE0050337CB}"/>
              </a:ext>
            </a:extLst>
          </p:cNvPr>
          <p:cNvSpPr>
            <a:spLocks noGrp="1"/>
          </p:cNvSpPr>
          <p:nvPr>
            <p:ph idx="14" hasCustomPrompt="1"/>
          </p:nvPr>
        </p:nvSpPr>
        <p:spPr>
          <a:xfrm>
            <a:off x="8515364" y="235303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320083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tretch>
            <a:fill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tretch>
            <a:fill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tretch>
            <a:fill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125416" y="1852243"/>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125415" y="3191178"/>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125415" y="4485157"/>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164876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9A3B7-ABA2-6D44-ACC8-33AA6516C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94630B-4C37-3248-ADC0-506509684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99F35-4EDF-3548-832A-3A95173B9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26889-90C5-1E43-ABDA-74BF48011C89}" type="datetime1">
              <a:rPr lang="en-CA" smtClean="0"/>
              <a:t>2022-09-28</a:t>
            </a:fld>
            <a:endParaRPr lang="en-US"/>
          </a:p>
        </p:txBody>
      </p:sp>
      <p:sp>
        <p:nvSpPr>
          <p:cNvPr id="5" name="Footer Placeholder 4">
            <a:extLst>
              <a:ext uri="{FF2B5EF4-FFF2-40B4-BE49-F238E27FC236}">
                <a16:creationId xmlns:a16="http://schemas.microsoft.com/office/drawing/2014/main" id="{5FE514B7-2A32-B94A-8DEE-F431B0132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A0EC6C-CB3A-2348-B5F3-1CBCCC0C6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2F12A-E773-6344-8602-31C2DEEE88BD}" type="slidenum">
              <a:rPr lang="en-US" smtClean="0"/>
              <a:t>‹#›</a:t>
            </a:fld>
            <a:endParaRPr lang="en-US"/>
          </a:p>
        </p:txBody>
      </p:sp>
    </p:spTree>
    <p:extLst>
      <p:ext uri="{BB962C8B-B14F-4D97-AF65-F5344CB8AC3E}">
        <p14:creationId xmlns:p14="http://schemas.microsoft.com/office/powerpoint/2010/main" val="82144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51" r:id="rId4"/>
    <p:sldLayoutId id="2147483660" r:id="rId5"/>
    <p:sldLayoutId id="2147483665" r:id="rId6"/>
    <p:sldLayoutId id="2147483661" r:id="rId7"/>
    <p:sldLayoutId id="2147483662" r:id="rId8"/>
    <p:sldLayoutId id="2147483663" r:id="rId9"/>
    <p:sldLayoutId id="2147483666" r:id="rId10"/>
    <p:sldLayoutId id="2147483664" r:id="rId11"/>
    <p:sldLayoutId id="2147483667" r:id="rId12"/>
    <p:sldLayoutId id="2147483668" r:id="rId13"/>
    <p:sldLayoutId id="2147483669" r:id="rId14"/>
    <p:sldLayoutId id="214748367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partnershipagainstcancer.ca/topics/colorectal-cancer-screening-in-canada-2021-2022/summar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msss.gouv.qc.ca/professionnels/cancer/pqdcc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msss.gouv.qc.ca/professionnels/cancer/pqdccr/"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1F3F74-244B-1044-A856-19B7B3C37F12}"/>
              </a:ext>
            </a:extLst>
          </p:cNvPr>
          <p:cNvSpPr txBox="1">
            <a:spLocks/>
          </p:cNvSpPr>
          <p:nvPr/>
        </p:nvSpPr>
        <p:spPr>
          <a:xfrm>
            <a:off x="1524000" y="2697090"/>
            <a:ext cx="9952892" cy="17824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4800"/>
              </a:lnSpc>
            </a:pPr>
            <a:r>
              <a:rPr lang="en-US" sz="4400" dirty="0">
                <a:solidFill>
                  <a:srgbClr val="FEFFFE"/>
                </a:solidFill>
                <a:latin typeface="ITC New Baskerville" pitchFamily="50" charset="0"/>
              </a:rPr>
              <a:t>Colorectal Cancer Screening in Canada</a:t>
            </a:r>
          </a:p>
          <a:p>
            <a:pPr algn="l">
              <a:lnSpc>
                <a:spcPts val="4800"/>
              </a:lnSpc>
            </a:pPr>
            <a:r>
              <a:rPr lang="en-US" sz="4800" dirty="0">
                <a:solidFill>
                  <a:srgbClr val="FEFFFE"/>
                </a:solidFill>
                <a:latin typeface="ITC New Baskerville" pitchFamily="50" charset="0"/>
              </a:rPr>
              <a:t>2021/2022</a:t>
            </a:r>
          </a:p>
        </p:txBody>
      </p:sp>
      <p:sp>
        <p:nvSpPr>
          <p:cNvPr id="5" name="Subtitle 2">
            <a:extLst>
              <a:ext uri="{FF2B5EF4-FFF2-40B4-BE49-F238E27FC236}">
                <a16:creationId xmlns:a16="http://schemas.microsoft.com/office/drawing/2014/main" id="{C8C5F1B8-9E0C-5D40-ABBE-DC7807E35077}"/>
              </a:ext>
            </a:extLst>
          </p:cNvPr>
          <p:cNvSpPr txBox="1">
            <a:spLocks/>
          </p:cNvSpPr>
          <p:nvPr/>
        </p:nvSpPr>
        <p:spPr>
          <a:xfrm>
            <a:off x="1524000" y="4453847"/>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cap="all" dirty="0">
                <a:solidFill>
                  <a:srgbClr val="FEFFFE"/>
                </a:solidFill>
                <a:latin typeface="Montserrat" pitchFamily="2" charset="77"/>
              </a:rPr>
              <a:t>Canadian partnership against cancer</a:t>
            </a:r>
          </a:p>
        </p:txBody>
      </p:sp>
      <p:sp>
        <p:nvSpPr>
          <p:cNvPr id="6" name="Subtitle 2">
            <a:extLst>
              <a:ext uri="{FF2B5EF4-FFF2-40B4-BE49-F238E27FC236}">
                <a16:creationId xmlns:a16="http://schemas.microsoft.com/office/drawing/2014/main" id="{94257ED5-BE74-AF4A-B52E-DDCCB7E199C0}"/>
              </a:ext>
            </a:extLst>
          </p:cNvPr>
          <p:cNvSpPr txBox="1">
            <a:spLocks/>
          </p:cNvSpPr>
          <p:nvPr/>
        </p:nvSpPr>
        <p:spPr>
          <a:xfrm>
            <a:off x="9249508" y="6238909"/>
            <a:ext cx="2227384" cy="323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400" b="1" cap="all">
              <a:solidFill>
                <a:srgbClr val="0070C0"/>
              </a:solidFill>
              <a:latin typeface="Montserrat SemiBold" pitchFamily="2" charset="77"/>
            </a:endParaRPr>
          </a:p>
        </p:txBody>
      </p:sp>
      <p:sp>
        <p:nvSpPr>
          <p:cNvPr id="2" name="TextBox 1">
            <a:extLst>
              <a:ext uri="{FF2B5EF4-FFF2-40B4-BE49-F238E27FC236}">
                <a16:creationId xmlns:a16="http://schemas.microsoft.com/office/drawing/2014/main" id="{2DEFBD3D-9904-55AD-FF26-EB3ED1C0B64B}"/>
              </a:ext>
            </a:extLst>
          </p:cNvPr>
          <p:cNvSpPr txBox="1"/>
          <p:nvPr/>
        </p:nvSpPr>
        <p:spPr>
          <a:xfrm>
            <a:off x="1524001" y="5197151"/>
            <a:ext cx="9817768" cy="923330"/>
          </a:xfrm>
          <a:prstGeom prst="rect">
            <a:avLst/>
          </a:prstGeom>
          <a:noFill/>
        </p:spPr>
        <p:txBody>
          <a:bodyPr wrap="square" rtlCol="0">
            <a:spAutoFit/>
          </a:bodyPr>
          <a:lstStyle/>
          <a:p>
            <a:r>
              <a:rPr lang="en-US"/>
              <a:t>Suggested </a:t>
            </a:r>
            <a:r>
              <a:rPr lang="en-US" dirty="0"/>
              <a:t>citation: Colorectal Screening in Canada: 2021/2022 Environmental Scan. Canadian Partnership Against Cancer; 2022. </a:t>
            </a:r>
            <a:r>
              <a:rPr lang="en-US" dirty="0">
                <a:hlinkClick r:id="rId2"/>
              </a:rPr>
              <a:t>https://www.partnershipagainstcancer.ca/topics/colorectal-cancer-screening-in-canada-2021-2022/summary/</a:t>
            </a:r>
            <a:r>
              <a:rPr lang="en-US" dirty="0"/>
              <a:t> </a:t>
            </a:r>
          </a:p>
        </p:txBody>
      </p:sp>
    </p:spTree>
    <p:extLst>
      <p:ext uri="{BB962C8B-B14F-4D97-AF65-F5344CB8AC3E}">
        <p14:creationId xmlns:p14="http://schemas.microsoft.com/office/powerpoint/2010/main" val="144254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66344" y="344438"/>
            <a:ext cx="10380786" cy="752842"/>
          </a:xfrm>
        </p:spPr>
        <p:txBody>
          <a:bodyPr>
            <a:normAutofit/>
          </a:bodyPr>
          <a:lstStyle/>
          <a:p>
            <a:r>
              <a:rPr lang="en-US" sz="1600" dirty="0"/>
              <a:t>Colorectal screening reminder notifications</a:t>
            </a:r>
          </a:p>
        </p:txBody>
      </p:sp>
      <p:graphicFrame>
        <p:nvGraphicFramePr>
          <p:cNvPr id="3" name="Table 2">
            <a:extLst>
              <a:ext uri="{FF2B5EF4-FFF2-40B4-BE49-F238E27FC236}">
                <a16:creationId xmlns:a16="http://schemas.microsoft.com/office/drawing/2014/main" id="{EBEBF0E6-5448-CD2A-3B96-CCF3B8245E07}"/>
              </a:ext>
            </a:extLst>
          </p:cNvPr>
          <p:cNvGraphicFramePr>
            <a:graphicFrameLocks noGrp="1"/>
          </p:cNvGraphicFramePr>
          <p:nvPr>
            <p:extLst>
              <p:ext uri="{D42A27DB-BD31-4B8C-83A1-F6EECF244321}">
                <p14:modId xmlns:p14="http://schemas.microsoft.com/office/powerpoint/2010/main" val="471212861"/>
              </p:ext>
            </p:extLst>
          </p:nvPr>
        </p:nvGraphicFramePr>
        <p:xfrm>
          <a:off x="304800" y="1400176"/>
          <a:ext cx="11382375" cy="2796680"/>
        </p:xfrm>
        <a:graphic>
          <a:graphicData uri="http://schemas.openxmlformats.org/drawingml/2006/table">
            <a:tbl>
              <a:tblPr firstRow="1" firstCol="1" bandRow="1">
                <a:tableStyleId>{7E9639D4-E3E2-4D34-9284-5A2195B3D0D7}</a:tableStyleId>
              </a:tblPr>
              <a:tblGrid>
                <a:gridCol w="1272225">
                  <a:extLst>
                    <a:ext uri="{9D8B030D-6E8A-4147-A177-3AD203B41FA5}">
                      <a16:colId xmlns:a16="http://schemas.microsoft.com/office/drawing/2014/main" val="2998371347"/>
                    </a:ext>
                  </a:extLst>
                </a:gridCol>
                <a:gridCol w="10110150">
                  <a:extLst>
                    <a:ext uri="{9D8B030D-6E8A-4147-A177-3AD203B41FA5}">
                      <a16:colId xmlns:a16="http://schemas.microsoft.com/office/drawing/2014/main" val="1909930088"/>
                    </a:ext>
                  </a:extLst>
                </a:gridCol>
              </a:tblGrid>
              <a:tr h="295285">
                <a:tc>
                  <a:txBody>
                    <a:bodyPr/>
                    <a:lstStyle/>
                    <a:p>
                      <a:pPr marL="0" marR="0" algn="ctr">
                        <a:lnSpc>
                          <a:spcPct val="107000"/>
                        </a:lnSpc>
                        <a:spcBef>
                          <a:spcPts val="100"/>
                        </a:spcBef>
                        <a:spcAft>
                          <a:spcPts val="100"/>
                        </a:spcAft>
                      </a:pPr>
                      <a:r>
                        <a:rPr lang="en-US" sz="900" dirty="0">
                          <a:solidFill>
                            <a:srgbClr val="FEFFFE"/>
                          </a:solidFill>
                          <a:effectLst/>
                        </a:rPr>
                        <a:t>Jurisdiction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Reminder letter</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086196632"/>
                  </a:ext>
                </a:extLst>
              </a:tr>
              <a:tr h="192415">
                <a:tc>
                  <a:txBody>
                    <a:bodyPr/>
                    <a:lstStyle/>
                    <a:p>
                      <a:pPr marL="0" marR="0" algn="ctr">
                        <a:lnSpc>
                          <a:spcPct val="107000"/>
                        </a:lnSpc>
                        <a:spcBef>
                          <a:spcPts val="0"/>
                        </a:spcBef>
                        <a:spcAft>
                          <a:spcPts val="80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55902"/>
                  </a:ext>
                </a:extLst>
              </a:tr>
              <a:tr h="192415">
                <a:tc>
                  <a:txBody>
                    <a:bodyPr/>
                    <a:lstStyle/>
                    <a:p>
                      <a:pPr marL="0" marR="0" algn="ctr">
                        <a:lnSpc>
                          <a:spcPct val="107000"/>
                        </a:lnSpc>
                        <a:spcBef>
                          <a:spcPts val="0"/>
                        </a:spcBef>
                        <a:spcAft>
                          <a:spcPts val="800"/>
                        </a:spcAft>
                      </a:pPr>
                      <a:r>
                        <a:rPr lang="en-US" sz="900" dirty="0">
                          <a:solidFill>
                            <a:srgbClr val="FEFFFE"/>
                          </a:solidFill>
                          <a:effectLst/>
                        </a:rPr>
                        <a:t>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Reminder letters sent out 8-12 weeks after initial FIT distribution</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1840526"/>
                  </a:ext>
                </a:extLst>
              </a:tr>
              <a:tr h="192415">
                <a:tc>
                  <a:txBody>
                    <a:bodyPr/>
                    <a:lstStyle/>
                    <a:p>
                      <a:pPr marL="0" marR="0" algn="ctr">
                        <a:lnSpc>
                          <a:spcPct val="107000"/>
                        </a:lnSpc>
                        <a:spcBef>
                          <a:spcPts val="0"/>
                        </a:spcBef>
                        <a:spcAft>
                          <a:spcPts val="80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3582716"/>
                  </a:ext>
                </a:extLst>
              </a:tr>
              <a:tr h="192415">
                <a:tc>
                  <a:txBody>
                    <a:bodyPr/>
                    <a:lstStyle/>
                    <a:p>
                      <a:pPr marL="0" marR="0" algn="ctr">
                        <a:lnSpc>
                          <a:spcPct val="107000"/>
                        </a:lnSpc>
                        <a:spcBef>
                          <a:spcPts val="0"/>
                        </a:spcBef>
                        <a:spcAft>
                          <a:spcPts val="800"/>
                        </a:spcAf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7041351"/>
                  </a:ext>
                </a:extLst>
              </a:tr>
              <a:tr h="192415">
                <a:tc>
                  <a:txBody>
                    <a:bodyPr/>
                    <a:lstStyle/>
                    <a:p>
                      <a:pPr marL="0" marR="0" algn="ctr">
                        <a:lnSpc>
                          <a:spcPct val="107000"/>
                        </a:lnSpc>
                        <a:spcBef>
                          <a:spcPts val="0"/>
                        </a:spcBef>
                        <a:spcAft>
                          <a:spcPts val="80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779390"/>
                  </a:ext>
                </a:extLst>
              </a:tr>
              <a:tr h="192415">
                <a:tc>
                  <a:txBody>
                    <a:bodyPr/>
                    <a:lstStyle/>
                    <a:p>
                      <a:pPr marL="0" marR="0" algn="ctr">
                        <a:lnSpc>
                          <a:spcPct val="107000"/>
                        </a:lnSpc>
                        <a:spcBef>
                          <a:spcPts val="0"/>
                        </a:spcBef>
                        <a:spcAft>
                          <a:spcPts val="80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Reminder letter sent 9 weeks after initial invitation</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5270212"/>
                  </a:ext>
                </a:extLst>
              </a:tr>
              <a:tr h="192415">
                <a:tc>
                  <a:txBody>
                    <a:bodyPr/>
                    <a:lstStyle/>
                    <a:p>
                      <a:pPr marL="0" marR="0" algn="ctr">
                        <a:lnSpc>
                          <a:spcPct val="107000"/>
                        </a:lnSpc>
                        <a:spcBef>
                          <a:spcPts val="0"/>
                        </a:spcBef>
                        <a:spcAft>
                          <a:spcPts val="80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Reminder letter sent 56 days after initial invitation</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343314"/>
                  </a:ext>
                </a:extLst>
              </a:tr>
              <a:tr h="192415">
                <a:tc>
                  <a:txBody>
                    <a:bodyPr/>
                    <a:lstStyle/>
                    <a:p>
                      <a:pPr marL="0" marR="0" algn="ctr">
                        <a:lnSpc>
                          <a:spcPct val="107000"/>
                        </a:lnSpc>
                        <a:spcBef>
                          <a:spcPts val="0"/>
                        </a:spcBef>
                        <a:spcAft>
                          <a:spcPts val="800"/>
                        </a:spcAf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a:effectLst/>
                        </a:rPr>
                        <a:t>Reminder letter sent 4 months after initial invitation; if screening does not occur, eligible people receive another invitation to screen in 2 years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4530943"/>
                  </a:ext>
                </a:extLst>
              </a:tr>
              <a:tr h="192415">
                <a:tc>
                  <a:txBody>
                    <a:bodyPr/>
                    <a:lstStyle/>
                    <a:p>
                      <a:pPr marL="0" marR="0" algn="ctr">
                        <a:lnSpc>
                          <a:spcPct val="107000"/>
                        </a:lnSpc>
                        <a:spcBef>
                          <a:spcPts val="0"/>
                        </a:spcBef>
                        <a:spcAft>
                          <a:spcPts val="80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92150"/>
                  </a:ext>
                </a:extLst>
              </a:tr>
              <a:tr h="192415">
                <a:tc>
                  <a:txBody>
                    <a:bodyPr/>
                    <a:lstStyle/>
                    <a:p>
                      <a:pPr marL="0" marR="0" algn="ctr">
                        <a:lnSpc>
                          <a:spcPct val="107000"/>
                        </a:lnSpc>
                        <a:spcBef>
                          <a:spcPts val="0"/>
                        </a:spcBef>
                        <a:spcAft>
                          <a:spcPts val="80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Reminder letter sent 12 weeks after initial invitation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144834"/>
                  </a:ext>
                </a:extLst>
              </a:tr>
              <a:tr h="192415">
                <a:tc>
                  <a:txBody>
                    <a:bodyPr/>
                    <a:lstStyle/>
                    <a:p>
                      <a:pPr marL="0" marR="0" algn="ctr">
                        <a:lnSpc>
                          <a:spcPct val="107000"/>
                        </a:lnSpc>
                        <a:spcBef>
                          <a:spcPts val="0"/>
                        </a:spcBef>
                        <a:spcAft>
                          <a:spcPts val="80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567629"/>
                  </a:ext>
                </a:extLst>
              </a:tr>
              <a:tr h="192415">
                <a:tc>
                  <a:txBody>
                    <a:bodyPr/>
                    <a:lstStyle/>
                    <a:p>
                      <a:pPr marL="0" marR="0" algn="ctr">
                        <a:lnSpc>
                          <a:spcPct val="107000"/>
                        </a:lnSpc>
                        <a:spcBef>
                          <a:spcPts val="0"/>
                        </a:spcBef>
                        <a:spcAft>
                          <a:spcPts val="80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2928688"/>
                  </a:ext>
                </a:extLst>
              </a:tr>
              <a:tr h="192415">
                <a:tc>
                  <a:txBody>
                    <a:bodyPr/>
                    <a:lstStyle/>
                    <a:p>
                      <a:pPr marL="0" marR="0" algn="ctr">
                        <a:lnSpc>
                          <a:spcPct val="107000"/>
                        </a:lnSpc>
                        <a:spcBef>
                          <a:spcPts val="0"/>
                        </a:spcBef>
                        <a:spcAft>
                          <a:spcPts val="80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Reminder letter sent 12 weeks after initial invitation</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184506"/>
                  </a:ext>
                </a:extLst>
              </a:tr>
            </a:tbl>
          </a:graphicData>
        </a:graphic>
      </p:graphicFrame>
    </p:spTree>
    <p:extLst>
      <p:ext uri="{BB962C8B-B14F-4D97-AF65-F5344CB8AC3E}">
        <p14:creationId xmlns:p14="http://schemas.microsoft.com/office/powerpoint/2010/main" val="353902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11</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Autofit/>
          </a:bodyPr>
          <a:lstStyle/>
          <a:p>
            <a:r>
              <a:rPr lang="en-US" sz="3200" dirty="0">
                <a:effectLst/>
                <a:ea typeface="Yu Mincho" panose="02020400000000000000" pitchFamily="18" charset="-128"/>
              </a:rPr>
              <a:t>Colorectal screening fecal testing information</a:t>
            </a:r>
            <a:endParaRPr lang="en-US" sz="3200" dirty="0"/>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Access to tests</a:t>
            </a:r>
          </a:p>
          <a:p>
            <a:r>
              <a:rPr lang="en-US" dirty="0"/>
              <a:t>Returning tests</a:t>
            </a:r>
          </a:p>
        </p:txBody>
      </p:sp>
    </p:spTree>
    <p:extLst>
      <p:ext uri="{BB962C8B-B14F-4D97-AF65-F5344CB8AC3E}">
        <p14:creationId xmlns:p14="http://schemas.microsoft.com/office/powerpoint/2010/main" val="176271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11014" y="115764"/>
            <a:ext cx="10380786" cy="752842"/>
          </a:xfrm>
        </p:spPr>
        <p:txBody>
          <a:bodyPr>
            <a:normAutofit/>
          </a:bodyPr>
          <a:lstStyle/>
          <a:p>
            <a:r>
              <a:rPr lang="en-US" sz="1600" dirty="0"/>
              <a:t>FIT Tests Used in Canada</a:t>
            </a:r>
          </a:p>
        </p:txBody>
      </p:sp>
      <p:graphicFrame>
        <p:nvGraphicFramePr>
          <p:cNvPr id="2" name="Table 1">
            <a:extLst>
              <a:ext uri="{FF2B5EF4-FFF2-40B4-BE49-F238E27FC236}">
                <a16:creationId xmlns:a16="http://schemas.microsoft.com/office/drawing/2014/main" id="{A14B83F0-9B80-4652-EED8-9F0B0C508A97}"/>
              </a:ext>
            </a:extLst>
          </p:cNvPr>
          <p:cNvGraphicFramePr>
            <a:graphicFrameLocks noGrp="1"/>
          </p:cNvGraphicFramePr>
          <p:nvPr>
            <p:extLst>
              <p:ext uri="{D42A27DB-BD31-4B8C-83A1-F6EECF244321}">
                <p14:modId xmlns:p14="http://schemas.microsoft.com/office/powerpoint/2010/main" val="1498509046"/>
              </p:ext>
            </p:extLst>
          </p:nvPr>
        </p:nvGraphicFramePr>
        <p:xfrm>
          <a:off x="309563" y="766763"/>
          <a:ext cx="10939460" cy="3117482"/>
        </p:xfrm>
        <a:graphic>
          <a:graphicData uri="http://schemas.openxmlformats.org/drawingml/2006/table">
            <a:tbl>
              <a:tblPr firstRow="1" firstCol="1" bandRow="1">
                <a:tableStyleId>{7E9639D4-E3E2-4D34-9284-5A2195B3D0D7}</a:tableStyleId>
              </a:tblPr>
              <a:tblGrid>
                <a:gridCol w="1058305">
                  <a:extLst>
                    <a:ext uri="{9D8B030D-6E8A-4147-A177-3AD203B41FA5}">
                      <a16:colId xmlns:a16="http://schemas.microsoft.com/office/drawing/2014/main" val="3744514567"/>
                    </a:ext>
                  </a:extLst>
                </a:gridCol>
                <a:gridCol w="1058305">
                  <a:extLst>
                    <a:ext uri="{9D8B030D-6E8A-4147-A177-3AD203B41FA5}">
                      <a16:colId xmlns:a16="http://schemas.microsoft.com/office/drawing/2014/main" val="23761797"/>
                    </a:ext>
                  </a:extLst>
                </a:gridCol>
                <a:gridCol w="1058305">
                  <a:extLst>
                    <a:ext uri="{9D8B030D-6E8A-4147-A177-3AD203B41FA5}">
                      <a16:colId xmlns:a16="http://schemas.microsoft.com/office/drawing/2014/main" val="824417349"/>
                    </a:ext>
                  </a:extLst>
                </a:gridCol>
                <a:gridCol w="1776143">
                  <a:extLst>
                    <a:ext uri="{9D8B030D-6E8A-4147-A177-3AD203B41FA5}">
                      <a16:colId xmlns:a16="http://schemas.microsoft.com/office/drawing/2014/main" val="1481717683"/>
                    </a:ext>
                  </a:extLst>
                </a:gridCol>
                <a:gridCol w="1446575">
                  <a:extLst>
                    <a:ext uri="{9D8B030D-6E8A-4147-A177-3AD203B41FA5}">
                      <a16:colId xmlns:a16="http://schemas.microsoft.com/office/drawing/2014/main" val="1712060071"/>
                    </a:ext>
                  </a:extLst>
                </a:gridCol>
                <a:gridCol w="4541827">
                  <a:extLst>
                    <a:ext uri="{9D8B030D-6E8A-4147-A177-3AD203B41FA5}">
                      <a16:colId xmlns:a16="http://schemas.microsoft.com/office/drawing/2014/main" val="3965156961"/>
                    </a:ext>
                  </a:extLst>
                </a:gridCol>
              </a:tblGrid>
              <a:tr h="395186">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Manufacturer</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Distributor</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Number of samples/ Number of stools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FIT cut-off value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FIT cut-off value (in mcg of Hgb/g)</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948883010"/>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YT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Polymedco</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err="1">
                          <a:effectLst/>
                        </a:rPr>
                        <a:t>Somagen</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1/1</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100 ng/ml</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20 mcg of Hgb/g</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9045304"/>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Polymedco</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err="1">
                          <a:effectLst/>
                        </a:rPr>
                        <a:t>Somagen</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&gt;75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171194"/>
                  </a:ext>
                </a:extLst>
              </a:tr>
              <a:tr h="344170">
                <a:tc>
                  <a:txBody>
                    <a:bodyPr/>
                    <a:lstStyle/>
                    <a:p>
                      <a:pPr marL="0" marR="0" algn="ctr">
                        <a:lnSpc>
                          <a:spcPct val="107000"/>
                        </a:lnSpc>
                        <a:spcBef>
                          <a:spcPts val="240"/>
                        </a:spcBef>
                        <a:spcAft>
                          <a:spcPts val="240"/>
                        </a:spcAft>
                        <a:tabLst>
                          <a:tab pos="5280025" algn="l"/>
                        </a:tabLs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Immunostics Hema-Screen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Abbott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900" dirty="0">
                        <a:effectLst/>
                        <a:latin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50 µg of Hgb/g</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762377"/>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Eiken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Somagen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50 ng/ml</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10 mcg of Hgb/g</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7133380"/>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Polymedco</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Somagen</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75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9935312"/>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Polymedco</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Somagen</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100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20 mcg of Hgb/g</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4465979"/>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Polymedco</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Somagen</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3788817"/>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Polymedco</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Somagen</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175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358016"/>
                  </a:ext>
                </a:extLst>
              </a:tr>
              <a:tr h="168202">
                <a:tc>
                  <a:txBody>
                    <a:bodyPr/>
                    <a:lstStyle/>
                    <a:p>
                      <a:pPr marL="0" marR="0" algn="ctr">
                        <a:lnSpc>
                          <a:spcPct val="107000"/>
                        </a:lnSpc>
                        <a:spcBef>
                          <a:spcPts val="240"/>
                        </a:spcBef>
                        <a:spcAft>
                          <a:spcPts val="240"/>
                        </a:spcAft>
                        <a:tabLst>
                          <a:tab pos="5280025" algn="l"/>
                        </a:tabLs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Polymedco</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Somagen</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&gt; 100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242487"/>
                  </a:ext>
                </a:extLst>
              </a:tr>
              <a:tr h="344170">
                <a:tc>
                  <a:txBody>
                    <a:bodyPr/>
                    <a:lstStyle/>
                    <a:p>
                      <a:pPr marL="0" marR="0" algn="ctr">
                        <a:lnSpc>
                          <a:spcPct val="107000"/>
                        </a:lnSpc>
                        <a:spcBef>
                          <a:spcPts val="240"/>
                        </a:spcBef>
                        <a:spcAft>
                          <a:spcPts val="240"/>
                        </a:spcAft>
                        <a:tabLst>
                          <a:tab pos="5280025" algn="l"/>
                        </a:tabLs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a:effectLst/>
                        </a:rPr>
                        <a:t>Alfresa Pharma</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Abbott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1/1</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≥100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20 mcg of Hgb/g</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859481"/>
                  </a:ext>
                </a:extLst>
              </a:tr>
              <a:tr h="344170">
                <a:tc>
                  <a:txBody>
                    <a:bodyPr/>
                    <a:lstStyle/>
                    <a:p>
                      <a:pPr marL="0" marR="0" algn="ctr">
                        <a:lnSpc>
                          <a:spcPct val="107000"/>
                        </a:lnSpc>
                        <a:spcBef>
                          <a:spcPts val="240"/>
                        </a:spcBef>
                        <a:spcAft>
                          <a:spcPts val="240"/>
                        </a:spcAft>
                        <a:tabLst>
                          <a:tab pos="5280025" algn="l"/>
                        </a:tabLs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dirty="0" err="1">
                          <a:effectLst/>
                        </a:rPr>
                        <a:t>Alfresa</a:t>
                      </a:r>
                      <a:r>
                        <a:rPr lang="en-US" sz="900" dirty="0">
                          <a:effectLst/>
                        </a:rPr>
                        <a:t> Pharma</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Abbott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1/2*</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100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20 mcg of Hgb/g</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6215779"/>
                  </a:ext>
                </a:extLst>
              </a:tr>
              <a:tr h="344170">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tabLst>
                          <a:tab pos="5280025" algn="l"/>
                        </a:tabLst>
                      </a:pPr>
                      <a:r>
                        <a:rPr lang="en-US" sz="900" dirty="0" err="1">
                          <a:effectLst/>
                        </a:rPr>
                        <a:t>Alfresa</a:t>
                      </a:r>
                      <a:r>
                        <a:rPr lang="en-US" sz="900" dirty="0">
                          <a:effectLst/>
                        </a:rPr>
                        <a:t> Pharma</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Abbott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2/2*</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100 ng/ml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20 mcg of Hgb/g</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61227"/>
                  </a:ext>
                </a:extLst>
              </a:tr>
            </a:tbl>
          </a:graphicData>
        </a:graphic>
      </p:graphicFrame>
      <p:sp>
        <p:nvSpPr>
          <p:cNvPr id="4" name="TextBox 3">
            <a:extLst>
              <a:ext uri="{FF2B5EF4-FFF2-40B4-BE49-F238E27FC236}">
                <a16:creationId xmlns:a16="http://schemas.microsoft.com/office/drawing/2014/main" id="{600B4295-0E18-808E-40A0-0ED7DAFDE30A}"/>
              </a:ext>
            </a:extLst>
          </p:cNvPr>
          <p:cNvSpPr txBox="1"/>
          <p:nvPr/>
        </p:nvSpPr>
        <p:spPr>
          <a:xfrm>
            <a:off x="309562" y="3918887"/>
            <a:ext cx="11287124" cy="382156"/>
          </a:xfrm>
          <a:prstGeom prst="rect">
            <a:avLst/>
          </a:prstGeom>
          <a:noFill/>
        </p:spPr>
        <p:txBody>
          <a:bodyPr wrap="square">
            <a:spAutoFit/>
          </a:bodyPr>
          <a:lstStyle/>
          <a:p>
            <a:pPr marL="0" marR="0">
              <a:lnSpc>
                <a:spcPct val="107000"/>
              </a:lnSpc>
              <a:spcBef>
                <a:spcPts val="600"/>
              </a:spcBef>
              <a:spcAft>
                <a:spcPts val="800"/>
              </a:spcAft>
            </a:pPr>
            <a:r>
              <a:rPr lang="en-US" sz="900" dirty="0">
                <a:effectLst/>
                <a:latin typeface="Calibri" panose="020F0502020204030204" pitchFamily="34" charset="0"/>
                <a:ea typeface="Yu Mincho" panose="02020400000000000000" pitchFamily="18" charset="-128"/>
                <a:cs typeface="Calibri" panose="020F0502020204030204" pitchFamily="34" charset="0"/>
              </a:rPr>
              <a:t>PE and NL: * If 1 of 2 samples is over cut-off value, overall result is positive.</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 No information was provided at the time the data were collected.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5" name="Title 7">
            <a:extLst>
              <a:ext uri="{FF2B5EF4-FFF2-40B4-BE49-F238E27FC236}">
                <a16:creationId xmlns:a16="http://schemas.microsoft.com/office/drawing/2014/main" id="{B4AB355E-5508-A0DD-85FF-00F1001A2E23}"/>
              </a:ext>
            </a:extLst>
          </p:cNvPr>
          <p:cNvSpPr txBox="1">
            <a:spLocks/>
          </p:cNvSpPr>
          <p:nvPr/>
        </p:nvSpPr>
        <p:spPr>
          <a:xfrm>
            <a:off x="211014" y="4535244"/>
            <a:ext cx="10380786" cy="7528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b="1" i="0" kern="1200" dirty="0" smtClean="0">
                <a:solidFill>
                  <a:schemeClr val="tx1"/>
                </a:solidFill>
                <a:latin typeface="ITC New Baskerville" pitchFamily="50" charset="0"/>
                <a:ea typeface="+mj-ea"/>
                <a:cs typeface="+mj-cs"/>
              </a:defRPr>
            </a:lvl1pPr>
          </a:lstStyle>
          <a:p>
            <a:r>
              <a:rPr lang="en-US" sz="1600" dirty="0"/>
              <a:t>FTg Tests Used in Canada</a:t>
            </a:r>
          </a:p>
        </p:txBody>
      </p:sp>
      <p:graphicFrame>
        <p:nvGraphicFramePr>
          <p:cNvPr id="6" name="Table 5">
            <a:extLst>
              <a:ext uri="{FF2B5EF4-FFF2-40B4-BE49-F238E27FC236}">
                <a16:creationId xmlns:a16="http://schemas.microsoft.com/office/drawing/2014/main" id="{0793371A-19CB-2467-3412-B99E9C2CE7FC}"/>
              </a:ext>
            </a:extLst>
          </p:cNvPr>
          <p:cNvGraphicFramePr>
            <a:graphicFrameLocks noGrp="1"/>
          </p:cNvGraphicFramePr>
          <p:nvPr>
            <p:extLst>
              <p:ext uri="{D42A27DB-BD31-4B8C-83A1-F6EECF244321}">
                <p14:modId xmlns:p14="http://schemas.microsoft.com/office/powerpoint/2010/main" val="3054231923"/>
              </p:ext>
            </p:extLst>
          </p:nvPr>
        </p:nvGraphicFramePr>
        <p:xfrm>
          <a:off x="309562" y="5072899"/>
          <a:ext cx="10939461" cy="430374"/>
        </p:xfrm>
        <a:graphic>
          <a:graphicData uri="http://schemas.openxmlformats.org/drawingml/2006/table">
            <a:tbl>
              <a:tblPr firstRow="1" firstCol="1" bandRow="1">
                <a:tableStyleId>{7E9639D4-E3E2-4D34-9284-5A2195B3D0D7}</a:tableStyleId>
              </a:tblPr>
              <a:tblGrid>
                <a:gridCol w="1214284">
                  <a:extLst>
                    <a:ext uri="{9D8B030D-6E8A-4147-A177-3AD203B41FA5}">
                      <a16:colId xmlns:a16="http://schemas.microsoft.com/office/drawing/2014/main" val="1442512111"/>
                    </a:ext>
                  </a:extLst>
                </a:gridCol>
                <a:gridCol w="1662094">
                  <a:extLst>
                    <a:ext uri="{9D8B030D-6E8A-4147-A177-3AD203B41FA5}">
                      <a16:colId xmlns:a16="http://schemas.microsoft.com/office/drawing/2014/main" val="3287778350"/>
                    </a:ext>
                  </a:extLst>
                </a:gridCol>
                <a:gridCol w="1546368">
                  <a:extLst>
                    <a:ext uri="{9D8B030D-6E8A-4147-A177-3AD203B41FA5}">
                      <a16:colId xmlns:a16="http://schemas.microsoft.com/office/drawing/2014/main" val="534883714"/>
                    </a:ext>
                  </a:extLst>
                </a:gridCol>
                <a:gridCol w="2667568">
                  <a:extLst>
                    <a:ext uri="{9D8B030D-6E8A-4147-A177-3AD203B41FA5}">
                      <a16:colId xmlns:a16="http://schemas.microsoft.com/office/drawing/2014/main" val="2553837783"/>
                    </a:ext>
                  </a:extLst>
                </a:gridCol>
                <a:gridCol w="3849147">
                  <a:extLst>
                    <a:ext uri="{9D8B030D-6E8A-4147-A177-3AD203B41FA5}">
                      <a16:colId xmlns:a16="http://schemas.microsoft.com/office/drawing/2014/main" val="257124320"/>
                    </a:ext>
                  </a:extLst>
                </a:gridCol>
              </a:tblGrid>
              <a:tr h="215187">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Brand name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Test Name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Number of samples/ number of stools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Number of labs processing test results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218771272"/>
                  </a:ext>
                </a:extLst>
              </a:tr>
              <a:tr h="215187">
                <a:tc>
                  <a:txBody>
                    <a:bodyPr/>
                    <a:lstStyle/>
                    <a:p>
                      <a:pPr marL="0" marR="0" algn="ctr">
                        <a:lnSpc>
                          <a:spcPct val="107000"/>
                        </a:lnSpc>
                        <a:spcBef>
                          <a:spcPts val="0"/>
                        </a:spcBef>
                        <a:spcAft>
                          <a:spcPts val="800"/>
                        </a:spcAft>
                        <a:tabLst>
                          <a:tab pos="5280025" algn="l"/>
                        </a:tabLst>
                      </a:pPr>
                      <a:r>
                        <a:rPr lang="en-US" sz="900" dirty="0">
                          <a:solidFill>
                            <a:srgbClr val="FEFFFE"/>
                          </a:solidFill>
                          <a:effectLst/>
                        </a:rPr>
                        <a:t>MB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800"/>
                        </a:spcAft>
                      </a:pPr>
                      <a:r>
                        <a:rPr lang="en-US" sz="900" dirty="0">
                          <a:effectLst/>
                        </a:rPr>
                        <a:t>Beckman Coulter Inc.</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dirty="0">
                          <a:effectLst/>
                        </a:rPr>
                        <a:t>Hemoccult II SENSA</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dirty="0">
                          <a:effectLst/>
                        </a:rPr>
                        <a:t>2/3</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dirty="0">
                          <a:effectLst/>
                        </a:rPr>
                        <a:t>1</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709116"/>
                  </a:ext>
                </a:extLst>
              </a:tr>
            </a:tbl>
          </a:graphicData>
        </a:graphic>
      </p:graphicFrame>
    </p:spTree>
    <p:extLst>
      <p:ext uri="{BB962C8B-B14F-4D97-AF65-F5344CB8AC3E}">
        <p14:creationId xmlns:p14="http://schemas.microsoft.com/office/powerpoint/2010/main" val="351574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67687" y="178906"/>
            <a:ext cx="10380786" cy="752842"/>
          </a:xfrm>
        </p:spPr>
        <p:txBody>
          <a:bodyPr>
            <a:normAutofit/>
          </a:bodyPr>
          <a:lstStyle/>
          <a:p>
            <a:r>
              <a:rPr lang="en-US" sz="1600" dirty="0"/>
              <a:t>Access to Colorectal Screening Tests (1/2)</a:t>
            </a:r>
          </a:p>
        </p:txBody>
      </p:sp>
      <p:graphicFrame>
        <p:nvGraphicFramePr>
          <p:cNvPr id="6" name="Table 5">
            <a:extLst>
              <a:ext uri="{FF2B5EF4-FFF2-40B4-BE49-F238E27FC236}">
                <a16:creationId xmlns:a16="http://schemas.microsoft.com/office/drawing/2014/main" id="{EAC2E2D5-94FC-63EC-039B-D6889EBE6EC2}"/>
              </a:ext>
            </a:extLst>
          </p:cNvPr>
          <p:cNvGraphicFramePr>
            <a:graphicFrameLocks noGrp="1"/>
          </p:cNvGraphicFramePr>
          <p:nvPr>
            <p:extLst>
              <p:ext uri="{D42A27DB-BD31-4B8C-83A1-F6EECF244321}">
                <p14:modId xmlns:p14="http://schemas.microsoft.com/office/powerpoint/2010/main" val="2610788822"/>
              </p:ext>
            </p:extLst>
          </p:nvPr>
        </p:nvGraphicFramePr>
        <p:xfrm>
          <a:off x="514350" y="788625"/>
          <a:ext cx="11163300" cy="5256657"/>
        </p:xfrm>
        <a:graphic>
          <a:graphicData uri="http://schemas.openxmlformats.org/drawingml/2006/table">
            <a:tbl>
              <a:tblPr firstRow="1" firstCol="1" bandRow="1">
                <a:tableStyleId>{7E9639D4-E3E2-4D34-9284-5A2195B3D0D7}</a:tableStyleId>
              </a:tblPr>
              <a:tblGrid>
                <a:gridCol w="1159859">
                  <a:extLst>
                    <a:ext uri="{9D8B030D-6E8A-4147-A177-3AD203B41FA5}">
                      <a16:colId xmlns:a16="http://schemas.microsoft.com/office/drawing/2014/main" val="2219618342"/>
                    </a:ext>
                  </a:extLst>
                </a:gridCol>
                <a:gridCol w="1886560">
                  <a:extLst>
                    <a:ext uri="{9D8B030D-6E8A-4147-A177-3AD203B41FA5}">
                      <a16:colId xmlns:a16="http://schemas.microsoft.com/office/drawing/2014/main" val="2319601771"/>
                    </a:ext>
                  </a:extLst>
                </a:gridCol>
                <a:gridCol w="1878147">
                  <a:extLst>
                    <a:ext uri="{9D8B030D-6E8A-4147-A177-3AD203B41FA5}">
                      <a16:colId xmlns:a16="http://schemas.microsoft.com/office/drawing/2014/main" val="4078802975"/>
                    </a:ext>
                  </a:extLst>
                </a:gridCol>
                <a:gridCol w="177019">
                  <a:extLst>
                    <a:ext uri="{9D8B030D-6E8A-4147-A177-3AD203B41FA5}">
                      <a16:colId xmlns:a16="http://schemas.microsoft.com/office/drawing/2014/main" val="987802487"/>
                    </a:ext>
                  </a:extLst>
                </a:gridCol>
                <a:gridCol w="1919302">
                  <a:extLst>
                    <a:ext uri="{9D8B030D-6E8A-4147-A177-3AD203B41FA5}">
                      <a16:colId xmlns:a16="http://schemas.microsoft.com/office/drawing/2014/main" val="3006253702"/>
                    </a:ext>
                  </a:extLst>
                </a:gridCol>
                <a:gridCol w="2060721">
                  <a:extLst>
                    <a:ext uri="{9D8B030D-6E8A-4147-A177-3AD203B41FA5}">
                      <a16:colId xmlns:a16="http://schemas.microsoft.com/office/drawing/2014/main" val="1121731953"/>
                    </a:ext>
                  </a:extLst>
                </a:gridCol>
                <a:gridCol w="2081692">
                  <a:extLst>
                    <a:ext uri="{9D8B030D-6E8A-4147-A177-3AD203B41FA5}">
                      <a16:colId xmlns:a16="http://schemas.microsoft.com/office/drawing/2014/main" val="3615408482"/>
                    </a:ext>
                  </a:extLst>
                </a:gridCol>
              </a:tblGrid>
              <a:tr h="278829">
                <a:tc>
                  <a:txBody>
                    <a:bodyPr/>
                    <a:lstStyle/>
                    <a:p>
                      <a:pPr marL="0" marR="0" algn="ctr">
                        <a:lnSpc>
                          <a:spcPct val="107000"/>
                        </a:lnSpc>
                        <a:spcBef>
                          <a:spcPts val="240"/>
                        </a:spcBef>
                        <a:spcAft>
                          <a:spcPts val="240"/>
                        </a:spcAft>
                      </a:pPr>
                      <a:r>
                        <a:rPr lang="en-US" sz="1000" dirty="0">
                          <a:solidFill>
                            <a:srgbClr val="FEFFFE"/>
                          </a:solidFill>
                          <a:effectLst/>
                        </a:rPr>
                        <a:t>P/T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1000" dirty="0">
                          <a:solidFill>
                            <a:srgbClr val="FEFFFE"/>
                          </a:solidFill>
                          <a:effectLst/>
                        </a:rPr>
                        <a:t>Access to test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1000" dirty="0">
                          <a:solidFill>
                            <a:srgbClr val="FEFFFE"/>
                          </a:solidFill>
                          <a:effectLst/>
                        </a:rPr>
                        <a:t>Kit is mailed: Automatically</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gridSpan="2">
                  <a:txBody>
                    <a:bodyPr/>
                    <a:lstStyle/>
                    <a:p>
                      <a:pPr marL="0" marR="0">
                        <a:lnSpc>
                          <a:spcPct val="107000"/>
                        </a:lnSpc>
                        <a:spcBef>
                          <a:spcPts val="240"/>
                        </a:spcBef>
                        <a:spcAft>
                          <a:spcPts val="240"/>
                        </a:spcAft>
                      </a:pPr>
                      <a:r>
                        <a:rPr lang="en-US" sz="1000" dirty="0">
                          <a:solidFill>
                            <a:srgbClr val="FEFFFE"/>
                          </a:solidFill>
                          <a:effectLst/>
                        </a:rPr>
                        <a:t>Kit is mailed: Upon Request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hMerge="1">
                  <a:txBody>
                    <a:bodyPr/>
                    <a:lstStyle/>
                    <a:p>
                      <a:endParaRPr lang="en-US"/>
                    </a:p>
                  </a:txBody>
                  <a:tcPr/>
                </a:tc>
                <a:tc>
                  <a:txBody>
                    <a:bodyPr/>
                    <a:lstStyle/>
                    <a:p>
                      <a:pPr marL="0" marR="0">
                        <a:lnSpc>
                          <a:spcPct val="107000"/>
                        </a:lnSpc>
                        <a:spcBef>
                          <a:spcPts val="240"/>
                        </a:spcBef>
                        <a:spcAft>
                          <a:spcPts val="240"/>
                        </a:spcAft>
                      </a:pPr>
                      <a:r>
                        <a:rPr lang="en-US" sz="1000" dirty="0">
                          <a:solidFill>
                            <a:srgbClr val="FEFFFE"/>
                          </a:solidFill>
                          <a:effectLst/>
                        </a:rPr>
                        <a:t>If kit is not mailed: Kit pick up location</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07000"/>
                        </a:lnSpc>
                        <a:spcBef>
                          <a:spcPts val="720"/>
                        </a:spcBef>
                        <a:spcAft>
                          <a:spcPts val="720"/>
                        </a:spcAft>
                      </a:pPr>
                      <a:r>
                        <a:rPr lang="en-US" sz="1000" dirty="0">
                          <a:solidFill>
                            <a:srgbClr val="FEFFFE"/>
                          </a:solidFill>
                          <a:effectLst/>
                        </a:rPr>
                        <a:t>Requisition required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42559373"/>
                  </a:ext>
                </a:extLst>
              </a:tr>
              <a:tr h="421408">
                <a:tc>
                  <a:txBody>
                    <a:bodyPr/>
                    <a:lstStyle/>
                    <a:p>
                      <a:pPr marL="0" marR="0" algn="ctr">
                        <a:lnSpc>
                          <a:spcPct val="107000"/>
                        </a:lnSpc>
                        <a:spcBef>
                          <a:spcPts val="0"/>
                        </a:spcBef>
                        <a:spcAft>
                          <a:spcPts val="0"/>
                        </a:spcAft>
                      </a:pPr>
                      <a:r>
                        <a:rPr lang="en-US" sz="1000" dirty="0">
                          <a:solidFill>
                            <a:srgbClr val="FEFFFE"/>
                          </a:solidFill>
                          <a:effectLst/>
                        </a:rPr>
                        <a:t>YT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a:lnSpc>
                          <a:spcPct val="107000"/>
                        </a:lnSpc>
                        <a:spcBef>
                          <a:spcPts val="0"/>
                        </a:spcBef>
                        <a:spcAft>
                          <a:spcPts val="0"/>
                        </a:spcAft>
                      </a:pPr>
                      <a:r>
                        <a:rPr lang="en-US" sz="1000" dirty="0">
                          <a:effectLst/>
                        </a:rPr>
                        <a:t>Kits are available at all community hospitals, community health </a:t>
                      </a:r>
                      <a:r>
                        <a:rPr lang="en-US" sz="1000" dirty="0" err="1">
                          <a:effectLst/>
                        </a:rPr>
                        <a:t>centres</a:t>
                      </a:r>
                      <a:r>
                        <a:rPr lang="en-US" sz="1000" dirty="0">
                          <a:effectLst/>
                        </a:rPr>
                        <a:t>, and program</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0" marR="0" algn="l">
                        <a:lnSpc>
                          <a:spcPct val="107000"/>
                        </a:lnSpc>
                        <a:spcBef>
                          <a:spcPts val="240"/>
                        </a:spcBef>
                        <a:spcAft>
                          <a:spcPts val="240"/>
                        </a:spcAft>
                      </a:pPr>
                      <a:r>
                        <a:rPr lang="en-US" sz="1000">
                          <a:effectLst/>
                        </a:rPr>
                        <a:t>✓</a:t>
                      </a:r>
                    </a:p>
                    <a:p>
                      <a:pPr marL="0" marR="0" algn="l">
                        <a:lnSpc>
                          <a:spcPct val="107000"/>
                        </a:lnSpc>
                        <a:spcBef>
                          <a:spcPts val="240"/>
                        </a:spcBef>
                        <a:spcAft>
                          <a:spcPts val="240"/>
                        </a:spcAft>
                      </a:pPr>
                      <a:r>
                        <a:rPr lang="en-US" sz="1000">
                          <a:effectLst/>
                        </a:rPr>
                        <a:t>Phone, fax or online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720"/>
                        </a:spcBef>
                        <a:spcAft>
                          <a:spcPts val="720"/>
                        </a:spcAft>
                      </a:pPr>
                      <a:r>
                        <a:rPr lang="en-US"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7090009"/>
                  </a:ext>
                </a:extLst>
              </a:tr>
              <a:tr h="608404">
                <a:tc>
                  <a:txBody>
                    <a:bodyPr/>
                    <a:lstStyle/>
                    <a:p>
                      <a:pPr marL="0" marR="0" algn="ctr">
                        <a:lnSpc>
                          <a:spcPct val="107000"/>
                        </a:lnSpc>
                        <a:spcBef>
                          <a:spcPts val="0"/>
                        </a:spcBef>
                        <a:spcAft>
                          <a:spcPts val="0"/>
                        </a:spcAft>
                      </a:pPr>
                      <a:r>
                        <a:rPr lang="en-US" sz="1000">
                          <a:solidFill>
                            <a:srgbClr val="FEFFFE"/>
                          </a:solidFill>
                          <a:effectLst/>
                        </a:rPr>
                        <a:t>NT</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a:lnSpc>
                          <a:spcPct val="107000"/>
                        </a:lnSpc>
                        <a:spcBef>
                          <a:spcPts val="0"/>
                        </a:spcBef>
                        <a:spcAft>
                          <a:spcPts val="0"/>
                        </a:spcAft>
                      </a:pPr>
                      <a:r>
                        <a:rPr lang="en-US" sz="1000" dirty="0">
                          <a:effectLst/>
                        </a:rPr>
                        <a:t>Inclusion in organized screening program is based on EMR records*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l">
                        <a:lnSpc>
                          <a:spcPct val="107000"/>
                        </a:lnSpc>
                        <a:spcBef>
                          <a:spcPts val="240"/>
                        </a:spcBef>
                        <a:spcAft>
                          <a:spcPts val="0"/>
                        </a:spcAft>
                      </a:pPr>
                      <a:r>
                        <a:rPr lang="en-US" sz="1000">
                          <a:effectLst/>
                        </a:rPr>
                        <a:t>FIT mailed directly to residents in large centres where program is active.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132715" marR="0" algn="l">
                        <a:lnSpc>
                          <a:spcPct val="107000"/>
                        </a:lnSpc>
                        <a:spcBef>
                          <a:spcPts val="240"/>
                        </a:spcBef>
                        <a:spcAft>
                          <a:spcPts val="24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dirty="0">
                          <a:effectLst/>
                        </a:rPr>
                        <a:t>From PCP</a:t>
                      </a:r>
                    </a:p>
                    <a:p>
                      <a:pPr marL="0" marR="0" algn="l">
                        <a:lnSpc>
                          <a:spcPct val="107000"/>
                        </a:lnSpc>
                        <a:spcBef>
                          <a:spcPts val="240"/>
                        </a:spcBef>
                        <a:spcAft>
                          <a:spcPts val="240"/>
                        </a:spcAft>
                      </a:pPr>
                      <a:r>
                        <a:rPr lang="en-US" sz="1000" dirty="0">
                          <a:effectLst/>
                        </a:rPr>
                        <a:t>Nurses/Community Health reps distribute kits from the program in smaller communities.*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720"/>
                        </a:spcBef>
                        <a:spcAft>
                          <a:spcPts val="720"/>
                        </a:spcAft>
                      </a:pPr>
                      <a:r>
                        <a:rPr lang="en-US"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0567616"/>
                  </a:ext>
                </a:extLst>
              </a:tr>
              <a:tr h="378767">
                <a:tc>
                  <a:txBody>
                    <a:bodyPr/>
                    <a:lstStyle/>
                    <a:p>
                      <a:pPr marL="0" marR="0" algn="ctr">
                        <a:lnSpc>
                          <a:spcPct val="107000"/>
                        </a:lnSpc>
                        <a:spcBef>
                          <a:spcPts val="0"/>
                        </a:spcBef>
                        <a:spcAft>
                          <a:spcPts val="0"/>
                        </a:spcAft>
                      </a:pPr>
                      <a:r>
                        <a:rPr lang="en-US" sz="1000" dirty="0">
                          <a:solidFill>
                            <a:srgbClr val="FEFFFE"/>
                          </a:solidFill>
                          <a:effectLst/>
                        </a:rPr>
                        <a:t>NU</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l">
                        <a:lnSpc>
                          <a:spcPct val="107000"/>
                        </a:lnSpc>
                        <a:spcBef>
                          <a:spcPts val="240"/>
                        </a:spcBef>
                        <a:spcAft>
                          <a:spcPts val="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132715" marR="0" algn="l">
                        <a:lnSpc>
                          <a:spcPct val="107000"/>
                        </a:lnSpc>
                        <a:spcBef>
                          <a:spcPts val="240"/>
                        </a:spcBef>
                        <a:spcAft>
                          <a:spcPts val="24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From PCP</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a:t>
                      </a:r>
                    </a:p>
                    <a:p>
                      <a:pPr marL="0" marR="0" algn="l">
                        <a:lnSpc>
                          <a:spcPct val="107000"/>
                        </a:lnSpc>
                        <a:spcBef>
                          <a:spcPts val="720"/>
                        </a:spcBef>
                        <a:spcAft>
                          <a:spcPts val="72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1939641"/>
                  </a:ext>
                </a:extLst>
              </a:tr>
              <a:tr h="136250">
                <a:tc>
                  <a:txBody>
                    <a:bodyPr/>
                    <a:lstStyle/>
                    <a:p>
                      <a:pPr marL="0" marR="0" algn="ctr">
                        <a:lnSpc>
                          <a:spcPct val="107000"/>
                        </a:lnSpc>
                        <a:spcBef>
                          <a:spcPts val="0"/>
                        </a:spcBef>
                        <a:spcAft>
                          <a:spcPts val="0"/>
                        </a:spcAft>
                      </a:pPr>
                      <a:r>
                        <a:rPr lang="en-US" sz="1000">
                          <a:solidFill>
                            <a:srgbClr val="FEFFFE"/>
                          </a:solidFill>
                          <a:effectLst/>
                        </a:rPr>
                        <a:t>BC</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a:lnSpc>
                          <a:spcPct val="107000"/>
                        </a:lnSpc>
                        <a:spcBef>
                          <a:spcPts val="0"/>
                        </a:spcBef>
                        <a:spcAft>
                          <a:spcPts val="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l">
                        <a:lnSpc>
                          <a:spcPct val="107000"/>
                        </a:lnSpc>
                        <a:spcBef>
                          <a:spcPts val="240"/>
                        </a:spcBef>
                        <a:spcAft>
                          <a:spcPts val="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132715" marR="0" algn="l">
                        <a:lnSpc>
                          <a:spcPct val="107000"/>
                        </a:lnSpc>
                        <a:spcBef>
                          <a:spcPts val="240"/>
                        </a:spcBef>
                        <a:spcAft>
                          <a:spcPts val="24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At lab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720"/>
                        </a:spcBef>
                        <a:spcAft>
                          <a:spcPts val="720"/>
                        </a:spcAft>
                      </a:pPr>
                      <a:r>
                        <a:rPr lang="en-US"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5107105"/>
                  </a:ext>
                </a:extLst>
              </a:tr>
              <a:tr h="278829">
                <a:tc>
                  <a:txBody>
                    <a:bodyPr/>
                    <a:lstStyle/>
                    <a:p>
                      <a:pPr marL="0" marR="0" algn="ctr">
                        <a:lnSpc>
                          <a:spcPct val="107000"/>
                        </a:lnSpc>
                        <a:spcBef>
                          <a:spcPts val="0"/>
                        </a:spcBef>
                        <a:spcAft>
                          <a:spcPts val="0"/>
                        </a:spcAft>
                      </a:pPr>
                      <a:r>
                        <a:rPr lang="en-US" sz="1000" dirty="0">
                          <a:solidFill>
                            <a:srgbClr val="FEFFFE"/>
                          </a:solidFill>
                          <a:effectLst/>
                        </a:rPr>
                        <a:t>AB</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a:lnSpc>
                          <a:spcPct val="107000"/>
                        </a:lnSpc>
                        <a:spcBef>
                          <a:spcPts val="0"/>
                        </a:spcBef>
                        <a:spcAft>
                          <a:spcPts val="0"/>
                        </a:spcAft>
                      </a:pPr>
                      <a:r>
                        <a:rPr lang="en-US" sz="1000">
                          <a:effectLst/>
                        </a:rPr>
                        <a:t>Requisition can be obtained at a walk-in clinic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l">
                        <a:lnSpc>
                          <a:spcPct val="107000"/>
                        </a:lnSpc>
                        <a:spcBef>
                          <a:spcPts val="240"/>
                        </a:spcBef>
                        <a:spcAft>
                          <a:spcPts val="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132715" marR="0" algn="l">
                        <a:lnSpc>
                          <a:spcPct val="107000"/>
                        </a:lnSpc>
                        <a:spcBef>
                          <a:spcPts val="240"/>
                        </a:spcBef>
                        <a:spcAft>
                          <a:spcPts val="24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At lab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720"/>
                        </a:spcBef>
                        <a:spcAft>
                          <a:spcPts val="720"/>
                        </a:spcAft>
                      </a:pPr>
                      <a:r>
                        <a:rPr lang="en-US"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55334"/>
                  </a:ext>
                </a:extLst>
              </a:tr>
              <a:tr h="608404">
                <a:tc>
                  <a:txBody>
                    <a:bodyPr/>
                    <a:lstStyle/>
                    <a:p>
                      <a:pPr marL="0" marR="0" algn="ctr">
                        <a:lnSpc>
                          <a:spcPct val="107000"/>
                        </a:lnSpc>
                        <a:spcBef>
                          <a:spcPts val="0"/>
                        </a:spcBef>
                        <a:spcAft>
                          <a:spcPts val="0"/>
                        </a:spcAft>
                      </a:pPr>
                      <a:r>
                        <a:rPr lang="en-US" sz="1000" dirty="0">
                          <a:solidFill>
                            <a:srgbClr val="FEFFFE"/>
                          </a:solidFill>
                          <a:effectLst/>
                        </a:rPr>
                        <a:t>SK</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a:lnSpc>
                          <a:spcPct val="107000"/>
                        </a:lnSpc>
                        <a:spcBef>
                          <a:spcPts val="240"/>
                        </a:spcBef>
                        <a:spcAft>
                          <a:spcPts val="24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l">
                        <a:lnSpc>
                          <a:spcPct val="107000"/>
                        </a:lnSpc>
                        <a:spcBef>
                          <a:spcPts val="240"/>
                        </a:spcBef>
                        <a:spcAft>
                          <a:spcPts val="240"/>
                        </a:spcAft>
                      </a:pPr>
                      <a:r>
                        <a:rPr lang="en-US" sz="1000" dirty="0">
                          <a:effectLst/>
                        </a:rPr>
                        <a:t>✓</a:t>
                      </a:r>
                    </a:p>
                    <a:p>
                      <a:pPr marL="0" marR="0" algn="l">
                        <a:lnSpc>
                          <a:spcPct val="107000"/>
                        </a:lnSpc>
                        <a:spcBef>
                          <a:spcPts val="240"/>
                        </a:spcBef>
                        <a:spcAft>
                          <a:spcPts val="240"/>
                        </a:spcAft>
                      </a:pPr>
                      <a:r>
                        <a:rPr lang="en-US" sz="1000" dirty="0">
                          <a:effectLst/>
                        </a:rPr>
                        <a:t>FIT mailed to all clients aged 50-74 with an active Saskatchewan health card</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131445" marR="0" algn="l">
                        <a:lnSpc>
                          <a:spcPct val="107000"/>
                        </a:lnSpc>
                        <a:spcBef>
                          <a:spcPts val="240"/>
                        </a:spcBef>
                        <a:spcAft>
                          <a:spcPts val="24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At lab</a:t>
                      </a:r>
                    </a:p>
                    <a:p>
                      <a:pPr marL="131445" marR="0" indent="-90170" algn="l">
                        <a:lnSpc>
                          <a:spcPct val="107000"/>
                        </a:lnSpc>
                        <a:spcBef>
                          <a:spcPts val="0"/>
                        </a:spcBef>
                        <a:spcAft>
                          <a:spcPts val="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a:t>
                      </a:r>
                    </a:p>
                    <a:p>
                      <a:pPr marL="0" marR="0" algn="l">
                        <a:lnSpc>
                          <a:spcPct val="107000"/>
                        </a:lnSpc>
                        <a:spcBef>
                          <a:spcPts val="720"/>
                        </a:spcBef>
                        <a:spcAft>
                          <a:spcPts val="72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915357"/>
                  </a:ext>
                </a:extLst>
              </a:tr>
              <a:tr h="750983">
                <a:tc>
                  <a:txBody>
                    <a:bodyPr/>
                    <a:lstStyle/>
                    <a:p>
                      <a:pPr marL="0" marR="0" algn="ctr">
                        <a:lnSpc>
                          <a:spcPct val="107000"/>
                        </a:lnSpc>
                        <a:spcBef>
                          <a:spcPts val="0"/>
                        </a:spcBef>
                        <a:spcAft>
                          <a:spcPts val="0"/>
                        </a:spcAft>
                      </a:pPr>
                      <a:r>
                        <a:rPr lang="en-US" sz="1000" dirty="0">
                          <a:solidFill>
                            <a:srgbClr val="FEFFFE"/>
                          </a:solidFill>
                          <a:effectLst/>
                        </a:rPr>
                        <a:t>MB</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a:lnSpc>
                          <a:spcPct val="107000"/>
                        </a:lnSpc>
                        <a:spcBef>
                          <a:spcPts val="240"/>
                        </a:spcBef>
                        <a:spcAft>
                          <a:spcPts val="240"/>
                        </a:spcAft>
                      </a:pPr>
                      <a:r>
                        <a:rPr lang="en-US" sz="1000" dirty="0">
                          <a:effectLst/>
                        </a:rPr>
                        <a:t>Program automatically mails test kits to eligible individuals. Individuals can also request a test kit by contacting </a:t>
                      </a:r>
                      <a:r>
                        <a:rPr lang="en-US" sz="1000" dirty="0" err="1">
                          <a:effectLst/>
                        </a:rPr>
                        <a:t>ColonCheck</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l">
                        <a:lnSpc>
                          <a:spcPct val="107000"/>
                        </a:lnSpc>
                        <a:spcBef>
                          <a:spcPts val="240"/>
                        </a:spcBef>
                        <a:spcAft>
                          <a:spcPts val="240"/>
                        </a:spcAft>
                      </a:pPr>
                      <a:r>
                        <a:rPr lang="en-US" sz="1000" dirty="0">
                          <a:effectLst/>
                        </a:rPr>
                        <a:t>✓</a:t>
                      </a:r>
                    </a:p>
                    <a:p>
                      <a:pPr marL="0" marR="0" algn="l">
                        <a:lnSpc>
                          <a:spcPct val="107000"/>
                        </a:lnSpc>
                        <a:spcBef>
                          <a:spcPts val="240"/>
                        </a:spcBef>
                        <a:spcAft>
                          <a:spcPts val="240"/>
                        </a:spcAft>
                      </a:pPr>
                      <a:r>
                        <a:rPr lang="en-US" sz="1000" dirty="0">
                          <a:effectLst/>
                        </a:rPr>
                        <a:t>Program actively mails FOBT kits to eligible persons and sends reminder letters if not completed within 56 days.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0" marR="0" algn="l">
                        <a:lnSpc>
                          <a:spcPct val="107000"/>
                        </a:lnSpc>
                        <a:spcBef>
                          <a:spcPts val="240"/>
                        </a:spcBef>
                        <a:spcAft>
                          <a:spcPts val="240"/>
                        </a:spcAft>
                      </a:pPr>
                      <a:r>
                        <a:rPr lang="en-US" sz="1000">
                          <a:effectLst/>
                        </a:rPr>
                        <a:t>✓</a:t>
                      </a:r>
                    </a:p>
                    <a:p>
                      <a:pPr marL="0" marR="0" algn="l">
                        <a:lnSpc>
                          <a:spcPct val="107000"/>
                        </a:lnSpc>
                        <a:spcBef>
                          <a:spcPts val="240"/>
                        </a:spcBef>
                        <a:spcAft>
                          <a:spcPts val="240"/>
                        </a:spcAft>
                      </a:pPr>
                      <a:r>
                        <a:rPr lang="en-US" sz="1000">
                          <a:effectLst/>
                        </a:rPr>
                        <a:t>PCP and eligible persons can request a kit be mailed to a home address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240"/>
                        </a:spcBef>
                        <a:spcAft>
                          <a:spcPts val="240"/>
                        </a:spcAft>
                      </a:pPr>
                      <a:r>
                        <a:rPr lang="en-US" sz="1000">
                          <a:effectLst/>
                        </a:rPr>
                        <a:t>Kits can be picked up at the ColonCheck program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720"/>
                        </a:spcBef>
                        <a:spcAft>
                          <a:spcPts val="72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85346"/>
                  </a:ext>
                </a:extLst>
              </a:tr>
              <a:tr h="1134303">
                <a:tc>
                  <a:txBody>
                    <a:bodyPr/>
                    <a:lstStyle/>
                    <a:p>
                      <a:pPr marL="0" marR="0" algn="ctr">
                        <a:lnSpc>
                          <a:spcPct val="107000"/>
                        </a:lnSpc>
                        <a:spcBef>
                          <a:spcPts val="240"/>
                        </a:spcBef>
                        <a:spcAft>
                          <a:spcPts val="0"/>
                        </a:spcAft>
                      </a:pPr>
                      <a:r>
                        <a:rPr lang="en-US" sz="1000" dirty="0">
                          <a:solidFill>
                            <a:srgbClr val="FEFFFE"/>
                          </a:solidFill>
                          <a:effectLst/>
                        </a:rPr>
                        <a:t>ON</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pPr>
                      <a:r>
                        <a:rPr lang="en-US" sz="1000" kern="1200" dirty="0">
                          <a:solidFill>
                            <a:schemeClr val="tx1"/>
                          </a:solidFill>
                          <a:effectLst/>
                          <a:latin typeface="+mn-lt"/>
                          <a:ea typeface="+mn-ea"/>
                          <a:cs typeface="+mn-cs"/>
                        </a:rPr>
                        <a:t>Individuals who do not have a PCP can call Telehealth Ontario or visit a mobile screening coach (in some areas), and if the participant is eligible for screening, a requisition for FIT will be submitted to the lab and the lab will mail a FIT kit to the participant</a:t>
                      </a: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104140" marR="0" algn="l">
                        <a:lnSpc>
                          <a:spcPct val="107000"/>
                        </a:lnSpc>
                        <a:spcBef>
                          <a:spcPts val="240"/>
                        </a:spcBef>
                        <a:spcAft>
                          <a:spcPts val="24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0" marR="0" algn="l">
                        <a:lnSpc>
                          <a:spcPct val="107000"/>
                        </a:lnSpc>
                        <a:spcBef>
                          <a:spcPts val="240"/>
                        </a:spcBef>
                        <a:spcAft>
                          <a:spcPts val="240"/>
                        </a:spcAft>
                      </a:pPr>
                      <a:r>
                        <a:rPr lang="en-US" sz="1000" dirty="0">
                          <a:effectLst/>
                        </a:rPr>
                        <a:t>✓</a:t>
                      </a:r>
                    </a:p>
                    <a:p>
                      <a:pPr marL="0" marR="0" algn="l">
                        <a:lnSpc>
                          <a:spcPct val="107000"/>
                        </a:lnSpc>
                        <a:spcBef>
                          <a:spcPts val="240"/>
                        </a:spcBef>
                        <a:spcAft>
                          <a:spcPts val="240"/>
                        </a:spcAft>
                      </a:pPr>
                      <a:r>
                        <a:rPr lang="en-US" sz="1000" dirty="0">
                          <a:effectLst/>
                        </a:rPr>
                        <a:t>If eligible for screening, PCP (or Telehealth Ontario) will submit requisition for FIT to the lab and the lab will mail a FIT kit to the participant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0" indent="-90170" algn="l">
                        <a:lnSpc>
                          <a:spcPct val="107000"/>
                        </a:lnSpc>
                        <a:spcBef>
                          <a:spcPts val="240"/>
                        </a:spcBef>
                        <a:spcAft>
                          <a:spcPts val="24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Bef>
                          <a:spcPts val="720"/>
                        </a:spcBef>
                        <a:spcAft>
                          <a:spcPts val="720"/>
                        </a:spcAft>
                      </a:pPr>
                      <a:r>
                        <a:rPr lang="en-US"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8148434"/>
                  </a:ext>
                </a:extLst>
              </a:tr>
            </a:tbl>
          </a:graphicData>
        </a:graphic>
      </p:graphicFrame>
      <p:sp>
        <p:nvSpPr>
          <p:cNvPr id="9" name="TextBox 8">
            <a:extLst>
              <a:ext uri="{FF2B5EF4-FFF2-40B4-BE49-F238E27FC236}">
                <a16:creationId xmlns:a16="http://schemas.microsoft.com/office/drawing/2014/main" id="{2B768D07-3BF6-9C2B-B11B-EAA26F21E7D1}"/>
              </a:ext>
            </a:extLst>
          </p:cNvPr>
          <p:cNvSpPr txBox="1"/>
          <p:nvPr/>
        </p:nvSpPr>
        <p:spPr>
          <a:xfrm>
            <a:off x="409938" y="6069375"/>
            <a:ext cx="11163300" cy="414344"/>
          </a:xfrm>
          <a:prstGeom prst="rect">
            <a:avLst/>
          </a:prstGeom>
          <a:noFill/>
        </p:spPr>
        <p:txBody>
          <a:bodyPr wrap="square">
            <a:spAutoFit/>
          </a:bodyPr>
          <a:lstStyle/>
          <a:p>
            <a:pPr marL="0" marR="0">
              <a:lnSpc>
                <a:spcPct val="107000"/>
              </a:lnSpc>
              <a:spcBef>
                <a:spcPts val="60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NT: *In larger communities, participants may need to see their PCP first for a referral/requisition, and then visit a lab to obtain a kit</a:t>
            </a:r>
            <a:br>
              <a:rPr lang="en-US" sz="1000" dirty="0">
                <a:effectLst/>
                <a:latin typeface="Calibri" panose="020F0502020204030204" pitchFamily="34" charset="0"/>
                <a:ea typeface="Yu Mincho" panose="02020400000000000000" pitchFamily="18" charset="-128"/>
                <a:cs typeface="Calibri" panose="020F0502020204030204" pitchFamily="34" charset="0"/>
              </a:rPr>
            </a:b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73560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C7DCA45-FDE0-D9D2-A94C-3514579BB16A}"/>
              </a:ext>
            </a:extLst>
          </p:cNvPr>
          <p:cNvGraphicFramePr>
            <a:graphicFrameLocks noGrp="1"/>
          </p:cNvGraphicFramePr>
          <p:nvPr>
            <p:ph idx="1"/>
            <p:extLst>
              <p:ext uri="{D42A27DB-BD31-4B8C-83A1-F6EECF244321}">
                <p14:modId xmlns:p14="http://schemas.microsoft.com/office/powerpoint/2010/main" val="3227867634"/>
              </p:ext>
            </p:extLst>
          </p:nvPr>
        </p:nvGraphicFramePr>
        <p:xfrm>
          <a:off x="267433" y="781565"/>
          <a:ext cx="11305805" cy="5094894"/>
        </p:xfrm>
        <a:graphic>
          <a:graphicData uri="http://schemas.openxmlformats.org/drawingml/2006/table">
            <a:tbl>
              <a:tblPr firstRow="1" firstCol="1" bandRow="1">
                <a:tableStyleId>{7E9639D4-E3E2-4D34-9284-5A2195B3D0D7}</a:tableStyleId>
              </a:tblPr>
              <a:tblGrid>
                <a:gridCol w="1254435">
                  <a:extLst>
                    <a:ext uri="{9D8B030D-6E8A-4147-A177-3AD203B41FA5}">
                      <a16:colId xmlns:a16="http://schemas.microsoft.com/office/drawing/2014/main" val="343618636"/>
                    </a:ext>
                  </a:extLst>
                </a:gridCol>
                <a:gridCol w="1254435">
                  <a:extLst>
                    <a:ext uri="{9D8B030D-6E8A-4147-A177-3AD203B41FA5}">
                      <a16:colId xmlns:a16="http://schemas.microsoft.com/office/drawing/2014/main" val="2356488766"/>
                    </a:ext>
                  </a:extLst>
                </a:gridCol>
                <a:gridCol w="2040391">
                  <a:extLst>
                    <a:ext uri="{9D8B030D-6E8A-4147-A177-3AD203B41FA5}">
                      <a16:colId xmlns:a16="http://schemas.microsoft.com/office/drawing/2014/main" val="4001175113"/>
                    </a:ext>
                  </a:extLst>
                </a:gridCol>
                <a:gridCol w="2222746">
                  <a:extLst>
                    <a:ext uri="{9D8B030D-6E8A-4147-A177-3AD203B41FA5}">
                      <a16:colId xmlns:a16="http://schemas.microsoft.com/office/drawing/2014/main" val="3485320700"/>
                    </a:ext>
                  </a:extLst>
                </a:gridCol>
                <a:gridCol w="2282363">
                  <a:extLst>
                    <a:ext uri="{9D8B030D-6E8A-4147-A177-3AD203B41FA5}">
                      <a16:colId xmlns:a16="http://schemas.microsoft.com/office/drawing/2014/main" val="1445860741"/>
                    </a:ext>
                  </a:extLst>
                </a:gridCol>
                <a:gridCol w="2251435">
                  <a:extLst>
                    <a:ext uri="{9D8B030D-6E8A-4147-A177-3AD203B41FA5}">
                      <a16:colId xmlns:a16="http://schemas.microsoft.com/office/drawing/2014/main" val="1632627392"/>
                    </a:ext>
                  </a:extLst>
                </a:gridCol>
              </a:tblGrid>
              <a:tr h="326697">
                <a:tc>
                  <a:txBody>
                    <a:bodyPr/>
                    <a:lstStyle/>
                    <a:p>
                      <a:pPr marL="0" marR="0" algn="ctr">
                        <a:lnSpc>
                          <a:spcPct val="107000"/>
                        </a:lnSpc>
                        <a:spcBef>
                          <a:spcPts val="24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Access to test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Kit is mailed: Automatically</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Kit is mailed: Upon Request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If kit is not mailed: Kit pick up location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720"/>
                        </a:spcBef>
                        <a:spcAft>
                          <a:spcPts val="720"/>
                        </a:spcAft>
                      </a:pPr>
                      <a:r>
                        <a:rPr lang="en-US" sz="900" dirty="0">
                          <a:solidFill>
                            <a:srgbClr val="FEFFFE"/>
                          </a:solidFill>
                          <a:effectLst/>
                        </a:rPr>
                        <a:t>Requisition required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982296556"/>
                  </a:ext>
                </a:extLst>
              </a:tr>
              <a:tr h="543338">
                <a:tc>
                  <a:txBody>
                    <a:bodyPr/>
                    <a:lstStyle/>
                    <a:p>
                      <a:pPr marL="0" marR="0" algn="ctr">
                        <a:lnSpc>
                          <a:spcPct val="107000"/>
                        </a:lnSpc>
                        <a:spcBef>
                          <a:spcPts val="240"/>
                        </a:spcBef>
                        <a:spcAft>
                          <a:spcPts val="0"/>
                        </a:spcAft>
                      </a:pPr>
                      <a:r>
                        <a:rPr lang="en-US" sz="900" dirty="0">
                          <a:solidFill>
                            <a:srgbClr val="FEFFFE"/>
                          </a:solidFill>
                          <a:effectLst/>
                        </a:rPr>
                        <a:t>QC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240"/>
                        </a:spcBef>
                        <a:spcAft>
                          <a:spcPts val="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4140" marR="0" algn="l">
                        <a:lnSpc>
                          <a:spcPct val="107000"/>
                        </a:lnSpc>
                        <a:spcBef>
                          <a:spcPts val="240"/>
                        </a:spcBef>
                        <a:spcAft>
                          <a:spcPts val="240"/>
                        </a:spcAft>
                      </a:pPr>
                      <a:r>
                        <a:rPr lang="en-US" sz="900" dirty="0">
                          <a:effectLst/>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4140" marR="0" algn="l">
                        <a:lnSpc>
                          <a:spcPct val="107000"/>
                        </a:lnSpc>
                        <a:spcBef>
                          <a:spcPts val="240"/>
                        </a:spcBef>
                        <a:spcAft>
                          <a:spcPts val="240"/>
                        </a:spcAft>
                      </a:pPr>
                      <a:r>
                        <a:rPr lang="en-US" sz="900">
                          <a:effectLst/>
                        </a:rPr>
                        <a:t>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r>
                        <a:rPr lang="en-US" sz="900" dirty="0">
                          <a:effectLst/>
                        </a:rPr>
                        <a:t>At specimen collection </a:t>
                      </a:r>
                      <a:r>
                        <a:rPr lang="en-US" sz="900" dirty="0" err="1">
                          <a:effectLst/>
                        </a:rPr>
                        <a:t>centre</a:t>
                      </a:r>
                      <a:endParaRPr lang="en-US" sz="900" dirty="0">
                        <a:effectLst/>
                      </a:endParaRPr>
                    </a:p>
                    <a:p>
                      <a:pPr marL="0" marR="0" algn="l">
                        <a:lnSpc>
                          <a:spcPct val="107000"/>
                        </a:lnSpc>
                        <a:spcBef>
                          <a:spcPts val="240"/>
                        </a:spcBef>
                        <a:spcAft>
                          <a:spcPts val="240"/>
                        </a:spcAft>
                      </a:pPr>
                      <a:r>
                        <a:rPr lang="en-US" sz="900" dirty="0">
                          <a:effectLst/>
                        </a:rPr>
                        <a:t>Program: Bring invitation letter to pick up kit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720"/>
                        </a:spcBef>
                        <a:spcAft>
                          <a:spcPts val="720"/>
                        </a:spcAf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9040156"/>
                  </a:ext>
                </a:extLst>
              </a:tr>
              <a:tr h="1441128">
                <a:tc>
                  <a:txBody>
                    <a:bodyPr/>
                    <a:lstStyle/>
                    <a:p>
                      <a:pPr marL="0" marR="0" algn="ctr">
                        <a:lnSpc>
                          <a:spcPct val="107000"/>
                        </a:lnSpc>
                        <a:spcBef>
                          <a:spcPts val="0"/>
                        </a:spcBef>
                        <a:spcAft>
                          <a:spcPts val="0"/>
                        </a:spcAft>
                      </a:pPr>
                      <a:r>
                        <a:rPr lang="en-US" sz="900" dirty="0">
                          <a:solidFill>
                            <a:srgbClr val="FEFFFE"/>
                          </a:solidFill>
                          <a:effectLst/>
                        </a:rPr>
                        <a:t>NB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dirty="0">
                          <a:effectLst/>
                        </a:rPr>
                        <a:t>Following the receipt of a completed screening questionnaire, the Program mails a FIT kit to all eligible participants.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0" marR="0" algn="l">
                        <a:lnSpc>
                          <a:spcPct val="107000"/>
                        </a:lnSpc>
                        <a:spcBef>
                          <a:spcPts val="0"/>
                        </a:spcBef>
                        <a:spcAft>
                          <a:spcPts val="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r>
                        <a:rPr lang="en-US" sz="900" dirty="0">
                          <a:effectLst/>
                        </a:rPr>
                        <a:t> ✓</a:t>
                      </a:r>
                    </a:p>
                    <a:p>
                      <a:pPr marL="104140" marR="0" algn="l">
                        <a:lnSpc>
                          <a:spcPct val="107000"/>
                        </a:lnSpc>
                        <a:spcBef>
                          <a:spcPts val="240"/>
                        </a:spcBef>
                        <a:spcAft>
                          <a:spcPts val="240"/>
                        </a:spcAft>
                      </a:pPr>
                      <a:r>
                        <a:rPr lang="en-US" sz="900" dirty="0">
                          <a:effectLst/>
                        </a:rPr>
                        <a:t>Invited participants will complete a screening questionnaire and the program will mail a FIT kit to the participant if eligible.</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4140" marR="0" algn="l">
                        <a:lnSpc>
                          <a:spcPct val="107000"/>
                        </a:lnSpc>
                        <a:spcBef>
                          <a:spcPts val="240"/>
                        </a:spcBef>
                        <a:spcAft>
                          <a:spcPts val="240"/>
                        </a:spcAft>
                      </a:pPr>
                      <a:r>
                        <a:rPr lang="en-US" sz="900" dirty="0">
                          <a:effectLst/>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720"/>
                        </a:spcBef>
                        <a:spcAft>
                          <a:spcPts val="720"/>
                        </a:spcAf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31846"/>
                  </a:ext>
                </a:extLst>
              </a:tr>
              <a:tr h="796913">
                <a:tc>
                  <a:txBody>
                    <a:bodyPr/>
                    <a:lstStyle/>
                    <a:p>
                      <a:pPr marL="0" marR="0" algn="ctr">
                        <a:lnSpc>
                          <a:spcPct val="107000"/>
                        </a:lnSpc>
                        <a:spcBef>
                          <a:spcPts val="0"/>
                        </a:spcBef>
                        <a:spcAft>
                          <a:spcPts val="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r>
                        <a:rPr lang="en-US" sz="900" dirty="0">
                          <a:effectLst/>
                        </a:rPr>
                        <a:t> ✓</a:t>
                      </a:r>
                    </a:p>
                    <a:p>
                      <a:pPr marL="0" marR="0" algn="l">
                        <a:lnSpc>
                          <a:spcPct val="107000"/>
                        </a:lnSpc>
                        <a:spcBef>
                          <a:spcPts val="240"/>
                        </a:spcBef>
                        <a:spcAft>
                          <a:spcPts val="240"/>
                        </a:spcAft>
                      </a:pPr>
                      <a:r>
                        <a:rPr lang="en-US" sz="900" dirty="0">
                          <a:effectLst/>
                        </a:rPr>
                        <a:t>Initial FIT kit mailed to participant 2 weeks after invitation letter. Kits mailed after even birthday.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4140" marR="0" algn="l">
                        <a:lnSpc>
                          <a:spcPct val="107000"/>
                        </a:lnSpc>
                        <a:spcBef>
                          <a:spcPts val="240"/>
                        </a:spcBef>
                        <a:spcAft>
                          <a:spcPts val="240"/>
                        </a:spcAft>
                      </a:pPr>
                      <a:r>
                        <a:rPr lang="en-US" sz="900" dirty="0">
                          <a:effectLst/>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720"/>
                        </a:spcBef>
                        <a:spcAft>
                          <a:spcPts val="72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348743"/>
                  </a:ext>
                </a:extLst>
              </a:tr>
              <a:tr h="1194568">
                <a:tc>
                  <a:txBody>
                    <a:bodyPr/>
                    <a:lstStyle/>
                    <a:p>
                      <a:pPr marL="0" marR="0" algn="ctr">
                        <a:lnSpc>
                          <a:spcPct val="107000"/>
                        </a:lnSpc>
                        <a:spcBef>
                          <a:spcPts val="240"/>
                        </a:spcBef>
                        <a:spcAft>
                          <a:spcPts val="240"/>
                        </a:spcAft>
                      </a:pPr>
                      <a:r>
                        <a:rPr lang="en-US" sz="900" dirty="0">
                          <a:solidFill>
                            <a:srgbClr val="FEFFFE"/>
                          </a:solidFill>
                          <a:effectLst/>
                        </a:rPr>
                        <a:t>PE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lgn="l" defTabSz="914400" rtl="0" eaLnBrk="1" fontAlgn="auto" latinLnBrk="0" hangingPunct="1">
                        <a:lnSpc>
                          <a:spcPct val="107000"/>
                        </a:lnSpc>
                        <a:spcBef>
                          <a:spcPts val="240"/>
                        </a:spcBef>
                        <a:spcAft>
                          <a:spcPts val="240"/>
                        </a:spcAft>
                        <a:buClrTx/>
                        <a:buSzTx/>
                        <a:buFontTx/>
                        <a:buNone/>
                        <a:tabLst/>
                        <a:defRPr/>
                      </a:pPr>
                      <a:r>
                        <a:rPr lang="en-US" sz="900" dirty="0">
                          <a:effectLst/>
                        </a:rPr>
                        <a:t>Send by mail by program or pick-up by participant at health </a:t>
                      </a:r>
                      <a:r>
                        <a:rPr lang="en-US" sz="900" dirty="0" err="1">
                          <a:effectLst/>
                        </a:rPr>
                        <a:t>centres</a:t>
                      </a:r>
                      <a:r>
                        <a:rPr lang="en-US" sz="900" dirty="0">
                          <a:effectLst/>
                        </a:rPr>
                        <a:t>, walk-in-clinics or PCP providers’ offices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r>
                        <a:rPr lang="en-US" sz="900" dirty="0">
                          <a:effectLst/>
                        </a:rPr>
                        <a:t>✓</a:t>
                      </a:r>
                    </a:p>
                    <a:p>
                      <a:pPr marL="0" marR="0" algn="l">
                        <a:lnSpc>
                          <a:spcPct val="107000"/>
                        </a:lnSpc>
                        <a:spcBef>
                          <a:spcPts val="240"/>
                        </a:spcBef>
                        <a:spcAft>
                          <a:spcPts val="240"/>
                        </a:spcAft>
                      </a:pPr>
                      <a:r>
                        <a:rPr lang="en-US" sz="900" dirty="0">
                          <a:effectLst/>
                        </a:rPr>
                        <a:t>Kit mailed to participant or can be picked up</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r>
                        <a:rPr lang="en-US" sz="900" dirty="0">
                          <a:effectLst/>
                        </a:rPr>
                        <a:t>✓</a:t>
                      </a:r>
                    </a:p>
                    <a:p>
                      <a:pPr marL="0" marR="0" algn="l">
                        <a:lnSpc>
                          <a:spcPct val="107000"/>
                        </a:lnSpc>
                        <a:spcBef>
                          <a:spcPts val="240"/>
                        </a:spcBef>
                        <a:spcAft>
                          <a:spcPts val="240"/>
                        </a:spcAft>
                      </a:pPr>
                      <a:r>
                        <a:rPr lang="en-US" sz="900" dirty="0">
                          <a:effectLst/>
                        </a:rPr>
                        <a:t>Phone, fax or online</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r>
                        <a:rPr lang="en-US" sz="900" dirty="0">
                          <a:effectLst/>
                        </a:rPr>
                        <a:t>Can pick up at a health </a:t>
                      </a:r>
                      <a:r>
                        <a:rPr lang="en-US" sz="900" dirty="0" err="1">
                          <a:effectLst/>
                        </a:rPr>
                        <a:t>centre</a:t>
                      </a:r>
                      <a:r>
                        <a:rPr lang="en-US" sz="900" dirty="0">
                          <a:effectLst/>
                        </a:rPr>
                        <a:t> (12 locations across province) </a:t>
                      </a:r>
                    </a:p>
                    <a:p>
                      <a:pPr marL="0" marR="0" algn="l">
                        <a:lnSpc>
                          <a:spcPct val="107000"/>
                        </a:lnSpc>
                        <a:spcBef>
                          <a:spcPts val="240"/>
                        </a:spcBef>
                        <a:spcAft>
                          <a:spcPts val="240"/>
                        </a:spcAft>
                      </a:pPr>
                      <a:r>
                        <a:rPr lang="en-US" sz="900" dirty="0">
                          <a:effectLst/>
                        </a:rPr>
                        <a:t>Can also be picked up from many  PCPs and walk-in-clinics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720"/>
                        </a:spcBef>
                        <a:spcAft>
                          <a:spcPts val="72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74933"/>
                  </a:ext>
                </a:extLst>
              </a:tr>
              <a:tr h="760297">
                <a:tc>
                  <a:txBody>
                    <a:bodyPr/>
                    <a:lstStyle/>
                    <a:p>
                      <a:pPr marL="0" marR="0" algn="ctr">
                        <a:lnSpc>
                          <a:spcPct val="107000"/>
                        </a:lnSpc>
                        <a:spcBef>
                          <a:spcPts val="240"/>
                        </a:spcBef>
                        <a:spcAft>
                          <a:spcPts val="24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lgn="l" defTabSz="914400" rtl="0" eaLnBrk="1" fontAlgn="auto" latinLnBrk="0" hangingPunct="1">
                        <a:lnSpc>
                          <a:spcPct val="107000"/>
                        </a:lnSpc>
                        <a:spcBef>
                          <a:spcPts val="240"/>
                        </a:spcBef>
                        <a:spcAft>
                          <a:spcPts val="240"/>
                        </a:spcAft>
                        <a:buClrTx/>
                        <a:buSzTx/>
                        <a:buFontTx/>
                        <a:buNone/>
                        <a:tabLst/>
                        <a:defRPr/>
                      </a:pPr>
                      <a:r>
                        <a:rPr lang="en-US" sz="900" dirty="0">
                          <a:effectLst/>
                        </a:rPr>
                        <a:t>Medical Director acts as referring physician for FIT test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240"/>
                        </a:spcBef>
                        <a:spcAft>
                          <a:spcPts val="240"/>
                        </a:spcAf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4140" marR="0" algn="l">
                        <a:lnSpc>
                          <a:spcPct val="107000"/>
                        </a:lnSpc>
                        <a:spcBef>
                          <a:spcPts val="240"/>
                        </a:spcBef>
                        <a:spcAft>
                          <a:spcPts val="240"/>
                        </a:spcAft>
                      </a:pP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240"/>
                        </a:spcBef>
                        <a:spcAft>
                          <a:spcPts val="240"/>
                        </a:spcAft>
                      </a:pPr>
                      <a:r>
                        <a:rPr lang="en-US" sz="900" dirty="0">
                          <a:effectLst/>
                        </a:rPr>
                        <a:t> ✓</a:t>
                      </a:r>
                    </a:p>
                    <a:p>
                      <a:pPr marL="0" marR="0" algn="l">
                        <a:lnSpc>
                          <a:spcPct val="107000"/>
                        </a:lnSpc>
                        <a:spcBef>
                          <a:spcPts val="240"/>
                        </a:spcBef>
                        <a:spcAft>
                          <a:spcPts val="240"/>
                        </a:spcAft>
                      </a:pPr>
                      <a:r>
                        <a:rPr lang="en-US" sz="900" dirty="0">
                          <a:effectLst/>
                        </a:rPr>
                        <a:t>Self Referral by phone (toll-free) or email</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104140" marR="0" algn="l">
                        <a:lnSpc>
                          <a:spcPct val="107000"/>
                        </a:lnSpc>
                        <a:spcBef>
                          <a:spcPts val="240"/>
                        </a:spcBef>
                        <a:spcAft>
                          <a:spcPts val="240"/>
                        </a:spcAft>
                      </a:pP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4140" marR="0" algn="l">
                        <a:lnSpc>
                          <a:spcPct val="107000"/>
                        </a:lnSpc>
                        <a:spcBef>
                          <a:spcPts val="240"/>
                        </a:spcBef>
                        <a:spcAft>
                          <a:spcPts val="240"/>
                        </a:spcAft>
                      </a:pPr>
                      <a:r>
                        <a:rPr lang="en-US" sz="900" dirty="0">
                          <a:effectLst/>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720"/>
                        </a:spcBef>
                        <a:spcAft>
                          <a:spcPts val="72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27359" marR="27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460692"/>
                  </a:ext>
                </a:extLst>
              </a:tr>
            </a:tbl>
          </a:graphicData>
        </a:graphic>
      </p:graphicFrame>
      <p:sp>
        <p:nvSpPr>
          <p:cNvPr id="6" name="Title 7">
            <a:extLst>
              <a:ext uri="{FF2B5EF4-FFF2-40B4-BE49-F238E27FC236}">
                <a16:creationId xmlns:a16="http://schemas.microsoft.com/office/drawing/2014/main" id="{3DF739DE-6529-A915-FCAA-8F24EB4F657C}"/>
              </a:ext>
            </a:extLst>
          </p:cNvPr>
          <p:cNvSpPr>
            <a:spLocks noGrp="1"/>
          </p:cNvSpPr>
          <p:nvPr>
            <p:ph type="title"/>
          </p:nvPr>
        </p:nvSpPr>
        <p:spPr>
          <a:xfrm>
            <a:off x="298939" y="136525"/>
            <a:ext cx="10380662" cy="752475"/>
          </a:xfrm>
        </p:spPr>
        <p:txBody>
          <a:bodyPr>
            <a:normAutofit/>
          </a:bodyPr>
          <a:lstStyle/>
          <a:p>
            <a:r>
              <a:rPr lang="en-US" sz="1600" dirty="0"/>
              <a:t>Access to Colorectal Screening Tests (2/2)</a:t>
            </a:r>
          </a:p>
        </p:txBody>
      </p:sp>
      <p:sp>
        <p:nvSpPr>
          <p:cNvPr id="9" name="TextBox 8">
            <a:extLst>
              <a:ext uri="{FF2B5EF4-FFF2-40B4-BE49-F238E27FC236}">
                <a16:creationId xmlns:a16="http://schemas.microsoft.com/office/drawing/2014/main" id="{901A99E2-B5B3-135E-F0F2-A6B33F2622FF}"/>
              </a:ext>
            </a:extLst>
          </p:cNvPr>
          <p:cNvSpPr txBox="1"/>
          <p:nvPr/>
        </p:nvSpPr>
        <p:spPr>
          <a:xfrm>
            <a:off x="267433" y="5876459"/>
            <a:ext cx="11410217" cy="583108"/>
          </a:xfrm>
          <a:prstGeom prst="rect">
            <a:avLst/>
          </a:prstGeom>
          <a:noFill/>
        </p:spPr>
        <p:txBody>
          <a:bodyPr wrap="square">
            <a:spAutoFit/>
          </a:bodyPr>
          <a:lstStyle/>
          <a:p>
            <a:pPr marL="0" marR="0">
              <a:spcBef>
                <a:spcPts val="600"/>
              </a:spcBef>
              <a:spcAft>
                <a:spcPts val="800"/>
              </a:spcAft>
            </a:pPr>
            <a:r>
              <a:rPr lang="en-US" sz="1000" dirty="0">
                <a:effectLst/>
                <a:latin typeface="Calibri" panose="020F0502020204030204" pitchFamily="34" charset="0"/>
                <a:ea typeface="Yu Mincho" panose="02020400000000000000" pitchFamily="18" charset="-128"/>
              </a:rPr>
              <a:t>NB: ^ Participant must complete and mail back eligibility questionnaire (postage-paid envelope provided)</a:t>
            </a:r>
            <a:endParaRPr lang="en-US" sz="1000" dirty="0"/>
          </a:p>
          <a:p>
            <a:pPr marL="0" marR="0">
              <a:lnSpc>
                <a:spcPct val="107000"/>
              </a:lnSpc>
              <a:spcBef>
                <a:spcPts val="600"/>
              </a:spcBef>
              <a:spcAft>
                <a:spcPts val="800"/>
              </a:spcAft>
            </a:pP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262493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3DF739DE-6529-A915-FCAA-8F24EB4F657C}"/>
              </a:ext>
            </a:extLst>
          </p:cNvPr>
          <p:cNvSpPr>
            <a:spLocks noGrp="1"/>
          </p:cNvSpPr>
          <p:nvPr>
            <p:ph type="title"/>
          </p:nvPr>
        </p:nvSpPr>
        <p:spPr>
          <a:xfrm>
            <a:off x="298939" y="136525"/>
            <a:ext cx="10380662" cy="752475"/>
          </a:xfrm>
        </p:spPr>
        <p:txBody>
          <a:bodyPr>
            <a:normAutofit/>
          </a:bodyPr>
          <a:lstStyle/>
          <a:p>
            <a:r>
              <a:rPr lang="en-US" sz="1600" dirty="0"/>
              <a:t>Screening Process for Participants with no PCP (1/2)</a:t>
            </a:r>
          </a:p>
        </p:txBody>
      </p:sp>
      <p:graphicFrame>
        <p:nvGraphicFramePr>
          <p:cNvPr id="8" name="Table 7">
            <a:extLst>
              <a:ext uri="{FF2B5EF4-FFF2-40B4-BE49-F238E27FC236}">
                <a16:creationId xmlns:a16="http://schemas.microsoft.com/office/drawing/2014/main" id="{01EEAF2B-0696-27D0-01EA-BEA8FC86FBBB}"/>
              </a:ext>
            </a:extLst>
          </p:cNvPr>
          <p:cNvGraphicFramePr>
            <a:graphicFrameLocks noGrp="1"/>
          </p:cNvGraphicFramePr>
          <p:nvPr>
            <p:extLst>
              <p:ext uri="{D42A27DB-BD31-4B8C-83A1-F6EECF244321}">
                <p14:modId xmlns:p14="http://schemas.microsoft.com/office/powerpoint/2010/main" val="1788429245"/>
              </p:ext>
            </p:extLst>
          </p:nvPr>
        </p:nvGraphicFramePr>
        <p:xfrm>
          <a:off x="234696" y="1050479"/>
          <a:ext cx="11722608" cy="3922904"/>
        </p:xfrm>
        <a:graphic>
          <a:graphicData uri="http://schemas.openxmlformats.org/drawingml/2006/table">
            <a:tbl>
              <a:tblPr firstRow="1" firstCol="1" bandRow="1">
                <a:tableStyleId>{7E9639D4-E3E2-4D34-9284-5A2195B3D0D7}</a:tableStyleId>
              </a:tblPr>
              <a:tblGrid>
                <a:gridCol w="810622">
                  <a:extLst>
                    <a:ext uri="{9D8B030D-6E8A-4147-A177-3AD203B41FA5}">
                      <a16:colId xmlns:a16="http://schemas.microsoft.com/office/drawing/2014/main" val="3166490272"/>
                    </a:ext>
                  </a:extLst>
                </a:gridCol>
                <a:gridCol w="2293337">
                  <a:extLst>
                    <a:ext uri="{9D8B030D-6E8A-4147-A177-3AD203B41FA5}">
                      <a16:colId xmlns:a16="http://schemas.microsoft.com/office/drawing/2014/main" val="3397269630"/>
                    </a:ext>
                  </a:extLst>
                </a:gridCol>
                <a:gridCol w="1468169">
                  <a:extLst>
                    <a:ext uri="{9D8B030D-6E8A-4147-A177-3AD203B41FA5}">
                      <a16:colId xmlns:a16="http://schemas.microsoft.com/office/drawing/2014/main" val="2450847697"/>
                    </a:ext>
                  </a:extLst>
                </a:gridCol>
                <a:gridCol w="2879902">
                  <a:extLst>
                    <a:ext uri="{9D8B030D-6E8A-4147-A177-3AD203B41FA5}">
                      <a16:colId xmlns:a16="http://schemas.microsoft.com/office/drawing/2014/main" val="3084960527"/>
                    </a:ext>
                  </a:extLst>
                </a:gridCol>
                <a:gridCol w="4270578">
                  <a:extLst>
                    <a:ext uri="{9D8B030D-6E8A-4147-A177-3AD203B41FA5}">
                      <a16:colId xmlns:a16="http://schemas.microsoft.com/office/drawing/2014/main" val="460991155"/>
                    </a:ext>
                  </a:extLst>
                </a:gridCol>
              </a:tblGrid>
              <a:tr h="114059">
                <a:tc>
                  <a:txBody>
                    <a:bodyPr/>
                    <a:lstStyle/>
                    <a:p>
                      <a:pPr marL="0" marR="0">
                        <a:lnSpc>
                          <a:spcPct val="107000"/>
                        </a:lnSpc>
                        <a:spcBef>
                          <a:spcPts val="24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Role of PCP in access to test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a:solidFill>
                            <a:srgbClr val="FEFFFE"/>
                          </a:solidFill>
                          <a:effectLst/>
                        </a:rPr>
                        <a:t>PCP required to access test </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a:solidFill>
                            <a:srgbClr val="FEFFFE"/>
                          </a:solidFill>
                          <a:effectLst/>
                        </a:rPr>
                        <a:t>Receiving results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Identification of a PCP if follow-up required</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620158590"/>
                  </a:ext>
                </a:extLst>
              </a:tr>
              <a:tr h="410359">
                <a:tc>
                  <a:txBody>
                    <a:bodyPr/>
                    <a:lstStyle/>
                    <a:p>
                      <a:pPr marL="0" marR="0" algn="ctr">
                        <a:lnSpc>
                          <a:spcPct val="107000"/>
                        </a:lnSpc>
                        <a:spcBef>
                          <a:spcPts val="240"/>
                        </a:spcBef>
                        <a:spcAft>
                          <a:spcPts val="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a:spcBef>
                          <a:spcPts val="0"/>
                        </a:spcBef>
                        <a:spcAft>
                          <a:spcPts val="240"/>
                        </a:spcAft>
                        <a:buFont typeface="Arial" panose="020B0604020202020204" pitchFamily="34" charset="0"/>
                        <a:buChar char="•"/>
                      </a:pPr>
                      <a:r>
                        <a:rPr lang="en-CA" sz="900" dirty="0">
                          <a:effectLst/>
                        </a:rPr>
                        <a:t>PCP provides kits</a:t>
                      </a:r>
                      <a:endParaRPr lang="en-US" sz="900" dirty="0">
                        <a:effectLst/>
                      </a:endParaRPr>
                    </a:p>
                    <a:p>
                      <a:pPr marL="171450" marR="0" lvl="0" indent="-171450" algn="l">
                        <a:spcBef>
                          <a:spcPts val="0"/>
                        </a:spcBef>
                        <a:spcAft>
                          <a:spcPts val="0"/>
                        </a:spcAft>
                        <a:buFont typeface="Arial" panose="020B0604020202020204" pitchFamily="34" charset="0"/>
                        <a:buChar char="•"/>
                      </a:pPr>
                      <a:r>
                        <a:rPr lang="en-CA" sz="900" dirty="0">
                          <a:effectLst/>
                        </a:rPr>
                        <a:t>PCP can contact program to request a kit to be sent to their patient. Kit will be accompanied by a letter indicating that PCP has requested one be sent.</a:t>
                      </a:r>
                      <a:endParaRPr lang="en-US" sz="900" dirty="0">
                        <a:effectLst/>
                      </a:endParaRPr>
                    </a:p>
                    <a:p>
                      <a:pPr marL="171450" marR="0" indent="-171450" algn="l">
                        <a:spcBef>
                          <a:spcPts val="0"/>
                        </a:spcBef>
                        <a:spcAft>
                          <a:spcPts val="0"/>
                        </a:spcAft>
                        <a:buFont typeface="Arial" panose="020B0604020202020204" pitchFamily="34" charset="0"/>
                        <a:buChar char="•"/>
                      </a:pPr>
                      <a:r>
                        <a:rPr lang="en-CA" sz="900" dirty="0">
                          <a:effectLst/>
                        </a:rPr>
                        <a:t>Program mails subsequent rounds of requisitions.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a:spcBef>
                          <a:spcPts val="24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a:spcBef>
                          <a:spcPts val="0"/>
                        </a:spcBef>
                        <a:spcAft>
                          <a:spcPts val="0"/>
                        </a:spcAft>
                        <a:buFont typeface="Arial" panose="020B0604020202020204" pitchFamily="34" charset="0"/>
                        <a:buChar char="•"/>
                      </a:pPr>
                      <a:r>
                        <a:rPr lang="en-CA" sz="900" dirty="0">
                          <a:effectLst/>
                        </a:rPr>
                        <a:t>If participant does not have a PCP, the program will refer to a physician who will follow the client throughout screening pathway</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0709132"/>
                  </a:ext>
                </a:extLst>
              </a:tr>
              <a:tr h="171335">
                <a:tc>
                  <a:txBody>
                    <a:bodyPr/>
                    <a:lstStyle/>
                    <a:p>
                      <a:pPr marL="0" marR="0" algn="ctr">
                        <a:lnSpc>
                          <a:spcPct val="107000"/>
                        </a:lnSpc>
                        <a:spcBef>
                          <a:spcPts val="240"/>
                        </a:spcBef>
                        <a:spcAft>
                          <a:spcPts val="0"/>
                        </a:spcAf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gn="l" defTabSz="914400" rtl="0" eaLnBrk="1" latinLnBrk="0" hangingPunct="1">
                        <a:spcBef>
                          <a:spcPts val="0"/>
                        </a:spcBef>
                        <a:spcAft>
                          <a:spcPts val="240"/>
                        </a:spcAft>
                        <a:buFont typeface="Arial" panose="020B0604020202020204" pitchFamily="34" charset="0"/>
                        <a:buChar char="•"/>
                      </a:pPr>
                      <a:r>
                        <a:rPr lang="en-CA" sz="900" kern="1200" dirty="0">
                          <a:solidFill>
                            <a:schemeClr val="tx1"/>
                          </a:solidFill>
                          <a:effectLst/>
                          <a:latin typeface="+mn-lt"/>
                          <a:ea typeface="+mn-ea"/>
                          <a:cs typeface="+mn-cs"/>
                        </a:rPr>
                        <a:t>Kits can only be obtained from PCP (physician, nurse or community health nurse)</a:t>
                      </a:r>
                      <a:endParaRPr lang="en-US" sz="900" kern="1200" dirty="0">
                        <a:solidFill>
                          <a:schemeClr val="tx1"/>
                        </a:solidFill>
                        <a:effectLst/>
                        <a:latin typeface="+mn-lt"/>
                        <a:ea typeface="+mn-ea"/>
                        <a:cs typeface="+mn-cs"/>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dirty="0">
                          <a:effectLst/>
                        </a:rPr>
                        <a:t>Directly from Screening Program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a:spcBef>
                          <a:spcPts val="240"/>
                        </a:spcBef>
                        <a:spcAft>
                          <a:spcPts val="0"/>
                        </a:spcAft>
                        <a:buFont typeface="Arial" panose="020B0604020202020204" pitchFamily="34" charset="0"/>
                        <a:buChar char="•"/>
                      </a:pPr>
                      <a:r>
                        <a:rPr lang="en-CA" sz="900" dirty="0">
                          <a:effectLst/>
                        </a:rPr>
                        <a:t>Patients with positive FIT are referred to endoscopy program and cancer navigation team.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63162"/>
                  </a:ext>
                </a:extLst>
              </a:tr>
              <a:tr h="171335">
                <a:tc>
                  <a:txBody>
                    <a:bodyPr/>
                    <a:lstStyle/>
                    <a:p>
                      <a:pPr marL="0" marR="0" algn="ctr">
                        <a:lnSpc>
                          <a:spcPct val="107000"/>
                        </a:lnSpc>
                        <a:spcBef>
                          <a:spcPts val="240"/>
                        </a:spcBef>
                        <a:spcAft>
                          <a:spcPts val="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gn="l" defTabSz="914400" rtl="0" eaLnBrk="1" latinLnBrk="0" hangingPunct="1">
                        <a:spcBef>
                          <a:spcPts val="0"/>
                        </a:spcBef>
                        <a:spcAft>
                          <a:spcPts val="240"/>
                        </a:spcAft>
                        <a:buFont typeface="Arial" panose="020B0604020202020204" pitchFamily="34" charset="0"/>
                        <a:buChar char="•"/>
                      </a:pPr>
                      <a:r>
                        <a:rPr lang="en-CA" sz="900" kern="1200" dirty="0">
                          <a:solidFill>
                            <a:schemeClr val="tx1"/>
                          </a:solidFill>
                          <a:effectLst/>
                          <a:latin typeface="+mn-lt"/>
                          <a:ea typeface="+mn-ea"/>
                          <a:cs typeface="+mn-cs"/>
                        </a:rPr>
                        <a:t>Kits can only be obtained from PCP (physician, nurse practitioner, or community health nurse)</a:t>
                      </a:r>
                      <a:endParaRPr lang="en-US" sz="900" kern="1200" dirty="0">
                        <a:solidFill>
                          <a:schemeClr val="tx1"/>
                        </a:solidFill>
                        <a:effectLst/>
                        <a:latin typeface="+mn-lt"/>
                        <a:ea typeface="+mn-ea"/>
                        <a:cs typeface="+mn-cs"/>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a:spcBef>
                          <a:spcPts val="240"/>
                        </a:spcBef>
                        <a:spcAft>
                          <a:spcPts val="0"/>
                        </a:spcAft>
                        <a:buFont typeface="Arial" panose="020B0604020202020204" pitchFamily="34" charset="0"/>
                        <a:buChar char="•"/>
                      </a:pPr>
                      <a:r>
                        <a:rPr lang="en-CA" sz="900" dirty="0">
                          <a:effectLst/>
                        </a:rPr>
                        <a:t>PCP required for access to screening test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7515671"/>
                  </a:ext>
                </a:extLst>
              </a:tr>
              <a:tr h="181912">
                <a:tc>
                  <a:txBody>
                    <a:bodyPr/>
                    <a:lstStyle/>
                    <a:p>
                      <a:pPr marL="0" marR="0" algn="ctr">
                        <a:lnSpc>
                          <a:spcPct val="107000"/>
                        </a:lnSpc>
                        <a:spcBef>
                          <a:spcPts val="240"/>
                        </a:spcBef>
                        <a:spcAft>
                          <a:spcPts val="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a:spcBef>
                          <a:spcPts val="0"/>
                        </a:spcBef>
                        <a:spcAft>
                          <a:spcPts val="240"/>
                        </a:spcAft>
                        <a:buFont typeface="Arial" panose="020B0604020202020204" pitchFamily="34" charset="0"/>
                        <a:buChar char="•"/>
                      </a:pPr>
                      <a:r>
                        <a:rPr lang="en-CA" sz="900" dirty="0">
                          <a:effectLst/>
                        </a:rPr>
                        <a:t>PCP provides initial requisition</a:t>
                      </a:r>
                      <a:endParaRPr lang="en-US" sz="900" dirty="0">
                        <a:effectLst/>
                      </a:endParaRPr>
                    </a:p>
                    <a:p>
                      <a:pPr marL="171450" marR="0" lvl="0" indent="-171450" algn="l">
                        <a:spcBef>
                          <a:spcPts val="0"/>
                        </a:spcBef>
                        <a:spcAft>
                          <a:spcPts val="240"/>
                        </a:spcAft>
                        <a:buFont typeface="Arial" panose="020B0604020202020204" pitchFamily="34" charset="0"/>
                        <a:buChar char="•"/>
                      </a:pPr>
                      <a:r>
                        <a:rPr lang="en-CA" sz="900" dirty="0">
                          <a:effectLst/>
                        </a:rPr>
                        <a:t>Program mails subsequent rounds of requisitions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a:spcBef>
                          <a:spcPts val="240"/>
                        </a:spcBef>
                        <a:spcAft>
                          <a:spcPts val="0"/>
                        </a:spcAft>
                        <a:buFont typeface="Arial" panose="020B0604020202020204" pitchFamily="34" charset="0"/>
                        <a:buChar char="•"/>
                      </a:pPr>
                      <a:r>
                        <a:rPr lang="en-CA" sz="900" dirty="0">
                          <a:effectLst/>
                        </a:rPr>
                        <a:t>PCP required for access to screening test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449534"/>
                  </a:ext>
                </a:extLst>
              </a:tr>
              <a:tr h="61301">
                <a:tc>
                  <a:txBody>
                    <a:bodyPr/>
                    <a:lstStyle/>
                    <a:p>
                      <a:pPr marL="0" marR="0" algn="ctr">
                        <a:lnSpc>
                          <a:spcPct val="107000"/>
                        </a:lnSpc>
                        <a:spcBef>
                          <a:spcPts val="240"/>
                        </a:spcBef>
                        <a:spcAft>
                          <a:spcPts val="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a:spcBef>
                          <a:spcPts val="0"/>
                        </a:spcBef>
                        <a:spcAft>
                          <a:spcPts val="240"/>
                        </a:spcAft>
                        <a:buFont typeface="Arial" panose="020B0604020202020204" pitchFamily="34" charset="0"/>
                        <a:buChar char="•"/>
                      </a:pPr>
                      <a:r>
                        <a:rPr lang="en-CA" sz="900" dirty="0">
                          <a:effectLst/>
                        </a:rPr>
                        <a:t>PCP provides requisition</a:t>
                      </a:r>
                      <a:endParaRPr lang="en-US" sz="900" dirty="0">
                        <a:effectLst/>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l">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a:spcBef>
                          <a:spcPts val="240"/>
                        </a:spcBef>
                        <a:spcAft>
                          <a:spcPts val="0"/>
                        </a:spcAft>
                        <a:buFont typeface="Arial" panose="020B0604020202020204" pitchFamily="34" charset="0"/>
                        <a:buChar char="•"/>
                      </a:pPr>
                      <a:r>
                        <a:rPr lang="en-CA" sz="900" dirty="0">
                          <a:effectLst/>
                        </a:rPr>
                        <a:t>PCP required for access to screening test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3759472"/>
                  </a:ext>
                </a:extLst>
              </a:tr>
              <a:tr h="285559">
                <a:tc>
                  <a:txBody>
                    <a:bodyPr/>
                    <a:lstStyle/>
                    <a:p>
                      <a:pPr marL="0" marR="0" algn="ctr">
                        <a:lnSpc>
                          <a:spcPct val="107000"/>
                        </a:lnSpc>
                        <a:spcBef>
                          <a:spcPts val="240"/>
                        </a:spcBef>
                        <a:spcAft>
                          <a:spcPts val="0"/>
                        </a:spcAft>
                      </a:pPr>
                      <a:r>
                        <a:rPr lang="en-US" sz="900" dirty="0">
                          <a:solidFill>
                            <a:srgbClr val="FEFFFE"/>
                          </a:solidFill>
                          <a:effectLst/>
                        </a:rPr>
                        <a:t>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a:spcBef>
                          <a:spcPts val="0"/>
                        </a:spcBef>
                        <a:spcAft>
                          <a:spcPts val="240"/>
                        </a:spcAft>
                        <a:buFont typeface="Arial" panose="020B0604020202020204" pitchFamily="34" charset="0"/>
                        <a:buChar char="•"/>
                      </a:pPr>
                      <a:r>
                        <a:rPr lang="en-CA" sz="900" dirty="0">
                          <a:effectLst/>
                        </a:rPr>
                        <a:t>PCP referral not required</a:t>
                      </a:r>
                      <a:endParaRPr lang="en-US" sz="900" dirty="0">
                        <a:effectLst/>
                      </a:endParaRPr>
                    </a:p>
                    <a:p>
                      <a:pPr marL="171450" marR="0" lvl="0" indent="-171450" algn="l">
                        <a:spcBef>
                          <a:spcPts val="0"/>
                        </a:spcBef>
                        <a:spcAft>
                          <a:spcPts val="240"/>
                        </a:spcAft>
                        <a:buFont typeface="Arial" panose="020B0604020202020204" pitchFamily="34" charset="0"/>
                        <a:buChar char="•"/>
                      </a:pPr>
                      <a:r>
                        <a:rPr lang="en-CA" sz="900" dirty="0">
                          <a:effectLst/>
                        </a:rPr>
                        <a:t>PCP can order a test for pick up by participant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lgn="l">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lgn="l">
                        <a:spcBef>
                          <a:spcPts val="24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a:spcBef>
                          <a:spcPts val="0"/>
                        </a:spcBef>
                        <a:spcAft>
                          <a:spcPts val="0"/>
                        </a:spcAft>
                        <a:buFont typeface="Arial" panose="020B0604020202020204" pitchFamily="34" charset="0"/>
                        <a:buChar char="•"/>
                      </a:pPr>
                      <a:r>
                        <a:rPr lang="en-CA" sz="900" dirty="0">
                          <a:effectLst/>
                        </a:rPr>
                        <a:t>Individuals are asked to identify their PCP on the form when they return their kit</a:t>
                      </a:r>
                      <a:endParaRPr lang="en-US" sz="900" dirty="0">
                        <a:effectLst/>
                      </a:endParaRPr>
                    </a:p>
                    <a:p>
                      <a:pPr marL="171450" marR="0" lvl="0" indent="-171450" algn="l">
                        <a:spcBef>
                          <a:spcPts val="0"/>
                        </a:spcBef>
                        <a:spcAft>
                          <a:spcPts val="0"/>
                        </a:spcAft>
                        <a:buFont typeface="Arial" panose="020B0604020202020204" pitchFamily="34" charset="0"/>
                        <a:buChar char="•"/>
                      </a:pPr>
                      <a:r>
                        <a:rPr lang="en-CA" sz="900" dirty="0">
                          <a:effectLst/>
                        </a:rPr>
                        <a:t>If no PCP is identified, participant is sent a list of PCPs taking new patients in their area and encouraged to see them for follow up</a:t>
                      </a:r>
                      <a:endParaRPr lang="en-US" sz="900" dirty="0">
                        <a:effectLst/>
                      </a:endParaRPr>
                    </a:p>
                    <a:p>
                      <a:pPr marL="171450" marR="0" lvl="0" indent="-171450" algn="l">
                        <a:spcBef>
                          <a:spcPts val="0"/>
                        </a:spcBef>
                        <a:spcAft>
                          <a:spcPts val="0"/>
                        </a:spcAft>
                        <a:buFont typeface="Arial" panose="020B0604020202020204" pitchFamily="34" charset="0"/>
                        <a:buChar char="•"/>
                      </a:pPr>
                      <a:r>
                        <a:rPr lang="en-CA" sz="900" dirty="0">
                          <a:effectLst/>
                        </a:rPr>
                        <a:t>Program also partners with some walk-in clinics to help connect to primary care if needed</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834368"/>
                  </a:ext>
                </a:extLst>
              </a:tr>
              <a:tr h="390645">
                <a:tc>
                  <a:txBody>
                    <a:bodyPr/>
                    <a:lstStyle/>
                    <a:p>
                      <a:pPr marL="0" marR="0" algn="ctr">
                        <a:lnSpc>
                          <a:spcPct val="107000"/>
                        </a:lnSpc>
                        <a:spcBef>
                          <a:spcPts val="240"/>
                        </a:spcBef>
                        <a:spcAft>
                          <a:spcPts val="0"/>
                        </a:spcAft>
                      </a:pPr>
                      <a:r>
                        <a:rPr lang="en-US" sz="900" dirty="0">
                          <a:solidFill>
                            <a:srgbClr val="FEFFFE"/>
                          </a:solidFill>
                          <a:effectLst/>
                        </a:rPr>
                        <a:t>MB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a:spcBef>
                          <a:spcPts val="0"/>
                        </a:spcBef>
                        <a:spcAft>
                          <a:spcPts val="240"/>
                        </a:spcAft>
                        <a:buFont typeface="Arial" panose="020B0604020202020204" pitchFamily="34" charset="0"/>
                        <a:buChar char="•"/>
                      </a:pPr>
                      <a:r>
                        <a:rPr lang="en-CA" sz="900" dirty="0">
                          <a:effectLst/>
                        </a:rPr>
                        <a:t>PCP referral not required</a:t>
                      </a:r>
                      <a:endParaRPr lang="en-US" sz="900" dirty="0">
                        <a:effectLst/>
                      </a:endParaRPr>
                    </a:p>
                    <a:p>
                      <a:pPr marL="171450" marR="0" lvl="0" indent="-171450" algn="l">
                        <a:spcBef>
                          <a:spcPts val="0"/>
                        </a:spcBef>
                        <a:spcAft>
                          <a:spcPts val="240"/>
                        </a:spcAft>
                        <a:buFont typeface="Arial" panose="020B0604020202020204" pitchFamily="34" charset="0"/>
                        <a:buChar char="•"/>
                      </a:pPr>
                      <a:r>
                        <a:rPr lang="en-CA" sz="900" dirty="0">
                          <a:effectLst/>
                        </a:rPr>
                        <a:t>PCP can contact program to request a kit be sent to their patient.  Kit will be accompanied by a letter indicating that PCP has requested one be sent.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lgn="l">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lgn="l">
                        <a:spcBef>
                          <a:spcPts val="0"/>
                        </a:spcBef>
                        <a:spcAft>
                          <a:spcPts val="0"/>
                        </a:spcAft>
                      </a:pPr>
                      <a:r>
                        <a:rPr lang="en-CA" sz="900" dirty="0" err="1">
                          <a:effectLst/>
                        </a:rPr>
                        <a:t>ColonCheck</a:t>
                      </a:r>
                      <a:r>
                        <a:rPr lang="en-CA" sz="900" dirty="0">
                          <a:effectLst/>
                        </a:rPr>
                        <a:t> manages test result including mailing results and making colonoscopy referral for positive results. A PCP is preferred, but not required</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a:spcBef>
                          <a:spcPts val="240"/>
                        </a:spcBef>
                        <a:spcAft>
                          <a:spcPts val="0"/>
                        </a:spcAft>
                        <a:buFont typeface="Arial" panose="020B0604020202020204" pitchFamily="34" charset="0"/>
                        <a:buChar char="•"/>
                      </a:pPr>
                      <a:r>
                        <a:rPr lang="en-CA" sz="900" dirty="0">
                          <a:effectLst/>
                        </a:rPr>
                        <a:t>Program will assist with connecting participants to the Doctor Finder service if they do not have a PCP</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960373"/>
                  </a:ext>
                </a:extLst>
              </a:tr>
            </a:tbl>
          </a:graphicData>
        </a:graphic>
      </p:graphicFrame>
    </p:spTree>
    <p:extLst>
      <p:ext uri="{BB962C8B-B14F-4D97-AF65-F5344CB8AC3E}">
        <p14:creationId xmlns:p14="http://schemas.microsoft.com/office/powerpoint/2010/main" val="25233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3869C15-57DF-2989-9C81-B9E4A37F469E}"/>
              </a:ext>
            </a:extLst>
          </p:cNvPr>
          <p:cNvGraphicFramePr>
            <a:graphicFrameLocks noGrp="1"/>
          </p:cNvGraphicFramePr>
          <p:nvPr>
            <p:extLst>
              <p:ext uri="{D42A27DB-BD31-4B8C-83A1-F6EECF244321}">
                <p14:modId xmlns:p14="http://schemas.microsoft.com/office/powerpoint/2010/main" val="617760131"/>
              </p:ext>
            </p:extLst>
          </p:nvPr>
        </p:nvGraphicFramePr>
        <p:xfrm>
          <a:off x="298939" y="768351"/>
          <a:ext cx="11334751" cy="3857468"/>
        </p:xfrm>
        <a:graphic>
          <a:graphicData uri="http://schemas.openxmlformats.org/drawingml/2006/table">
            <a:tbl>
              <a:tblPr firstRow="1" firstCol="1" bandRow="1">
                <a:tableStyleId>{7E9639D4-E3E2-4D34-9284-5A2195B3D0D7}</a:tableStyleId>
              </a:tblPr>
              <a:tblGrid>
                <a:gridCol w="782723">
                  <a:extLst>
                    <a:ext uri="{9D8B030D-6E8A-4147-A177-3AD203B41FA5}">
                      <a16:colId xmlns:a16="http://schemas.microsoft.com/office/drawing/2014/main" val="1419541429"/>
                    </a:ext>
                  </a:extLst>
                </a:gridCol>
                <a:gridCol w="2218538">
                  <a:extLst>
                    <a:ext uri="{9D8B030D-6E8A-4147-A177-3AD203B41FA5}">
                      <a16:colId xmlns:a16="http://schemas.microsoft.com/office/drawing/2014/main" val="1541490876"/>
                    </a:ext>
                  </a:extLst>
                </a:gridCol>
                <a:gridCol w="1419593">
                  <a:extLst>
                    <a:ext uri="{9D8B030D-6E8A-4147-A177-3AD203B41FA5}">
                      <a16:colId xmlns:a16="http://schemas.microsoft.com/office/drawing/2014/main" val="3842561466"/>
                    </a:ext>
                  </a:extLst>
                </a:gridCol>
                <a:gridCol w="2784617">
                  <a:extLst>
                    <a:ext uri="{9D8B030D-6E8A-4147-A177-3AD203B41FA5}">
                      <a16:colId xmlns:a16="http://schemas.microsoft.com/office/drawing/2014/main" val="3785913797"/>
                    </a:ext>
                  </a:extLst>
                </a:gridCol>
                <a:gridCol w="4129280">
                  <a:extLst>
                    <a:ext uri="{9D8B030D-6E8A-4147-A177-3AD203B41FA5}">
                      <a16:colId xmlns:a16="http://schemas.microsoft.com/office/drawing/2014/main" val="2081280661"/>
                    </a:ext>
                  </a:extLst>
                </a:gridCol>
              </a:tblGrid>
              <a:tr h="124434">
                <a:tc>
                  <a:txBody>
                    <a:bodyPr/>
                    <a:lstStyle/>
                    <a:p>
                      <a:pPr marL="0" marR="0" algn="l">
                        <a:lnSpc>
                          <a:spcPct val="107000"/>
                        </a:lnSpc>
                        <a:spcBef>
                          <a:spcPts val="240"/>
                        </a:spcBef>
                        <a:spcAft>
                          <a:spcPts val="240"/>
                        </a:spcAft>
                      </a:pPr>
                      <a:r>
                        <a:rPr lang="en-US" sz="900" dirty="0">
                          <a:solidFill>
                            <a:srgbClr val="FEFFFE"/>
                          </a:solidFill>
                          <a:effectLst/>
                          <a:latin typeface="+mn-lt"/>
                        </a:rPr>
                        <a:t>P/T</a:t>
                      </a:r>
                      <a:endParaRPr lang="en-US" sz="900" dirty="0">
                        <a:solidFill>
                          <a:srgbClr val="FEFFFE"/>
                        </a:solidFill>
                        <a:effectLst/>
                        <a:latin typeface="+mn-lt"/>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latin typeface="+mn-lt"/>
                        </a:rPr>
                        <a:t>Role of PCP in access to test</a:t>
                      </a:r>
                      <a:endParaRPr lang="en-US" sz="900" dirty="0">
                        <a:solidFill>
                          <a:srgbClr val="FEFFFE"/>
                        </a:solidFill>
                        <a:effectLst/>
                        <a:latin typeface="+mn-lt"/>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a:solidFill>
                            <a:srgbClr val="FEFFFE"/>
                          </a:solidFill>
                          <a:effectLst/>
                          <a:latin typeface="+mn-lt"/>
                        </a:rPr>
                        <a:t>PCP required to access test </a:t>
                      </a:r>
                      <a:endParaRPr lang="en-US" sz="900">
                        <a:solidFill>
                          <a:srgbClr val="FEFFFE"/>
                        </a:solidFill>
                        <a:effectLst/>
                        <a:latin typeface="+mn-lt"/>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latin typeface="+mn-lt"/>
                        </a:rPr>
                        <a:t>Receiving results</a:t>
                      </a:r>
                      <a:endParaRPr lang="en-US" sz="900" dirty="0">
                        <a:solidFill>
                          <a:srgbClr val="FEFFFE"/>
                        </a:solidFill>
                        <a:effectLst/>
                        <a:latin typeface="+mn-lt"/>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latin typeface="+mn-lt"/>
                        </a:rPr>
                        <a:t>Identification of a PCP if follow-up required</a:t>
                      </a:r>
                      <a:endParaRPr lang="en-US" sz="900" dirty="0">
                        <a:solidFill>
                          <a:srgbClr val="FEFFFE"/>
                        </a:solidFill>
                        <a:effectLst/>
                        <a:latin typeface="+mn-lt"/>
                        <a:ea typeface="Yu Mincho" panose="02020400000000000000" pitchFamily="18" charset="-128"/>
                        <a:cs typeface="Arial" panose="020B0604020202020204"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795607939"/>
                  </a:ext>
                </a:extLst>
              </a:tr>
              <a:tr h="832708">
                <a:tc>
                  <a:txBody>
                    <a:bodyPr/>
                    <a:lstStyle/>
                    <a:p>
                      <a:pPr marL="0" marR="0" algn="ctr">
                        <a:lnSpc>
                          <a:spcPct val="107000"/>
                        </a:lnSpc>
                        <a:spcBef>
                          <a:spcPts val="240"/>
                        </a:spcBef>
                        <a:spcAft>
                          <a:spcPts val="0"/>
                        </a:spcAft>
                      </a:pPr>
                      <a:r>
                        <a:rPr lang="en-US" sz="900" dirty="0">
                          <a:solidFill>
                            <a:srgbClr val="FEFFFE"/>
                          </a:solidFill>
                          <a:effectLst/>
                          <a:latin typeface="+mn-lt"/>
                        </a:rPr>
                        <a:t>ON</a:t>
                      </a:r>
                      <a:endParaRPr lang="en-US" sz="900" dirty="0">
                        <a:solidFill>
                          <a:srgbClr val="FEFFFE"/>
                        </a:solidFill>
                        <a:effectLst/>
                        <a:latin typeface="+mn-lt"/>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spcBef>
                          <a:spcPts val="0"/>
                        </a:spcBef>
                        <a:spcAft>
                          <a:spcPts val="240"/>
                        </a:spcAft>
                        <a:buFont typeface="Arial" panose="020B0604020202020204" pitchFamily="34" charset="0"/>
                        <a:buChar char="•"/>
                      </a:pPr>
                      <a:r>
                        <a:rPr lang="en-CA" sz="900" kern="1200" dirty="0">
                          <a:solidFill>
                            <a:schemeClr val="tx1"/>
                          </a:solidFill>
                          <a:effectLst/>
                          <a:latin typeface="+mn-lt"/>
                          <a:ea typeface="+mn-ea"/>
                          <a:cs typeface="+mn-cs"/>
                        </a:rPr>
                        <a:t>PCP (family physician or nurse practitioner) or Telehealth Ontario/ mobile screening coach (for participants without a PCP) submits requisition</a:t>
                      </a:r>
                      <a:endParaRPr lang="en-US" sz="900" kern="1200" dirty="0">
                        <a:solidFill>
                          <a:schemeClr val="tx1"/>
                        </a:solidFill>
                        <a:effectLst/>
                        <a:latin typeface="+mn-lt"/>
                        <a:ea typeface="+mn-ea"/>
                        <a:cs typeface="+mn-cs"/>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0"/>
                        </a:spcBef>
                        <a:spcAft>
                          <a:spcPts val="0"/>
                        </a:spcAft>
                      </a:pPr>
                      <a:r>
                        <a:rPr lang="en-CA" sz="900" dirty="0">
                          <a:effectLst/>
                          <a:latin typeface="+mn-lt"/>
                        </a:rPr>
                        <a:t> </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pPr>
                      <a:r>
                        <a:rPr lang="en-CA" sz="900" dirty="0">
                          <a:effectLst/>
                          <a:latin typeface="+mn-lt"/>
                        </a:rPr>
                        <a:t>Ontario Health (Cancer Care Ontario) sends the result to all participants, including those who access FIT through the mobile coach</a:t>
                      </a:r>
                      <a:endParaRPr lang="en-US" sz="900" dirty="0">
                        <a:effectLst/>
                        <a:latin typeface="+mn-lt"/>
                      </a:endParaRPr>
                    </a:p>
                    <a:p>
                      <a:pPr marL="171450" marR="0" lvl="0" indent="-171450">
                        <a:spcBef>
                          <a:spcPts val="0"/>
                        </a:spcBef>
                        <a:spcAft>
                          <a:spcPts val="0"/>
                        </a:spcAft>
                        <a:buFont typeface="Arial" panose="020B0604020202020204" pitchFamily="34" charset="0"/>
                        <a:buChar char="•"/>
                      </a:pPr>
                      <a:r>
                        <a:rPr lang="en-CA" sz="900" dirty="0">
                          <a:effectLst/>
                          <a:latin typeface="+mn-lt"/>
                        </a:rPr>
                        <a:t>For participants who access FIT through the Hamilton Niagara Haldimand Brant Mobile Coach, the PCP also provides result directly to participant and manages follow-up</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pPr>
                      <a:r>
                        <a:rPr lang="en-CA" sz="900" dirty="0">
                          <a:effectLst/>
                          <a:latin typeface="+mn-lt"/>
                        </a:rPr>
                        <a:t>Program contacts those without a PCP by mail and phone and attaches participant to PCP for follow up </a:t>
                      </a:r>
                      <a:endParaRPr lang="en-US" sz="900" dirty="0">
                        <a:effectLst/>
                        <a:latin typeface="+mn-lt"/>
                      </a:endParaRPr>
                    </a:p>
                    <a:p>
                      <a:pPr marL="171450" marR="0" lvl="0" indent="-171450">
                        <a:spcBef>
                          <a:spcPts val="0"/>
                        </a:spcBef>
                        <a:spcAft>
                          <a:spcPts val="0"/>
                        </a:spcAft>
                        <a:buFont typeface="Arial" panose="020B0604020202020204" pitchFamily="34" charset="0"/>
                        <a:buChar char="•"/>
                      </a:pPr>
                      <a:r>
                        <a:rPr lang="en-CA" sz="900" dirty="0">
                          <a:effectLst/>
                          <a:latin typeface="+mn-lt"/>
                        </a:rPr>
                        <a:t>Program maintains list of PCPs who have agreed to assist those without a PCP and will engage our Regional Cancer Programs and Regional Primary Care Leads as required </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3456824"/>
                  </a:ext>
                </a:extLst>
              </a:tr>
              <a:tr h="378904">
                <a:tc>
                  <a:txBody>
                    <a:bodyPr/>
                    <a:lstStyle/>
                    <a:p>
                      <a:pPr marL="0" marR="0" algn="ctr">
                        <a:lnSpc>
                          <a:spcPct val="107000"/>
                        </a:lnSpc>
                        <a:spcBef>
                          <a:spcPts val="240"/>
                        </a:spcBef>
                        <a:spcAft>
                          <a:spcPts val="0"/>
                        </a:spcAft>
                      </a:pPr>
                      <a:r>
                        <a:rPr lang="en-US" sz="900">
                          <a:solidFill>
                            <a:srgbClr val="FEFFFE"/>
                          </a:solidFill>
                          <a:effectLst/>
                          <a:latin typeface="+mn-lt"/>
                        </a:rPr>
                        <a:t>QC</a:t>
                      </a:r>
                      <a:endParaRPr lang="en-US" sz="900">
                        <a:solidFill>
                          <a:srgbClr val="FEFFFE"/>
                        </a:solidFill>
                        <a:effectLst/>
                        <a:latin typeface="+mn-lt"/>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240"/>
                        </a:spcAft>
                        <a:buFont typeface="Arial" panose="020B0604020202020204" pitchFamily="34" charset="0"/>
                        <a:buChar char="•"/>
                      </a:pPr>
                      <a:r>
                        <a:rPr lang="en-CA" sz="900" dirty="0">
                          <a:effectLst/>
                          <a:latin typeface="+mn-lt"/>
                        </a:rPr>
                        <a:t>Opportunistic: PCP provides requisition for kit*</a:t>
                      </a:r>
                      <a:endParaRPr lang="en-US" sz="900" dirty="0">
                        <a:effectLst/>
                        <a:latin typeface="+mn-lt"/>
                      </a:endParaRPr>
                    </a:p>
                    <a:p>
                      <a:pPr marL="171450" marR="0" lvl="0" indent="-171450">
                        <a:spcBef>
                          <a:spcPts val="0"/>
                        </a:spcBef>
                        <a:spcAft>
                          <a:spcPts val="240"/>
                        </a:spcAft>
                        <a:buFont typeface="Arial" panose="020B0604020202020204" pitchFamily="34" charset="0"/>
                        <a:buChar char="•"/>
                      </a:pPr>
                      <a:r>
                        <a:rPr lang="en-CA" sz="900" dirty="0">
                          <a:effectLst/>
                          <a:latin typeface="+mn-lt"/>
                        </a:rPr>
                        <a:t>Program: PCP involvement not required</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0"/>
                        </a:spcBef>
                        <a:spcAft>
                          <a:spcPts val="0"/>
                        </a:spcAft>
                      </a:pPr>
                      <a:r>
                        <a:rPr lang="en-CA" sz="900" dirty="0">
                          <a:effectLst/>
                          <a:latin typeface="+mn-lt"/>
                        </a:rPr>
                        <a:t>✓</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0"/>
                        </a:spcBef>
                        <a:spcAft>
                          <a:spcPts val="0"/>
                        </a:spcAft>
                      </a:pPr>
                      <a:r>
                        <a:rPr lang="en-CA" sz="900">
                          <a:effectLst/>
                          <a:latin typeface="+mn-lt"/>
                        </a:rPr>
                        <a:t> </a:t>
                      </a:r>
                      <a:endParaRPr lang="en-US" sz="90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240"/>
                        </a:spcBef>
                        <a:spcAft>
                          <a:spcPts val="0"/>
                        </a:spcAft>
                        <a:buFont typeface="Arial" panose="020B0604020202020204" pitchFamily="34" charset="0"/>
                        <a:buNone/>
                      </a:pP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5251279"/>
                  </a:ext>
                </a:extLst>
              </a:tr>
              <a:tr h="616821">
                <a:tc>
                  <a:txBody>
                    <a:bodyPr/>
                    <a:lstStyle/>
                    <a:p>
                      <a:pPr marL="0" marR="0" algn="ctr">
                        <a:lnSpc>
                          <a:spcPct val="107000"/>
                        </a:lnSpc>
                        <a:spcBef>
                          <a:spcPts val="240"/>
                        </a:spcBef>
                        <a:spcAft>
                          <a:spcPts val="0"/>
                        </a:spcAft>
                      </a:pPr>
                      <a:r>
                        <a:rPr lang="en-US" sz="900">
                          <a:solidFill>
                            <a:srgbClr val="FEFFFE"/>
                          </a:solidFill>
                          <a:effectLst/>
                          <a:latin typeface="+mn-lt"/>
                        </a:rPr>
                        <a:t>NB</a:t>
                      </a:r>
                      <a:endParaRPr lang="en-US" sz="900">
                        <a:solidFill>
                          <a:srgbClr val="FEFFFE"/>
                        </a:solidFill>
                        <a:effectLst/>
                        <a:latin typeface="+mn-lt"/>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nSpc>
                          <a:spcPct val="107000"/>
                        </a:lnSpc>
                        <a:spcBef>
                          <a:spcPts val="240"/>
                        </a:spcBef>
                        <a:spcAft>
                          <a:spcPts val="240"/>
                        </a:spcAft>
                        <a:buFont typeface="Arial" panose="020B0604020202020204" pitchFamily="34" charset="0"/>
                        <a:buChar char="•"/>
                      </a:pPr>
                      <a:r>
                        <a:rPr lang="en-US" sz="900" dirty="0">
                          <a:effectLst/>
                          <a:latin typeface="+mn-lt"/>
                        </a:rPr>
                        <a:t>PCP referral not required</a:t>
                      </a:r>
                    </a:p>
                    <a:p>
                      <a:pPr marL="171450" marR="0" lvl="0" indent="-171450">
                        <a:lnSpc>
                          <a:spcPct val="107000"/>
                        </a:lnSpc>
                        <a:spcBef>
                          <a:spcPts val="240"/>
                        </a:spcBef>
                        <a:spcAft>
                          <a:spcPts val="240"/>
                        </a:spcAft>
                        <a:buFont typeface="Arial" panose="020B0604020202020204" pitchFamily="34" charset="0"/>
                        <a:buChar char="•"/>
                      </a:pPr>
                      <a:r>
                        <a:rPr lang="en-CA" sz="900" dirty="0">
                          <a:effectLst/>
                          <a:latin typeface="+mn-lt"/>
                        </a:rPr>
                        <a:t>PCPs are encouraged to promote participation in screening program.</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0"/>
                        </a:spcBef>
                        <a:spcAft>
                          <a:spcPts val="0"/>
                        </a:spcAft>
                      </a:pPr>
                      <a:r>
                        <a:rPr lang="en-CA" sz="900" dirty="0">
                          <a:effectLst/>
                          <a:latin typeface="+mn-lt"/>
                        </a:rPr>
                        <a:t> </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0"/>
                        </a:spcBef>
                        <a:spcAft>
                          <a:spcPts val="0"/>
                        </a:spcAft>
                      </a:pPr>
                      <a:r>
                        <a:rPr lang="en-CA" sz="900" dirty="0">
                          <a:effectLst/>
                          <a:latin typeface="+mn-lt"/>
                        </a:rPr>
                        <a:t>All Participants are notified of results by the Program.</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pPr>
                      <a:r>
                        <a:rPr lang="en-CA" sz="900" dirty="0">
                          <a:effectLst/>
                          <a:latin typeface="+mn-lt"/>
                        </a:rPr>
                        <a:t>Colonoscopy is arranged by the Program for all participants with a positive FIT result.</a:t>
                      </a:r>
                      <a:endParaRPr lang="en-US" sz="900" dirty="0">
                        <a:effectLst/>
                        <a:latin typeface="+mn-lt"/>
                      </a:endParaRPr>
                    </a:p>
                    <a:p>
                      <a:pPr marL="171450" marR="0" lvl="0" indent="-171450">
                        <a:spcBef>
                          <a:spcPts val="0"/>
                        </a:spcBef>
                        <a:spcAft>
                          <a:spcPts val="0"/>
                        </a:spcAft>
                        <a:buFont typeface="Arial" panose="020B0604020202020204" pitchFamily="34" charset="0"/>
                        <a:buChar char="•"/>
                      </a:pPr>
                      <a:r>
                        <a:rPr lang="en-CA" sz="900" dirty="0">
                          <a:effectLst/>
                          <a:latin typeface="+mn-lt"/>
                        </a:rPr>
                        <a:t>Following a colonoscopy, any abnormalities are managed by the endoscopist. </a:t>
                      </a:r>
                      <a:endParaRPr lang="en-US" sz="900" dirty="0">
                        <a:effectLst/>
                        <a:latin typeface="+mn-lt"/>
                      </a:endParaRPr>
                    </a:p>
                    <a:p>
                      <a:pPr marL="171450" marR="0" lvl="0" indent="-171450">
                        <a:spcBef>
                          <a:spcPts val="240"/>
                        </a:spcBef>
                        <a:spcAft>
                          <a:spcPts val="0"/>
                        </a:spcAft>
                        <a:buFont typeface="Arial" panose="020B0604020202020204" pitchFamily="34" charset="0"/>
                        <a:buChar char="•"/>
                      </a:pPr>
                      <a:r>
                        <a:rPr lang="en-CA" sz="900" dirty="0">
                          <a:effectLst/>
                          <a:latin typeface="+mn-lt"/>
                        </a:rPr>
                        <a:t>Participants without a PCP are encouraged to register with the provincial registry for unattached patients.</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177330"/>
                  </a:ext>
                </a:extLst>
              </a:tr>
              <a:tr h="497863">
                <a:tc>
                  <a:txBody>
                    <a:bodyPr/>
                    <a:lstStyle/>
                    <a:p>
                      <a:pPr marL="0" marR="0" algn="ctr">
                        <a:lnSpc>
                          <a:spcPct val="107000"/>
                        </a:lnSpc>
                        <a:spcBef>
                          <a:spcPts val="240"/>
                        </a:spcBef>
                        <a:spcAft>
                          <a:spcPts val="0"/>
                        </a:spcAft>
                      </a:pPr>
                      <a:r>
                        <a:rPr lang="en-US" sz="900">
                          <a:solidFill>
                            <a:srgbClr val="FEFFFE"/>
                          </a:solidFill>
                          <a:effectLst/>
                          <a:latin typeface="+mn-lt"/>
                        </a:rPr>
                        <a:t>NS</a:t>
                      </a:r>
                      <a:endParaRPr lang="en-US" sz="900">
                        <a:solidFill>
                          <a:srgbClr val="FEFFFE"/>
                        </a:solidFill>
                        <a:effectLst/>
                        <a:latin typeface="+mn-lt"/>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240"/>
                        </a:spcAft>
                        <a:buFont typeface="Arial" panose="020B0604020202020204" pitchFamily="34" charset="0"/>
                        <a:buChar char="•"/>
                      </a:pPr>
                      <a:r>
                        <a:rPr lang="en-CA" sz="900" dirty="0">
                          <a:effectLst/>
                          <a:latin typeface="+mn-lt"/>
                        </a:rPr>
                        <a:t>PCP referral not required</a:t>
                      </a:r>
                      <a:endParaRPr lang="en-US" sz="900" dirty="0">
                        <a:effectLst/>
                        <a:latin typeface="+mn-lt"/>
                      </a:endParaRPr>
                    </a:p>
                    <a:p>
                      <a:pPr marL="171450" marR="0" lvl="0" indent="-171450">
                        <a:spcBef>
                          <a:spcPts val="0"/>
                        </a:spcBef>
                        <a:spcAft>
                          <a:spcPts val="0"/>
                        </a:spcAft>
                        <a:buFont typeface="Arial" panose="020B0604020202020204" pitchFamily="34" charset="0"/>
                        <a:buChar char="•"/>
                      </a:pPr>
                      <a:r>
                        <a:rPr lang="en-CA" sz="900" dirty="0">
                          <a:effectLst/>
                          <a:latin typeface="+mn-lt"/>
                        </a:rPr>
                        <a:t>PCP encourages patient participation</a:t>
                      </a:r>
                      <a:endParaRPr lang="en-US" sz="900" dirty="0">
                        <a:effectLst/>
                        <a:latin typeface="+mn-lt"/>
                      </a:endParaRPr>
                    </a:p>
                    <a:p>
                      <a:pPr marL="171450" marR="0" lvl="0" indent="-171450">
                        <a:spcBef>
                          <a:spcPts val="0"/>
                        </a:spcBef>
                        <a:spcAft>
                          <a:spcPts val="0"/>
                        </a:spcAft>
                        <a:buFont typeface="Arial" panose="020B0604020202020204" pitchFamily="34" charset="0"/>
                        <a:buChar char="•"/>
                      </a:pPr>
                      <a:r>
                        <a:rPr lang="en-CA" sz="900" dirty="0">
                          <a:effectLst/>
                          <a:latin typeface="+mn-lt"/>
                        </a:rPr>
                        <a:t>FIT available only through organized program</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0"/>
                        </a:spcBef>
                        <a:spcAft>
                          <a:spcPts val="0"/>
                        </a:spcAft>
                      </a:pPr>
                      <a:r>
                        <a:rPr lang="en-CA" sz="900" dirty="0">
                          <a:effectLst/>
                          <a:latin typeface="+mn-lt"/>
                        </a:rPr>
                        <a:t> </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0"/>
                        </a:spcBef>
                        <a:spcAft>
                          <a:spcPts val="0"/>
                        </a:spcAft>
                      </a:pPr>
                      <a:r>
                        <a:rPr lang="en-CA" sz="900">
                          <a:effectLst/>
                          <a:latin typeface="+mn-lt"/>
                        </a:rPr>
                        <a:t> </a:t>
                      </a:r>
                      <a:endParaRPr lang="en-US" sz="90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240"/>
                        </a:spcBef>
                        <a:spcAft>
                          <a:spcPts val="0"/>
                        </a:spcAft>
                        <a:buFont typeface="Arial" panose="020B0604020202020204" pitchFamily="34" charset="0"/>
                        <a:buChar char="•"/>
                      </a:pPr>
                      <a:r>
                        <a:rPr lang="en-CA" sz="900" dirty="0">
                          <a:effectLst/>
                          <a:latin typeface="+mn-lt"/>
                        </a:rPr>
                        <a:t>PCP not required; program coordinates all follow up for individuals regardless of whether or not they have a PCP</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7362882"/>
                  </a:ext>
                </a:extLst>
              </a:tr>
              <a:tr h="475833">
                <a:tc>
                  <a:txBody>
                    <a:bodyPr/>
                    <a:lstStyle/>
                    <a:p>
                      <a:pPr marL="0" marR="0" algn="ctr">
                        <a:lnSpc>
                          <a:spcPct val="107000"/>
                        </a:lnSpc>
                        <a:spcBef>
                          <a:spcPts val="240"/>
                        </a:spcBef>
                        <a:spcAft>
                          <a:spcPts val="240"/>
                        </a:spcAft>
                      </a:pPr>
                      <a:r>
                        <a:rPr lang="en-US" sz="900">
                          <a:solidFill>
                            <a:srgbClr val="FEFFFE"/>
                          </a:solidFill>
                          <a:effectLst/>
                          <a:latin typeface="+mn-lt"/>
                        </a:rPr>
                        <a:t>PE</a:t>
                      </a:r>
                      <a:endParaRPr lang="en-US" sz="900">
                        <a:solidFill>
                          <a:srgbClr val="FEFFFE"/>
                        </a:solidFill>
                        <a:effectLst/>
                        <a:latin typeface="+mn-lt"/>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240"/>
                        </a:spcAft>
                        <a:buFont typeface="Arial" panose="020B0604020202020204" pitchFamily="34" charset="0"/>
                        <a:buChar char="•"/>
                      </a:pPr>
                      <a:r>
                        <a:rPr lang="en-CA" sz="900" dirty="0">
                          <a:effectLst/>
                          <a:latin typeface="+mn-lt"/>
                        </a:rPr>
                        <a:t>PCP referral not required</a:t>
                      </a:r>
                      <a:endParaRPr lang="en-US" sz="900" dirty="0">
                        <a:effectLst/>
                        <a:latin typeface="+mn-lt"/>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240"/>
                        </a:spcBef>
                        <a:spcAft>
                          <a:spcPts val="240"/>
                        </a:spcAft>
                      </a:pPr>
                      <a:r>
                        <a:rPr lang="en-CA" sz="900">
                          <a:effectLst/>
                          <a:latin typeface="+mn-lt"/>
                        </a:rPr>
                        <a:t> </a:t>
                      </a:r>
                      <a:endParaRPr lang="en-US" sz="90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240"/>
                        </a:spcBef>
                        <a:spcAft>
                          <a:spcPts val="240"/>
                        </a:spcAft>
                      </a:pPr>
                      <a:r>
                        <a:rPr lang="en-CA" sz="900" dirty="0">
                          <a:effectLst/>
                          <a:latin typeface="+mn-lt"/>
                        </a:rPr>
                        <a:t>Yes, by letter</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pPr>
                      <a:r>
                        <a:rPr lang="en-CA" sz="900" dirty="0">
                          <a:effectLst/>
                          <a:latin typeface="+mn-lt"/>
                        </a:rPr>
                        <a:t>If a participant has no PCP, program will connect them with a provider who can manage the follow-up process</a:t>
                      </a:r>
                      <a:endParaRPr lang="en-US" sz="900" dirty="0">
                        <a:effectLst/>
                        <a:latin typeface="+mn-lt"/>
                      </a:endParaRPr>
                    </a:p>
                    <a:p>
                      <a:pPr marL="171450" marR="0" lvl="0" indent="-171450">
                        <a:spcBef>
                          <a:spcPts val="0"/>
                        </a:spcBef>
                        <a:spcAft>
                          <a:spcPts val="0"/>
                        </a:spcAft>
                        <a:buFont typeface="Arial" panose="020B0604020202020204" pitchFamily="34" charset="0"/>
                        <a:buChar char="•"/>
                      </a:pPr>
                      <a:r>
                        <a:rPr lang="en-CA" sz="900" dirty="0">
                          <a:effectLst/>
                          <a:latin typeface="+mn-lt"/>
                        </a:rPr>
                        <a:t>Contact information for this provider sent to the patient in the same letter as results</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53031"/>
                  </a:ext>
                </a:extLst>
              </a:tr>
              <a:tr h="486316">
                <a:tc>
                  <a:txBody>
                    <a:bodyPr/>
                    <a:lstStyle/>
                    <a:p>
                      <a:pPr marL="0" marR="0" algn="ctr">
                        <a:lnSpc>
                          <a:spcPct val="107000"/>
                        </a:lnSpc>
                        <a:spcBef>
                          <a:spcPts val="240"/>
                        </a:spcBef>
                        <a:spcAft>
                          <a:spcPts val="240"/>
                        </a:spcAft>
                      </a:pPr>
                      <a:r>
                        <a:rPr lang="en-US" sz="900" dirty="0">
                          <a:solidFill>
                            <a:srgbClr val="FEFFFE"/>
                          </a:solidFill>
                          <a:effectLst/>
                          <a:latin typeface="+mn-lt"/>
                        </a:rPr>
                        <a:t>NL</a:t>
                      </a:r>
                      <a:endParaRPr lang="en-US" sz="900" dirty="0">
                        <a:solidFill>
                          <a:srgbClr val="FEFFFE"/>
                        </a:solidFill>
                        <a:effectLst/>
                        <a:latin typeface="+mn-lt"/>
                        <a:ea typeface="Yu Mincho" panose="02020400000000000000" pitchFamily="18" charset="-128"/>
                        <a:cs typeface="Arial" panose="020B0604020202020204" pitchFamily="34" charset="0"/>
                      </a:endParaRPr>
                    </a:p>
                  </a:txBody>
                  <a:tcPr marL="25521" marR="255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240"/>
                        </a:spcAft>
                        <a:buFont typeface="Arial" panose="020B0604020202020204" pitchFamily="34" charset="0"/>
                        <a:buChar char="•"/>
                      </a:pPr>
                      <a:r>
                        <a:rPr lang="en-CA" sz="900" dirty="0">
                          <a:effectLst/>
                          <a:latin typeface="+mn-lt"/>
                        </a:rPr>
                        <a:t>PCP referral not required</a:t>
                      </a:r>
                      <a:endParaRPr lang="en-US" sz="900" dirty="0">
                        <a:effectLst/>
                        <a:latin typeface="+mn-lt"/>
                      </a:endParaRPr>
                    </a:p>
                    <a:p>
                      <a:pPr marL="171450" marR="0" lvl="0" indent="-171450">
                        <a:spcBef>
                          <a:spcPts val="0"/>
                        </a:spcBef>
                        <a:spcAft>
                          <a:spcPts val="240"/>
                        </a:spcAft>
                        <a:buFont typeface="Arial" panose="020B0604020202020204" pitchFamily="34" charset="0"/>
                        <a:buChar char="•"/>
                      </a:pPr>
                      <a:r>
                        <a:rPr lang="en-CA" sz="900" dirty="0">
                          <a:effectLst/>
                          <a:latin typeface="+mn-lt"/>
                        </a:rPr>
                        <a:t>PCP can submit referral by fax to program and kit will be mailed to participant</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240"/>
                        </a:spcBef>
                        <a:spcAft>
                          <a:spcPts val="240"/>
                        </a:spcAft>
                      </a:pPr>
                      <a:r>
                        <a:rPr lang="en-CA" sz="900">
                          <a:effectLst/>
                          <a:latin typeface="+mn-lt"/>
                        </a:rPr>
                        <a:t> </a:t>
                      </a:r>
                      <a:endParaRPr lang="en-US" sz="90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570" marR="0" indent="0">
                        <a:spcBef>
                          <a:spcPts val="240"/>
                        </a:spcBef>
                        <a:spcAft>
                          <a:spcPts val="240"/>
                        </a:spcAft>
                      </a:pPr>
                      <a:r>
                        <a:rPr lang="en-CA" sz="900" dirty="0">
                          <a:effectLst/>
                          <a:latin typeface="+mn-lt"/>
                        </a:rPr>
                        <a:t> </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240"/>
                        </a:spcBef>
                        <a:spcAft>
                          <a:spcPts val="240"/>
                        </a:spcAft>
                        <a:buFont typeface="Arial" panose="020B0604020202020204" pitchFamily="34" charset="0"/>
                        <a:buChar char="•"/>
                      </a:pPr>
                      <a:r>
                        <a:rPr lang="en-CA" sz="900" dirty="0">
                          <a:effectLst/>
                          <a:latin typeface="+mn-lt"/>
                        </a:rPr>
                        <a:t>Follow up coordinated by the program, PCP not required (program Medical Director acts as physician of referral)</a:t>
                      </a:r>
                      <a:endParaRPr lang="en-US" sz="900" dirty="0">
                        <a:solidFill>
                          <a:srgbClr val="262626"/>
                        </a:solidFill>
                        <a:effectLst/>
                        <a:latin typeface="+mn-lt"/>
                        <a:ea typeface="Yu Mincho" panose="02020400000000000000" pitchFamily="18" charset="-128"/>
                        <a:cs typeface="Segoe UI Emoji" panose="020B0502040204020203" pitchFamily="34" charset="0"/>
                      </a:endParaRPr>
                    </a:p>
                  </a:txBody>
                  <a:tcPr marL="25521" marR="255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422132"/>
                  </a:ext>
                </a:extLst>
              </a:tr>
            </a:tbl>
          </a:graphicData>
        </a:graphic>
      </p:graphicFrame>
      <p:sp>
        <p:nvSpPr>
          <p:cNvPr id="6" name="Title 7">
            <a:extLst>
              <a:ext uri="{FF2B5EF4-FFF2-40B4-BE49-F238E27FC236}">
                <a16:creationId xmlns:a16="http://schemas.microsoft.com/office/drawing/2014/main" id="{D7F963F3-E30F-36E6-8912-6B43A75CC720}"/>
              </a:ext>
            </a:extLst>
          </p:cNvPr>
          <p:cNvSpPr>
            <a:spLocks noGrp="1"/>
          </p:cNvSpPr>
          <p:nvPr>
            <p:ph type="title"/>
          </p:nvPr>
        </p:nvSpPr>
        <p:spPr>
          <a:xfrm>
            <a:off x="298939" y="136525"/>
            <a:ext cx="10380662" cy="752475"/>
          </a:xfrm>
        </p:spPr>
        <p:txBody>
          <a:bodyPr>
            <a:normAutofit/>
          </a:bodyPr>
          <a:lstStyle/>
          <a:p>
            <a:r>
              <a:rPr lang="en-US" sz="1600" dirty="0"/>
              <a:t>Screening Process for Participants with no PCP (2/2)</a:t>
            </a:r>
          </a:p>
        </p:txBody>
      </p:sp>
      <p:sp>
        <p:nvSpPr>
          <p:cNvPr id="7" name="TextBox 6">
            <a:extLst>
              <a:ext uri="{FF2B5EF4-FFF2-40B4-BE49-F238E27FC236}">
                <a16:creationId xmlns:a16="http://schemas.microsoft.com/office/drawing/2014/main" id="{D8411A2D-BD6D-C761-02C6-09344D899867}"/>
              </a:ext>
            </a:extLst>
          </p:cNvPr>
          <p:cNvSpPr txBox="1"/>
          <p:nvPr/>
        </p:nvSpPr>
        <p:spPr>
          <a:xfrm>
            <a:off x="234696" y="4627283"/>
            <a:ext cx="11722608" cy="246221"/>
          </a:xfrm>
          <a:prstGeom prst="rect">
            <a:avLst/>
          </a:prstGeom>
          <a:noFill/>
        </p:spPr>
        <p:txBody>
          <a:bodyPr wrap="square">
            <a:spAutoFit/>
          </a:bodyPr>
          <a:lstStyle/>
          <a:p>
            <a:r>
              <a:rPr lang="en-US" sz="1000" dirty="0">
                <a:effectLst/>
                <a:latin typeface="Calibri" panose="020F0502020204030204" pitchFamily="34" charset="0"/>
                <a:ea typeface="Yu Mincho" panose="02020400000000000000" pitchFamily="18" charset="-128"/>
              </a:rPr>
              <a:t>QC: *Currently working on an expanded access strategy in opportunistic mode for people who do not have easy access to a PCP.</a:t>
            </a:r>
            <a:endParaRPr lang="en-US" sz="1000" dirty="0"/>
          </a:p>
        </p:txBody>
      </p:sp>
    </p:spTree>
    <p:extLst>
      <p:ext uri="{BB962C8B-B14F-4D97-AF65-F5344CB8AC3E}">
        <p14:creationId xmlns:p14="http://schemas.microsoft.com/office/powerpoint/2010/main" val="3541013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D7F963F3-E30F-36E6-8912-6B43A75CC720}"/>
              </a:ext>
            </a:extLst>
          </p:cNvPr>
          <p:cNvSpPr>
            <a:spLocks noGrp="1"/>
          </p:cNvSpPr>
          <p:nvPr>
            <p:ph type="title"/>
          </p:nvPr>
        </p:nvSpPr>
        <p:spPr>
          <a:xfrm>
            <a:off x="170451" y="397929"/>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Limits on Colonoscopy as a Primary Test for Screening Individuals at Average Risk</a:t>
            </a:r>
          </a:p>
        </p:txBody>
      </p:sp>
      <p:graphicFrame>
        <p:nvGraphicFramePr>
          <p:cNvPr id="2" name="Table 1">
            <a:extLst>
              <a:ext uri="{FF2B5EF4-FFF2-40B4-BE49-F238E27FC236}">
                <a16:creationId xmlns:a16="http://schemas.microsoft.com/office/drawing/2014/main" id="{A6B4416B-B2BC-B1AC-2963-C4E40E44A6DA}"/>
              </a:ext>
            </a:extLst>
          </p:cNvPr>
          <p:cNvGraphicFramePr>
            <a:graphicFrameLocks noGrp="1"/>
          </p:cNvGraphicFramePr>
          <p:nvPr>
            <p:extLst>
              <p:ext uri="{D42A27DB-BD31-4B8C-83A1-F6EECF244321}">
                <p14:modId xmlns:p14="http://schemas.microsoft.com/office/powerpoint/2010/main" val="3748812453"/>
              </p:ext>
            </p:extLst>
          </p:nvPr>
        </p:nvGraphicFramePr>
        <p:xfrm>
          <a:off x="170451" y="1147797"/>
          <a:ext cx="11722609" cy="3705151"/>
        </p:xfrm>
        <a:graphic>
          <a:graphicData uri="http://schemas.openxmlformats.org/drawingml/2006/table">
            <a:tbl>
              <a:tblPr firstRow="1" firstCol="1" bandRow="1">
                <a:tableStyleId>{7E9639D4-E3E2-4D34-9284-5A2195B3D0D7}</a:tableStyleId>
              </a:tblPr>
              <a:tblGrid>
                <a:gridCol w="667748">
                  <a:extLst>
                    <a:ext uri="{9D8B030D-6E8A-4147-A177-3AD203B41FA5}">
                      <a16:colId xmlns:a16="http://schemas.microsoft.com/office/drawing/2014/main" val="307146449"/>
                    </a:ext>
                  </a:extLst>
                </a:gridCol>
                <a:gridCol w="2466975">
                  <a:extLst>
                    <a:ext uri="{9D8B030D-6E8A-4147-A177-3AD203B41FA5}">
                      <a16:colId xmlns:a16="http://schemas.microsoft.com/office/drawing/2014/main" val="3789611307"/>
                    </a:ext>
                  </a:extLst>
                </a:gridCol>
                <a:gridCol w="2105025">
                  <a:extLst>
                    <a:ext uri="{9D8B030D-6E8A-4147-A177-3AD203B41FA5}">
                      <a16:colId xmlns:a16="http://schemas.microsoft.com/office/drawing/2014/main" val="3850661159"/>
                    </a:ext>
                  </a:extLst>
                </a:gridCol>
                <a:gridCol w="2352675">
                  <a:extLst>
                    <a:ext uri="{9D8B030D-6E8A-4147-A177-3AD203B41FA5}">
                      <a16:colId xmlns:a16="http://schemas.microsoft.com/office/drawing/2014/main" val="2851408894"/>
                    </a:ext>
                  </a:extLst>
                </a:gridCol>
                <a:gridCol w="4130186">
                  <a:extLst>
                    <a:ext uri="{9D8B030D-6E8A-4147-A177-3AD203B41FA5}">
                      <a16:colId xmlns:a16="http://schemas.microsoft.com/office/drawing/2014/main" val="3198371950"/>
                    </a:ext>
                  </a:extLst>
                </a:gridCol>
              </a:tblGrid>
              <a:tr h="382558">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Access is limited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Considering or planning to limit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No current plans to limit access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Guidelines on use of FIT and colonoscopy for screening individuals at average risk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626285869"/>
                  </a:ext>
                </a:extLst>
              </a:tr>
              <a:tr h="314075">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dirty="0">
                          <a:effectLst/>
                        </a:rPr>
                        <a:t>Current guidelines indicate that average risk individuals should be screened by FIT test, but guidelines are not enforced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8796054"/>
                  </a:ext>
                </a:extLst>
              </a:tr>
              <a:tr h="142753">
                <a:tc>
                  <a:txBody>
                    <a:bodyPr/>
                    <a:lstStyle/>
                    <a:p>
                      <a:pPr marL="0" marR="0" algn="ctr">
                        <a:lnSpc>
                          <a:spcPct val="107000"/>
                        </a:lnSpc>
                        <a:spcBef>
                          <a:spcPts val="0"/>
                        </a:spcBef>
                        <a:spcAft>
                          <a:spcPts val="0"/>
                        </a:spcAft>
                        <a:tabLst>
                          <a:tab pos="5280025" algn="l"/>
                        </a:tabLs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Referral required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1084592"/>
                  </a:ext>
                </a:extLst>
              </a:tr>
              <a:tr h="294909">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NU</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720"/>
                        </a:spcBef>
                        <a:spcAft>
                          <a:spcPts val="720"/>
                        </a:spcAft>
                      </a:pPr>
                      <a:r>
                        <a:rPr lang="en-US" sz="900" dirty="0">
                          <a:effectLst/>
                        </a:rPr>
                        <a:t>✓	Referral required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a:effectLst/>
                        </a:rPr>
                        <a:t>Current guidelines indicate average risk individuals are screened by FIT Scopes are performed out of territory for many communities in Nuanvut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717198"/>
                  </a:ext>
                </a:extLst>
              </a:tr>
              <a:tr h="281354">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a:effectLst/>
                        </a:rPr>
                        <a:t>The Guidelines and Protocols Advisory Committee (GPAC) guidelines in BC outline the screening recommendations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9591365"/>
                  </a:ext>
                </a:extLst>
              </a:tr>
              <a:tr h="205349">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AB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800"/>
                        </a:spcAft>
                      </a:pPr>
                      <a:r>
                        <a:rPr lang="en-US" sz="900" dirty="0">
                          <a:effectLst/>
                        </a:rPr>
                        <a:t>✓	Referral is required.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a:effectLst/>
                        </a:rPr>
                        <a:t>Strongly recommend the use of FIT for average risk</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5018556"/>
                  </a:ext>
                </a:extLst>
              </a:tr>
              <a:tr h="257908">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a:effectLst/>
                        </a:rPr>
                        <a:t>Current guidelines indicate that average risk individuals should be screened by FIT test, but guidelines are not enforced</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7349999"/>
                  </a:ext>
                </a:extLst>
              </a:tr>
              <a:tr h="174088">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MB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a:effectLst/>
                        </a:rPr>
                        <a:t>No current plans, but strongly recommend the use of FOBT for average risk screening</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7074013"/>
                  </a:ext>
                </a:extLst>
              </a:tr>
              <a:tr h="501345">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705485" marR="0" lvl="1" indent="-228600" algn="ctr">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Continue to consider additional strategies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dirty="0">
                          <a:effectLst/>
                        </a:rPr>
                        <a:t>The program continues to recommend against colonoscopy for screening people at average risk. We have reinforced this message to providers and facilities performing colonoscopy to help the system manage during the pandemic.</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9477694"/>
                  </a:ext>
                </a:extLst>
              </a:tr>
              <a:tr h="142753">
                <a:tc>
                  <a:txBody>
                    <a:bodyPr/>
                    <a:lstStyle/>
                    <a:p>
                      <a:pPr marL="0" marR="0" algn="ctr">
                        <a:lnSpc>
                          <a:spcPct val="107000"/>
                        </a:lnSpc>
                        <a:spcBef>
                          <a:spcPts val="0"/>
                        </a:spcBef>
                        <a:spcAft>
                          <a:spcPts val="0"/>
                        </a:spcAft>
                        <a:tabLst>
                          <a:tab pos="5280025" algn="l"/>
                        </a:tabLs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410453"/>
                  </a:ext>
                </a:extLst>
              </a:tr>
              <a:tr h="332825">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NB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dirty="0">
                          <a:effectLst/>
                        </a:rPr>
                        <a:t>FIT is only available through the NB Colon Cancer Screening Program. Current guidelines do not recommend colonoscopy as a primary screening test for average risk.</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913733"/>
                  </a:ext>
                </a:extLst>
              </a:tr>
              <a:tr h="304800">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NS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FIT is strongly encouraged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dirty="0">
                          <a:effectLst/>
                        </a:rPr>
                        <a:t>Strongly recommend the use of FIT for average risk. Colonoscopy screening for average risk individuals is strongly discouraged.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05504"/>
                  </a:ext>
                </a:extLst>
              </a:tr>
              <a:tr h="195384">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PE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FIT is strongly encouraged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dirty="0">
                          <a:effectLst/>
                        </a:rPr>
                        <a:t>Current guidelines indicate that average risk individuals should be screened by FIT test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60293"/>
                  </a:ext>
                </a:extLst>
              </a:tr>
              <a:tr h="63221">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48285" marR="0" indent="-228600" algn="ctr">
                        <a:lnSpc>
                          <a:spcPct val="107000"/>
                        </a:lnSpc>
                        <a:spcBef>
                          <a:spcPts val="0"/>
                        </a:spcBef>
                        <a:spcAft>
                          <a:spcPts val="0"/>
                        </a:spcAft>
                        <a:tabLst>
                          <a:tab pos="5280025" algn="l"/>
                        </a:tabLst>
                      </a:pPr>
                      <a:r>
                        <a:rPr lang="en-US" sz="900" dirty="0">
                          <a:effectLst/>
                        </a:rPr>
                        <a:t>✓	FIT is strongly encouraged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8450" marR="8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210136"/>
                  </a:ext>
                </a:extLst>
              </a:tr>
            </a:tbl>
          </a:graphicData>
        </a:graphic>
      </p:graphicFrame>
      <p:sp>
        <p:nvSpPr>
          <p:cNvPr id="4" name="TextBox 3">
            <a:extLst>
              <a:ext uri="{FF2B5EF4-FFF2-40B4-BE49-F238E27FC236}">
                <a16:creationId xmlns:a16="http://schemas.microsoft.com/office/drawing/2014/main" id="{C4F26E58-2049-5798-4BC1-60869419D19D}"/>
              </a:ext>
            </a:extLst>
          </p:cNvPr>
          <p:cNvSpPr txBox="1"/>
          <p:nvPr/>
        </p:nvSpPr>
        <p:spPr>
          <a:xfrm>
            <a:off x="107929" y="4852948"/>
            <a:ext cx="11722609" cy="249684"/>
          </a:xfrm>
          <a:prstGeom prst="rect">
            <a:avLst/>
          </a:prstGeom>
          <a:noFill/>
        </p:spPr>
        <p:txBody>
          <a:bodyPr wrap="square">
            <a:spAutoFit/>
          </a:bodyPr>
          <a:lstStyle/>
          <a:p>
            <a:pPr marL="0" marR="0">
              <a:lnSpc>
                <a:spcPct val="107000"/>
              </a:lnSpc>
              <a:spcBef>
                <a:spcPts val="60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ON: *</a:t>
            </a:r>
            <a:r>
              <a:rPr lang="en-US" sz="1000" dirty="0">
                <a:solidFill>
                  <a:srgbClr val="727272"/>
                </a:solidFill>
                <a:effectLst/>
                <a:latin typeface="Calibri" panose="020F0502020204030204" pitchFamily="34" charset="0"/>
                <a:ea typeface="Yu Mincho" panose="02020400000000000000" pitchFamily="18" charset="-128"/>
                <a:cs typeface="Calibri" panose="020F0502020204030204" pitchFamily="34" charset="0"/>
              </a:rPr>
              <a:t> </a:t>
            </a:r>
            <a:r>
              <a:rPr lang="en-US" sz="1000" dirty="0">
                <a:effectLst/>
                <a:latin typeface="Calibri" panose="020F0502020204030204" pitchFamily="34" charset="0"/>
                <a:ea typeface="Yu Mincho" panose="02020400000000000000" pitchFamily="18" charset="-128"/>
                <a:cs typeface="Calibri" panose="020F0502020204030204" pitchFamily="34" charset="0"/>
              </a:rPr>
              <a:t>With the transition to FIT, Ontario Health (Cancer Care Ontario) adjusted colonoscopy funding models to ensure endoscopists are being appropriately funded for high-yield procedures (FIT positive colonoscopies)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65264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D7F963F3-E30F-36E6-8912-6B43A75CC720}"/>
              </a:ext>
            </a:extLst>
          </p:cNvPr>
          <p:cNvSpPr>
            <a:spLocks noGrp="1"/>
          </p:cNvSpPr>
          <p:nvPr>
            <p:ph type="title"/>
          </p:nvPr>
        </p:nvSpPr>
        <p:spPr>
          <a:xfrm>
            <a:off x="170452" y="375017"/>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Returning the Colorectal Screening Test</a:t>
            </a:r>
          </a:p>
        </p:txBody>
      </p:sp>
      <p:graphicFrame>
        <p:nvGraphicFramePr>
          <p:cNvPr id="3" name="Table 2">
            <a:extLst>
              <a:ext uri="{FF2B5EF4-FFF2-40B4-BE49-F238E27FC236}">
                <a16:creationId xmlns:a16="http://schemas.microsoft.com/office/drawing/2014/main" id="{734BDE5D-5150-1381-DD24-F77122E09D67}"/>
              </a:ext>
            </a:extLst>
          </p:cNvPr>
          <p:cNvGraphicFramePr>
            <a:graphicFrameLocks noGrp="1"/>
          </p:cNvGraphicFramePr>
          <p:nvPr>
            <p:extLst>
              <p:ext uri="{D42A27DB-BD31-4B8C-83A1-F6EECF244321}">
                <p14:modId xmlns:p14="http://schemas.microsoft.com/office/powerpoint/2010/main" val="4133427893"/>
              </p:ext>
            </p:extLst>
          </p:nvPr>
        </p:nvGraphicFramePr>
        <p:xfrm>
          <a:off x="170453" y="1423987"/>
          <a:ext cx="11392897" cy="2761382"/>
        </p:xfrm>
        <a:graphic>
          <a:graphicData uri="http://schemas.openxmlformats.org/drawingml/2006/table">
            <a:tbl>
              <a:tblPr firstRow="1" firstCol="1" bandRow="1">
                <a:tableStyleId>{7E9639D4-E3E2-4D34-9284-5A2195B3D0D7}</a:tableStyleId>
              </a:tblPr>
              <a:tblGrid>
                <a:gridCol w="1146750">
                  <a:extLst>
                    <a:ext uri="{9D8B030D-6E8A-4147-A177-3AD203B41FA5}">
                      <a16:colId xmlns:a16="http://schemas.microsoft.com/office/drawing/2014/main" val="333643535"/>
                    </a:ext>
                  </a:extLst>
                </a:gridCol>
                <a:gridCol w="2563885">
                  <a:extLst>
                    <a:ext uri="{9D8B030D-6E8A-4147-A177-3AD203B41FA5}">
                      <a16:colId xmlns:a16="http://schemas.microsoft.com/office/drawing/2014/main" val="3267920807"/>
                    </a:ext>
                  </a:extLst>
                </a:gridCol>
                <a:gridCol w="2761107">
                  <a:extLst>
                    <a:ext uri="{9D8B030D-6E8A-4147-A177-3AD203B41FA5}">
                      <a16:colId xmlns:a16="http://schemas.microsoft.com/office/drawing/2014/main" val="1225693205"/>
                    </a:ext>
                  </a:extLst>
                </a:gridCol>
                <a:gridCol w="2488753">
                  <a:extLst>
                    <a:ext uri="{9D8B030D-6E8A-4147-A177-3AD203B41FA5}">
                      <a16:colId xmlns:a16="http://schemas.microsoft.com/office/drawing/2014/main" val="3524060222"/>
                    </a:ext>
                  </a:extLst>
                </a:gridCol>
                <a:gridCol w="2432402">
                  <a:extLst>
                    <a:ext uri="{9D8B030D-6E8A-4147-A177-3AD203B41FA5}">
                      <a16:colId xmlns:a16="http://schemas.microsoft.com/office/drawing/2014/main" val="685540681"/>
                    </a:ext>
                  </a:extLst>
                </a:gridCol>
              </a:tblGrid>
              <a:tr h="233734">
                <a:tc>
                  <a:txBody>
                    <a:bodyPr/>
                    <a:lstStyle/>
                    <a:p>
                      <a:pPr marL="0" marR="0" algn="ctr">
                        <a:lnSpc>
                          <a:spcPct val="107000"/>
                        </a:lnSpc>
                        <a:spcBef>
                          <a:spcPts val="24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Drop off at community hospital/ health center</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Drop off at pick up location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Drop off at lab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Mail using postage paid envelope provided with kit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017108224"/>
                  </a:ext>
                </a:extLst>
              </a:tr>
              <a:tr h="193116">
                <a:tc>
                  <a:txBody>
                    <a:bodyPr/>
                    <a:lstStyle/>
                    <a:p>
                      <a:pPr marL="0" marR="0" algn="ctr">
                        <a:lnSpc>
                          <a:spcPct val="107000"/>
                        </a:lnSpc>
                        <a:spcBef>
                          <a:spcPts val="240"/>
                        </a:spcBef>
                        <a:spcAft>
                          <a:spcPts val="24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marR="0" indent="0" algn="ctr">
                        <a:spcBef>
                          <a:spcPts val="10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0448263"/>
                  </a:ext>
                </a:extLst>
              </a:tr>
              <a:tr h="193116">
                <a:tc>
                  <a:txBody>
                    <a:bodyPr/>
                    <a:lstStyle/>
                    <a:p>
                      <a:pPr marL="0" marR="0" algn="ctr">
                        <a:lnSpc>
                          <a:spcPct val="107000"/>
                        </a:lnSpc>
                        <a:spcBef>
                          <a:spcPts val="240"/>
                        </a:spcBef>
                        <a:spcAft>
                          <a:spcPts val="240"/>
                        </a:spcAft>
                      </a:pPr>
                      <a:r>
                        <a:rPr lang="en-US" sz="900" dirty="0">
                          <a:solidFill>
                            <a:srgbClr val="FEFFFE"/>
                          </a:solidFill>
                          <a:effectLst/>
                        </a:rPr>
                        <a:t>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577399"/>
                  </a:ext>
                </a:extLst>
              </a:tr>
              <a:tr h="0">
                <a:tc>
                  <a:txBody>
                    <a:bodyPr/>
                    <a:lstStyle/>
                    <a:p>
                      <a:pPr marL="0" marR="0" algn="ctr">
                        <a:lnSpc>
                          <a:spcPct val="107000"/>
                        </a:lnSpc>
                        <a:spcBef>
                          <a:spcPts val="240"/>
                        </a:spcBef>
                        <a:spcAft>
                          <a:spcPts val="240"/>
                        </a:spcAft>
                      </a:pPr>
                      <a:r>
                        <a:rPr lang="en-US" sz="900" dirty="0">
                          <a:solidFill>
                            <a:srgbClr val="FEFFFE"/>
                          </a:solidFill>
                          <a:effectLst/>
                        </a:rPr>
                        <a:t>NU</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pPr>
                      <a:r>
                        <a:rPr lang="en-US" sz="900" dirty="0">
                          <a:effectLst/>
                        </a:rPr>
                        <a:t>✓</a:t>
                      </a: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marR="0" indent="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7409547"/>
                  </a:ext>
                </a:extLst>
              </a:tr>
              <a:tr h="193116">
                <a:tc>
                  <a:txBody>
                    <a:bodyPr/>
                    <a:lstStyle/>
                    <a:p>
                      <a:pPr marL="0" marR="0" algn="ctr">
                        <a:lnSpc>
                          <a:spcPct val="107000"/>
                        </a:lnSpc>
                        <a:spcBef>
                          <a:spcPts val="240"/>
                        </a:spcBef>
                        <a:spcAft>
                          <a:spcPts val="24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662541"/>
                  </a:ext>
                </a:extLst>
              </a:tr>
              <a:tr h="193116">
                <a:tc>
                  <a:txBody>
                    <a:bodyPr/>
                    <a:lstStyle/>
                    <a:p>
                      <a:pPr marL="0" marR="0" algn="ctr">
                        <a:lnSpc>
                          <a:spcPct val="107000"/>
                        </a:lnSpc>
                        <a:spcBef>
                          <a:spcPts val="240"/>
                        </a:spcBef>
                        <a:spcAft>
                          <a:spcPts val="24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marR="0" indent="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marR="0" indent="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263421"/>
                  </a:ext>
                </a:extLst>
              </a:tr>
              <a:tr h="193116">
                <a:tc>
                  <a:txBody>
                    <a:bodyPr/>
                    <a:lstStyle/>
                    <a:p>
                      <a:pPr marL="0" marR="0" algn="ctr">
                        <a:lnSpc>
                          <a:spcPct val="107000"/>
                        </a:lnSpc>
                        <a:spcBef>
                          <a:spcPts val="240"/>
                        </a:spcBef>
                        <a:spcAft>
                          <a:spcPts val="24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marR="0" indent="0" algn="ctr">
                        <a:spcBef>
                          <a:spcPts val="10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7207906"/>
                  </a:ext>
                </a:extLst>
              </a:tr>
              <a:tr h="193116">
                <a:tc>
                  <a:txBody>
                    <a:bodyPr/>
                    <a:lstStyle/>
                    <a:p>
                      <a:pPr marL="0" marR="0" algn="ctr">
                        <a:lnSpc>
                          <a:spcPct val="107000"/>
                        </a:lnSpc>
                        <a:spcBef>
                          <a:spcPts val="240"/>
                        </a:spcBef>
                        <a:spcAft>
                          <a:spcPts val="24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7015500"/>
                  </a:ext>
                </a:extLst>
              </a:tr>
              <a:tr h="193116">
                <a:tc>
                  <a:txBody>
                    <a:bodyPr/>
                    <a:lstStyle/>
                    <a:p>
                      <a:pPr marL="0" marR="0" algn="ctr">
                        <a:lnSpc>
                          <a:spcPct val="107000"/>
                        </a:lnSpc>
                        <a:spcBef>
                          <a:spcPts val="240"/>
                        </a:spcBef>
                        <a:spcAft>
                          <a:spcPts val="240"/>
                        </a:spcAf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10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34856"/>
                  </a:ext>
                </a:extLst>
              </a:tr>
              <a:tr h="193116">
                <a:tc>
                  <a:txBody>
                    <a:bodyPr/>
                    <a:lstStyle/>
                    <a:p>
                      <a:pPr marL="0" marR="0" algn="ctr">
                        <a:lnSpc>
                          <a:spcPct val="107000"/>
                        </a:lnSpc>
                        <a:spcBef>
                          <a:spcPts val="240"/>
                        </a:spcBef>
                        <a:spcAft>
                          <a:spcPts val="24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2020570"/>
                  </a:ext>
                </a:extLst>
              </a:tr>
              <a:tr h="193116">
                <a:tc>
                  <a:txBody>
                    <a:bodyPr/>
                    <a:lstStyle/>
                    <a:p>
                      <a:pPr marL="0" marR="0" algn="ctr">
                        <a:lnSpc>
                          <a:spcPct val="107000"/>
                        </a:lnSpc>
                        <a:spcBef>
                          <a:spcPts val="240"/>
                        </a:spcBef>
                        <a:spcAft>
                          <a:spcPts val="24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10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130927"/>
                  </a:ext>
                </a:extLst>
              </a:tr>
              <a:tr h="193116">
                <a:tc>
                  <a:txBody>
                    <a:bodyPr/>
                    <a:lstStyle/>
                    <a:p>
                      <a:pPr marL="0" marR="0" algn="ctr">
                        <a:lnSpc>
                          <a:spcPct val="107000"/>
                        </a:lnSpc>
                        <a:spcBef>
                          <a:spcPts val="240"/>
                        </a:spcBef>
                        <a:spcAft>
                          <a:spcPts val="24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10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2470417"/>
                  </a:ext>
                </a:extLst>
              </a:tr>
              <a:tr h="209814">
                <a:tc>
                  <a:txBody>
                    <a:bodyPr/>
                    <a:lstStyle/>
                    <a:p>
                      <a:pPr marL="0" marR="0" algn="ctr">
                        <a:lnSpc>
                          <a:spcPct val="107000"/>
                        </a:lnSpc>
                        <a:spcBef>
                          <a:spcPts val="240"/>
                        </a:spcBef>
                        <a:spcAft>
                          <a:spcPts val="24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10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4085466"/>
                  </a:ext>
                </a:extLst>
              </a:tr>
              <a:tr h="193116">
                <a:tc>
                  <a:txBody>
                    <a:bodyPr/>
                    <a:lstStyle/>
                    <a:p>
                      <a:pPr marL="0" marR="0" algn="ctr">
                        <a:lnSpc>
                          <a:spcPct val="107000"/>
                        </a:lnSpc>
                        <a:spcBef>
                          <a:spcPts val="240"/>
                        </a:spcBef>
                        <a:spcAft>
                          <a:spcPts val="24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10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043592"/>
                  </a:ext>
                </a:extLst>
              </a:tr>
            </a:tbl>
          </a:graphicData>
        </a:graphic>
      </p:graphicFrame>
      <p:sp>
        <p:nvSpPr>
          <p:cNvPr id="7" name="TextBox 6">
            <a:extLst>
              <a:ext uri="{FF2B5EF4-FFF2-40B4-BE49-F238E27FC236}">
                <a16:creationId xmlns:a16="http://schemas.microsoft.com/office/drawing/2014/main" id="{AD922607-6F8E-6C59-4CFE-D10227282075}"/>
              </a:ext>
            </a:extLst>
          </p:cNvPr>
          <p:cNvSpPr txBox="1"/>
          <p:nvPr/>
        </p:nvSpPr>
        <p:spPr>
          <a:xfrm>
            <a:off x="170452" y="4317741"/>
            <a:ext cx="11554820" cy="530338"/>
          </a:xfrm>
          <a:prstGeom prst="rect">
            <a:avLst/>
          </a:prstGeom>
          <a:noFill/>
        </p:spPr>
        <p:txBody>
          <a:bodyPr wrap="square">
            <a:spAutoFit/>
          </a:bodyPr>
          <a:lstStyle/>
          <a:p>
            <a:pPr marL="0" marR="0">
              <a:lnSpc>
                <a:spcPct val="107000"/>
              </a:lnSpc>
              <a:spcBef>
                <a:spcPts val="600"/>
              </a:spcBef>
              <a:spcAft>
                <a:spcPts val="800"/>
              </a:spcAft>
            </a:pPr>
            <a:r>
              <a:rPr lang="en-US" sz="900" dirty="0">
                <a:effectLst/>
                <a:latin typeface="Calibri" panose="020F0502020204030204" pitchFamily="34" charset="0"/>
                <a:ea typeface="Yu Mincho" panose="02020400000000000000" pitchFamily="18" charset="-128"/>
                <a:cs typeface="Calibri" panose="020F0502020204030204" pitchFamily="34" charset="0"/>
              </a:rPr>
              <a:t>ON: *People who live in a First Nations community can contact their health </a:t>
            </a:r>
            <a:r>
              <a:rPr lang="en-US" sz="900" dirty="0" err="1">
                <a:effectLst/>
                <a:latin typeface="Calibri" panose="020F0502020204030204" pitchFamily="34" charset="0"/>
                <a:ea typeface="Yu Mincho" panose="02020400000000000000" pitchFamily="18" charset="-128"/>
                <a:cs typeface="Calibri" panose="020F0502020204030204" pitchFamily="34" charset="0"/>
              </a:rPr>
              <a:t>centre</a:t>
            </a:r>
            <a:r>
              <a:rPr lang="en-US" sz="900" dirty="0">
                <a:effectLst/>
                <a:latin typeface="Calibri" panose="020F0502020204030204" pitchFamily="34" charset="0"/>
                <a:ea typeface="Yu Mincho" panose="02020400000000000000" pitchFamily="18" charset="-128"/>
                <a:cs typeface="Calibri" panose="020F0502020204030204" pitchFamily="34" charset="0"/>
              </a:rPr>
              <a:t> or nursing station to discuss drop-off options</a:t>
            </a:r>
            <a:br>
              <a:rPr lang="en-US" sz="900" dirty="0">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ON: ^Participants can drop off their FIT at any </a:t>
            </a:r>
            <a:r>
              <a:rPr lang="en-US" sz="900" dirty="0" err="1">
                <a:effectLst/>
                <a:latin typeface="Calibri" panose="020F0502020204030204" pitchFamily="34" charset="0"/>
                <a:ea typeface="Yu Mincho" panose="02020400000000000000" pitchFamily="18" charset="-128"/>
                <a:cs typeface="Calibri" panose="020F0502020204030204" pitchFamily="34" charset="0"/>
              </a:rPr>
              <a:t>LifeLabs</a:t>
            </a:r>
            <a:r>
              <a:rPr lang="en-US" sz="900" dirty="0">
                <a:effectLst/>
                <a:latin typeface="Calibri" panose="020F0502020204030204" pitchFamily="34" charset="0"/>
                <a:ea typeface="Yu Mincho" panose="02020400000000000000" pitchFamily="18" charset="-128"/>
                <a:cs typeface="Calibri" panose="020F0502020204030204" pitchFamily="34" charset="0"/>
              </a:rPr>
              <a:t> Patient Service Centre</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PE: </a:t>
            </a:r>
            <a:r>
              <a:rPr lang="en-US" sz="9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900" dirty="0">
                <a:effectLst/>
                <a:latin typeface="Calibri" panose="020F0502020204030204" pitchFamily="34" charset="0"/>
                <a:ea typeface="Yu Mincho" panose="02020400000000000000" pitchFamily="18" charset="-128"/>
                <a:cs typeface="Calibri" panose="020F0502020204030204" pitchFamily="34" charset="0"/>
              </a:rPr>
              <a:t>and PCP offices with a lab run</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03066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D7F963F3-E30F-36E6-8912-6B43A75CC720}"/>
              </a:ext>
            </a:extLst>
          </p:cNvPr>
          <p:cNvSpPr>
            <a:spLocks noGrp="1"/>
          </p:cNvSpPr>
          <p:nvPr>
            <p:ph type="title"/>
          </p:nvPr>
        </p:nvSpPr>
        <p:spPr>
          <a:xfrm>
            <a:off x="170452" y="151677"/>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Recommended Timeframe for Kit Return</a:t>
            </a:r>
          </a:p>
        </p:txBody>
      </p:sp>
      <p:sp>
        <p:nvSpPr>
          <p:cNvPr id="7" name="TextBox 6">
            <a:extLst>
              <a:ext uri="{FF2B5EF4-FFF2-40B4-BE49-F238E27FC236}">
                <a16:creationId xmlns:a16="http://schemas.microsoft.com/office/drawing/2014/main" id="{AD922607-6F8E-6C59-4CFE-D10227282075}"/>
              </a:ext>
            </a:extLst>
          </p:cNvPr>
          <p:cNvSpPr txBox="1"/>
          <p:nvPr/>
        </p:nvSpPr>
        <p:spPr>
          <a:xfrm>
            <a:off x="257175" y="4439139"/>
            <a:ext cx="11554820" cy="530338"/>
          </a:xfrm>
          <a:prstGeom prst="rect">
            <a:avLst/>
          </a:prstGeom>
          <a:noFill/>
        </p:spPr>
        <p:txBody>
          <a:bodyPr wrap="square">
            <a:spAutoFit/>
          </a:bodyPr>
          <a:lstStyle/>
          <a:p>
            <a:pPr marL="0" marR="0">
              <a:lnSpc>
                <a:spcPct val="107000"/>
              </a:lnSpc>
              <a:spcBef>
                <a:spcPts val="600"/>
              </a:spcBef>
              <a:spcAft>
                <a:spcPts val="800"/>
              </a:spcAft>
            </a:pPr>
            <a:r>
              <a:rPr lang="en-US" sz="900" dirty="0">
                <a:effectLst/>
                <a:latin typeface="Calibri" panose="020F0502020204030204" pitchFamily="34" charset="0"/>
                <a:ea typeface="Yu Mincho" panose="02020400000000000000" pitchFamily="18" charset="-128"/>
                <a:cs typeface="Calibri" panose="020F0502020204030204" pitchFamily="34" charset="0"/>
              </a:rPr>
              <a:t>MB and NB: *Must be analyzed within 14 days of sample collection</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ON: ^Participants are encouraged to return their completed kit by mail or drop off option within 48 hours so that it can be tested at the lab within 14 days of completion.</a:t>
            </a:r>
            <a:br>
              <a:rPr lang="en-US" sz="900" dirty="0">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NB: ~ Participants are encouraged to avoid mailing the completed kit on a Thursday and Friday before the weekend and before holidays.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54EC3B54-B65B-16AE-C473-99CE7F415F7B}"/>
              </a:ext>
            </a:extLst>
          </p:cNvPr>
          <p:cNvGraphicFramePr>
            <a:graphicFrameLocks noGrp="1"/>
          </p:cNvGraphicFramePr>
          <p:nvPr>
            <p:extLst>
              <p:ext uri="{D42A27DB-BD31-4B8C-83A1-F6EECF244321}">
                <p14:modId xmlns:p14="http://schemas.microsoft.com/office/powerpoint/2010/main" val="3482058757"/>
              </p:ext>
            </p:extLst>
          </p:nvPr>
        </p:nvGraphicFramePr>
        <p:xfrm>
          <a:off x="257175" y="1075964"/>
          <a:ext cx="11220451" cy="3363175"/>
        </p:xfrm>
        <a:graphic>
          <a:graphicData uri="http://schemas.openxmlformats.org/drawingml/2006/table">
            <a:tbl>
              <a:tblPr firstRow="1" firstCol="1" bandRow="1">
                <a:tableStyleId>{7E9639D4-E3E2-4D34-9284-5A2195B3D0D7}</a:tableStyleId>
              </a:tblPr>
              <a:tblGrid>
                <a:gridCol w="1489485">
                  <a:extLst>
                    <a:ext uri="{9D8B030D-6E8A-4147-A177-3AD203B41FA5}">
                      <a16:colId xmlns:a16="http://schemas.microsoft.com/office/drawing/2014/main" val="2400211115"/>
                    </a:ext>
                  </a:extLst>
                </a:gridCol>
                <a:gridCol w="2672981">
                  <a:extLst>
                    <a:ext uri="{9D8B030D-6E8A-4147-A177-3AD203B41FA5}">
                      <a16:colId xmlns:a16="http://schemas.microsoft.com/office/drawing/2014/main" val="655747950"/>
                    </a:ext>
                  </a:extLst>
                </a:gridCol>
                <a:gridCol w="1980080">
                  <a:extLst>
                    <a:ext uri="{9D8B030D-6E8A-4147-A177-3AD203B41FA5}">
                      <a16:colId xmlns:a16="http://schemas.microsoft.com/office/drawing/2014/main" val="977716683"/>
                    </a:ext>
                  </a:extLst>
                </a:gridCol>
                <a:gridCol w="2095563">
                  <a:extLst>
                    <a:ext uri="{9D8B030D-6E8A-4147-A177-3AD203B41FA5}">
                      <a16:colId xmlns:a16="http://schemas.microsoft.com/office/drawing/2014/main" val="4008066594"/>
                    </a:ext>
                  </a:extLst>
                </a:gridCol>
                <a:gridCol w="2982342">
                  <a:extLst>
                    <a:ext uri="{9D8B030D-6E8A-4147-A177-3AD203B41FA5}">
                      <a16:colId xmlns:a16="http://schemas.microsoft.com/office/drawing/2014/main" val="2224462289"/>
                    </a:ext>
                  </a:extLst>
                </a:gridCol>
              </a:tblGrid>
              <a:tr h="381631">
                <a:tc>
                  <a:txBody>
                    <a:bodyPr/>
                    <a:lstStyle/>
                    <a:p>
                      <a:pPr marL="0" marR="0" algn="ctr">
                        <a:lnSpc>
                          <a:spcPct val="107000"/>
                        </a:lnSpc>
                        <a:spcBef>
                          <a:spcPts val="24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Within 48 hours of sample collection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Within 7 days of sample collection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Must be analyzed within 15 days of sample collection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Before kit expiry</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725167638"/>
                  </a:ext>
                </a:extLst>
              </a:tr>
              <a:tr h="179942">
                <a:tc>
                  <a:txBody>
                    <a:bodyPr/>
                    <a:lstStyle/>
                    <a:p>
                      <a:pPr marL="0" marR="0" algn="ctr">
                        <a:lnSpc>
                          <a:spcPct val="107000"/>
                        </a:lnSpc>
                        <a:spcBef>
                          <a:spcPts val="240"/>
                        </a:spcBef>
                        <a:spcAft>
                          <a:spcPts val="24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477631"/>
                  </a:ext>
                </a:extLst>
              </a:tr>
              <a:tr h="208534">
                <a:tc>
                  <a:txBody>
                    <a:bodyPr/>
                    <a:lstStyle/>
                    <a:p>
                      <a:pPr marL="0" marR="0" algn="ctr">
                        <a:lnSpc>
                          <a:spcPct val="107000"/>
                        </a:lnSpc>
                        <a:spcBef>
                          <a:spcPts val="240"/>
                        </a:spcBef>
                        <a:spcAft>
                          <a:spcPts val="240"/>
                        </a:spcAf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7995980"/>
                  </a:ext>
                </a:extLst>
              </a:tr>
              <a:tr h="404848">
                <a:tc>
                  <a:txBody>
                    <a:bodyPr/>
                    <a:lstStyle/>
                    <a:p>
                      <a:pPr marL="0" marR="0" algn="ctr">
                        <a:lnSpc>
                          <a:spcPct val="107000"/>
                        </a:lnSpc>
                        <a:spcBef>
                          <a:spcPts val="240"/>
                        </a:spcBef>
                        <a:spcAft>
                          <a:spcPts val="240"/>
                        </a:spcAft>
                      </a:pPr>
                      <a:r>
                        <a:rPr lang="en-US" sz="900" dirty="0">
                          <a:solidFill>
                            <a:srgbClr val="FEFFFE"/>
                          </a:solidFill>
                          <a:effectLst/>
                        </a:rPr>
                        <a:t>NU</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6165224"/>
                  </a:ext>
                </a:extLst>
              </a:tr>
              <a:tr h="179942">
                <a:tc>
                  <a:txBody>
                    <a:bodyPr/>
                    <a:lstStyle/>
                    <a:p>
                      <a:pPr marL="0" marR="0" algn="ctr">
                        <a:lnSpc>
                          <a:spcPct val="107000"/>
                        </a:lnSpc>
                        <a:spcBef>
                          <a:spcPts val="240"/>
                        </a:spcBef>
                        <a:spcAft>
                          <a:spcPts val="24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2351733"/>
                  </a:ext>
                </a:extLst>
              </a:tr>
              <a:tr h="208534">
                <a:tc>
                  <a:txBody>
                    <a:bodyPr/>
                    <a:lstStyle/>
                    <a:p>
                      <a:pPr marL="0" marR="0" algn="ctr">
                        <a:lnSpc>
                          <a:spcPct val="107000"/>
                        </a:lnSpc>
                        <a:spcBef>
                          <a:spcPts val="240"/>
                        </a:spcBef>
                        <a:spcAft>
                          <a:spcPts val="240"/>
                        </a:spcAft>
                      </a:pPr>
                      <a:r>
                        <a:rPr lang="en-US" sz="900" dirty="0">
                          <a:solidFill>
                            <a:srgbClr val="FEFFFE"/>
                          </a:solidFill>
                          <a:effectLst/>
                        </a:rPr>
                        <a:t>AB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673861"/>
                  </a:ext>
                </a:extLst>
              </a:tr>
              <a:tr h="179942">
                <a:tc>
                  <a:txBody>
                    <a:bodyPr/>
                    <a:lstStyle/>
                    <a:p>
                      <a:pPr marL="0" marR="0" algn="ctr">
                        <a:lnSpc>
                          <a:spcPct val="107000"/>
                        </a:lnSpc>
                        <a:spcBef>
                          <a:spcPts val="240"/>
                        </a:spcBef>
                        <a:spcAft>
                          <a:spcPts val="24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746861"/>
                  </a:ext>
                </a:extLst>
              </a:tr>
              <a:tr h="179942">
                <a:tc>
                  <a:txBody>
                    <a:bodyPr/>
                    <a:lstStyle/>
                    <a:p>
                      <a:pPr marL="0" marR="0" algn="ctr">
                        <a:lnSpc>
                          <a:spcPct val="107000"/>
                        </a:lnSpc>
                        <a:spcBef>
                          <a:spcPts val="240"/>
                        </a:spcBef>
                        <a:spcAft>
                          <a:spcPts val="24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1611040"/>
                  </a:ext>
                </a:extLst>
              </a:tr>
              <a:tr h="368192">
                <a:tc>
                  <a:txBody>
                    <a:bodyPr/>
                    <a:lstStyle/>
                    <a:p>
                      <a:pPr marL="0" marR="0" algn="ctr">
                        <a:lnSpc>
                          <a:spcPct val="107000"/>
                        </a:lnSpc>
                        <a:spcBef>
                          <a:spcPts val="240"/>
                        </a:spcBef>
                        <a:spcAft>
                          <a:spcPts val="240"/>
                        </a:spcAf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772788"/>
                  </a:ext>
                </a:extLst>
              </a:tr>
              <a:tr h="179942">
                <a:tc>
                  <a:txBody>
                    <a:bodyPr/>
                    <a:lstStyle/>
                    <a:p>
                      <a:pPr marL="0" marR="0" algn="ctr">
                        <a:lnSpc>
                          <a:spcPct val="107000"/>
                        </a:lnSpc>
                        <a:spcBef>
                          <a:spcPts val="240"/>
                        </a:spcBef>
                        <a:spcAft>
                          <a:spcPts val="24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703715"/>
                  </a:ext>
                </a:extLst>
              </a:tr>
              <a:tr h="179942">
                <a:tc>
                  <a:txBody>
                    <a:bodyPr/>
                    <a:lstStyle/>
                    <a:p>
                      <a:pPr marL="0" marR="0" algn="ctr">
                        <a:lnSpc>
                          <a:spcPct val="107000"/>
                        </a:lnSpc>
                        <a:spcBef>
                          <a:spcPts val="240"/>
                        </a:spcBef>
                        <a:spcAft>
                          <a:spcPts val="24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8295088"/>
                  </a:ext>
                </a:extLst>
              </a:tr>
              <a:tr h="179942">
                <a:tc>
                  <a:txBody>
                    <a:bodyPr/>
                    <a:lstStyle/>
                    <a:p>
                      <a:pPr marL="0" marR="0" algn="ctr">
                        <a:lnSpc>
                          <a:spcPct val="107000"/>
                        </a:lnSpc>
                        <a:spcBef>
                          <a:spcPts val="240"/>
                        </a:spcBef>
                        <a:spcAft>
                          <a:spcPts val="24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7669675"/>
                  </a:ext>
                </a:extLst>
              </a:tr>
              <a:tr h="351900">
                <a:tc>
                  <a:txBody>
                    <a:bodyPr/>
                    <a:lstStyle/>
                    <a:p>
                      <a:pPr marL="0" marR="0" algn="ctr">
                        <a:lnSpc>
                          <a:spcPct val="107000"/>
                        </a:lnSpc>
                        <a:spcBef>
                          <a:spcPts val="240"/>
                        </a:spcBef>
                        <a:spcAft>
                          <a:spcPts val="240"/>
                        </a:spcAft>
                      </a:pPr>
                      <a:r>
                        <a:rPr lang="en-US" sz="900" dirty="0">
                          <a:solidFill>
                            <a:srgbClr val="FEFFFE"/>
                          </a:solidFill>
                          <a:effectLst/>
                        </a:rPr>
                        <a:t>PE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a:t>
                      </a:r>
                      <a:endParaRPr lang="en-US" sz="900" kern="1200">
                        <a:solidFill>
                          <a:schemeClr val="tx1"/>
                        </a:solidFill>
                        <a:effectLst/>
                        <a:latin typeface="+mn-lt"/>
                        <a:ea typeface="+mn-ea"/>
                        <a:cs typeface="+mn-cs"/>
                      </a:endParaRPr>
                    </a:p>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Refrigerated samples</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22383"/>
                  </a:ext>
                </a:extLst>
              </a:tr>
              <a:tr h="179942">
                <a:tc>
                  <a:txBody>
                    <a:bodyPr/>
                    <a:lstStyle/>
                    <a:p>
                      <a:pPr marL="0" marR="0" algn="ctr">
                        <a:lnSpc>
                          <a:spcPct val="107000"/>
                        </a:lnSpc>
                        <a:spcBef>
                          <a:spcPts val="240"/>
                        </a:spcBef>
                        <a:spcAft>
                          <a:spcPts val="24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defTabSz="914400" rtl="0" eaLnBrk="1" latinLnBrk="0" hangingPunct="1">
                        <a:spcBef>
                          <a:spcPts val="0"/>
                        </a:spcBef>
                        <a:spcAft>
                          <a:spcPts val="100"/>
                        </a:spcAf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defTabSz="914400" rtl="0" eaLnBrk="1" latinLnBrk="0" hangingPunct="1">
                        <a:spcBef>
                          <a:spcPts val="0"/>
                        </a:spcBef>
                        <a:spcAft>
                          <a:spcPts val="100"/>
                        </a:spcAf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768861"/>
                  </a:ext>
                </a:extLst>
              </a:tr>
            </a:tbl>
          </a:graphicData>
        </a:graphic>
      </p:graphicFrame>
    </p:spTree>
    <p:extLst>
      <p:ext uri="{BB962C8B-B14F-4D97-AF65-F5344CB8AC3E}">
        <p14:creationId xmlns:p14="http://schemas.microsoft.com/office/powerpoint/2010/main" val="364976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Summary</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Colorectal Cancer Screening Pathway </a:t>
            </a:r>
          </a:p>
        </p:txBody>
      </p:sp>
    </p:spTree>
    <p:extLst>
      <p:ext uri="{BB962C8B-B14F-4D97-AF65-F5344CB8AC3E}">
        <p14:creationId xmlns:p14="http://schemas.microsoft.com/office/powerpoint/2010/main" val="82710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20</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fontScale="90000"/>
          </a:bodyPr>
          <a:lstStyle/>
          <a:p>
            <a:r>
              <a:rPr lang="en-US" dirty="0"/>
              <a:t>Diagnostic follow-up for colorectal screening </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Follow-up for abnormal results</a:t>
            </a:r>
          </a:p>
          <a:p>
            <a:r>
              <a:rPr lang="en-US" dirty="0"/>
              <a:t>Colonoscopy after abnormal test</a:t>
            </a:r>
          </a:p>
          <a:p>
            <a:r>
              <a:rPr lang="en-US" dirty="0"/>
              <a:t>Reducing wait time </a:t>
            </a:r>
          </a:p>
        </p:txBody>
      </p:sp>
    </p:spTree>
    <p:extLst>
      <p:ext uri="{BB962C8B-B14F-4D97-AF65-F5344CB8AC3E}">
        <p14:creationId xmlns:p14="http://schemas.microsoft.com/office/powerpoint/2010/main" val="2474575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170452" y="151677"/>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Receiving Results for Normal Colorectal Screening Test Results</a:t>
            </a:r>
          </a:p>
        </p:txBody>
      </p:sp>
      <p:graphicFrame>
        <p:nvGraphicFramePr>
          <p:cNvPr id="11" name="Table 10">
            <a:extLst>
              <a:ext uri="{FF2B5EF4-FFF2-40B4-BE49-F238E27FC236}">
                <a16:creationId xmlns:a16="http://schemas.microsoft.com/office/drawing/2014/main" id="{0FA716DA-1662-C857-C1DD-9077B0DDF80A}"/>
              </a:ext>
            </a:extLst>
          </p:cNvPr>
          <p:cNvGraphicFramePr>
            <a:graphicFrameLocks noGrp="1"/>
          </p:cNvGraphicFramePr>
          <p:nvPr>
            <p:extLst>
              <p:ext uri="{D42A27DB-BD31-4B8C-83A1-F6EECF244321}">
                <p14:modId xmlns:p14="http://schemas.microsoft.com/office/powerpoint/2010/main" val="2419842202"/>
              </p:ext>
            </p:extLst>
          </p:nvPr>
        </p:nvGraphicFramePr>
        <p:xfrm>
          <a:off x="333375" y="938877"/>
          <a:ext cx="11325225" cy="3662422"/>
        </p:xfrm>
        <a:graphic>
          <a:graphicData uri="http://schemas.openxmlformats.org/drawingml/2006/table">
            <a:tbl>
              <a:tblPr firstRow="1" firstCol="1" bandRow="1">
                <a:tableStyleId>{7E9639D4-E3E2-4D34-9284-5A2195B3D0D7}</a:tableStyleId>
              </a:tblPr>
              <a:tblGrid>
                <a:gridCol w="1047750">
                  <a:extLst>
                    <a:ext uri="{9D8B030D-6E8A-4147-A177-3AD203B41FA5}">
                      <a16:colId xmlns:a16="http://schemas.microsoft.com/office/drawing/2014/main" val="55300178"/>
                    </a:ext>
                  </a:extLst>
                </a:gridCol>
                <a:gridCol w="3381375">
                  <a:extLst>
                    <a:ext uri="{9D8B030D-6E8A-4147-A177-3AD203B41FA5}">
                      <a16:colId xmlns:a16="http://schemas.microsoft.com/office/drawing/2014/main" val="643318239"/>
                    </a:ext>
                  </a:extLst>
                </a:gridCol>
                <a:gridCol w="2443022">
                  <a:extLst>
                    <a:ext uri="{9D8B030D-6E8A-4147-A177-3AD203B41FA5}">
                      <a16:colId xmlns:a16="http://schemas.microsoft.com/office/drawing/2014/main" val="3944217810"/>
                    </a:ext>
                  </a:extLst>
                </a:gridCol>
                <a:gridCol w="1571941">
                  <a:extLst>
                    <a:ext uri="{9D8B030D-6E8A-4147-A177-3AD203B41FA5}">
                      <a16:colId xmlns:a16="http://schemas.microsoft.com/office/drawing/2014/main" val="3112304605"/>
                    </a:ext>
                  </a:extLst>
                </a:gridCol>
                <a:gridCol w="2881137">
                  <a:extLst>
                    <a:ext uri="{9D8B030D-6E8A-4147-A177-3AD203B41FA5}">
                      <a16:colId xmlns:a16="http://schemas.microsoft.com/office/drawing/2014/main" val="3691080128"/>
                    </a:ext>
                  </a:extLst>
                </a:gridCol>
              </a:tblGrid>
              <a:tr h="247582">
                <a:tc>
                  <a:txBody>
                    <a:bodyPr/>
                    <a:lstStyle/>
                    <a:p>
                      <a:pPr marL="0" marR="0" algn="ctr">
                        <a:lnSpc>
                          <a:spcPct val="107000"/>
                        </a:lnSpc>
                        <a:spcBef>
                          <a:spcPts val="100"/>
                        </a:spcBef>
                        <a:spcAft>
                          <a:spcPts val="100"/>
                        </a:spcAft>
                      </a:pPr>
                      <a:r>
                        <a:rPr lang="en-US" sz="900" dirty="0">
                          <a:solidFill>
                            <a:srgbClr val="FEFFFE"/>
                          </a:solidFill>
                          <a:effectLst/>
                        </a:rPr>
                        <a:t>Jurisdiction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PCP responsible for contacting participants to provide results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Results mailed to participant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PCP receives FIT results via fax/ online system</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Other ways to receive normal results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02993582"/>
                  </a:ext>
                </a:extLst>
              </a:tr>
              <a:tr h="150844">
                <a:tc>
                  <a:txBody>
                    <a:bodyPr/>
                    <a:lstStyle/>
                    <a:p>
                      <a:pPr marL="0" marR="0" algn="ctr">
                        <a:lnSpc>
                          <a:spcPct val="107000"/>
                        </a:lnSpc>
                        <a:spcBef>
                          <a:spcPts val="100"/>
                        </a:spcBef>
                        <a:spcAft>
                          <a:spcPts val="80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0211358"/>
                  </a:ext>
                </a:extLst>
              </a:tr>
              <a:tr h="328204">
                <a:tc>
                  <a:txBody>
                    <a:bodyPr/>
                    <a:lstStyle/>
                    <a:p>
                      <a:pPr marL="0" marR="0" algn="ctr">
                        <a:lnSpc>
                          <a:spcPct val="107000"/>
                        </a:lnSpc>
                        <a:spcBef>
                          <a:spcPts val="100"/>
                        </a:spcBef>
                        <a:spcAft>
                          <a:spcPts val="800"/>
                        </a:spcAft>
                      </a:pPr>
                      <a:r>
                        <a:rPr lang="en-US" sz="900" dirty="0">
                          <a:solidFill>
                            <a:srgbClr val="FEFFFE"/>
                          </a:solidFill>
                          <a:effectLst/>
                        </a:rPr>
                        <a:t>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p>
                    <a:p>
                      <a:pPr marL="146050" marR="0" indent="-137160" algn="ctr">
                        <a:spcBef>
                          <a:spcPts val="0"/>
                        </a:spcBef>
                        <a:spcAft>
                          <a:spcPts val="100"/>
                        </a:spcAft>
                      </a:pPr>
                      <a:r>
                        <a:rPr lang="en-CA" sz="900" dirty="0">
                          <a:effectLst/>
                        </a:rPr>
                        <a:t>(opportunistic)</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dirty="0">
                          <a:solidFill>
                            <a:schemeClr val="tx1"/>
                          </a:solidFill>
                          <a:effectLst/>
                          <a:latin typeface="+mn-lt"/>
                          <a:ea typeface="+mn-ea"/>
                          <a:cs typeface="+mn-cs"/>
                        </a:rPr>
                        <a:t>Negative FIT results through the organized screening program receive a letter and phone call from the program directly</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203130"/>
                  </a:ext>
                </a:extLst>
              </a:tr>
              <a:tr h="322992">
                <a:tc>
                  <a:txBody>
                    <a:bodyPr/>
                    <a:lstStyle/>
                    <a:p>
                      <a:pPr marL="0" marR="0" algn="ctr">
                        <a:lnSpc>
                          <a:spcPct val="107000"/>
                        </a:lnSpc>
                        <a:spcBef>
                          <a:spcPts val="100"/>
                        </a:spcBef>
                        <a:spcAft>
                          <a:spcPts val="80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292086"/>
                  </a:ext>
                </a:extLst>
              </a:tr>
              <a:tr h="150844">
                <a:tc>
                  <a:txBody>
                    <a:bodyPr/>
                    <a:lstStyle/>
                    <a:p>
                      <a:pPr marL="0" marR="0" algn="ctr">
                        <a:lnSpc>
                          <a:spcPct val="107000"/>
                        </a:lnSpc>
                        <a:spcBef>
                          <a:spcPts val="100"/>
                        </a:spcBef>
                        <a:spcAft>
                          <a:spcPts val="80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7004488"/>
                  </a:ext>
                </a:extLst>
              </a:tr>
              <a:tr h="218514">
                <a:tc>
                  <a:txBody>
                    <a:bodyPr/>
                    <a:lstStyle/>
                    <a:p>
                      <a:pPr marL="0" marR="0" algn="ctr">
                        <a:lnSpc>
                          <a:spcPct val="107000"/>
                        </a:lnSpc>
                        <a:spcBef>
                          <a:spcPts val="100"/>
                        </a:spcBef>
                        <a:spcAft>
                          <a:spcPts val="800"/>
                        </a:spcAft>
                      </a:pPr>
                      <a:r>
                        <a:rPr lang="en-US" sz="900" dirty="0">
                          <a:solidFill>
                            <a:srgbClr val="FEFFFE"/>
                          </a:solidFill>
                          <a:effectLst/>
                        </a:rPr>
                        <a:t>AB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6187486"/>
                  </a:ext>
                </a:extLst>
              </a:tr>
              <a:tr h="150844">
                <a:tc>
                  <a:txBody>
                    <a:bodyPr/>
                    <a:lstStyle/>
                    <a:p>
                      <a:pPr marL="0" marR="0" algn="ctr">
                        <a:lnSpc>
                          <a:spcPct val="107000"/>
                        </a:lnSpc>
                        <a:spcBef>
                          <a:spcPts val="100"/>
                        </a:spcBef>
                        <a:spcAft>
                          <a:spcPts val="80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a:solidFill>
                            <a:schemeClr val="tx1"/>
                          </a:solidFill>
                          <a:effectLst/>
                          <a:latin typeface="+mn-lt"/>
                          <a:ea typeface="+mn-ea"/>
                          <a:cs typeface="+mn-cs"/>
                        </a:rPr>
                        <a:t> </a:t>
                      </a:r>
                      <a:endParaRPr lang="en-US" sz="900" kern="120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678561"/>
                  </a:ext>
                </a:extLst>
              </a:tr>
              <a:tr h="150844">
                <a:tc>
                  <a:txBody>
                    <a:bodyPr/>
                    <a:lstStyle/>
                    <a:p>
                      <a:pPr marL="0" marR="0" algn="ctr">
                        <a:lnSpc>
                          <a:spcPct val="107000"/>
                        </a:lnSpc>
                        <a:spcBef>
                          <a:spcPts val="100"/>
                        </a:spcBef>
                        <a:spcAft>
                          <a:spcPts val="80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0780749"/>
                  </a:ext>
                </a:extLst>
              </a:tr>
              <a:tr h="737487">
                <a:tc>
                  <a:txBody>
                    <a:bodyPr/>
                    <a:lstStyle/>
                    <a:p>
                      <a:pPr marL="0" marR="0" algn="ctr">
                        <a:lnSpc>
                          <a:spcPct val="107000"/>
                        </a:lnSpc>
                        <a:spcBef>
                          <a:spcPts val="100"/>
                        </a:spcBef>
                        <a:spcAft>
                          <a:spcPts val="800"/>
                        </a:spcAf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Two years after a normal result, people receive a recall letter to screen with FIT. If screening does not occur, they receive a reminder letter to screen in 4 months (if screening does not occur after this, eligible people will be reinvited to screen).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8105907"/>
                  </a:ext>
                </a:extLst>
              </a:tr>
              <a:tr h="308652">
                <a:tc>
                  <a:txBody>
                    <a:bodyPr/>
                    <a:lstStyle/>
                    <a:p>
                      <a:pPr marL="0" marR="0" algn="ctr">
                        <a:lnSpc>
                          <a:spcPct val="107000"/>
                        </a:lnSpc>
                        <a:spcBef>
                          <a:spcPts val="100"/>
                        </a:spcBef>
                        <a:spcAft>
                          <a:spcPts val="80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effectLst/>
                      </a:endParaRPr>
                    </a:p>
                    <a:p>
                      <a:pPr marL="146050" marR="0" indent="-137160" algn="ctr">
                        <a:spcBef>
                          <a:spcPts val="0"/>
                        </a:spcBef>
                        <a:spcAft>
                          <a:spcPts val="0"/>
                        </a:spcAft>
                      </a:pPr>
                      <a:r>
                        <a:rPr lang="en-CA" sz="900" dirty="0">
                          <a:effectLst/>
                        </a:rPr>
                        <a:t>(opportunistic)</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effectLst/>
                      </a:endParaRPr>
                    </a:p>
                    <a:p>
                      <a:pPr marL="146050" marR="0" indent="-137160" algn="ctr">
                        <a:spcBef>
                          <a:spcPts val="0"/>
                        </a:spcBef>
                        <a:spcAft>
                          <a:spcPts val="0"/>
                        </a:spcAft>
                      </a:pPr>
                      <a:r>
                        <a:rPr lang="en-CA" sz="900">
                          <a:effectLst/>
                        </a:rPr>
                        <a:t>(program)^</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16663"/>
                  </a:ext>
                </a:extLst>
              </a:tr>
              <a:tr h="308652">
                <a:tc>
                  <a:txBody>
                    <a:bodyPr/>
                    <a:lstStyle/>
                    <a:p>
                      <a:pPr marL="0" marR="0" algn="ctr">
                        <a:lnSpc>
                          <a:spcPct val="107000"/>
                        </a:lnSpc>
                        <a:spcBef>
                          <a:spcPts val="100"/>
                        </a:spcBef>
                        <a:spcAft>
                          <a:spcPts val="80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PCP receives FIT results via mail</a:t>
                      </a:r>
                    </a:p>
                    <a:p>
                      <a:pPr marL="0" marR="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302630"/>
                  </a:ext>
                </a:extLst>
              </a:tr>
              <a:tr h="150844">
                <a:tc>
                  <a:txBody>
                    <a:bodyPr/>
                    <a:lstStyle/>
                    <a:p>
                      <a:pPr marL="0" marR="0" algn="ctr">
                        <a:lnSpc>
                          <a:spcPct val="107000"/>
                        </a:lnSpc>
                        <a:spcBef>
                          <a:spcPts val="100"/>
                        </a:spcBef>
                        <a:spcAft>
                          <a:spcPts val="80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9786831"/>
                  </a:ext>
                </a:extLst>
              </a:tr>
              <a:tr h="150844">
                <a:tc>
                  <a:txBody>
                    <a:bodyPr/>
                    <a:lstStyle/>
                    <a:p>
                      <a:pPr marL="0" marR="0" algn="ctr">
                        <a:lnSpc>
                          <a:spcPct val="107000"/>
                        </a:lnSpc>
                        <a:spcBef>
                          <a:spcPts val="100"/>
                        </a:spcBef>
                        <a:spcAft>
                          <a:spcPts val="80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982684"/>
                  </a:ext>
                </a:extLst>
              </a:tr>
              <a:tr h="130928">
                <a:tc>
                  <a:txBody>
                    <a:bodyPr/>
                    <a:lstStyle/>
                    <a:p>
                      <a:pPr marL="0" marR="0" algn="ctr">
                        <a:lnSpc>
                          <a:spcPct val="107000"/>
                        </a:lnSpc>
                        <a:spcBef>
                          <a:spcPts val="100"/>
                        </a:spcBef>
                        <a:spcAft>
                          <a:spcPts val="80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a:spcBef>
                          <a:spcPts val="10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6479923"/>
                  </a:ext>
                </a:extLst>
              </a:tr>
            </a:tbl>
          </a:graphicData>
        </a:graphic>
      </p:graphicFrame>
      <p:sp>
        <p:nvSpPr>
          <p:cNvPr id="13" name="TextBox 12">
            <a:extLst>
              <a:ext uri="{FF2B5EF4-FFF2-40B4-BE49-F238E27FC236}">
                <a16:creationId xmlns:a16="http://schemas.microsoft.com/office/drawing/2014/main" id="{26AE3116-C18C-F6DD-5C45-FBCF2B375B27}"/>
              </a:ext>
            </a:extLst>
          </p:cNvPr>
          <p:cNvSpPr txBox="1"/>
          <p:nvPr/>
        </p:nvSpPr>
        <p:spPr>
          <a:xfrm>
            <a:off x="333374" y="4636024"/>
            <a:ext cx="11325225" cy="414344"/>
          </a:xfrm>
          <a:prstGeom prst="rect">
            <a:avLst/>
          </a:prstGeom>
          <a:noFill/>
        </p:spPr>
        <p:txBody>
          <a:bodyPr wrap="square">
            <a:spAutoFit/>
          </a:bodyPr>
          <a:lstStyle/>
          <a:p>
            <a:pPr marL="0" marR="0">
              <a:lnSpc>
                <a:spcPct val="107000"/>
              </a:lnSpc>
              <a:spcBef>
                <a:spcPts val="60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ON: *Lab sends the FIT result to the PCP </a:t>
            </a:r>
            <a:br>
              <a:rPr lang="en-US" sz="1000" dirty="0">
                <a:latin typeface="Calibri" panose="020F0502020204030204" pitchFamily="34" charset="0"/>
                <a:ea typeface="Yu Mincho" panose="02020400000000000000" pitchFamily="18" charset="-128"/>
                <a:cs typeface="Arial" panose="020B0604020202020204" pitchFamily="34" charset="0"/>
              </a:rPr>
            </a:br>
            <a:r>
              <a:rPr lang="en-US" sz="1000" dirty="0">
                <a:effectLst/>
                <a:latin typeface="Calibri" panose="020F0502020204030204" pitchFamily="34" charset="0"/>
                <a:ea typeface="Yu Mincho" panose="02020400000000000000" pitchFamily="18" charset="-128"/>
              </a:rPr>
              <a:t>QC: ^Once program established.</a:t>
            </a:r>
            <a:endParaRPr lang="en-US" sz="1000" dirty="0"/>
          </a:p>
        </p:txBody>
      </p:sp>
    </p:spTree>
    <p:extLst>
      <p:ext uri="{BB962C8B-B14F-4D97-AF65-F5344CB8AC3E}">
        <p14:creationId xmlns:p14="http://schemas.microsoft.com/office/powerpoint/2010/main" val="189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504828" y="390679"/>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Recall for Screening after Normal Results</a:t>
            </a:r>
          </a:p>
        </p:txBody>
      </p:sp>
      <p:graphicFrame>
        <p:nvGraphicFramePr>
          <p:cNvPr id="3" name="Table 2">
            <a:extLst>
              <a:ext uri="{FF2B5EF4-FFF2-40B4-BE49-F238E27FC236}">
                <a16:creationId xmlns:a16="http://schemas.microsoft.com/office/drawing/2014/main" id="{A9964AF8-25C2-958C-03E6-CEDE4C498E39}"/>
              </a:ext>
            </a:extLst>
          </p:cNvPr>
          <p:cNvGraphicFramePr>
            <a:graphicFrameLocks noGrp="1"/>
          </p:cNvGraphicFramePr>
          <p:nvPr>
            <p:extLst>
              <p:ext uri="{D42A27DB-BD31-4B8C-83A1-F6EECF244321}">
                <p14:modId xmlns:p14="http://schemas.microsoft.com/office/powerpoint/2010/main" val="2607046920"/>
              </p:ext>
            </p:extLst>
          </p:nvPr>
        </p:nvGraphicFramePr>
        <p:xfrm>
          <a:off x="428626" y="1362076"/>
          <a:ext cx="11334748" cy="3680836"/>
        </p:xfrm>
        <a:graphic>
          <a:graphicData uri="http://schemas.openxmlformats.org/drawingml/2006/table">
            <a:tbl>
              <a:tblPr firstRow="1" firstCol="1" bandRow="1">
                <a:tableStyleId>{7E9639D4-E3E2-4D34-9284-5A2195B3D0D7}</a:tableStyleId>
              </a:tblPr>
              <a:tblGrid>
                <a:gridCol w="895347">
                  <a:extLst>
                    <a:ext uri="{9D8B030D-6E8A-4147-A177-3AD203B41FA5}">
                      <a16:colId xmlns:a16="http://schemas.microsoft.com/office/drawing/2014/main" val="748582580"/>
                    </a:ext>
                  </a:extLst>
                </a:gridCol>
                <a:gridCol w="2652430">
                  <a:extLst>
                    <a:ext uri="{9D8B030D-6E8A-4147-A177-3AD203B41FA5}">
                      <a16:colId xmlns:a16="http://schemas.microsoft.com/office/drawing/2014/main" val="1525118340"/>
                    </a:ext>
                  </a:extLst>
                </a:gridCol>
                <a:gridCol w="1931441">
                  <a:extLst>
                    <a:ext uri="{9D8B030D-6E8A-4147-A177-3AD203B41FA5}">
                      <a16:colId xmlns:a16="http://schemas.microsoft.com/office/drawing/2014/main" val="2140948650"/>
                    </a:ext>
                  </a:extLst>
                </a:gridCol>
                <a:gridCol w="1931441">
                  <a:extLst>
                    <a:ext uri="{9D8B030D-6E8A-4147-A177-3AD203B41FA5}">
                      <a16:colId xmlns:a16="http://schemas.microsoft.com/office/drawing/2014/main" val="3456195131"/>
                    </a:ext>
                  </a:extLst>
                </a:gridCol>
                <a:gridCol w="1931441">
                  <a:extLst>
                    <a:ext uri="{9D8B030D-6E8A-4147-A177-3AD203B41FA5}">
                      <a16:colId xmlns:a16="http://schemas.microsoft.com/office/drawing/2014/main" val="567230009"/>
                    </a:ext>
                  </a:extLst>
                </a:gridCol>
                <a:gridCol w="1992648">
                  <a:extLst>
                    <a:ext uri="{9D8B030D-6E8A-4147-A177-3AD203B41FA5}">
                      <a16:colId xmlns:a16="http://schemas.microsoft.com/office/drawing/2014/main" val="2824433883"/>
                    </a:ext>
                  </a:extLst>
                </a:gridCol>
              </a:tblGrid>
              <a:tr h="285029">
                <a:tc>
                  <a:txBody>
                    <a:bodyPr/>
                    <a:lstStyle/>
                    <a:p>
                      <a:pPr marL="0" marR="0" algn="ctr">
                        <a:lnSpc>
                          <a:spcPct val="107000"/>
                        </a:lnSpc>
                        <a:spcBef>
                          <a:spcPts val="100"/>
                        </a:spcBef>
                        <a:spcAft>
                          <a:spcPts val="100"/>
                        </a:spcAft>
                      </a:pPr>
                      <a:r>
                        <a:rPr lang="en-US" sz="900" dirty="0">
                          <a:solidFill>
                            <a:srgbClr val="FEFFFE"/>
                          </a:solidFill>
                          <a:effectLst/>
                        </a:rPr>
                        <a:t>Jurisdiction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Recall reminder and kit mailed together every 2 years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Recall reminder mailed out every 2 years or when participant is due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Requisition mailed out when participants are due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Patient questionnaire mailed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No formal recall (participant or PCP must initiate screening)</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889293358"/>
                  </a:ext>
                </a:extLst>
              </a:tr>
              <a:tr h="208538">
                <a:tc>
                  <a:txBody>
                    <a:bodyPr/>
                    <a:lstStyle/>
                    <a:p>
                      <a:pPr marL="0" marR="0" algn="ctr">
                        <a:lnSpc>
                          <a:spcPct val="107000"/>
                        </a:lnSpc>
                        <a:spcBef>
                          <a:spcPts val="100"/>
                        </a:spcBef>
                        <a:spcAft>
                          <a:spcPts val="800"/>
                        </a:spcAft>
                      </a:pPr>
                      <a:r>
                        <a:rPr lang="en-US" sz="900">
                          <a:solidFill>
                            <a:srgbClr val="FEFFFE"/>
                          </a:solidFill>
                          <a:effectLst/>
                        </a:rPr>
                        <a:t>YT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61992"/>
                  </a:ext>
                </a:extLst>
              </a:tr>
              <a:tr h="208538">
                <a:tc>
                  <a:txBody>
                    <a:bodyPr/>
                    <a:lstStyle/>
                    <a:p>
                      <a:pPr marL="0" marR="0" algn="ctr">
                        <a:lnSpc>
                          <a:spcPct val="107000"/>
                        </a:lnSpc>
                        <a:spcBef>
                          <a:spcPts val="100"/>
                        </a:spcBef>
                        <a:spcAft>
                          <a:spcPts val="800"/>
                        </a:spcAft>
                      </a:pPr>
                      <a:r>
                        <a:rPr lang="en-US" sz="900" dirty="0">
                          <a:solidFill>
                            <a:srgbClr val="FEFFFE"/>
                          </a:solidFill>
                          <a:effectLst/>
                        </a:rPr>
                        <a:t>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369653"/>
                  </a:ext>
                </a:extLst>
              </a:tr>
              <a:tr h="525829">
                <a:tc>
                  <a:txBody>
                    <a:bodyPr/>
                    <a:lstStyle/>
                    <a:p>
                      <a:pPr marL="0" marR="0" algn="ctr">
                        <a:lnSpc>
                          <a:spcPct val="107000"/>
                        </a:lnSpc>
                        <a:spcBef>
                          <a:spcPts val="100"/>
                        </a:spcBef>
                        <a:spcAft>
                          <a:spcPts val="80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4024579"/>
                  </a:ext>
                </a:extLst>
              </a:tr>
              <a:tr h="208538">
                <a:tc>
                  <a:txBody>
                    <a:bodyPr/>
                    <a:lstStyle/>
                    <a:p>
                      <a:pPr marL="0" marR="0" algn="ctr">
                        <a:lnSpc>
                          <a:spcPct val="107000"/>
                        </a:lnSpc>
                        <a:spcBef>
                          <a:spcPts val="100"/>
                        </a:spcBef>
                        <a:spcAft>
                          <a:spcPts val="800"/>
                        </a:spcAf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631992"/>
                  </a:ext>
                </a:extLst>
              </a:tr>
              <a:tr h="355902">
                <a:tc>
                  <a:txBody>
                    <a:bodyPr/>
                    <a:lstStyle/>
                    <a:p>
                      <a:pPr marL="0" marR="0" algn="ctr">
                        <a:lnSpc>
                          <a:spcPct val="107000"/>
                        </a:lnSpc>
                        <a:spcBef>
                          <a:spcPts val="100"/>
                        </a:spcBef>
                        <a:spcAft>
                          <a:spcPts val="80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3434726"/>
                  </a:ext>
                </a:extLst>
              </a:tr>
              <a:tr h="208538">
                <a:tc>
                  <a:txBody>
                    <a:bodyPr/>
                    <a:lstStyle/>
                    <a:p>
                      <a:pPr marL="0" marR="0" algn="ctr">
                        <a:lnSpc>
                          <a:spcPct val="107000"/>
                        </a:lnSpc>
                        <a:spcBef>
                          <a:spcPts val="100"/>
                        </a:spcBef>
                        <a:spcAft>
                          <a:spcPts val="80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85572"/>
                  </a:ext>
                </a:extLst>
              </a:tr>
              <a:tr h="208538">
                <a:tc>
                  <a:txBody>
                    <a:bodyPr/>
                    <a:lstStyle/>
                    <a:p>
                      <a:pPr marL="0" marR="0" algn="ctr">
                        <a:lnSpc>
                          <a:spcPct val="107000"/>
                        </a:lnSpc>
                        <a:spcBef>
                          <a:spcPts val="100"/>
                        </a:spcBef>
                        <a:spcAft>
                          <a:spcPts val="80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566755"/>
                  </a:ext>
                </a:extLst>
              </a:tr>
              <a:tr h="208538">
                <a:tc>
                  <a:txBody>
                    <a:bodyPr/>
                    <a:lstStyle/>
                    <a:p>
                      <a:pPr marL="0" marR="0" algn="ctr">
                        <a:lnSpc>
                          <a:spcPct val="107000"/>
                        </a:lnSpc>
                        <a:spcBef>
                          <a:spcPts val="100"/>
                        </a:spcBef>
                        <a:spcAft>
                          <a:spcPts val="800"/>
                        </a:spcAf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82272"/>
                  </a:ext>
                </a:extLst>
              </a:tr>
              <a:tr h="426705">
                <a:tc>
                  <a:txBody>
                    <a:bodyPr/>
                    <a:lstStyle/>
                    <a:p>
                      <a:pPr marL="0" marR="0" algn="ctr">
                        <a:lnSpc>
                          <a:spcPct val="107000"/>
                        </a:lnSpc>
                        <a:spcBef>
                          <a:spcPts val="100"/>
                        </a:spcBef>
                        <a:spcAft>
                          <a:spcPts val="80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effectLst/>
                      </a:endParaRPr>
                    </a:p>
                    <a:p>
                      <a:pPr marL="146050" marR="0" indent="-137160" algn="ctr">
                        <a:spcBef>
                          <a:spcPts val="0"/>
                        </a:spcBef>
                        <a:spcAft>
                          <a:spcPts val="0"/>
                        </a:spcAft>
                      </a:pPr>
                      <a:r>
                        <a:rPr lang="en-CA" sz="900">
                          <a:effectLst/>
                        </a:rPr>
                        <a:t>(program)*</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effectLst/>
                      </a:endParaRPr>
                    </a:p>
                    <a:p>
                      <a:pPr marL="146050" marR="0" indent="-137160" algn="ctr">
                        <a:spcBef>
                          <a:spcPts val="100"/>
                        </a:spcBef>
                        <a:spcAft>
                          <a:spcPts val="0"/>
                        </a:spcAft>
                      </a:pPr>
                      <a:r>
                        <a:rPr lang="en-CA" sz="900">
                          <a:effectLst/>
                        </a:rPr>
                        <a:t>(opportunistic)</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155122"/>
                  </a:ext>
                </a:extLst>
              </a:tr>
              <a:tr h="208538">
                <a:tc>
                  <a:txBody>
                    <a:bodyPr/>
                    <a:lstStyle/>
                    <a:p>
                      <a:pPr marL="0" marR="0" algn="ctr">
                        <a:lnSpc>
                          <a:spcPct val="107000"/>
                        </a:lnSpc>
                        <a:spcBef>
                          <a:spcPts val="0"/>
                        </a:spcBef>
                        <a:spcAft>
                          <a:spcPts val="80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10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0103159"/>
                  </a:ext>
                </a:extLst>
              </a:tr>
              <a:tr h="208538">
                <a:tc>
                  <a:txBody>
                    <a:bodyPr/>
                    <a:lstStyle/>
                    <a:p>
                      <a:pPr marL="0" marR="0" algn="ctr">
                        <a:lnSpc>
                          <a:spcPct val="107000"/>
                        </a:lnSpc>
                        <a:spcBef>
                          <a:spcPts val="100"/>
                        </a:spcBef>
                        <a:spcAft>
                          <a:spcPts val="80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502318"/>
                  </a:ext>
                </a:extLst>
              </a:tr>
              <a:tr h="208538">
                <a:tc>
                  <a:txBody>
                    <a:bodyPr/>
                    <a:lstStyle/>
                    <a:p>
                      <a:pPr marL="0" marR="0" algn="ctr">
                        <a:lnSpc>
                          <a:spcPct val="107000"/>
                        </a:lnSpc>
                        <a:spcBef>
                          <a:spcPts val="100"/>
                        </a:spcBef>
                        <a:spcAft>
                          <a:spcPts val="80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947267"/>
                  </a:ext>
                </a:extLst>
              </a:tr>
              <a:tr h="208538">
                <a:tc>
                  <a:txBody>
                    <a:bodyPr/>
                    <a:lstStyle/>
                    <a:p>
                      <a:pPr marL="0" marR="0" algn="ctr">
                        <a:lnSpc>
                          <a:spcPct val="107000"/>
                        </a:lnSpc>
                        <a:spcBef>
                          <a:spcPts val="100"/>
                        </a:spcBef>
                        <a:spcAft>
                          <a:spcPts val="80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ctr">
                        <a:spcBef>
                          <a:spcPts val="0"/>
                        </a:spcBef>
                        <a:spcAft>
                          <a:spcPts val="100"/>
                        </a:spcAf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ctr">
                        <a:spcBef>
                          <a:spcPts val="100"/>
                        </a:spcBef>
                        <a:spcAft>
                          <a:spcPts val="0"/>
                        </a:spcAf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963397"/>
                  </a:ext>
                </a:extLst>
              </a:tr>
            </a:tbl>
          </a:graphicData>
        </a:graphic>
      </p:graphicFrame>
      <p:sp>
        <p:nvSpPr>
          <p:cNvPr id="5" name="TextBox 4">
            <a:extLst>
              <a:ext uri="{FF2B5EF4-FFF2-40B4-BE49-F238E27FC236}">
                <a16:creationId xmlns:a16="http://schemas.microsoft.com/office/drawing/2014/main" id="{B3B22CF8-73F5-FA97-4BF0-4BB2F8B57731}"/>
              </a:ext>
            </a:extLst>
          </p:cNvPr>
          <p:cNvSpPr txBox="1"/>
          <p:nvPr/>
        </p:nvSpPr>
        <p:spPr>
          <a:xfrm>
            <a:off x="428626" y="5095814"/>
            <a:ext cx="6096000" cy="400110"/>
          </a:xfrm>
          <a:prstGeom prst="rect">
            <a:avLst/>
          </a:prstGeom>
          <a:noFill/>
        </p:spPr>
        <p:txBody>
          <a:bodyPr wrap="square">
            <a:spAutoFit/>
          </a:bodyPr>
          <a:lstStyle/>
          <a:p>
            <a:r>
              <a:rPr lang="en-US" sz="1000" dirty="0">
                <a:effectLst/>
                <a:latin typeface="Calibri" panose="020F0502020204030204" pitchFamily="34" charset="0"/>
                <a:ea typeface="Yu Mincho" panose="02020400000000000000" pitchFamily="18" charset="-128"/>
              </a:rPr>
              <a:t>QC: *Once program established.</a:t>
            </a:r>
            <a:br>
              <a:rPr lang="en-US" sz="1000" dirty="0">
                <a:effectLst/>
                <a:latin typeface="Calibri" panose="020F0502020204030204" pitchFamily="34" charset="0"/>
                <a:ea typeface="Yu Mincho" panose="02020400000000000000" pitchFamily="18" charset="-128"/>
              </a:rPr>
            </a:br>
            <a:endParaRPr lang="en-US" sz="1000" dirty="0"/>
          </a:p>
        </p:txBody>
      </p:sp>
    </p:spTree>
    <p:extLst>
      <p:ext uri="{BB962C8B-B14F-4D97-AF65-F5344CB8AC3E}">
        <p14:creationId xmlns:p14="http://schemas.microsoft.com/office/powerpoint/2010/main" val="465475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352425" y="247650"/>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Receiving Results for Abnormal Colorectal Screening Tests</a:t>
            </a:r>
          </a:p>
        </p:txBody>
      </p:sp>
      <p:graphicFrame>
        <p:nvGraphicFramePr>
          <p:cNvPr id="2" name="Table 1">
            <a:extLst>
              <a:ext uri="{FF2B5EF4-FFF2-40B4-BE49-F238E27FC236}">
                <a16:creationId xmlns:a16="http://schemas.microsoft.com/office/drawing/2014/main" id="{F30AC671-F7C4-79E8-83B3-31E6B562AF97}"/>
              </a:ext>
            </a:extLst>
          </p:cNvPr>
          <p:cNvGraphicFramePr>
            <a:graphicFrameLocks noGrp="1"/>
          </p:cNvGraphicFramePr>
          <p:nvPr>
            <p:extLst>
              <p:ext uri="{D42A27DB-BD31-4B8C-83A1-F6EECF244321}">
                <p14:modId xmlns:p14="http://schemas.microsoft.com/office/powerpoint/2010/main" val="2618142419"/>
              </p:ext>
            </p:extLst>
          </p:nvPr>
        </p:nvGraphicFramePr>
        <p:xfrm>
          <a:off x="352425" y="838200"/>
          <a:ext cx="11096625" cy="3897924"/>
        </p:xfrm>
        <a:graphic>
          <a:graphicData uri="http://schemas.openxmlformats.org/drawingml/2006/table">
            <a:tbl>
              <a:tblPr firstRow="1" firstCol="1" bandRow="1">
                <a:tableStyleId>{7E9639D4-E3E2-4D34-9284-5A2195B3D0D7}</a:tableStyleId>
              </a:tblPr>
              <a:tblGrid>
                <a:gridCol w="802981">
                  <a:extLst>
                    <a:ext uri="{9D8B030D-6E8A-4147-A177-3AD203B41FA5}">
                      <a16:colId xmlns:a16="http://schemas.microsoft.com/office/drawing/2014/main" val="3033889536"/>
                    </a:ext>
                  </a:extLst>
                </a:gridCol>
                <a:gridCol w="1620522">
                  <a:extLst>
                    <a:ext uri="{9D8B030D-6E8A-4147-A177-3AD203B41FA5}">
                      <a16:colId xmlns:a16="http://schemas.microsoft.com/office/drawing/2014/main" val="1898685601"/>
                    </a:ext>
                  </a:extLst>
                </a:gridCol>
                <a:gridCol w="1444781">
                  <a:extLst>
                    <a:ext uri="{9D8B030D-6E8A-4147-A177-3AD203B41FA5}">
                      <a16:colId xmlns:a16="http://schemas.microsoft.com/office/drawing/2014/main" val="3524727389"/>
                    </a:ext>
                  </a:extLst>
                </a:gridCol>
                <a:gridCol w="1446999">
                  <a:extLst>
                    <a:ext uri="{9D8B030D-6E8A-4147-A177-3AD203B41FA5}">
                      <a16:colId xmlns:a16="http://schemas.microsoft.com/office/drawing/2014/main" val="198859484"/>
                    </a:ext>
                  </a:extLst>
                </a:gridCol>
                <a:gridCol w="1444781">
                  <a:extLst>
                    <a:ext uri="{9D8B030D-6E8A-4147-A177-3AD203B41FA5}">
                      <a16:colId xmlns:a16="http://schemas.microsoft.com/office/drawing/2014/main" val="3981048750"/>
                    </a:ext>
                  </a:extLst>
                </a:gridCol>
                <a:gridCol w="1446999">
                  <a:extLst>
                    <a:ext uri="{9D8B030D-6E8A-4147-A177-3AD203B41FA5}">
                      <a16:colId xmlns:a16="http://schemas.microsoft.com/office/drawing/2014/main" val="2468199531"/>
                    </a:ext>
                  </a:extLst>
                </a:gridCol>
                <a:gridCol w="1444781">
                  <a:extLst>
                    <a:ext uri="{9D8B030D-6E8A-4147-A177-3AD203B41FA5}">
                      <a16:colId xmlns:a16="http://schemas.microsoft.com/office/drawing/2014/main" val="1801979440"/>
                    </a:ext>
                  </a:extLst>
                </a:gridCol>
                <a:gridCol w="1444781">
                  <a:extLst>
                    <a:ext uri="{9D8B030D-6E8A-4147-A177-3AD203B41FA5}">
                      <a16:colId xmlns:a16="http://schemas.microsoft.com/office/drawing/2014/main" val="2737358827"/>
                    </a:ext>
                  </a:extLst>
                </a:gridCol>
              </a:tblGrid>
              <a:tr h="492348">
                <a:tc>
                  <a:txBody>
                    <a:bodyPr/>
                    <a:lstStyle/>
                    <a:p>
                      <a:pPr marL="0" marR="0" algn="ctr">
                        <a:lnSpc>
                          <a:spcPct val="107000"/>
                        </a:lnSpc>
                        <a:spcBef>
                          <a:spcPts val="24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PCP responsible for contacting participants to provide results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Participant receives phone call from health authority or program</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Participant receives phone call from a healthcare provider</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Participants advised to contact PCP for follow-up</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Results mailed to participants directly</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PCP receives results directly (e.g., via fax or online system)</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PCP receives a results letter</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229809663"/>
                  </a:ext>
                </a:extLst>
              </a:tr>
              <a:tr h="214065">
                <a:tc>
                  <a:txBody>
                    <a:bodyPr/>
                    <a:lstStyle/>
                    <a:p>
                      <a:pPr marL="0" marR="0" algn="ctr">
                        <a:lnSpc>
                          <a:spcPct val="107000"/>
                        </a:lnSpc>
                        <a:spcBef>
                          <a:spcPts val="240"/>
                        </a:spcBef>
                        <a:spcAft>
                          <a:spcPts val="240"/>
                        </a:spcAft>
                      </a:pPr>
                      <a:r>
                        <a:rPr lang="en-US" sz="900">
                          <a:solidFill>
                            <a:srgbClr val="FEFFFE"/>
                          </a:solidFill>
                          <a:effectLst/>
                        </a:rPr>
                        <a:t>YT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027633"/>
                  </a:ext>
                </a:extLst>
              </a:tr>
              <a:tr h="214065">
                <a:tc>
                  <a:txBody>
                    <a:bodyPr/>
                    <a:lstStyle/>
                    <a:p>
                      <a:pPr marL="0" marR="0" algn="ctr">
                        <a:lnSpc>
                          <a:spcPct val="107000"/>
                        </a:lnSpc>
                        <a:spcBef>
                          <a:spcPts val="240"/>
                        </a:spcBef>
                        <a:spcAft>
                          <a:spcPts val="240"/>
                        </a:spcAf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 (opportunistic)</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940199"/>
                  </a:ext>
                </a:extLst>
              </a:tr>
              <a:tr h="214065">
                <a:tc>
                  <a:txBody>
                    <a:bodyPr/>
                    <a:lstStyle/>
                    <a:p>
                      <a:pPr marL="0" marR="0" algn="ctr">
                        <a:lnSpc>
                          <a:spcPct val="107000"/>
                        </a:lnSpc>
                        <a:spcBef>
                          <a:spcPts val="240"/>
                        </a:spcBef>
                        <a:spcAft>
                          <a:spcPts val="24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7808483"/>
                  </a:ext>
                </a:extLst>
              </a:tr>
              <a:tr h="214065">
                <a:tc>
                  <a:txBody>
                    <a:bodyPr/>
                    <a:lstStyle/>
                    <a:p>
                      <a:pPr marL="0" marR="0" algn="ctr">
                        <a:lnSpc>
                          <a:spcPct val="107000"/>
                        </a:lnSpc>
                        <a:spcBef>
                          <a:spcPts val="240"/>
                        </a:spcBef>
                        <a:spcAft>
                          <a:spcPts val="24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014650"/>
                  </a:ext>
                </a:extLst>
              </a:tr>
              <a:tr h="214065">
                <a:tc>
                  <a:txBody>
                    <a:bodyPr/>
                    <a:lstStyle/>
                    <a:p>
                      <a:pPr marL="0" marR="0" algn="ctr">
                        <a:lnSpc>
                          <a:spcPct val="107000"/>
                        </a:lnSpc>
                        <a:spcBef>
                          <a:spcPts val="240"/>
                        </a:spcBef>
                        <a:spcAft>
                          <a:spcPts val="24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777"/>
                  </a:ext>
                </a:extLst>
              </a:tr>
              <a:tr h="214065">
                <a:tc>
                  <a:txBody>
                    <a:bodyPr/>
                    <a:lstStyle/>
                    <a:p>
                      <a:pPr marL="0" marR="0" algn="ctr">
                        <a:lnSpc>
                          <a:spcPct val="107000"/>
                        </a:lnSpc>
                        <a:spcBef>
                          <a:spcPts val="240"/>
                        </a:spcBef>
                        <a:spcAft>
                          <a:spcPts val="24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687852"/>
                  </a:ext>
                </a:extLst>
              </a:tr>
              <a:tr h="214065">
                <a:tc>
                  <a:txBody>
                    <a:bodyPr/>
                    <a:lstStyle/>
                    <a:p>
                      <a:pPr marL="0" marR="0" algn="ctr">
                        <a:lnSpc>
                          <a:spcPct val="107000"/>
                        </a:lnSpc>
                        <a:spcBef>
                          <a:spcPts val="240"/>
                        </a:spcBef>
                        <a:spcAft>
                          <a:spcPts val="24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323020"/>
                  </a:ext>
                </a:extLst>
              </a:tr>
              <a:tr h="214065">
                <a:tc>
                  <a:txBody>
                    <a:bodyPr/>
                    <a:lstStyle/>
                    <a:p>
                      <a:pPr marL="0" marR="0" algn="ctr">
                        <a:lnSpc>
                          <a:spcPct val="107000"/>
                        </a:lnSpc>
                        <a:spcBef>
                          <a:spcPts val="240"/>
                        </a:spcBef>
                        <a:spcAft>
                          <a:spcPts val="240"/>
                        </a:spcAf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833025"/>
                  </a:ext>
                </a:extLst>
              </a:tr>
              <a:tr h="369747">
                <a:tc>
                  <a:txBody>
                    <a:bodyPr/>
                    <a:lstStyle/>
                    <a:p>
                      <a:pPr marL="0" marR="0" algn="ctr">
                        <a:lnSpc>
                          <a:spcPct val="107000"/>
                        </a:lnSpc>
                        <a:spcBef>
                          <a:spcPts val="240"/>
                        </a:spcBef>
                        <a:spcAft>
                          <a:spcPts val="24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a:t>
                      </a:r>
                      <a:endParaRPr lang="en-US" sz="900">
                        <a:effectLst/>
                      </a:endParaRPr>
                    </a:p>
                    <a:p>
                      <a:pPr marL="0" marR="0" indent="0" algn="ctr">
                        <a:spcBef>
                          <a:spcPts val="0"/>
                        </a:spcBef>
                        <a:spcAft>
                          <a:spcPts val="0"/>
                        </a:spcAft>
                        <a:tabLst>
                          <a:tab pos="228600" algn="l"/>
                          <a:tab pos="457200" algn="l"/>
                        </a:tabLst>
                      </a:pPr>
                      <a:r>
                        <a:rPr lang="en-CA" sz="900">
                          <a:effectLst/>
                        </a:rPr>
                        <a:t>(opportunistic)</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effectLst/>
                      </a:endParaRPr>
                    </a:p>
                    <a:p>
                      <a:pPr marL="0" marR="0" indent="0" algn="ctr">
                        <a:spcBef>
                          <a:spcPts val="0"/>
                        </a:spcBef>
                        <a:spcAft>
                          <a:spcPts val="0"/>
                        </a:spcAft>
                        <a:tabLst>
                          <a:tab pos="228600" algn="l"/>
                          <a:tab pos="457200" algn="l"/>
                        </a:tabLst>
                      </a:pPr>
                      <a:r>
                        <a:rPr lang="en-CA" sz="900" dirty="0">
                          <a:effectLst/>
                        </a:rPr>
                        <a:t>(program)**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753251"/>
                  </a:ext>
                </a:extLst>
              </a:tr>
              <a:tr h="214065">
                <a:tc>
                  <a:txBody>
                    <a:bodyPr/>
                    <a:lstStyle/>
                    <a:p>
                      <a:pPr marL="0" marR="0" algn="ctr">
                        <a:lnSpc>
                          <a:spcPct val="107000"/>
                        </a:lnSpc>
                        <a:spcBef>
                          <a:spcPts val="240"/>
                        </a:spcBef>
                        <a:spcAft>
                          <a:spcPts val="24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427734"/>
                  </a:ext>
                </a:extLst>
              </a:tr>
              <a:tr h="214065">
                <a:tc>
                  <a:txBody>
                    <a:bodyPr/>
                    <a:lstStyle/>
                    <a:p>
                      <a:pPr marL="0" marR="0" algn="ctr">
                        <a:lnSpc>
                          <a:spcPct val="107000"/>
                        </a:lnSpc>
                        <a:spcBef>
                          <a:spcPts val="240"/>
                        </a:spcBef>
                        <a:spcAft>
                          <a:spcPts val="24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446458"/>
                  </a:ext>
                </a:extLst>
              </a:tr>
              <a:tr h="214065">
                <a:tc>
                  <a:txBody>
                    <a:bodyPr/>
                    <a:lstStyle/>
                    <a:p>
                      <a:pPr marL="0" marR="0" algn="ctr">
                        <a:lnSpc>
                          <a:spcPct val="107000"/>
                        </a:lnSpc>
                        <a:spcBef>
                          <a:spcPts val="240"/>
                        </a:spcBef>
                        <a:spcAft>
                          <a:spcPts val="24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555074"/>
                  </a:ext>
                </a:extLst>
              </a:tr>
              <a:tr h="681114">
                <a:tc>
                  <a:txBody>
                    <a:bodyPr/>
                    <a:lstStyle/>
                    <a:p>
                      <a:pPr marL="0" marR="0" algn="ctr">
                        <a:lnSpc>
                          <a:spcPct val="107000"/>
                        </a:lnSpc>
                        <a:spcBef>
                          <a:spcPts val="240"/>
                        </a:spcBef>
                        <a:spcAft>
                          <a:spcPts val="24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effectLst/>
                      </a:endParaRPr>
                    </a:p>
                    <a:p>
                      <a:pPr marL="0" marR="0" indent="0" algn="ctr">
                        <a:spcBef>
                          <a:spcPts val="0"/>
                        </a:spcBef>
                        <a:spcAft>
                          <a:spcPts val="0"/>
                        </a:spcAft>
                        <a:tabLst>
                          <a:tab pos="228600" algn="l"/>
                          <a:tab pos="457200" algn="l"/>
                        </a:tabLst>
                      </a:pPr>
                      <a:r>
                        <a:rPr lang="en-CA" sz="900" dirty="0">
                          <a:effectLst/>
                        </a:rPr>
                        <a:t>Patient sent registered letter if unable to reach after 2 weeks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159170"/>
                  </a:ext>
                </a:extLst>
              </a:tr>
            </a:tbl>
          </a:graphicData>
        </a:graphic>
      </p:graphicFrame>
      <p:sp>
        <p:nvSpPr>
          <p:cNvPr id="3" name="TextBox 2">
            <a:extLst>
              <a:ext uri="{FF2B5EF4-FFF2-40B4-BE49-F238E27FC236}">
                <a16:creationId xmlns:a16="http://schemas.microsoft.com/office/drawing/2014/main" id="{5C34F439-12F5-00CE-E547-6617C79282AE}"/>
              </a:ext>
            </a:extLst>
          </p:cNvPr>
          <p:cNvSpPr txBox="1"/>
          <p:nvPr/>
        </p:nvSpPr>
        <p:spPr>
          <a:xfrm>
            <a:off x="352425" y="4736124"/>
            <a:ext cx="11321609" cy="861774"/>
          </a:xfrm>
          <a:prstGeom prst="rect">
            <a:avLst/>
          </a:prstGeom>
          <a:noFill/>
        </p:spPr>
        <p:txBody>
          <a:bodyPr wrap="square">
            <a:spAutoFit/>
          </a:bodyPr>
          <a:lstStyle/>
          <a:p>
            <a:r>
              <a:rPr lang="en-US" sz="1000" dirty="0">
                <a:effectLst/>
                <a:latin typeface="Calibri" panose="020F0502020204030204" pitchFamily="34" charset="0"/>
                <a:ea typeface="Yu Mincho" panose="02020400000000000000" pitchFamily="18" charset="-128"/>
              </a:rPr>
              <a:t>ON: *</a:t>
            </a:r>
            <a:r>
              <a:rPr lang="en-US" sz="1000" dirty="0">
                <a:effectLst/>
                <a:latin typeface="Calibri" panose="020F0502020204030204" pitchFamily="34" charset="0"/>
                <a:ea typeface="Yu Mincho" panose="02020400000000000000" pitchFamily="18" charset="-128"/>
                <a:cs typeface="Calibri" panose="020F0502020204030204" pitchFamily="34" charset="0"/>
              </a:rPr>
              <a:t>Participants may call the Ontario Health (Cancer Care Ontario) contact </a:t>
            </a:r>
            <a:r>
              <a:rPr lang="en-US" sz="1000" dirty="0" err="1">
                <a:effectLst/>
                <a:latin typeface="Calibri" panose="020F0502020204030204" pitchFamily="34" charset="0"/>
                <a:ea typeface="Yu Mincho" panose="02020400000000000000" pitchFamily="18" charset="-128"/>
                <a:cs typeface="Calibri" panose="020F0502020204030204" pitchFamily="34" charset="0"/>
              </a:rPr>
              <a:t>centre</a:t>
            </a:r>
            <a:r>
              <a:rPr lang="en-US" sz="1000" dirty="0">
                <a:effectLst/>
                <a:latin typeface="Calibri" panose="020F0502020204030204" pitchFamily="34" charset="0"/>
                <a:ea typeface="Yu Mincho" panose="02020400000000000000" pitchFamily="18" charset="-128"/>
                <a:cs typeface="Calibri" panose="020F0502020204030204" pitchFamily="34" charset="0"/>
              </a:rPr>
              <a:t> to obtain their FIT result.</a:t>
            </a:r>
            <a:br>
              <a:rPr lang="en-US" sz="1000" dirty="0">
                <a:effectLst/>
                <a:latin typeface="Calibri" panose="020F0502020204030204" pitchFamily="34" charset="0"/>
                <a:ea typeface="Yu Mincho" panose="02020400000000000000" pitchFamily="18" charset="-128"/>
              </a:rPr>
            </a:br>
            <a:r>
              <a:rPr lang="en-US" sz="1000" dirty="0">
                <a:effectLst/>
                <a:latin typeface="Calibri" panose="020F0502020204030204" pitchFamily="34" charset="0"/>
                <a:ea typeface="Yu Mincho" panose="02020400000000000000" pitchFamily="18" charset="-128"/>
              </a:rPr>
              <a:t>ON: ^</a:t>
            </a:r>
            <a:r>
              <a:rPr lang="en-US" sz="1000" dirty="0">
                <a:effectLst/>
                <a:latin typeface="Calibri" panose="020F0502020204030204" pitchFamily="34" charset="0"/>
                <a:ea typeface="Yu Mincho" panose="02020400000000000000" pitchFamily="18" charset="-128"/>
                <a:cs typeface="Calibri" panose="020F0502020204030204" pitchFamily="34" charset="0"/>
              </a:rPr>
              <a:t> The physician overseeing the Hamilton Niagara Haldimand Brant Mobile Coach provides results directly to participant and manages follow-up</a:t>
            </a:r>
          </a:p>
          <a:p>
            <a:r>
              <a:rPr lang="en-US" sz="1000" dirty="0">
                <a:effectLst/>
                <a:latin typeface="Calibri" panose="020F0502020204030204" pitchFamily="34" charset="0"/>
                <a:ea typeface="Yu Mincho" panose="02020400000000000000" pitchFamily="18" charset="-128"/>
                <a:cs typeface="Calibri" panose="020F0502020204030204" pitchFamily="34" charset="0"/>
              </a:rPr>
              <a:t>ON: ~This recommendation is contained within the abnormal results letter</a:t>
            </a:r>
            <a:br>
              <a:rPr lang="en-US" sz="1000" spc="-10" dirty="0">
                <a:effectLst/>
                <a:latin typeface="Calibri" panose="020F0502020204030204" pitchFamily="34" charset="0"/>
                <a:ea typeface="Yu Mincho" panose="02020400000000000000" pitchFamily="18" charset="-128"/>
              </a:rPr>
            </a:br>
            <a:r>
              <a:rPr lang="en-US" sz="1000" dirty="0">
                <a:effectLst/>
                <a:latin typeface="Calibri" panose="020F0502020204030204" pitchFamily="34" charset="0"/>
                <a:ea typeface="Yu Mincho" panose="02020400000000000000" pitchFamily="18" charset="-128"/>
              </a:rPr>
              <a:t>QC: ** Once program established.</a:t>
            </a:r>
          </a:p>
          <a:p>
            <a:r>
              <a:rPr lang="en-US" sz="1000" dirty="0">
                <a:effectLst/>
                <a:latin typeface="Calibri" panose="020F0502020204030204" pitchFamily="34" charset="0"/>
                <a:ea typeface="Yu Mincho" panose="02020400000000000000" pitchFamily="18" charset="-128"/>
                <a:cs typeface="Calibri" panose="020F0502020204030204" pitchFamily="34" charset="0"/>
              </a:rPr>
              <a:t>NB: </a:t>
            </a:r>
            <a:r>
              <a:rPr lang="en-US" sz="1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r>
              <a:rPr lang="en-US" sz="1000" dirty="0">
                <a:effectLst/>
                <a:latin typeface="Calibri" panose="020F0502020204030204" pitchFamily="34" charset="0"/>
                <a:ea typeface="Yu Mincho" panose="02020400000000000000" pitchFamily="18" charset="-128"/>
                <a:cs typeface="Calibri" panose="020F0502020204030204" pitchFamily="34" charset="0"/>
              </a:rPr>
              <a:t>Results are accessible through the provincial electronic health record (EHR)</a:t>
            </a:r>
            <a:endParaRPr lang="en-US" sz="1000" dirty="0"/>
          </a:p>
        </p:txBody>
      </p:sp>
    </p:spTree>
    <p:extLst>
      <p:ext uri="{BB962C8B-B14F-4D97-AF65-F5344CB8AC3E}">
        <p14:creationId xmlns:p14="http://schemas.microsoft.com/office/powerpoint/2010/main" val="3449562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352425" y="247650"/>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Follow-up for Abnormal Colorectal Screening Test Results</a:t>
            </a:r>
          </a:p>
        </p:txBody>
      </p:sp>
      <p:graphicFrame>
        <p:nvGraphicFramePr>
          <p:cNvPr id="3" name="Table 2">
            <a:extLst>
              <a:ext uri="{FF2B5EF4-FFF2-40B4-BE49-F238E27FC236}">
                <a16:creationId xmlns:a16="http://schemas.microsoft.com/office/drawing/2014/main" id="{AB05C863-EA8E-1EAD-045B-AA40C6D062C4}"/>
              </a:ext>
            </a:extLst>
          </p:cNvPr>
          <p:cNvGraphicFramePr>
            <a:graphicFrameLocks noGrp="1"/>
          </p:cNvGraphicFramePr>
          <p:nvPr>
            <p:extLst>
              <p:ext uri="{D42A27DB-BD31-4B8C-83A1-F6EECF244321}">
                <p14:modId xmlns:p14="http://schemas.microsoft.com/office/powerpoint/2010/main" val="3906609987"/>
              </p:ext>
            </p:extLst>
          </p:nvPr>
        </p:nvGraphicFramePr>
        <p:xfrm>
          <a:off x="206085" y="915521"/>
          <a:ext cx="11321609" cy="4223242"/>
        </p:xfrm>
        <a:graphic>
          <a:graphicData uri="http://schemas.openxmlformats.org/drawingml/2006/table">
            <a:tbl>
              <a:tblPr firstRow="1" firstCol="1" bandRow="1">
                <a:tableStyleId>{7E9639D4-E3E2-4D34-9284-5A2195B3D0D7}</a:tableStyleId>
              </a:tblPr>
              <a:tblGrid>
                <a:gridCol w="757762">
                  <a:extLst>
                    <a:ext uri="{9D8B030D-6E8A-4147-A177-3AD203B41FA5}">
                      <a16:colId xmlns:a16="http://schemas.microsoft.com/office/drawing/2014/main" val="1161158086"/>
                    </a:ext>
                  </a:extLst>
                </a:gridCol>
                <a:gridCol w="1874603">
                  <a:extLst>
                    <a:ext uri="{9D8B030D-6E8A-4147-A177-3AD203B41FA5}">
                      <a16:colId xmlns:a16="http://schemas.microsoft.com/office/drawing/2014/main" val="4269042905"/>
                    </a:ext>
                  </a:extLst>
                </a:gridCol>
                <a:gridCol w="1498145">
                  <a:extLst>
                    <a:ext uri="{9D8B030D-6E8A-4147-A177-3AD203B41FA5}">
                      <a16:colId xmlns:a16="http://schemas.microsoft.com/office/drawing/2014/main" val="988643302"/>
                    </a:ext>
                  </a:extLst>
                </a:gridCol>
                <a:gridCol w="1675211">
                  <a:extLst>
                    <a:ext uri="{9D8B030D-6E8A-4147-A177-3AD203B41FA5}">
                      <a16:colId xmlns:a16="http://schemas.microsoft.com/office/drawing/2014/main" val="459188229"/>
                    </a:ext>
                  </a:extLst>
                </a:gridCol>
                <a:gridCol w="1437844">
                  <a:extLst>
                    <a:ext uri="{9D8B030D-6E8A-4147-A177-3AD203B41FA5}">
                      <a16:colId xmlns:a16="http://schemas.microsoft.com/office/drawing/2014/main" val="1160222721"/>
                    </a:ext>
                  </a:extLst>
                </a:gridCol>
                <a:gridCol w="1415201">
                  <a:extLst>
                    <a:ext uri="{9D8B030D-6E8A-4147-A177-3AD203B41FA5}">
                      <a16:colId xmlns:a16="http://schemas.microsoft.com/office/drawing/2014/main" val="3446660867"/>
                    </a:ext>
                  </a:extLst>
                </a:gridCol>
                <a:gridCol w="1360858">
                  <a:extLst>
                    <a:ext uri="{9D8B030D-6E8A-4147-A177-3AD203B41FA5}">
                      <a16:colId xmlns:a16="http://schemas.microsoft.com/office/drawing/2014/main" val="3694751519"/>
                    </a:ext>
                  </a:extLst>
                </a:gridCol>
                <a:gridCol w="1301985">
                  <a:extLst>
                    <a:ext uri="{9D8B030D-6E8A-4147-A177-3AD203B41FA5}">
                      <a16:colId xmlns:a16="http://schemas.microsoft.com/office/drawing/2014/main" val="1464821807"/>
                    </a:ext>
                  </a:extLst>
                </a:gridCol>
              </a:tblGrid>
              <a:tr h="367650">
                <a:tc>
                  <a:txBody>
                    <a:bodyPr/>
                    <a:lstStyle/>
                    <a:p>
                      <a:pPr marL="0" marR="0" algn="ctr">
                        <a:lnSpc>
                          <a:spcPct val="107000"/>
                        </a:lnSpc>
                        <a:spcBef>
                          <a:spcPts val="24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Physician coordinates referral to colonoscopy</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Physician coordinates informing patient of appointment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Pre-colonoscopy assessment completed</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Appointment mailed to participant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Colonoscopy location contacts participant with appointment time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Program initiates referral to colonoscopy</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Program coordinates follow-up</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717843838"/>
                  </a:ext>
                </a:extLst>
              </a:tr>
              <a:tr h="348758">
                <a:tc>
                  <a:txBody>
                    <a:bodyPr/>
                    <a:lstStyle/>
                    <a:p>
                      <a:pPr marL="0" marR="0" algn="ctr">
                        <a:lnSpc>
                          <a:spcPct val="107000"/>
                        </a:lnSpc>
                        <a:spcBef>
                          <a:spcPts val="240"/>
                        </a:spcBef>
                        <a:spcAft>
                          <a:spcPts val="24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effectLst/>
                      </a:endParaRPr>
                    </a:p>
                    <a:p>
                      <a:pPr marL="0" marR="0" indent="0" algn="ctr">
                        <a:spcBef>
                          <a:spcPts val="0"/>
                        </a:spcBef>
                        <a:spcAft>
                          <a:spcPts val="0"/>
                        </a:spcAft>
                        <a:tabLst>
                          <a:tab pos="228600" algn="l"/>
                          <a:tab pos="457200" algn="l"/>
                        </a:tabLst>
                      </a:pPr>
                      <a:r>
                        <a:rPr lang="en-CA" sz="900" dirty="0">
                          <a:effectLst/>
                        </a:rPr>
                        <a:t>(colonoscopy referrals can only be made by physician or NPs)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3883741"/>
                  </a:ext>
                </a:extLst>
              </a:tr>
              <a:tr h="310307">
                <a:tc>
                  <a:txBody>
                    <a:bodyPr/>
                    <a:lstStyle/>
                    <a:p>
                      <a:pPr marL="0" marR="0" algn="ctr">
                        <a:lnSpc>
                          <a:spcPct val="107000"/>
                        </a:lnSpc>
                        <a:spcBef>
                          <a:spcPts val="240"/>
                        </a:spcBef>
                        <a:spcAft>
                          <a:spcPts val="240"/>
                        </a:spcAft>
                      </a:pPr>
                      <a:r>
                        <a:rPr lang="en-US" sz="900" dirty="0">
                          <a:solidFill>
                            <a:srgbClr val="FEFFFE"/>
                          </a:solidFill>
                          <a:effectLst/>
                        </a:rPr>
                        <a:t>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a:t>
                      </a:r>
                    </a:p>
                    <a:p>
                      <a:pPr marL="0" marR="0" indent="0" algn="ctr">
                        <a:spcBef>
                          <a:spcPts val="0"/>
                        </a:spcBef>
                        <a:spcAft>
                          <a:spcPts val="0"/>
                        </a:spcAft>
                        <a:tabLst>
                          <a:tab pos="228600" algn="l"/>
                          <a:tab pos="457200" algn="l"/>
                        </a:tabLst>
                      </a:pPr>
                      <a:r>
                        <a:rPr lang="en-CA" sz="900" dirty="0">
                          <a:effectLst/>
                        </a:rPr>
                        <a:t>(opportunistic)</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9022950"/>
                  </a:ext>
                </a:extLst>
              </a:tr>
              <a:tr h="437661">
                <a:tc>
                  <a:txBody>
                    <a:bodyPr/>
                    <a:lstStyle/>
                    <a:p>
                      <a:pPr marL="0" marR="0" algn="ctr">
                        <a:lnSpc>
                          <a:spcPct val="107000"/>
                        </a:lnSpc>
                        <a:spcBef>
                          <a:spcPts val="240"/>
                        </a:spcBef>
                        <a:spcAft>
                          <a:spcPts val="24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effectLst/>
                      </a:endParaRPr>
                    </a:p>
                    <a:p>
                      <a:pPr marL="0" marR="0" indent="0" algn="ctr">
                        <a:spcBef>
                          <a:spcPts val="0"/>
                        </a:spcBef>
                        <a:spcAft>
                          <a:spcPts val="0"/>
                        </a:spcAft>
                        <a:tabLst>
                          <a:tab pos="228600" algn="l"/>
                          <a:tab pos="457200" algn="l"/>
                        </a:tabLst>
                      </a:pPr>
                      <a:r>
                        <a:rPr lang="en-CA" sz="900" dirty="0">
                          <a:effectLst/>
                        </a:rPr>
                        <a:t>(referrals can be made by physicians, NP’s or CHN’s)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976508"/>
                  </a:ext>
                </a:extLst>
              </a:tr>
              <a:tr h="348758">
                <a:tc>
                  <a:txBody>
                    <a:bodyPr/>
                    <a:lstStyle/>
                    <a:p>
                      <a:pPr marL="0" marR="0" algn="ctr">
                        <a:lnSpc>
                          <a:spcPct val="107000"/>
                        </a:lnSpc>
                        <a:spcBef>
                          <a:spcPts val="240"/>
                        </a:spcBef>
                        <a:spcAft>
                          <a:spcPts val="24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effectLst/>
                      </a:endParaRPr>
                    </a:p>
                    <a:p>
                      <a:pPr marL="0" marR="0" indent="0" algn="ctr">
                        <a:spcBef>
                          <a:spcPts val="0"/>
                        </a:spcBef>
                        <a:spcAft>
                          <a:spcPts val="0"/>
                        </a:spcAft>
                        <a:tabLst>
                          <a:tab pos="228600" algn="l"/>
                          <a:tab pos="457200" algn="l"/>
                        </a:tabLst>
                      </a:pPr>
                      <a:r>
                        <a:rPr lang="en-CA" sz="900" dirty="0">
                          <a:effectLst/>
                        </a:rPr>
                        <a:t>(health authority contacts participant)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4484020"/>
                  </a:ext>
                </a:extLst>
              </a:tr>
              <a:tr h="422617">
                <a:tc>
                  <a:txBody>
                    <a:bodyPr/>
                    <a:lstStyle/>
                    <a:p>
                      <a:pPr marL="0" marR="0" algn="ctr">
                        <a:lnSpc>
                          <a:spcPct val="107000"/>
                        </a:lnSpc>
                        <a:spcBef>
                          <a:spcPts val="240"/>
                        </a:spcBef>
                        <a:spcAft>
                          <a:spcPts val="24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7029011"/>
                  </a:ext>
                </a:extLst>
              </a:tr>
              <a:tr h="232505">
                <a:tc>
                  <a:txBody>
                    <a:bodyPr/>
                    <a:lstStyle/>
                    <a:p>
                      <a:pPr marL="0" marR="0" algn="ctr">
                        <a:lnSpc>
                          <a:spcPct val="107000"/>
                        </a:lnSpc>
                        <a:spcBef>
                          <a:spcPts val="240"/>
                        </a:spcBef>
                        <a:spcAft>
                          <a:spcPts val="24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 (physician or endoscopy navigator)</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effectLst/>
                      </a:endParaRPr>
                    </a:p>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3090375"/>
                  </a:ext>
                </a:extLst>
              </a:tr>
              <a:tr h="247863">
                <a:tc>
                  <a:txBody>
                    <a:bodyPr/>
                    <a:lstStyle/>
                    <a:p>
                      <a:pPr marL="0" marR="0" algn="ctr">
                        <a:lnSpc>
                          <a:spcPct val="107000"/>
                        </a:lnSpc>
                        <a:spcBef>
                          <a:spcPts val="240"/>
                        </a:spcBef>
                        <a:spcAft>
                          <a:spcPts val="24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 </a:t>
                      </a:r>
                    </a:p>
                    <a:p>
                      <a:pPr marL="0" marR="0" indent="0" algn="ctr">
                        <a:spcBef>
                          <a:spcPts val="0"/>
                        </a:spcBef>
                        <a:spcAft>
                          <a:spcPts val="0"/>
                        </a:spcAft>
                        <a:tabLst>
                          <a:tab pos="228600" algn="l"/>
                          <a:tab pos="457200" algn="l"/>
                        </a:tabLst>
                      </a:pPr>
                      <a:r>
                        <a:rPr lang="en-CA" sz="900" dirty="0">
                          <a:effectLst/>
                        </a:rPr>
                        <a:t>(if preferred by PCP)</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effectLst/>
                      </a:endParaRPr>
                    </a:p>
                    <a:p>
                      <a:pPr marL="0" marR="0" indent="0" algn="ctr">
                        <a:spcBef>
                          <a:spcPts val="0"/>
                        </a:spcBef>
                        <a:spcAft>
                          <a:spcPts val="0"/>
                        </a:spcAft>
                        <a:tabLst>
                          <a:tab pos="228600" algn="l"/>
                          <a:tab pos="457200" algn="l"/>
                        </a:tabLst>
                      </a:pPr>
                      <a:r>
                        <a:rPr lang="en-CA" sz="900">
                          <a:effectLst/>
                        </a:rPr>
                        <a:t>(with PCP permission)</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effectLst/>
                      </a:endParaRPr>
                    </a:p>
                    <a:p>
                      <a:pPr marL="0" marR="0" indent="0" algn="ctr">
                        <a:spcBef>
                          <a:spcPts val="0"/>
                        </a:spcBef>
                        <a:spcAft>
                          <a:spcPts val="0"/>
                        </a:spcAft>
                        <a:tabLst>
                          <a:tab pos="228600" algn="l"/>
                          <a:tab pos="457200" algn="l"/>
                        </a:tabLst>
                      </a:pPr>
                      <a:r>
                        <a:rPr lang="en-CA" sz="900">
                          <a:effectLst/>
                        </a:rPr>
                        <a:t>(with PCP permission)</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104876"/>
                  </a:ext>
                </a:extLst>
              </a:tr>
              <a:tr h="422617">
                <a:tc>
                  <a:txBody>
                    <a:bodyPr/>
                    <a:lstStyle/>
                    <a:p>
                      <a:pPr marL="0" marR="0" algn="ctr">
                        <a:lnSpc>
                          <a:spcPct val="107000"/>
                        </a:lnSpc>
                        <a:spcBef>
                          <a:spcPts val="240"/>
                        </a:spcBef>
                        <a:spcAft>
                          <a:spcPts val="240"/>
                        </a:spcAf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5104192"/>
                  </a:ext>
                </a:extLst>
              </a:tr>
              <a:tr h="165241">
                <a:tc>
                  <a:txBody>
                    <a:bodyPr/>
                    <a:lstStyle/>
                    <a:p>
                      <a:pPr marL="0" marR="0" algn="ctr">
                        <a:lnSpc>
                          <a:spcPct val="107000"/>
                        </a:lnSpc>
                        <a:spcBef>
                          <a:spcPts val="240"/>
                        </a:spcBef>
                        <a:spcAft>
                          <a:spcPts val="24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07000"/>
                        </a:lnSpc>
                        <a:spcBef>
                          <a:spcPts val="0"/>
                        </a:spcBef>
                        <a:spcAft>
                          <a:spcPts val="1275"/>
                        </a:spcAft>
                      </a:pPr>
                      <a:r>
                        <a:rPr lang="en-US" sz="900" dirty="0">
                          <a:effectLst/>
                        </a:rPr>
                        <a:t>✓ (opportunistic)</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(opportunistic and program)~</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(program)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1640876"/>
                  </a:ext>
                </a:extLst>
              </a:tr>
              <a:tr h="118890">
                <a:tc>
                  <a:txBody>
                    <a:bodyPr/>
                    <a:lstStyle/>
                    <a:p>
                      <a:pPr marL="0" marR="0" algn="ctr">
                        <a:lnSpc>
                          <a:spcPct val="107000"/>
                        </a:lnSpc>
                        <a:spcBef>
                          <a:spcPts val="240"/>
                        </a:spcBef>
                        <a:spcAft>
                          <a:spcPts val="24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9676606"/>
                  </a:ext>
                </a:extLst>
              </a:tr>
              <a:tr h="171226">
                <a:tc>
                  <a:txBody>
                    <a:bodyPr/>
                    <a:lstStyle/>
                    <a:p>
                      <a:pPr marL="0" marR="0" algn="ctr">
                        <a:lnSpc>
                          <a:spcPct val="107000"/>
                        </a:lnSpc>
                        <a:spcBef>
                          <a:spcPts val="240"/>
                        </a:spcBef>
                        <a:spcAft>
                          <a:spcPts val="24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073346"/>
                  </a:ext>
                </a:extLst>
              </a:tr>
              <a:tr h="118890">
                <a:tc>
                  <a:txBody>
                    <a:bodyPr/>
                    <a:lstStyle/>
                    <a:p>
                      <a:pPr marL="0" marR="0" algn="ctr">
                        <a:lnSpc>
                          <a:spcPct val="107000"/>
                        </a:lnSpc>
                        <a:spcBef>
                          <a:spcPts val="240"/>
                        </a:spcBef>
                        <a:spcAft>
                          <a:spcPts val="24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0550800"/>
                  </a:ext>
                </a:extLst>
              </a:tr>
              <a:tr h="207660">
                <a:tc>
                  <a:txBody>
                    <a:bodyPr/>
                    <a:lstStyle/>
                    <a:p>
                      <a:pPr marL="0" marR="0" algn="ctr">
                        <a:lnSpc>
                          <a:spcPct val="107000"/>
                        </a:lnSpc>
                        <a:spcBef>
                          <a:spcPts val="240"/>
                        </a:spcBef>
                        <a:spcAft>
                          <a:spcPts val="24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3622" marR="436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a:spcBef>
                          <a:spcPts val="0"/>
                        </a:spcBef>
                        <a:spcAft>
                          <a:spcPts val="0"/>
                        </a:spcAft>
                        <a:tabLst>
                          <a:tab pos="228600" algn="l"/>
                          <a:tab pos="457200" algn="l"/>
                        </a:tabLst>
                      </a:pPr>
                      <a:r>
                        <a:rPr lang="en-CA" sz="900">
                          <a:effectLst/>
                        </a:rPr>
                        <a:t> </a:t>
                      </a:r>
                      <a:endParaRPr lang="en-US" sz="90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a:spcBef>
                          <a:spcPts val="0"/>
                        </a:spcBef>
                        <a:spcAft>
                          <a:spcPts val="0"/>
                        </a:spcAft>
                        <a:tabLst>
                          <a:tab pos="228600" algn="l"/>
                          <a:tab pos="457200" algn="l"/>
                        </a:tabLst>
                      </a:pPr>
                      <a:r>
                        <a:rPr lang="en-CA" sz="900" dirty="0">
                          <a:effectLst/>
                        </a:rPr>
                        <a: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3622" marR="436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1674843"/>
                  </a:ext>
                </a:extLst>
              </a:tr>
            </a:tbl>
          </a:graphicData>
        </a:graphic>
      </p:graphicFrame>
      <p:sp>
        <p:nvSpPr>
          <p:cNvPr id="5" name="TextBox 4">
            <a:extLst>
              <a:ext uri="{FF2B5EF4-FFF2-40B4-BE49-F238E27FC236}">
                <a16:creationId xmlns:a16="http://schemas.microsoft.com/office/drawing/2014/main" id="{8073713B-B15E-060E-E5C8-752305DC1285}"/>
              </a:ext>
            </a:extLst>
          </p:cNvPr>
          <p:cNvSpPr txBox="1"/>
          <p:nvPr/>
        </p:nvSpPr>
        <p:spPr>
          <a:xfrm>
            <a:off x="206084" y="5499829"/>
            <a:ext cx="11321609" cy="553998"/>
          </a:xfrm>
          <a:prstGeom prst="rect">
            <a:avLst/>
          </a:prstGeom>
          <a:noFill/>
        </p:spPr>
        <p:txBody>
          <a:bodyPr wrap="square">
            <a:spAutoFit/>
          </a:bodyPr>
          <a:lstStyle/>
          <a:p>
            <a:r>
              <a:rPr lang="en-US" sz="1000" dirty="0">
                <a:effectLst/>
                <a:latin typeface="Calibri" panose="020F0502020204030204" pitchFamily="34" charset="0"/>
                <a:ea typeface="Yu Mincho" panose="02020400000000000000" pitchFamily="18" charset="-128"/>
              </a:rPr>
              <a:t>ON: *Primary care provider (can include family doctors and nurse practitioners)</a:t>
            </a:r>
            <a:br>
              <a:rPr lang="en-US" sz="1000" dirty="0">
                <a:effectLst/>
                <a:latin typeface="Calibri" panose="020F0502020204030204" pitchFamily="34" charset="0"/>
                <a:ea typeface="Yu Mincho" panose="02020400000000000000" pitchFamily="18" charset="-128"/>
              </a:rPr>
            </a:br>
            <a:r>
              <a:rPr lang="en-US" sz="1000" dirty="0">
                <a:effectLst/>
                <a:latin typeface="Calibri" panose="020F0502020204030204" pitchFamily="34" charset="0"/>
                <a:ea typeface="Yu Mincho" panose="02020400000000000000" pitchFamily="18" charset="-128"/>
              </a:rPr>
              <a:t>ON: ^Individual endoscopists or endoscopy service will be responsible for informing patient of appointment, pre-colonoscopy assessment, or communication to patient on appointment details.</a:t>
            </a:r>
            <a:br>
              <a:rPr lang="en-US" sz="1000" spc="-10" dirty="0">
                <a:effectLst/>
                <a:latin typeface="Calibri" panose="020F0502020204030204" pitchFamily="34" charset="0"/>
                <a:ea typeface="Yu Mincho" panose="02020400000000000000" pitchFamily="18" charset="-128"/>
              </a:rPr>
            </a:br>
            <a:r>
              <a:rPr lang="en-US" sz="1000" dirty="0">
                <a:effectLst/>
                <a:latin typeface="Calibri" panose="020F0502020204030204" pitchFamily="34" charset="0"/>
                <a:ea typeface="Yu Mincho" panose="02020400000000000000" pitchFamily="18" charset="-128"/>
              </a:rPr>
              <a:t>QC: ~ Once program established.</a:t>
            </a:r>
            <a:endParaRPr lang="en-US" sz="1000" dirty="0"/>
          </a:p>
        </p:txBody>
      </p:sp>
    </p:spTree>
    <p:extLst>
      <p:ext uri="{BB962C8B-B14F-4D97-AF65-F5344CB8AC3E}">
        <p14:creationId xmlns:p14="http://schemas.microsoft.com/office/powerpoint/2010/main" val="2640130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282087" y="106973"/>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Follow-up for Abnormal Colorectal Screening Test Results</a:t>
            </a:r>
          </a:p>
        </p:txBody>
      </p:sp>
      <p:graphicFrame>
        <p:nvGraphicFramePr>
          <p:cNvPr id="2" name="Table 1">
            <a:extLst>
              <a:ext uri="{FF2B5EF4-FFF2-40B4-BE49-F238E27FC236}">
                <a16:creationId xmlns:a16="http://schemas.microsoft.com/office/drawing/2014/main" id="{592B1B84-5396-5726-C2C1-5CB85B25D23B}"/>
              </a:ext>
            </a:extLst>
          </p:cNvPr>
          <p:cNvGraphicFramePr>
            <a:graphicFrameLocks noGrp="1"/>
          </p:cNvGraphicFramePr>
          <p:nvPr>
            <p:extLst>
              <p:ext uri="{D42A27DB-BD31-4B8C-83A1-F6EECF244321}">
                <p14:modId xmlns:p14="http://schemas.microsoft.com/office/powerpoint/2010/main" val="2988780021"/>
              </p:ext>
            </p:extLst>
          </p:nvPr>
        </p:nvGraphicFramePr>
        <p:xfrm>
          <a:off x="211015" y="754960"/>
          <a:ext cx="11652006" cy="5600511"/>
        </p:xfrm>
        <a:graphic>
          <a:graphicData uri="http://schemas.openxmlformats.org/drawingml/2006/table">
            <a:tbl>
              <a:tblPr firstRow="1" firstCol="1" bandRow="1">
                <a:tableStyleId>{7E9639D4-E3E2-4D34-9284-5A2195B3D0D7}</a:tableStyleId>
              </a:tblPr>
              <a:tblGrid>
                <a:gridCol w="683542">
                  <a:extLst>
                    <a:ext uri="{9D8B030D-6E8A-4147-A177-3AD203B41FA5}">
                      <a16:colId xmlns:a16="http://schemas.microsoft.com/office/drawing/2014/main" val="2649743900"/>
                    </a:ext>
                  </a:extLst>
                </a:gridCol>
                <a:gridCol w="10968464">
                  <a:extLst>
                    <a:ext uri="{9D8B030D-6E8A-4147-A177-3AD203B41FA5}">
                      <a16:colId xmlns:a16="http://schemas.microsoft.com/office/drawing/2014/main" val="2757539145"/>
                    </a:ext>
                  </a:extLst>
                </a:gridCol>
              </a:tblGrid>
              <a:tr h="132215">
                <a:tc>
                  <a:txBody>
                    <a:bodyPr/>
                    <a:lstStyle/>
                    <a:p>
                      <a:pPr marL="0" marR="0" algn="ctr">
                        <a:lnSpc>
                          <a:spcPct val="107000"/>
                        </a:lnSpc>
                        <a:spcBef>
                          <a:spcPts val="24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pPr>
                      <a:r>
                        <a:rPr lang="en-US" sz="900" dirty="0">
                          <a:solidFill>
                            <a:srgbClr val="FEFFFE"/>
                          </a:solidFill>
                          <a:effectLst/>
                        </a:rPr>
                        <a:t>Description of Follow-up Process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466654886"/>
                  </a:ext>
                </a:extLst>
              </a:tr>
              <a:tr h="387845">
                <a:tc>
                  <a:txBody>
                    <a:bodyPr/>
                    <a:lstStyle/>
                    <a:p>
                      <a:pPr marL="0" marR="0" algn="ctr">
                        <a:lnSpc>
                          <a:spcPct val="107000"/>
                        </a:lnSpc>
                        <a:spcBef>
                          <a:spcPts val="240"/>
                        </a:spcBef>
                        <a:spcAft>
                          <a:spcPts val="24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Health care providers and program receive FIT results directly from Whitehorse General Hospital (WGH) lab through IS systems. Program follows up all positive FIT results. PCP notifies the client of the results and refers for f/u colonoscopy (a standardized colonoscopy referral form is available and is to be copied to program). Follow-up referral is monitored. Reminders to PCP to f/u positive FIT results if copy of colonoscopy referral not received by program.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552156"/>
                  </a:ext>
                </a:extLst>
              </a:tr>
              <a:tr h="415730">
                <a:tc>
                  <a:txBody>
                    <a:bodyPr/>
                    <a:lstStyle/>
                    <a:p>
                      <a:pPr marL="0" marR="0" algn="ctr">
                        <a:lnSpc>
                          <a:spcPct val="107000"/>
                        </a:lnSpc>
                        <a:spcBef>
                          <a:spcPts val="240"/>
                        </a:spcBef>
                        <a:spcAft>
                          <a:spcPts val="240"/>
                        </a:spcAf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The primary care provider receives the abnormal lab result if they ordered the test. They are responsible for notifying the patient and completing the referral for colonoscopy.</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Positive results for tests ordered by the screening program are referred to an endoscopy program.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3356002"/>
                  </a:ext>
                </a:extLst>
              </a:tr>
              <a:tr h="583824">
                <a:tc>
                  <a:txBody>
                    <a:bodyPr/>
                    <a:lstStyle/>
                    <a:p>
                      <a:pPr marL="0" marR="0" algn="ctr">
                        <a:lnSpc>
                          <a:spcPct val="107000"/>
                        </a:lnSpc>
                        <a:spcBef>
                          <a:spcPts val="240"/>
                        </a:spcBef>
                        <a:spcAft>
                          <a:spcPts val="24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Abnormal result reviewed by primary care provider. Referral for coloscopy depended on nearest referral center (in our out of territory). Requires out of community transportation with exception of Iqaluit.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1865333"/>
                  </a:ext>
                </a:extLst>
              </a:tr>
              <a:tr h="258563">
                <a:tc>
                  <a:txBody>
                    <a:bodyPr/>
                    <a:lstStyle/>
                    <a:p>
                      <a:pPr marL="0" marR="0" algn="ctr">
                        <a:lnSpc>
                          <a:spcPct val="107000"/>
                        </a:lnSpc>
                        <a:spcBef>
                          <a:spcPts val="240"/>
                        </a:spcBef>
                        <a:spcAft>
                          <a:spcPts val="24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Primary care provider receives the abnormal lab result report, the patient is sent a letter indicating that follow-up is required. The patient is referred to their health authority. The patient is contacted by their health authority to complete pre-colonoscopy assessment and book the patient for colonoscopy or advise the primary care provider that the patient is not proceeding.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382750"/>
                  </a:ext>
                </a:extLst>
              </a:tr>
              <a:tr h="467061">
                <a:tc>
                  <a:txBody>
                    <a:bodyPr/>
                    <a:lstStyle/>
                    <a:p>
                      <a:pPr marL="0" marR="0" algn="ctr">
                        <a:lnSpc>
                          <a:spcPct val="107000"/>
                        </a:lnSpc>
                        <a:spcBef>
                          <a:spcPts val="240"/>
                        </a:spcBef>
                        <a:spcAft>
                          <a:spcPts val="24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Letter to patient from provincial program advising to see MD.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MD refers to zone-based screening program or directly to Endoscopist.  MD has access to FIT test results on Netcare system (lab reporting system).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599062"/>
                  </a:ext>
                </a:extLst>
              </a:tr>
              <a:tr h="387845">
                <a:tc>
                  <a:txBody>
                    <a:bodyPr/>
                    <a:lstStyle/>
                    <a:p>
                      <a:pPr marL="0" marR="0" algn="ctr">
                        <a:lnSpc>
                          <a:spcPct val="107000"/>
                        </a:lnSpc>
                        <a:spcBef>
                          <a:spcPts val="240"/>
                        </a:spcBef>
                        <a:spcAft>
                          <a:spcPts val="24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Primary care provider and participant notified of abnormal result by direct correspondence. Primary care providers sign medical directives which authorizes client navigators to refer client for a colonoscopy. Client navigator phones participant to discuss test results, refer participant to colonoscopy and complete a standardized assessment. Not all units have consented to client navigation. Approximately 50% of participants are assessed and booked by client navigators.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1093396"/>
                  </a:ext>
                </a:extLst>
              </a:tr>
              <a:tr h="517127">
                <a:tc>
                  <a:txBody>
                    <a:bodyPr/>
                    <a:lstStyle/>
                    <a:p>
                      <a:pPr marL="0" marR="0" algn="ctr">
                        <a:lnSpc>
                          <a:spcPct val="107000"/>
                        </a:lnSpc>
                        <a:spcBef>
                          <a:spcPts val="240"/>
                        </a:spcBef>
                        <a:spcAft>
                          <a:spcPts val="24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err="1">
                          <a:effectLst/>
                        </a:rPr>
                        <a:t>ColonCheck’s</a:t>
                      </a:r>
                      <a:r>
                        <a:rPr lang="en-CA" sz="900" dirty="0">
                          <a:effectLst/>
                        </a:rPr>
                        <a:t> follow-up clerk contacts participant by phone (followed by letter to participant and PCP) regarding the abnormal result and follow up referral process (colonoscopy brochure included in letter)</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 Referral process depends on agreements with each of the 5 Regional Health Authorities, and on permissions granted from primary care provider (</a:t>
                      </a:r>
                      <a:r>
                        <a:rPr lang="en-CA" sz="900" dirty="0" err="1">
                          <a:effectLst/>
                        </a:rPr>
                        <a:t>ColonCheck</a:t>
                      </a:r>
                      <a:r>
                        <a:rPr lang="en-CA" sz="900" dirty="0">
                          <a:effectLst/>
                        </a:rPr>
                        <a:t> has received permission from a majority of PCP to directly refer clients).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A pre-colonoscopy assessment is completed by </a:t>
                      </a:r>
                      <a:r>
                        <a:rPr lang="en-CA" sz="900" dirty="0" err="1">
                          <a:effectLst/>
                        </a:rPr>
                        <a:t>ColonCheck’s</a:t>
                      </a:r>
                      <a:r>
                        <a:rPr lang="en-CA" sz="900" dirty="0">
                          <a:effectLst/>
                        </a:rPr>
                        <a:t> nurse practitioner for all patients receiving their colonoscopy in Winnipeg.</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452431"/>
                  </a:ext>
                </a:extLst>
              </a:tr>
              <a:tr h="904972">
                <a:tc>
                  <a:txBody>
                    <a:bodyPr/>
                    <a:lstStyle/>
                    <a:p>
                      <a:pPr marL="0" marR="0" algn="ctr">
                        <a:lnSpc>
                          <a:spcPct val="107000"/>
                        </a:lnSpc>
                        <a:spcBef>
                          <a:spcPts val="240"/>
                        </a:spcBef>
                        <a:spcAft>
                          <a:spcPts val="240"/>
                        </a:spcAf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spcBef>
                          <a:spcPts val="0"/>
                        </a:spcBef>
                        <a:spcAft>
                          <a:spcPts val="0"/>
                        </a:spcAft>
                        <a:buFont typeface="Arial" panose="020B0604020202020204" pitchFamily="34" charset="0"/>
                        <a:buNone/>
                        <a:tabLst>
                          <a:tab pos="228600" algn="l"/>
                          <a:tab pos="457200" algn="l"/>
                        </a:tabLst>
                      </a:pPr>
                      <a:r>
                        <a:rPr lang="en-CA" sz="900" dirty="0">
                          <a:effectLst/>
                        </a:rPr>
                        <a:t>Attached participants (those with a PCP):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PCP responsible for communicating abnormal FIT result to participant, and referring for timely follow up with colonoscopy</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Ontario Health (Cancer Care Ontario) also mails FIT result letters to participants</a:t>
                      </a:r>
                      <a:endParaRPr lang="en-US" sz="900" dirty="0">
                        <a:effectLst/>
                      </a:endParaRPr>
                    </a:p>
                    <a:p>
                      <a:pPr marL="0" marR="0" lvl="0" indent="0">
                        <a:spcBef>
                          <a:spcPts val="0"/>
                        </a:spcBef>
                        <a:spcAft>
                          <a:spcPts val="0"/>
                        </a:spcAft>
                        <a:buFont typeface="Arial" panose="020B0604020202020204" pitchFamily="34" charset="0"/>
                        <a:buNone/>
                        <a:tabLst>
                          <a:tab pos="228600" algn="l"/>
                          <a:tab pos="457200" algn="l"/>
                        </a:tabLst>
                      </a:pPr>
                      <a:r>
                        <a:rPr lang="en-CA" sz="900" dirty="0">
                          <a:effectLst/>
                        </a:rPr>
                        <a:t>Unattached participant (those without PCP or received FIT through mobile coach):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Ontario Health (Cancer Care Ontario) mails abnormal result letter to participant which directs the person to call Ontario Health (Cancer Care Ontario)’s Contact Centre for assistance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Contact Centre identifies a physician who is within 1 hour drive of the participant and has availability for an appointment within 10 days and connects the participants to a PCP for follow up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If there are no physicians available, the case is escalated to Ontario Health (Cancer Care Ontario)’s provincial and regional leads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174298"/>
                  </a:ext>
                </a:extLst>
              </a:tr>
              <a:tr h="258563">
                <a:tc>
                  <a:txBody>
                    <a:bodyPr/>
                    <a:lstStyle/>
                    <a:p>
                      <a:pPr marL="0" marR="0" algn="ctr">
                        <a:lnSpc>
                          <a:spcPct val="107000"/>
                        </a:lnSpc>
                        <a:spcBef>
                          <a:spcPts val="240"/>
                        </a:spcBef>
                        <a:spcAft>
                          <a:spcPts val="240"/>
                        </a:spcAf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Opportunistic: </a:t>
                      </a:r>
                      <a:r>
                        <a:rPr lang="en-CA" sz="900" dirty="0" err="1">
                          <a:effectLst/>
                        </a:rPr>
                        <a:t>Colonoscopist</a:t>
                      </a:r>
                      <a:r>
                        <a:rPr lang="en-CA" sz="900" dirty="0">
                          <a:effectLst/>
                        </a:rPr>
                        <a:t> and PCP responsible for contacting participants to provide results</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Program: </a:t>
                      </a:r>
                      <a:r>
                        <a:rPr lang="en-CA" sz="900" dirty="0" err="1">
                          <a:effectLst/>
                        </a:rPr>
                        <a:t>Colonoscopist</a:t>
                      </a:r>
                      <a:r>
                        <a:rPr lang="en-CA" sz="900" dirty="0">
                          <a:effectLst/>
                        </a:rPr>
                        <a:t> responsible for contacting participants to provide results and manage diagnostic clinical follow up if required. Screening program will manage diagnostic follow up regarding future screening~</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903246"/>
                  </a:ext>
                </a:extLst>
              </a:tr>
              <a:tr h="258563">
                <a:tc>
                  <a:txBody>
                    <a:bodyPr/>
                    <a:lstStyle/>
                    <a:p>
                      <a:pPr marL="0" marR="0" algn="ctr">
                        <a:lnSpc>
                          <a:spcPct val="107000"/>
                        </a:lnSpc>
                        <a:spcBef>
                          <a:spcPts val="240"/>
                        </a:spcBef>
                        <a:spcAft>
                          <a:spcPts val="24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The lab sends a letter to primary care providers as notification of all FIT results. All participants with positive FIT are called by the Program nurse to discuss next steps (pre-colonoscopy assessment, colonoscopy and consult with endoscopist if required). A letter is sent if unable to reach the participant by phone.</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1884363"/>
                  </a:ext>
                </a:extLst>
              </a:tr>
              <a:tr h="321817">
                <a:tc>
                  <a:txBody>
                    <a:bodyPr/>
                    <a:lstStyle/>
                    <a:p>
                      <a:pPr marL="0" marR="0" algn="ctr">
                        <a:lnSpc>
                          <a:spcPct val="107000"/>
                        </a:lnSpc>
                        <a:spcBef>
                          <a:spcPts val="240"/>
                        </a:spcBef>
                        <a:spcAft>
                          <a:spcPts val="24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Screening nurse will contact the participant with an abnormal result to conduct a pre-colonoscopy assessment. After the assessment is completed, the individual is booked for colonoscopy with a physician credentialed by the screening program.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1958582"/>
                  </a:ext>
                </a:extLst>
              </a:tr>
              <a:tr h="258563">
                <a:tc>
                  <a:txBody>
                    <a:bodyPr/>
                    <a:lstStyle/>
                    <a:p>
                      <a:pPr marL="0" marR="0" algn="ctr">
                        <a:lnSpc>
                          <a:spcPct val="107000"/>
                        </a:lnSpc>
                        <a:spcBef>
                          <a:spcPts val="240"/>
                        </a:spcBef>
                        <a:spcAft>
                          <a:spcPts val="24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Colorectal Cancer Screening Program (CCSP) sends letter of abnormal results to clients instructing them to follow-up with a primary care provider. The primary care provider determines follow-up. A standardized colonoscopy referral form is available. Follow-up activity/referral (e.g. colonoscopy) is monitored. Primary care provider is contacted if there is no activity/referral in the client’s chart.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0813201"/>
                  </a:ext>
                </a:extLst>
              </a:tr>
              <a:tr h="258563">
                <a:tc>
                  <a:txBody>
                    <a:bodyPr/>
                    <a:lstStyle/>
                    <a:p>
                      <a:pPr marL="0" marR="0" algn="ctr">
                        <a:lnSpc>
                          <a:spcPct val="107000"/>
                        </a:lnSpc>
                        <a:spcBef>
                          <a:spcPts val="240"/>
                        </a:spcBef>
                        <a:spcAft>
                          <a:spcPts val="24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7994" marR="379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Once an abnormal test result is sent to the screening program, nurse coordinators contact the patient and inform them of the test result. The nurse will conduct a telephone health assessment and proceed to refer the patient to the endoscopy unit closest to their home for a colonoscopy. The nurse coordinators will send a package of materials to the patient and also provide information on bowel prep.</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37994" marR="379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7909279"/>
                  </a:ext>
                </a:extLst>
              </a:tr>
            </a:tbl>
          </a:graphicData>
        </a:graphic>
      </p:graphicFrame>
    </p:spTree>
    <p:extLst>
      <p:ext uri="{BB962C8B-B14F-4D97-AF65-F5344CB8AC3E}">
        <p14:creationId xmlns:p14="http://schemas.microsoft.com/office/powerpoint/2010/main" val="4105036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282087" y="106973"/>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Screening Recall After an Abnormal Fecal Test</a:t>
            </a:r>
          </a:p>
        </p:txBody>
      </p:sp>
      <p:graphicFrame>
        <p:nvGraphicFramePr>
          <p:cNvPr id="3" name="Table 2">
            <a:extLst>
              <a:ext uri="{FF2B5EF4-FFF2-40B4-BE49-F238E27FC236}">
                <a16:creationId xmlns:a16="http://schemas.microsoft.com/office/drawing/2014/main" id="{EEF507FF-FCBE-F4D7-C3A5-9BE495B76B9E}"/>
              </a:ext>
            </a:extLst>
          </p:cNvPr>
          <p:cNvGraphicFramePr>
            <a:graphicFrameLocks noGrp="1"/>
          </p:cNvGraphicFramePr>
          <p:nvPr>
            <p:extLst>
              <p:ext uri="{D42A27DB-BD31-4B8C-83A1-F6EECF244321}">
                <p14:modId xmlns:p14="http://schemas.microsoft.com/office/powerpoint/2010/main" val="2752520679"/>
              </p:ext>
            </p:extLst>
          </p:nvPr>
        </p:nvGraphicFramePr>
        <p:xfrm>
          <a:off x="282087" y="733132"/>
          <a:ext cx="11347204" cy="4534996"/>
        </p:xfrm>
        <a:graphic>
          <a:graphicData uri="http://schemas.openxmlformats.org/drawingml/2006/table">
            <a:tbl>
              <a:tblPr firstRow="1" firstCol="1" bandRow="1">
                <a:tableStyleId>{7E9639D4-E3E2-4D34-9284-5A2195B3D0D7}</a:tableStyleId>
              </a:tblPr>
              <a:tblGrid>
                <a:gridCol w="424145">
                  <a:extLst>
                    <a:ext uri="{9D8B030D-6E8A-4147-A177-3AD203B41FA5}">
                      <a16:colId xmlns:a16="http://schemas.microsoft.com/office/drawing/2014/main" val="1753170378"/>
                    </a:ext>
                  </a:extLst>
                </a:gridCol>
                <a:gridCol w="4828659">
                  <a:extLst>
                    <a:ext uri="{9D8B030D-6E8A-4147-A177-3AD203B41FA5}">
                      <a16:colId xmlns:a16="http://schemas.microsoft.com/office/drawing/2014/main" val="3665086670"/>
                    </a:ext>
                  </a:extLst>
                </a:gridCol>
                <a:gridCol w="6094400">
                  <a:extLst>
                    <a:ext uri="{9D8B030D-6E8A-4147-A177-3AD203B41FA5}">
                      <a16:colId xmlns:a16="http://schemas.microsoft.com/office/drawing/2014/main" val="3065049646"/>
                    </a:ext>
                  </a:extLst>
                </a:gridCol>
              </a:tblGrid>
              <a:tr h="140053">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720"/>
                        </a:spcBef>
                        <a:spcAft>
                          <a:spcPts val="720"/>
                        </a:spcAft>
                        <a:tabLst>
                          <a:tab pos="5280025" algn="l"/>
                        </a:tabLst>
                      </a:pPr>
                      <a:r>
                        <a:rPr lang="en-US" sz="900" dirty="0">
                          <a:solidFill>
                            <a:srgbClr val="FEFFFE"/>
                          </a:solidFill>
                          <a:effectLst/>
                        </a:rPr>
                        <a:t>Recall after negative colonoscopy result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Recall for those with low or high-risk adenomas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288027241"/>
                  </a:ext>
                </a:extLst>
              </a:tr>
              <a:tr h="433170">
                <a:tc>
                  <a:txBody>
                    <a:bodyPr/>
                    <a:lstStyle/>
                    <a:p>
                      <a:pPr marL="0" marR="0" algn="ctr">
                        <a:lnSpc>
                          <a:spcPct val="107000"/>
                        </a:lnSpc>
                        <a:spcBef>
                          <a:spcPts val="0"/>
                        </a:spcBef>
                        <a:spcAft>
                          <a:spcPts val="0"/>
                        </a:spcAft>
                        <a:tabLst>
                          <a:tab pos="5280025" algn="l"/>
                        </a:tabLst>
                      </a:pPr>
                      <a:r>
                        <a:rPr lang="en-US" sz="900">
                          <a:solidFill>
                            <a:srgbClr val="FEFFFE"/>
                          </a:solidFill>
                          <a:effectLst/>
                        </a:rPr>
                        <a:t>YT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Recalled for FIT screening in 10 years or as recommended by an endoscopist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Participants with hyperplastic polyp(s) are recommended to return to screening with FIT in 10yrs</a:t>
                      </a:r>
                    </a:p>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Participants with low risk polyp(s) are recommended to return to screening with colonoscopy in 5 years</a:t>
                      </a:r>
                    </a:p>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Participants with high risk polyp(s) are recommended to return to screening with colonoscopy in 3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7932920"/>
                  </a:ext>
                </a:extLst>
              </a:tr>
              <a:tr h="286612">
                <a:tc>
                  <a:txBody>
                    <a:bodyPr/>
                    <a:lstStyle/>
                    <a:p>
                      <a:pPr marL="0" marR="0" algn="ctr">
                        <a:lnSpc>
                          <a:spcPct val="107000"/>
                        </a:lnSpc>
                        <a:spcBef>
                          <a:spcPts val="0"/>
                        </a:spcBef>
                        <a:spcAft>
                          <a:spcPts val="0"/>
                        </a:spcAft>
                        <a:tabLst>
                          <a:tab pos="5280025" algn="l"/>
                        </a:tabLs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If the results of the colonoscopy are normal, guidelines recommend repeat colonoscopy in 5-10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buFont typeface="Arial" panose="020B0604020202020204" pitchFamily="34" charset="0"/>
                        <a:buNone/>
                        <a:tabLst>
                          <a:tab pos="5280025" algn="l"/>
                        </a:tabLs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117067"/>
                  </a:ext>
                </a:extLst>
              </a:tr>
              <a:tr h="140053">
                <a:tc>
                  <a:txBody>
                    <a:bodyPr/>
                    <a:lstStyle/>
                    <a:p>
                      <a:pPr marL="0" marR="0" algn="ctr">
                        <a:lnSpc>
                          <a:spcPct val="107000"/>
                        </a:lnSpc>
                        <a:spcBef>
                          <a:spcPts val="0"/>
                        </a:spcBef>
                        <a:spcAft>
                          <a:spcPts val="0"/>
                        </a:spcAft>
                        <a:tabLst>
                          <a:tab pos="5280025" algn="l"/>
                        </a:tabLs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a:effectLst/>
                        </a:rPr>
                        <a:t>Recalled for FIT screening in 10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buFont typeface="Arial" panose="020B0604020202020204" pitchFamily="34" charset="0"/>
                        <a:buNone/>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723850"/>
                  </a:ext>
                </a:extLst>
              </a:tr>
              <a:tr h="547883">
                <a:tc>
                  <a:txBody>
                    <a:bodyPr/>
                    <a:lstStyle/>
                    <a:p>
                      <a:pPr marL="0" marR="0" algn="ctr">
                        <a:lnSpc>
                          <a:spcPct val="107000"/>
                        </a:lnSpc>
                        <a:spcBef>
                          <a:spcPts val="240"/>
                        </a:spcBef>
                        <a:spcAft>
                          <a:spcPts val="0"/>
                        </a:spcAft>
                        <a:tabLst>
                          <a:tab pos="5280025" algn="l"/>
                        </a:tabLs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Recalled for FIT screening in 10 years</a:t>
                      </a:r>
                      <a:endParaRPr lang="en-US" sz="900" dirty="0">
                        <a:effectLst/>
                      </a:endParaRPr>
                    </a:p>
                    <a:p>
                      <a:pPr marL="172085" marR="0" indent="-171450">
                        <a:spcBef>
                          <a:spcPts val="0"/>
                        </a:spcBef>
                        <a:spcAft>
                          <a:spcPts val="0"/>
                        </a:spcAft>
                        <a:buFont typeface="Arial" panose="020B0604020202020204" pitchFamily="34" charset="0"/>
                        <a:buChar char="•"/>
                        <a:tabLst>
                          <a:tab pos="228600" algn="l"/>
                          <a:tab pos="457200" algn="l"/>
                        </a:tabLst>
                      </a:pPr>
                      <a:r>
                        <a:rPr lang="en-CA" sz="900" dirty="0">
                          <a:effectLst/>
                        </a:rPr>
                        <a: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low risk adenoma(s) identified are recalled in 5 years for colonoscopy</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high risk adenoma(s) identified are recalled in 3 years for colonoscopy</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a strong family history or personal history of adenomas who have no adenomas identified would be recalled for colonoscopy in 5 years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8056286"/>
                  </a:ext>
                </a:extLst>
              </a:tr>
              <a:tr h="421018">
                <a:tc>
                  <a:txBody>
                    <a:bodyPr/>
                    <a:lstStyle/>
                    <a:p>
                      <a:pPr marL="0" marR="0" algn="ctr">
                        <a:lnSpc>
                          <a:spcPct val="107000"/>
                        </a:lnSpc>
                        <a:spcBef>
                          <a:spcPts val="240"/>
                        </a:spcBef>
                        <a:spcAft>
                          <a:spcPts val="0"/>
                        </a:spcAft>
                        <a:tabLst>
                          <a:tab pos="5280025" algn="l"/>
                        </a:tabLs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Participants who have had a colonoscopy enter a colonoscopy program in their health zone</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Recall for screening determined by endoscopist and/or zone-based program (vary by zone)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Recalled for FIT screening in 10 years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240"/>
                        </a:spcAft>
                        <a:buFont typeface="Arial" panose="020B0604020202020204" pitchFamily="34" charset="0"/>
                        <a:buNone/>
                        <a:tabLst>
                          <a:tab pos="5280025" algn="l"/>
                        </a:tabLs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617497"/>
                  </a:ext>
                </a:extLst>
              </a:tr>
              <a:tr h="140053">
                <a:tc>
                  <a:txBody>
                    <a:bodyPr/>
                    <a:lstStyle/>
                    <a:p>
                      <a:pPr marL="0" marR="0" algn="ctr">
                        <a:lnSpc>
                          <a:spcPct val="107000"/>
                        </a:lnSpc>
                        <a:spcBef>
                          <a:spcPts val="0"/>
                        </a:spcBef>
                        <a:spcAft>
                          <a:spcPts val="0"/>
                        </a:spcAft>
                        <a:tabLst>
                          <a:tab pos="5280025" algn="l"/>
                        </a:tabLs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a:effectLst/>
                        </a:rPr>
                        <a:t>Recalled for FIT screening in 5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buFont typeface="Arial" panose="020B0604020202020204" pitchFamily="34" charset="0"/>
                        <a:buNone/>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19911"/>
                  </a:ext>
                </a:extLst>
              </a:tr>
              <a:tr h="413994">
                <a:tc>
                  <a:txBody>
                    <a:bodyPr/>
                    <a:lstStyle/>
                    <a:p>
                      <a:pPr marL="0" marR="0" algn="ctr">
                        <a:lnSpc>
                          <a:spcPct val="107000"/>
                        </a:lnSpc>
                        <a:spcBef>
                          <a:spcPts val="0"/>
                        </a:spcBef>
                        <a:spcAft>
                          <a:spcPts val="0"/>
                        </a:spcAft>
                        <a:tabLst>
                          <a:tab pos="5280025" algn="l"/>
                        </a:tabLs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240"/>
                        </a:spcBef>
                        <a:spcAft>
                          <a:spcPts val="0"/>
                        </a:spcAft>
                        <a:buFont typeface="Arial" panose="020B0604020202020204" pitchFamily="34" charset="0"/>
                        <a:buChar char="•"/>
                        <a:tabLst>
                          <a:tab pos="5280025" algn="l"/>
                        </a:tabLst>
                      </a:pPr>
                      <a:r>
                        <a:rPr lang="en-US" sz="900" dirty="0">
                          <a:effectLst/>
                        </a:rPr>
                        <a:t>Recalled for FOBT screening in 5 years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low risk adenoma(s) identified are recalled in 5-10 years for colonoscopy</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high risk adenoma(s) identified are recalled in 3 years for colonoscopy</a:t>
                      </a:r>
                      <a:endParaRPr lang="en-US" sz="900" dirty="0">
                        <a:effectLst/>
                      </a:endParaRPr>
                    </a:p>
                    <a:p>
                      <a:pPr marL="171450" marR="0" indent="-171450">
                        <a:lnSpc>
                          <a:spcPct val="107000"/>
                        </a:lnSpc>
                        <a:spcBef>
                          <a:spcPts val="0"/>
                        </a:spcBef>
                        <a:spcAft>
                          <a:spcPts val="240"/>
                        </a:spcAft>
                        <a:buFont typeface="Arial" panose="020B0604020202020204" pitchFamily="34" charset="0"/>
                        <a:buChar char="•"/>
                        <a:tabLst>
                          <a:tab pos="5280025" algn="l"/>
                        </a:tabLst>
                      </a:pPr>
                      <a:r>
                        <a:rPr lang="en-US" sz="900" dirty="0">
                          <a:effectLst/>
                        </a:rPr>
                        <a:t>Those with a significant family or personal history of are recalled for colonoscopy in 5 -10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7335697"/>
                  </a:ext>
                </a:extLst>
              </a:tr>
              <a:tr h="867536">
                <a:tc>
                  <a:txBody>
                    <a:bodyPr/>
                    <a:lstStyle/>
                    <a:p>
                      <a:pPr marL="0" marR="0" algn="ctr">
                        <a:lnSpc>
                          <a:spcPct val="107000"/>
                        </a:lnSpc>
                        <a:spcBef>
                          <a:spcPts val="240"/>
                        </a:spcBef>
                        <a:spcAft>
                          <a:spcPts val="0"/>
                        </a:spcAft>
                        <a:tabLst>
                          <a:tab pos="5280025" algn="l"/>
                        </a:tabLs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Recalled for FIT screening in 10 years</a:t>
                      </a:r>
                      <a:endParaRPr lang="en-US" sz="900" dirty="0">
                        <a:effectLst/>
                      </a:endParaRPr>
                    </a:p>
                    <a:p>
                      <a:pPr marL="635" marR="0" indent="0">
                        <a:spcBef>
                          <a:spcPts val="0"/>
                        </a:spcBef>
                        <a:spcAft>
                          <a:spcPts val="0"/>
                        </a:spcAft>
                        <a:buFont typeface="Arial" panose="020B0604020202020204" pitchFamily="34" charset="0"/>
                        <a:buNone/>
                        <a:tabLst>
                          <a:tab pos="228600" algn="l"/>
                          <a:tab pos="457200" algn="l"/>
                        </a:tabLst>
                      </a:pP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hyperplastic polyp(s) in rectum or sigmoid should return to screening with FIT in 10 years.</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one or two low risk adenoma(s) are recommended to return to screening with FIT in 5 years. </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Those with high risk adenoma(s) are recommended to have a surveillance colonoscopy 3 years after the initial colonoscopy.</a:t>
                      </a:r>
                      <a:endParaRPr lang="en-US" sz="900" dirty="0">
                        <a:effectLst/>
                      </a:endParaRPr>
                    </a:p>
                    <a:p>
                      <a:pPr marL="171450" marR="0" lvl="0" indent="-171450">
                        <a:spcBef>
                          <a:spcPts val="0"/>
                        </a:spcBef>
                        <a:spcAft>
                          <a:spcPts val="0"/>
                        </a:spcAft>
                        <a:buFont typeface="Arial" panose="020B0604020202020204" pitchFamily="34" charset="0"/>
                        <a:buChar char="•"/>
                        <a:tabLst>
                          <a:tab pos="228600" algn="l"/>
                          <a:tab pos="457200" algn="l"/>
                        </a:tabLst>
                      </a:pPr>
                      <a:r>
                        <a:rPr lang="en-CA" sz="900" dirty="0">
                          <a:effectLst/>
                        </a:rPr>
                        <a:t>People with &gt;10 adenomas should undergo genetic assessment for familial adenomatous polyposis syndromes. The subsequent surveillance interval will depend on the results of the genetic assessment and whether the colon is cleared of polyps.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2204874"/>
                  </a:ext>
                </a:extLst>
              </a:tr>
              <a:tr h="140053">
                <a:tc>
                  <a:txBody>
                    <a:bodyPr/>
                    <a:lstStyle/>
                    <a:p>
                      <a:pPr marL="0" marR="0" algn="ctr">
                        <a:lnSpc>
                          <a:spcPct val="107000"/>
                        </a:lnSpc>
                        <a:spcBef>
                          <a:spcPts val="0"/>
                        </a:spcBef>
                        <a:spcAft>
                          <a:spcPts val="0"/>
                        </a:spcAft>
                        <a:tabLst>
                          <a:tab pos="5280025" algn="l"/>
                        </a:tabLs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a:effectLst/>
                        </a:rPr>
                        <a:t>Recalled for FIT screening in 10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buFont typeface="Arial" panose="020B0604020202020204" pitchFamily="34" charset="0"/>
                        <a:buNone/>
                        <a:tabLst>
                          <a:tab pos="5280025" algn="l"/>
                        </a:tabLs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2747896"/>
                  </a:ext>
                </a:extLst>
              </a:tr>
              <a:tr h="140053">
                <a:tc>
                  <a:txBody>
                    <a:bodyPr/>
                    <a:lstStyle/>
                    <a:p>
                      <a:pPr marL="0" marR="0" algn="ctr">
                        <a:lnSpc>
                          <a:spcPct val="107000"/>
                        </a:lnSpc>
                        <a:spcBef>
                          <a:spcPts val="0"/>
                        </a:spcBef>
                        <a:spcAft>
                          <a:spcPts val="0"/>
                        </a:spcAft>
                        <a:tabLst>
                          <a:tab pos="5280025" algn="l"/>
                        </a:tabLs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a:effectLst/>
                        </a:rPr>
                        <a:t>Recalled for FIT screening in 10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a:effectLst/>
                        </a:rPr>
                        <a:t>Follow up by endoscopist as per existing guidelines.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7089219"/>
                  </a:ext>
                </a:extLst>
              </a:tr>
              <a:tr h="158483">
                <a:tc>
                  <a:txBody>
                    <a:bodyPr/>
                    <a:lstStyle/>
                    <a:p>
                      <a:pPr marL="0" marR="0" algn="ctr">
                        <a:lnSpc>
                          <a:spcPct val="107000"/>
                        </a:lnSpc>
                        <a:spcBef>
                          <a:spcPts val="0"/>
                        </a:spcBef>
                        <a:spcAft>
                          <a:spcPts val="0"/>
                        </a:spcAft>
                        <a:tabLst>
                          <a:tab pos="5280025" algn="l"/>
                        </a:tabLs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240"/>
                        </a:spcBef>
                        <a:spcAft>
                          <a:spcPts val="0"/>
                        </a:spcAft>
                        <a:buFont typeface="Arial" panose="020B0604020202020204" pitchFamily="34" charset="0"/>
                        <a:buChar char="•"/>
                        <a:tabLst>
                          <a:tab pos="5280025" algn="l"/>
                        </a:tabLst>
                      </a:pPr>
                      <a:r>
                        <a:rPr lang="en-US" sz="900" dirty="0">
                          <a:effectLst/>
                        </a:rPr>
                        <a:t>Recalled for FIT screening in 5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Participants with low-risk adenomas will resume FIT screening after approximately 5 years (skip two FIT cycles)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Participants with high-risk adenomas will be booked by the program for surveillance colonoscopy in 3 years</a:t>
                      </a: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13763"/>
                  </a:ext>
                </a:extLst>
              </a:tr>
              <a:tr h="433170">
                <a:tc>
                  <a:txBody>
                    <a:bodyPr/>
                    <a:lstStyle/>
                    <a:p>
                      <a:pPr marL="0" marR="0" algn="ctr">
                        <a:lnSpc>
                          <a:spcPct val="107000"/>
                        </a:lnSpc>
                        <a:spcBef>
                          <a:spcPts val="0"/>
                        </a:spcBef>
                        <a:spcAft>
                          <a:spcPts val="0"/>
                        </a:spcAft>
                        <a:tabLst>
                          <a:tab pos="5280025" algn="l"/>
                        </a:tabLs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Recalled for FIT screening in 5 years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No recall activities by program initiated for colonoscopies. </a:t>
                      </a:r>
                    </a:p>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PCP/participant coordinate and determine next procedures following CAG guidelines or recommendation in last colonoscopy report.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567370"/>
                  </a:ext>
                </a:extLst>
              </a:tr>
              <a:tr h="140053">
                <a:tc>
                  <a:txBody>
                    <a:bodyPr/>
                    <a:lstStyle/>
                    <a:p>
                      <a:pPr marL="0" marR="0" algn="ctr">
                        <a:lnSpc>
                          <a:spcPct val="107000"/>
                        </a:lnSpc>
                        <a:spcBef>
                          <a:spcPts val="0"/>
                        </a:spcBef>
                        <a:spcAft>
                          <a:spcPts val="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a:effectLst/>
                        </a:rPr>
                        <a:t>Recalled for FIT screening in 5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US" sz="900" dirty="0">
                          <a:effectLst/>
                        </a:rPr>
                        <a:t>Participants with low-risk adenoma(s) are recommended to return to screening with FIT in 5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1112" marR="411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09682"/>
                  </a:ext>
                </a:extLst>
              </a:tr>
            </a:tbl>
          </a:graphicData>
        </a:graphic>
      </p:graphicFrame>
    </p:spTree>
    <p:extLst>
      <p:ext uri="{BB962C8B-B14F-4D97-AF65-F5344CB8AC3E}">
        <p14:creationId xmlns:p14="http://schemas.microsoft.com/office/powerpoint/2010/main" val="3819985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94518" y="91342"/>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Strategies Being Implemented to Reduce the Time from Abnormal Fecal Test to Colonoscopy Follow-</a:t>
            </a:r>
            <a:r>
              <a:rPr lang="en-US" sz="1600" dirty="0">
                <a:ea typeface="Yu Gothic Light" panose="020B0300000000000000" pitchFamily="34" charset="-128"/>
                <a:cs typeface="Times New Roman" panose="02020603050405020304" pitchFamily="18" charset="0"/>
              </a:rPr>
              <a:t>up (1/2)</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2" name="Table 1">
            <a:extLst>
              <a:ext uri="{FF2B5EF4-FFF2-40B4-BE49-F238E27FC236}">
                <a16:creationId xmlns:a16="http://schemas.microsoft.com/office/drawing/2014/main" id="{81EF6C0B-F4AE-FCF3-3A37-B5A2040EF4A4}"/>
              </a:ext>
            </a:extLst>
          </p:cNvPr>
          <p:cNvGraphicFramePr>
            <a:graphicFrameLocks noGrp="1"/>
          </p:cNvGraphicFramePr>
          <p:nvPr>
            <p:extLst>
              <p:ext uri="{D42A27DB-BD31-4B8C-83A1-F6EECF244321}">
                <p14:modId xmlns:p14="http://schemas.microsoft.com/office/powerpoint/2010/main" val="209642873"/>
              </p:ext>
            </p:extLst>
          </p:nvPr>
        </p:nvGraphicFramePr>
        <p:xfrm>
          <a:off x="94518" y="843818"/>
          <a:ext cx="12002964" cy="3947013"/>
        </p:xfrm>
        <a:graphic>
          <a:graphicData uri="http://schemas.openxmlformats.org/drawingml/2006/table">
            <a:tbl>
              <a:tblPr firstRow="1" firstCol="1" bandRow="1">
                <a:tableStyleId>{7E9639D4-E3E2-4D34-9284-5A2195B3D0D7}</a:tableStyleId>
              </a:tblPr>
              <a:tblGrid>
                <a:gridCol w="455724">
                  <a:extLst>
                    <a:ext uri="{9D8B030D-6E8A-4147-A177-3AD203B41FA5}">
                      <a16:colId xmlns:a16="http://schemas.microsoft.com/office/drawing/2014/main" val="948257905"/>
                    </a:ext>
                  </a:extLst>
                </a:gridCol>
                <a:gridCol w="11547240">
                  <a:extLst>
                    <a:ext uri="{9D8B030D-6E8A-4147-A177-3AD203B41FA5}">
                      <a16:colId xmlns:a16="http://schemas.microsoft.com/office/drawing/2014/main" val="2858218414"/>
                    </a:ext>
                  </a:extLst>
                </a:gridCol>
              </a:tblGrid>
              <a:tr h="170916">
                <a:tc>
                  <a:txBody>
                    <a:bodyPr/>
                    <a:lstStyle/>
                    <a:p>
                      <a:pPr marL="0" marR="0" algn="ctr">
                        <a:lnSpc>
                          <a:spcPct val="107000"/>
                        </a:lnSpc>
                        <a:spcBef>
                          <a:spcPts val="100"/>
                        </a:spcBef>
                        <a:spcAft>
                          <a:spcPts val="10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Strategies to Reduce Wait Times to Colonoscopy Following an Abnormal Fecal Test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extLst>
                  <a:ext uri="{0D108BD9-81ED-4DB2-BD59-A6C34878D82A}">
                    <a16:rowId xmlns:a16="http://schemas.microsoft.com/office/drawing/2014/main" val="3891085688"/>
                  </a:ext>
                </a:extLst>
              </a:tr>
              <a:tr h="1218926">
                <a:tc>
                  <a:txBody>
                    <a:bodyPr/>
                    <a:lstStyle/>
                    <a:p>
                      <a:pPr marL="0" marR="0" algn="ctr">
                        <a:lnSpc>
                          <a:spcPct val="107000"/>
                        </a:lnSpc>
                        <a:spcBef>
                          <a:spcPts val="0"/>
                        </a:spcBef>
                        <a:spcAft>
                          <a:spcPts val="80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Colonoscopy Clinic</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Increase in admin staff and experienced </a:t>
                      </a:r>
                      <a:r>
                        <a:rPr lang="en-US" sz="900" kern="1200" dirty="0" err="1">
                          <a:solidFill>
                            <a:schemeClr val="tx1"/>
                          </a:solidFill>
                          <a:effectLst/>
                          <a:latin typeface="+mn-lt"/>
                          <a:ea typeface="+mn-ea"/>
                          <a:cs typeface="+mn-cs"/>
                        </a:rPr>
                        <a:t>colonoscopists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Dedicated endoscopy rooms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Increase in colonoscopies to 4 days/week</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CPAC funding for colonoscopy equipment purchases and Knowledge Exchange software</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err="1">
                          <a:solidFill>
                            <a:schemeClr val="tx1"/>
                          </a:solidFill>
                          <a:effectLst/>
                          <a:latin typeface="+mn-lt"/>
                          <a:ea typeface="+mn-ea"/>
                          <a:cs typeface="+mn-cs"/>
                        </a:rPr>
                        <a:t>ColonCheck</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Notice to primary care providers to complete referral for positive FITs sent earlier - ongoing</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Repeated provider education and reminder letters – ongoing</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f/u with Surgeon’s Clinic if program has not received appointment date for colonoscopies –ongoing</a:t>
                      </a:r>
                    </a:p>
                  </a:txBody>
                  <a:tcPr marL="22134" marR="22134" marT="0" marB="0"/>
                </a:tc>
                <a:extLst>
                  <a:ext uri="{0D108BD9-81ED-4DB2-BD59-A6C34878D82A}">
                    <a16:rowId xmlns:a16="http://schemas.microsoft.com/office/drawing/2014/main" val="2849831494"/>
                  </a:ext>
                </a:extLst>
              </a:tr>
              <a:tr h="453234">
                <a:tc>
                  <a:txBody>
                    <a:bodyPr/>
                    <a:lstStyle/>
                    <a:p>
                      <a:pPr marL="0" marR="0" algn="ctr">
                        <a:lnSpc>
                          <a:spcPct val="107000"/>
                        </a:lnSpc>
                        <a:spcBef>
                          <a:spcPts val="0"/>
                        </a:spcBef>
                        <a:spcAft>
                          <a:spcPts val="800"/>
                        </a:spcAf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171450" marR="0" lvl="0" indent="-171450" algn="l" defTabSz="914400" rtl="0" eaLnBrk="1" latinLnBrk="0" hangingPunct="1">
                        <a:lnSpc>
                          <a:spcPct val="115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Organized screening program in planning stages with view to decrease time from positive FIT to colonoscopy </a:t>
                      </a:r>
                    </a:p>
                    <a:p>
                      <a:pPr marL="171450" marR="0" lvl="0" indent="-171450" algn="l" defTabSz="914400" rtl="0" eaLnBrk="1" latinLnBrk="0" hangingPunct="1">
                        <a:lnSpc>
                          <a:spcPct val="115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Revised booking forms for NT endoscopy sites that state the date of a positive FIT. </a:t>
                      </a:r>
                    </a:p>
                    <a:p>
                      <a:pPr marL="171450" marR="0" lvl="0" indent="-171450" algn="l" defTabSz="914400" rtl="0" eaLnBrk="1" latinLnBrk="0" hangingPunct="1">
                        <a:lnSpc>
                          <a:spcPct val="115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Streamlining process from positive FIT to colonoscopy to reduce number of patient appointments and potential wait time.</a:t>
                      </a:r>
                    </a:p>
                  </a:txBody>
                  <a:tcPr marL="22134" marR="22134" marT="0" marB="0"/>
                </a:tc>
                <a:extLst>
                  <a:ext uri="{0D108BD9-81ED-4DB2-BD59-A6C34878D82A}">
                    <a16:rowId xmlns:a16="http://schemas.microsoft.com/office/drawing/2014/main" val="379509044"/>
                  </a:ext>
                </a:extLst>
              </a:tr>
              <a:tr h="170916">
                <a:tc>
                  <a:txBody>
                    <a:bodyPr/>
                    <a:lstStyle/>
                    <a:p>
                      <a:pPr marL="0" marR="0" algn="ctr">
                        <a:lnSpc>
                          <a:spcPct val="107000"/>
                        </a:lnSpc>
                        <a:spcBef>
                          <a:spcPts val="0"/>
                        </a:spcBef>
                        <a:spcAft>
                          <a:spcPts val="800"/>
                        </a:spcAft>
                      </a:pPr>
                      <a:r>
                        <a:rPr lang="en-US" sz="900" dirty="0">
                          <a:solidFill>
                            <a:srgbClr val="FEFFFE"/>
                          </a:solidFill>
                          <a:effectLst/>
                        </a:rPr>
                        <a:t>NU*</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Each region has specific workflows to coordinate results and follow-up as services for two regions are provided out of territory.  </a:t>
                      </a:r>
                      <a:endParaRPr lang="en-US" sz="900" kern="1200" dirty="0">
                        <a:solidFill>
                          <a:schemeClr val="tx1"/>
                        </a:solidFill>
                        <a:effectLst/>
                        <a:latin typeface="+mn-lt"/>
                        <a:ea typeface="+mn-ea"/>
                        <a:cs typeface="+mn-cs"/>
                      </a:endParaRPr>
                    </a:p>
                  </a:txBody>
                  <a:tcPr marL="22134" marR="22134" marT="0" marB="0"/>
                </a:tc>
                <a:extLst>
                  <a:ext uri="{0D108BD9-81ED-4DB2-BD59-A6C34878D82A}">
                    <a16:rowId xmlns:a16="http://schemas.microsoft.com/office/drawing/2014/main" val="4087711303"/>
                  </a:ext>
                </a:extLst>
              </a:tr>
              <a:tr h="170916">
                <a:tc>
                  <a:txBody>
                    <a:bodyPr/>
                    <a:lstStyle/>
                    <a:p>
                      <a:pPr marL="0" marR="0" algn="ctr">
                        <a:lnSpc>
                          <a:spcPct val="107000"/>
                        </a:lnSpc>
                        <a:spcBef>
                          <a:spcPts val="0"/>
                        </a:spcBef>
                        <a:spcAft>
                          <a:spcPts val="800"/>
                        </a:spcAf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Facilitated referral to Health Authorities for follow-up. Some HAs have patients complete a pre-colonoscopy assessment questionnaire, if deemed low risk patient, is booked direct to scope.</a:t>
                      </a:r>
                      <a:endParaRPr lang="en-US" sz="900" kern="1200" dirty="0">
                        <a:solidFill>
                          <a:schemeClr val="tx1"/>
                        </a:solidFill>
                        <a:effectLst/>
                        <a:latin typeface="+mn-lt"/>
                        <a:ea typeface="+mn-ea"/>
                        <a:cs typeface="+mn-cs"/>
                      </a:endParaRPr>
                    </a:p>
                  </a:txBody>
                  <a:tcPr marL="22134" marR="22134" marT="0" marB="0"/>
                </a:tc>
                <a:extLst>
                  <a:ext uri="{0D108BD9-81ED-4DB2-BD59-A6C34878D82A}">
                    <a16:rowId xmlns:a16="http://schemas.microsoft.com/office/drawing/2014/main" val="2501062579"/>
                  </a:ext>
                </a:extLst>
              </a:tr>
              <a:tr h="803985">
                <a:tc>
                  <a:txBody>
                    <a:bodyPr/>
                    <a:lstStyle/>
                    <a:p>
                      <a:pPr marL="0" marR="0" algn="ctr">
                        <a:lnSpc>
                          <a:spcPct val="107000"/>
                        </a:lnSpc>
                        <a:spcBef>
                          <a:spcPts val="100"/>
                        </a:spcBef>
                        <a:spcAft>
                          <a:spcPts val="80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Dedicated endoscopy slots.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Regularly monitoring of follow-up colonoscopy uptake and wait time. </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Successful implementation of C-GRS provincial policy; mandate to improve endoscopy quality, including adherence to recommended wait times. </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Actively monitoring the impact COVID has on CRC screening and diagnostic follow-up. COVID 19 Pandemic Resumption Plan for Ambulatory Care distributed to all endoscopy sites regarding triage and prioritization of endoscopic slots during COVID. </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Currently updating the provincial post polypectomy surveillance recommendations, including revision of low risk adenoma surveillance which will reduce low yield colonoscopy volume.</a:t>
                      </a:r>
                    </a:p>
                  </a:txBody>
                  <a:tcPr marL="22134" marR="22134" marT="0" marB="0"/>
                </a:tc>
                <a:extLst>
                  <a:ext uri="{0D108BD9-81ED-4DB2-BD59-A6C34878D82A}">
                    <a16:rowId xmlns:a16="http://schemas.microsoft.com/office/drawing/2014/main" val="3142665518"/>
                  </a:ext>
                </a:extLst>
              </a:tr>
              <a:tr h="463957">
                <a:tc>
                  <a:txBody>
                    <a:bodyPr/>
                    <a:lstStyle/>
                    <a:p>
                      <a:pPr marL="0" marR="0" algn="ctr">
                        <a:lnSpc>
                          <a:spcPct val="107000"/>
                        </a:lnSpc>
                        <a:spcBef>
                          <a:spcPts val="100"/>
                        </a:spcBef>
                        <a:spcAft>
                          <a:spcPts val="800"/>
                        </a:spcAft>
                      </a:pPr>
                      <a:r>
                        <a:rPr lang="en-US" sz="900" dirty="0">
                          <a:solidFill>
                            <a:srgbClr val="FEFFFE"/>
                          </a:solidFill>
                          <a:effectLst/>
                        </a:rPr>
                        <a:t>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171450" marR="0" lvl="0" indent="-171450" algn="l" defTabSz="914400" rtl="0" eaLnBrk="1" fontAlgn="base" latinLnBrk="0" hangingPunct="1">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Dedicated endoscopy slots in most areas of the province; Screening program is a stakeholder in the CPAC funded project Managing Endoscopy Resources to Serve Patients Better. Strategies include establishing a centralized waitlist, scheduling, and documentation system (OR Manager) for endoscopy patients with endoscopy specific booking priority based on Canadian Association of Gastroenterology (CAG) guidelines which outline maximum wait times by acuity.</a:t>
                      </a:r>
                      <a:endParaRPr lang="en-US" sz="900" kern="1200" dirty="0">
                        <a:solidFill>
                          <a:schemeClr val="tx1"/>
                        </a:solidFill>
                        <a:effectLst/>
                        <a:latin typeface="+mn-lt"/>
                        <a:ea typeface="+mn-ea"/>
                        <a:cs typeface="+mn-cs"/>
                      </a:endParaRPr>
                    </a:p>
                    <a:p>
                      <a:pPr marL="171450" marR="0" lvl="0" indent="-171450" algn="l" defTabSz="914400" rtl="0" eaLnBrk="1" fontAlgn="base" latinLnBrk="0" hangingPunct="1">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Anticipated outcomes include improvement of procedure volumes, waitlisting, and booking for all patients to ensure all patients are seen within target wait times based on priority;  </a:t>
                      </a:r>
                      <a:endParaRPr lang="en-US" sz="900" kern="1200" dirty="0">
                        <a:solidFill>
                          <a:schemeClr val="tx1"/>
                        </a:solidFill>
                        <a:effectLst/>
                        <a:latin typeface="+mn-lt"/>
                        <a:ea typeface="+mn-ea"/>
                        <a:cs typeface="+mn-cs"/>
                      </a:endParaRPr>
                    </a:p>
                  </a:txBody>
                  <a:tcPr marL="22134" marR="22134" marT="0" marB="0"/>
                </a:tc>
                <a:extLst>
                  <a:ext uri="{0D108BD9-81ED-4DB2-BD59-A6C34878D82A}">
                    <a16:rowId xmlns:a16="http://schemas.microsoft.com/office/drawing/2014/main" val="4239609195"/>
                  </a:ext>
                </a:extLst>
              </a:tr>
              <a:tr h="448977">
                <a:tc>
                  <a:txBody>
                    <a:bodyPr/>
                    <a:lstStyle/>
                    <a:p>
                      <a:pPr marL="0" marR="0" algn="ctr">
                        <a:lnSpc>
                          <a:spcPct val="107000"/>
                        </a:lnSpc>
                        <a:spcBef>
                          <a:spcPts val="0"/>
                        </a:spcBef>
                        <a:spcAft>
                          <a:spcPts val="80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With PCP permission, program will make direct referral to colonoscopy.</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Program has dedicated spots in Winnipeg, and triage processes in each of the other regional health authorities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In two of the five RHA, centralized intake manages direct referral</a:t>
                      </a:r>
                      <a:endParaRPr lang="en-US" sz="900" kern="1200" dirty="0">
                        <a:solidFill>
                          <a:schemeClr val="tx1"/>
                        </a:solidFill>
                        <a:effectLst/>
                        <a:latin typeface="+mn-lt"/>
                        <a:ea typeface="+mn-ea"/>
                        <a:cs typeface="+mn-cs"/>
                      </a:endParaRPr>
                    </a:p>
                  </a:txBody>
                  <a:tcPr marL="22134" marR="22134" marT="0" marB="0"/>
                </a:tc>
                <a:extLst>
                  <a:ext uri="{0D108BD9-81ED-4DB2-BD59-A6C34878D82A}">
                    <a16:rowId xmlns:a16="http://schemas.microsoft.com/office/drawing/2014/main" val="755095314"/>
                  </a:ext>
                </a:extLst>
              </a:tr>
            </a:tbl>
          </a:graphicData>
        </a:graphic>
      </p:graphicFrame>
    </p:spTree>
    <p:extLst>
      <p:ext uri="{BB962C8B-B14F-4D97-AF65-F5344CB8AC3E}">
        <p14:creationId xmlns:p14="http://schemas.microsoft.com/office/powerpoint/2010/main" val="17627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169310" y="208573"/>
            <a:ext cx="10380662" cy="752475"/>
          </a:xfrm>
        </p:spPr>
        <p:txBody>
          <a:bodyPr>
            <a:normAutofit/>
          </a:bodyPr>
          <a:lstStyle/>
          <a:p>
            <a:pPr marL="0" marR="0">
              <a:spcBef>
                <a:spcPts val="200"/>
              </a:spcBef>
              <a:spcAft>
                <a:spcPts val="0"/>
              </a:spcAft>
            </a:pPr>
            <a:r>
              <a:rPr lang="en-US" sz="1600" b="1" dirty="0">
                <a:effectLst/>
                <a:ea typeface="Yu Gothic Light" panose="020B0300000000000000" pitchFamily="34" charset="-128"/>
                <a:cs typeface="Times New Roman" panose="02020603050405020304" pitchFamily="18" charset="0"/>
              </a:rPr>
              <a:t>Strategies Being Implemented to Reduce the Time from Abnormal Fecal Test to Colonoscopy Follow-</a:t>
            </a:r>
            <a:r>
              <a:rPr lang="en-US" sz="1600" dirty="0">
                <a:ea typeface="Yu Gothic Light" panose="020B0300000000000000" pitchFamily="34" charset="-128"/>
                <a:cs typeface="Times New Roman" panose="02020603050405020304" pitchFamily="18" charset="0"/>
              </a:rPr>
              <a:t>up (2/2)</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0E5F3A6-2FFF-3B53-A447-F50C3E170252}"/>
              </a:ext>
            </a:extLst>
          </p:cNvPr>
          <p:cNvGraphicFramePr>
            <a:graphicFrameLocks noGrp="1"/>
          </p:cNvGraphicFramePr>
          <p:nvPr>
            <p:extLst>
              <p:ext uri="{D42A27DB-BD31-4B8C-83A1-F6EECF244321}">
                <p14:modId xmlns:p14="http://schemas.microsoft.com/office/powerpoint/2010/main" val="3430116963"/>
              </p:ext>
            </p:extLst>
          </p:nvPr>
        </p:nvGraphicFramePr>
        <p:xfrm>
          <a:off x="169310" y="1126310"/>
          <a:ext cx="11850752" cy="3566205"/>
        </p:xfrm>
        <a:graphic>
          <a:graphicData uri="http://schemas.openxmlformats.org/drawingml/2006/table">
            <a:tbl>
              <a:tblPr firstRow="1" firstCol="1" bandRow="1">
                <a:tableStyleId>{7E9639D4-E3E2-4D34-9284-5A2195B3D0D7}</a:tableStyleId>
              </a:tblPr>
              <a:tblGrid>
                <a:gridCol w="449945">
                  <a:extLst>
                    <a:ext uri="{9D8B030D-6E8A-4147-A177-3AD203B41FA5}">
                      <a16:colId xmlns:a16="http://schemas.microsoft.com/office/drawing/2014/main" val="2276577704"/>
                    </a:ext>
                  </a:extLst>
                </a:gridCol>
                <a:gridCol w="11400807">
                  <a:extLst>
                    <a:ext uri="{9D8B030D-6E8A-4147-A177-3AD203B41FA5}">
                      <a16:colId xmlns:a16="http://schemas.microsoft.com/office/drawing/2014/main" val="2010101974"/>
                    </a:ext>
                  </a:extLst>
                </a:gridCol>
              </a:tblGrid>
              <a:tr h="181681">
                <a:tc>
                  <a:txBody>
                    <a:bodyPr/>
                    <a:lstStyle/>
                    <a:p>
                      <a:pPr marL="0" marR="0" algn="ctr">
                        <a:lnSpc>
                          <a:spcPct val="107000"/>
                        </a:lnSpc>
                        <a:spcBef>
                          <a:spcPts val="100"/>
                        </a:spcBef>
                        <a:spcAft>
                          <a:spcPts val="10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Strategies to Reduce Wait Times to Colonoscopy Following an Abnormal Fecal Test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588936880"/>
                  </a:ext>
                </a:extLst>
              </a:tr>
              <a:tr h="682516">
                <a:tc>
                  <a:txBody>
                    <a:bodyPr/>
                    <a:lstStyle/>
                    <a:p>
                      <a:pPr marL="0" marR="0" algn="ctr">
                        <a:lnSpc>
                          <a:spcPct val="107000"/>
                        </a:lnSpc>
                        <a:spcBef>
                          <a:spcPts val="0"/>
                        </a:spcBef>
                        <a:spcAft>
                          <a:spcPts val="800"/>
                        </a:spcAf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Developed a COVID-19 Regional Monitoring and Planning tool to help Regional Cancer Programs monitor and improve colonoscopy wait times for people with an abnormal fecal test</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Developed COVID-19 tip sheets for PCPs and endoscopists to support the gradual resumption of colorectal cancer screening and increasing GI endoscopy services </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Education for PCPs and endoscopists (e.g., Continuing Professional Development, FIT laboratory reports emphasizing timely follow-up, etc.) </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Completion of a pilot project to inform future strategies for improving follow-up (i.e., centralized navigation)</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Process for linking people without a regular PCP and an abnormal result to a PCP</a:t>
                      </a:r>
                    </a:p>
                  </a:txBody>
                  <a:tcPr marL="22134" marR="221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021748"/>
                  </a:ext>
                </a:extLst>
              </a:tr>
              <a:tr h="723060">
                <a:tc>
                  <a:txBody>
                    <a:bodyPr/>
                    <a:lstStyle/>
                    <a:p>
                      <a:pPr marL="0" marR="0" algn="ctr">
                        <a:lnSpc>
                          <a:spcPct val="107000"/>
                        </a:lnSpc>
                        <a:spcBef>
                          <a:spcPts val="100"/>
                        </a:spcBef>
                        <a:spcAft>
                          <a:spcPts val="800"/>
                        </a:spcAft>
                      </a:pPr>
                      <a:r>
                        <a:rPr lang="en-US" sz="900" dirty="0">
                          <a:solidFill>
                            <a:srgbClr val="FEFFFE"/>
                          </a:solidFill>
                          <a:effectLst/>
                        </a:rPr>
                        <a:t>QC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Implementation of a standardized colonoscopy referral form with different priority levels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Implementation of a new remuneration system for endoscopy units to improve volume and diminish wait times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Implementation of the fast-track colonoscopy access which consists of scheduling a colonoscopy procedure by eliminating the need for patients to meet with a gastroenterologist for a pre-procedure appointment; they simply come in on the day of their procedure. Each patient will receive an initial consultation by phone with a nurse, who will assess the patient's state of health and take charge of risk factors before the procedure. Once assess completed, they will be scheduled for the procedure with a </a:t>
                      </a:r>
                      <a:r>
                        <a:rPr lang="en-US" sz="900" kern="1200" dirty="0" err="1">
                          <a:solidFill>
                            <a:schemeClr val="tx1"/>
                          </a:solidFill>
                          <a:effectLst/>
                          <a:latin typeface="+mn-lt"/>
                          <a:ea typeface="+mn-ea"/>
                          <a:cs typeface="+mn-cs"/>
                        </a:rPr>
                        <a:t>coloscopist</a:t>
                      </a:r>
                      <a:r>
                        <a:rPr lang="en-US" sz="900" kern="1200" dirty="0">
                          <a:solidFill>
                            <a:schemeClr val="tx1"/>
                          </a:solidFill>
                          <a:effectLst/>
                          <a:latin typeface="+mn-lt"/>
                          <a:ea typeface="+mn-ea"/>
                          <a:cs typeface="+mn-cs"/>
                        </a:rPr>
                        <a:t> and will receive instructions for preparatory colon-cleansing agents.</a:t>
                      </a:r>
                    </a:p>
                  </a:txBody>
                  <a:tcPr marL="22134" marR="221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4086537"/>
                  </a:ext>
                </a:extLst>
              </a:tr>
              <a:tr h="493916">
                <a:tc>
                  <a:txBody>
                    <a:bodyPr/>
                    <a:lstStyle/>
                    <a:p>
                      <a:pPr marL="0" marR="0" algn="ctr">
                        <a:lnSpc>
                          <a:spcPct val="107000"/>
                        </a:lnSpc>
                        <a:spcBef>
                          <a:spcPts val="0"/>
                        </a:spcBef>
                        <a:spcAft>
                          <a:spcPts val="800"/>
                        </a:spcAft>
                      </a:pPr>
                      <a:r>
                        <a:rPr lang="en-US" sz="900" dirty="0">
                          <a:solidFill>
                            <a:srgbClr val="FEFFFE"/>
                          </a:solidFill>
                          <a:effectLst/>
                        </a:rPr>
                        <a:t>NB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Integrated approach and centralized colon cancer screening program services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Dedicated endoscopy slots for FIT positive colonoscopies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Monitoring of screening program colonoscopy wait times and screening colonoscopy demand</a:t>
                      </a:r>
                    </a:p>
                  </a:txBody>
                  <a:tcPr marL="22134" marR="221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2815736"/>
                  </a:ext>
                </a:extLst>
              </a:tr>
              <a:tr h="493916">
                <a:tc>
                  <a:txBody>
                    <a:bodyPr/>
                    <a:lstStyle/>
                    <a:p>
                      <a:pPr marL="0" marR="0" algn="ctr">
                        <a:lnSpc>
                          <a:spcPct val="107000"/>
                        </a:lnSpc>
                        <a:spcBef>
                          <a:spcPts val="0"/>
                        </a:spcBef>
                        <a:spcAft>
                          <a:spcPts val="800"/>
                        </a:spcAft>
                      </a:pPr>
                      <a:r>
                        <a:rPr lang="en-US" sz="900" dirty="0">
                          <a:solidFill>
                            <a:srgbClr val="FEFFFE"/>
                          </a:solidFill>
                          <a:effectLst/>
                        </a:rPr>
                        <a:t>NS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Integrated approach and centralized colon cancer screening program services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Dedicated endoscopy slots for FIT positive colonoscopies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Monitoring and notification of screening program colonoscopy wait times and screening colonoscopy demand</a:t>
                      </a:r>
                    </a:p>
                  </a:txBody>
                  <a:tcPr marL="22134" marR="221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6388002"/>
                  </a:ext>
                </a:extLst>
              </a:tr>
              <a:tr h="325994">
                <a:tc>
                  <a:txBody>
                    <a:bodyPr/>
                    <a:lstStyle/>
                    <a:p>
                      <a:pPr marL="0" marR="0" algn="ctr">
                        <a:lnSpc>
                          <a:spcPct val="107000"/>
                        </a:lnSpc>
                        <a:spcBef>
                          <a:spcPts val="100"/>
                        </a:spcBef>
                        <a:spcAft>
                          <a:spcPts val="800"/>
                        </a:spcAf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Planning for diagnostic navigation plan</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Monitoring of wait time in place and follow up with PCP for update on referral to colonoscopy</a:t>
                      </a:r>
                    </a:p>
                  </a:txBody>
                  <a:tcPr marL="22134" marR="221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029950"/>
                  </a:ext>
                </a:extLst>
              </a:tr>
              <a:tr h="661838">
                <a:tc>
                  <a:txBody>
                    <a:bodyPr/>
                    <a:lstStyle/>
                    <a:p>
                      <a:pPr marL="0" marR="0" algn="ctr">
                        <a:lnSpc>
                          <a:spcPct val="107000"/>
                        </a:lnSpc>
                        <a:spcBef>
                          <a:spcPts val="100"/>
                        </a:spcBef>
                        <a:spcAft>
                          <a:spcPts val="80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2134" marR="221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Program has dedicated Colonoscopy time in ¼ health regions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Endoscopist complete the SEE program</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tx1"/>
                          </a:solidFill>
                          <a:effectLst/>
                          <a:latin typeface="+mn-lt"/>
                          <a:ea typeface="+mn-ea"/>
                          <a:cs typeface="+mn-cs"/>
                        </a:rPr>
                        <a:t>Follow CAG guidelines*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tx1"/>
                          </a:solidFill>
                          <a:effectLst/>
                          <a:latin typeface="+mn-lt"/>
                          <a:ea typeface="+mn-ea"/>
                          <a:cs typeface="+mn-cs"/>
                        </a:rPr>
                        <a:t>Nurse navigation results in patients direct to colonoscopy</a:t>
                      </a:r>
                    </a:p>
                  </a:txBody>
                  <a:tcPr marL="22134" marR="221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8167003"/>
                  </a:ext>
                </a:extLst>
              </a:tr>
            </a:tbl>
          </a:graphicData>
        </a:graphic>
      </p:graphicFrame>
      <p:sp>
        <p:nvSpPr>
          <p:cNvPr id="4" name="TextBox 3">
            <a:extLst>
              <a:ext uri="{FF2B5EF4-FFF2-40B4-BE49-F238E27FC236}">
                <a16:creationId xmlns:a16="http://schemas.microsoft.com/office/drawing/2014/main" id="{F300FE88-27F8-45A9-6486-46949CC6E62B}"/>
              </a:ext>
            </a:extLst>
          </p:cNvPr>
          <p:cNvSpPr txBox="1"/>
          <p:nvPr/>
        </p:nvSpPr>
        <p:spPr>
          <a:xfrm>
            <a:off x="169310" y="4692515"/>
            <a:ext cx="6096000" cy="1287532"/>
          </a:xfrm>
          <a:prstGeom prst="rect">
            <a:avLst/>
          </a:prstGeom>
          <a:noFill/>
        </p:spPr>
        <p:txBody>
          <a:bodyPr wrap="square">
            <a:spAutoFit/>
          </a:bodyPr>
          <a:lstStyle/>
          <a:p>
            <a:pPr marL="0" marR="0">
              <a:lnSpc>
                <a:spcPct val="107000"/>
              </a:lnSpc>
              <a:spcBef>
                <a:spcPts val="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NL: * Canadian Association of Gastroenterology</a:t>
            </a:r>
            <a:br>
              <a:rPr lang="en-US" sz="3200" dirty="0">
                <a:effectLst/>
                <a:latin typeface="Calibri" panose="020F0502020204030204" pitchFamily="34" charset="0"/>
                <a:ea typeface="Yu Mincho" panose="02020400000000000000" pitchFamily="18" charset="-128"/>
                <a:cs typeface="Arial" panose="020B0604020202020204" pitchFamily="34" charset="0"/>
              </a:rPr>
            </a:br>
            <a:br>
              <a:rPr lang="en-US" sz="3200" dirty="0">
                <a:effectLst/>
                <a:latin typeface="Calibri" panose="020F0502020204030204" pitchFamily="34" charset="0"/>
                <a:ea typeface="Yu Mincho" panose="02020400000000000000" pitchFamily="18" charset="-128"/>
                <a:cs typeface="Arial" panose="020B0604020202020204" pitchFamily="34" charset="0"/>
              </a:rPr>
            </a:br>
            <a:endParaRPr lang="en-US" sz="32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093204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29</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fontScale="90000"/>
          </a:bodyPr>
          <a:lstStyle/>
          <a:p>
            <a:r>
              <a:rPr lang="en-US" dirty="0"/>
              <a:t>Colorectal screening for individuals at increased and high risk</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Increased risk</a:t>
            </a:r>
          </a:p>
          <a:p>
            <a:r>
              <a:rPr lang="en-US" dirty="0"/>
              <a:t>High risk</a:t>
            </a:r>
          </a:p>
          <a:p>
            <a:r>
              <a:rPr lang="en-US" dirty="0"/>
              <a:t>Lynch syndrome</a:t>
            </a:r>
          </a:p>
        </p:txBody>
      </p:sp>
    </p:spTree>
    <p:extLst>
      <p:ext uri="{BB962C8B-B14F-4D97-AF65-F5344CB8AC3E}">
        <p14:creationId xmlns:p14="http://schemas.microsoft.com/office/powerpoint/2010/main" val="117600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EC1DF1-58C0-7B6D-652A-009DD2A020A6}"/>
              </a:ext>
            </a:extLst>
          </p:cNvPr>
          <p:cNvSpPr>
            <a:spLocks noGrp="1"/>
          </p:cNvSpPr>
          <p:nvPr>
            <p:ph type="title"/>
          </p:nvPr>
        </p:nvSpPr>
        <p:spPr>
          <a:xfrm>
            <a:off x="973014" y="206435"/>
            <a:ext cx="10380786" cy="752842"/>
          </a:xfrm>
        </p:spPr>
        <p:txBody>
          <a:bodyPr>
            <a:normAutofit/>
          </a:bodyPr>
          <a:lstStyle/>
          <a:p>
            <a:r>
              <a:rPr lang="en-US" sz="1600" dirty="0"/>
              <a:t>Colorectal Cancer Screening Pathway</a:t>
            </a:r>
          </a:p>
        </p:txBody>
      </p:sp>
      <p:sp>
        <p:nvSpPr>
          <p:cNvPr id="2" name="Slide Number Placeholder 1">
            <a:extLst>
              <a:ext uri="{FF2B5EF4-FFF2-40B4-BE49-F238E27FC236}">
                <a16:creationId xmlns:a16="http://schemas.microsoft.com/office/drawing/2014/main" id="{BACE797F-2919-214B-B90F-C6975526C29C}"/>
              </a:ext>
            </a:extLst>
          </p:cNvPr>
          <p:cNvSpPr>
            <a:spLocks noGrp="1"/>
          </p:cNvSpPr>
          <p:nvPr>
            <p:ph type="sldNum" sz="quarter" idx="12"/>
          </p:nvPr>
        </p:nvSpPr>
        <p:spPr/>
        <p:txBody>
          <a:bodyPr/>
          <a:lstStyle/>
          <a:p>
            <a:fld id="{D9F2F12A-E773-6344-8602-31C2DEEE88BD}" type="slidenum">
              <a:rPr lang="en-US" smtClean="0"/>
              <a:pPr/>
              <a:t>3</a:t>
            </a:fld>
            <a:endParaRPr lang="en-US"/>
          </a:p>
        </p:txBody>
      </p:sp>
      <p:pic>
        <p:nvPicPr>
          <p:cNvPr id="6" name="Picture 5" descr="Timeline&#10;&#10;Description automatically generated">
            <a:extLst>
              <a:ext uri="{FF2B5EF4-FFF2-40B4-BE49-F238E27FC236}">
                <a16:creationId xmlns:a16="http://schemas.microsoft.com/office/drawing/2014/main" id="{EB1E10F1-FA4A-729C-1E4D-D4B52D268578}"/>
              </a:ext>
            </a:extLst>
          </p:cNvPr>
          <p:cNvPicPr>
            <a:picLocks noChangeAspect="1"/>
          </p:cNvPicPr>
          <p:nvPr/>
        </p:nvPicPr>
        <p:blipFill>
          <a:blip r:embed="rId2"/>
          <a:stretch>
            <a:fillRect/>
          </a:stretch>
        </p:blipFill>
        <p:spPr>
          <a:xfrm>
            <a:off x="2153599" y="679873"/>
            <a:ext cx="7884802" cy="6041602"/>
          </a:xfrm>
          <a:prstGeom prst="rect">
            <a:avLst/>
          </a:prstGeom>
        </p:spPr>
      </p:pic>
    </p:spTree>
    <p:extLst>
      <p:ext uri="{BB962C8B-B14F-4D97-AF65-F5344CB8AC3E}">
        <p14:creationId xmlns:p14="http://schemas.microsoft.com/office/powerpoint/2010/main" val="4189668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320432" y="75711"/>
            <a:ext cx="10380662" cy="752475"/>
          </a:xfrm>
        </p:spPr>
        <p:txBody>
          <a:bodyPr>
            <a:normAutofit/>
          </a:bodyPr>
          <a:lstStyle/>
          <a:p>
            <a:pPr marL="0" marR="0">
              <a:spcBef>
                <a:spcPts val="200"/>
              </a:spcBef>
              <a:spcAft>
                <a:spcPts val="0"/>
              </a:spcAft>
            </a:pPr>
            <a:r>
              <a:rPr lang="en-US" sz="1600" dirty="0">
                <a:ea typeface="Yu Gothic Light" panose="020B0300000000000000" pitchFamily="34" charset="-128"/>
                <a:cs typeface="Times New Roman" panose="02020603050405020304" pitchFamily="18" charset="0"/>
              </a:rPr>
              <a:t>Definitions of Increased Risk for Colorectal Cancer</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C74C251-07AF-DCC4-1DE8-DA361C66C2B0}"/>
              </a:ext>
            </a:extLst>
          </p:cNvPr>
          <p:cNvGraphicFramePr>
            <a:graphicFrameLocks noGrp="1"/>
          </p:cNvGraphicFramePr>
          <p:nvPr>
            <p:extLst>
              <p:ext uri="{D42A27DB-BD31-4B8C-83A1-F6EECF244321}">
                <p14:modId xmlns:p14="http://schemas.microsoft.com/office/powerpoint/2010/main" val="3959077557"/>
              </p:ext>
            </p:extLst>
          </p:nvPr>
        </p:nvGraphicFramePr>
        <p:xfrm>
          <a:off x="320432" y="664065"/>
          <a:ext cx="11332306" cy="2696553"/>
        </p:xfrm>
        <a:graphic>
          <a:graphicData uri="http://schemas.openxmlformats.org/drawingml/2006/table">
            <a:tbl>
              <a:tblPr firstRow="1" firstCol="1" bandRow="1">
                <a:tableStyleId>{7E9639D4-E3E2-4D34-9284-5A2195B3D0D7}</a:tableStyleId>
              </a:tblPr>
              <a:tblGrid>
                <a:gridCol w="693492">
                  <a:extLst>
                    <a:ext uri="{9D8B030D-6E8A-4147-A177-3AD203B41FA5}">
                      <a16:colId xmlns:a16="http://schemas.microsoft.com/office/drawing/2014/main" val="2061422317"/>
                    </a:ext>
                  </a:extLst>
                </a:gridCol>
                <a:gridCol w="3125365">
                  <a:extLst>
                    <a:ext uri="{9D8B030D-6E8A-4147-A177-3AD203B41FA5}">
                      <a16:colId xmlns:a16="http://schemas.microsoft.com/office/drawing/2014/main" val="1889742998"/>
                    </a:ext>
                  </a:extLst>
                </a:gridCol>
                <a:gridCol w="2504483">
                  <a:extLst>
                    <a:ext uri="{9D8B030D-6E8A-4147-A177-3AD203B41FA5}">
                      <a16:colId xmlns:a16="http://schemas.microsoft.com/office/drawing/2014/main" val="488139796"/>
                    </a:ext>
                  </a:extLst>
                </a:gridCol>
                <a:gridCol w="2504483">
                  <a:extLst>
                    <a:ext uri="{9D8B030D-6E8A-4147-A177-3AD203B41FA5}">
                      <a16:colId xmlns:a16="http://schemas.microsoft.com/office/drawing/2014/main" val="1737583085"/>
                    </a:ext>
                  </a:extLst>
                </a:gridCol>
                <a:gridCol w="2504483">
                  <a:extLst>
                    <a:ext uri="{9D8B030D-6E8A-4147-A177-3AD203B41FA5}">
                      <a16:colId xmlns:a16="http://schemas.microsoft.com/office/drawing/2014/main" val="2569545542"/>
                    </a:ext>
                  </a:extLst>
                </a:gridCol>
              </a:tblGrid>
              <a:tr h="292311">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 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One 1</a:t>
                      </a:r>
                      <a:r>
                        <a:rPr lang="en-US" sz="900" baseline="30000" dirty="0">
                          <a:solidFill>
                            <a:srgbClr val="FEFFFE"/>
                          </a:solidFill>
                          <a:effectLst/>
                        </a:rPr>
                        <a:t>st</a:t>
                      </a:r>
                      <a:r>
                        <a:rPr lang="en-US" sz="900" dirty="0">
                          <a:solidFill>
                            <a:srgbClr val="FEFFFE"/>
                          </a:solidFill>
                          <a:effectLst/>
                        </a:rPr>
                        <a:t> degree relative diagnosed with: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Two or more 1</a:t>
                      </a:r>
                      <a:r>
                        <a:rPr lang="en-US" sz="900" baseline="30000" dirty="0">
                          <a:solidFill>
                            <a:srgbClr val="FEFFFE"/>
                          </a:solidFill>
                          <a:effectLst/>
                        </a:rPr>
                        <a:t>st</a:t>
                      </a:r>
                      <a:r>
                        <a:rPr lang="en-US" sz="900" dirty="0">
                          <a:solidFill>
                            <a:srgbClr val="FEFFFE"/>
                          </a:solidFill>
                          <a:effectLst/>
                        </a:rPr>
                        <a:t> degree relatives diagnosed with: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Two 2</a:t>
                      </a:r>
                      <a:r>
                        <a:rPr lang="en-US" sz="900" baseline="30000" dirty="0">
                          <a:solidFill>
                            <a:srgbClr val="FEFFFE"/>
                          </a:solidFill>
                          <a:effectLst/>
                        </a:rPr>
                        <a:t>nd</a:t>
                      </a:r>
                      <a:r>
                        <a:rPr lang="en-US" sz="900" dirty="0">
                          <a:solidFill>
                            <a:srgbClr val="FEFFFE"/>
                          </a:solidFill>
                          <a:effectLst/>
                        </a:rPr>
                        <a:t> degree relatives diagnosed with: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Personal history of: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033425443"/>
                  </a:ext>
                </a:extLst>
              </a:tr>
              <a:tr h="169016">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 </a:t>
                      </a: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620806"/>
                  </a:ext>
                </a:extLst>
              </a:tr>
              <a:tr h="169016">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806828"/>
                  </a:ext>
                </a:extLst>
              </a:tr>
              <a:tr h="169016">
                <a:tc>
                  <a:txBody>
                    <a:bodyPr/>
                    <a:lstStyle/>
                    <a:p>
                      <a:pPr marL="0" marR="0" algn="ctr">
                        <a:lnSpc>
                          <a:spcPct val="107000"/>
                        </a:lnSpc>
                        <a:spcBef>
                          <a:spcPts val="100"/>
                        </a:spcBef>
                        <a:spcAft>
                          <a:spcPts val="100"/>
                        </a:spcAft>
                        <a:tabLst>
                          <a:tab pos="5280025" algn="l"/>
                        </a:tabLs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2741786"/>
                  </a:ext>
                </a:extLst>
              </a:tr>
              <a:tr h="169016">
                <a:tc>
                  <a:txBody>
                    <a:bodyPr/>
                    <a:lstStyle/>
                    <a:p>
                      <a:pPr marL="0" marR="0" algn="ctr">
                        <a:lnSpc>
                          <a:spcPct val="107000"/>
                        </a:lnSpc>
                        <a:spcBef>
                          <a:spcPts val="100"/>
                        </a:spcBef>
                        <a:spcAft>
                          <a:spcPts val="100"/>
                        </a:spcAft>
                        <a:tabLst>
                          <a:tab pos="5280025" algn="l"/>
                        </a:tabLs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718968"/>
                  </a:ext>
                </a:extLst>
              </a:tr>
              <a:tr h="169016">
                <a:tc>
                  <a:txBody>
                    <a:bodyPr/>
                    <a:lstStyle/>
                    <a:p>
                      <a:pPr marL="0" marR="0" algn="ctr">
                        <a:lnSpc>
                          <a:spcPct val="107000"/>
                        </a:lnSpc>
                        <a:spcBef>
                          <a:spcPts val="100"/>
                        </a:spcBef>
                        <a:spcAft>
                          <a:spcPts val="100"/>
                        </a:spcAft>
                        <a:tabLst>
                          <a:tab pos="5280025" algn="l"/>
                        </a:tabLs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2026512"/>
                  </a:ext>
                </a:extLst>
              </a:tr>
              <a:tr h="181058">
                <a:tc>
                  <a:txBody>
                    <a:bodyPr/>
                    <a:lstStyle/>
                    <a:p>
                      <a:pPr marL="0" marR="0" algn="ctr">
                        <a:lnSpc>
                          <a:spcPct val="107000"/>
                        </a:lnSpc>
                        <a:spcBef>
                          <a:spcPts val="100"/>
                        </a:spcBef>
                        <a:spcAft>
                          <a:spcPts val="100"/>
                        </a:spcAft>
                        <a:tabLst>
                          <a:tab pos="5280025" algn="l"/>
                        </a:tabLs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653949"/>
                  </a:ext>
                </a:extLst>
              </a:tr>
              <a:tr h="203689">
                <a:tc>
                  <a:txBody>
                    <a:bodyPr/>
                    <a:lstStyle/>
                    <a:p>
                      <a:pPr marL="0" marR="0" algn="ctr">
                        <a:lnSpc>
                          <a:spcPct val="107000"/>
                        </a:lnSpc>
                        <a:spcBef>
                          <a:spcPts val="100"/>
                        </a:spcBef>
                        <a:spcAft>
                          <a:spcPts val="100"/>
                        </a:spcAft>
                        <a:tabLst>
                          <a:tab pos="5280025" algn="l"/>
                        </a:tabLs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u="none" strike="noStrike">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0532239"/>
                  </a:ext>
                </a:extLst>
              </a:tr>
              <a:tr h="169016">
                <a:tc>
                  <a:txBody>
                    <a:bodyPr/>
                    <a:lstStyle/>
                    <a:p>
                      <a:pPr marL="0" marR="0" algn="ctr">
                        <a:lnSpc>
                          <a:spcPct val="107000"/>
                        </a:lnSpc>
                        <a:spcBef>
                          <a:spcPts val="100"/>
                        </a:spcBef>
                        <a:spcAft>
                          <a:spcPts val="100"/>
                        </a:spcAft>
                        <a:tabLst>
                          <a:tab pos="5280025" algn="l"/>
                        </a:tabLs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a:effectLst/>
                        </a:rPr>
                        <a:t>Colorectal cancer</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8291745"/>
                  </a:ext>
                </a:extLst>
              </a:tr>
              <a:tr h="196654">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QC</a:t>
                      </a:r>
                      <a:r>
                        <a:rPr lang="en-US" sz="900" baseline="30000" dirty="0">
                          <a:solidFill>
                            <a:srgbClr val="FEFFFE"/>
                          </a:solidFill>
                          <a:effectLst/>
                        </a:rPr>
                        <a:t>~,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4707409"/>
                  </a:ext>
                </a:extLst>
              </a:tr>
              <a:tr h="170938">
                <a:tc>
                  <a:txBody>
                    <a:bodyPr/>
                    <a:lstStyle/>
                    <a:p>
                      <a:pPr marL="0" marR="0" algn="ctr">
                        <a:lnSpc>
                          <a:spcPct val="107000"/>
                        </a:lnSpc>
                        <a:spcBef>
                          <a:spcPts val="100"/>
                        </a:spcBef>
                        <a:spcAft>
                          <a:spcPts val="100"/>
                        </a:spcAft>
                        <a:tabLst>
                          <a:tab pos="5280025" algn="l"/>
                        </a:tabLs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604415"/>
                  </a:ext>
                </a:extLst>
              </a:tr>
              <a:tr h="169016">
                <a:tc>
                  <a:txBody>
                    <a:bodyPr/>
                    <a:lstStyle/>
                    <a:p>
                      <a:pPr marL="0" marR="0" algn="ctr">
                        <a:lnSpc>
                          <a:spcPct val="107000"/>
                        </a:lnSpc>
                        <a:spcBef>
                          <a:spcPts val="100"/>
                        </a:spcBef>
                        <a:spcAft>
                          <a:spcPts val="100"/>
                        </a:spcAft>
                        <a:tabLst>
                          <a:tab pos="5280025" algn="l"/>
                        </a:tabLst>
                      </a:pPr>
                      <a:r>
                        <a:rPr lang="en-US" sz="900">
                          <a:solidFill>
                            <a:srgbClr val="FEFFFE"/>
                          </a:solidFill>
                          <a:effectLst/>
                        </a:rPr>
                        <a:t>NS</a:t>
                      </a:r>
                      <a:r>
                        <a:rPr lang="en-US" sz="900" baseline="30000">
                          <a:solidFill>
                            <a:srgbClr val="FEFFFE"/>
                          </a:solidFill>
                          <a:effectLst/>
                        </a:rPr>
                        <a: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334239"/>
                  </a:ext>
                </a:extLst>
              </a:tr>
              <a:tr h="176480">
                <a:tc>
                  <a:txBody>
                    <a:bodyPr/>
                    <a:lstStyle/>
                    <a:p>
                      <a:pPr marL="0" marR="0" algn="ctr">
                        <a:lnSpc>
                          <a:spcPct val="107000"/>
                        </a:lnSpc>
                        <a:spcBef>
                          <a:spcPts val="100"/>
                        </a:spcBef>
                        <a:spcAft>
                          <a:spcPts val="100"/>
                        </a:spcAft>
                        <a:tabLst>
                          <a:tab pos="5280025" algn="l"/>
                        </a:tabLs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Colorectal cancer, Adenomatous polyps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9917481"/>
                  </a:ext>
                </a:extLst>
              </a:tr>
              <a:tr h="292311">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tabLst>
                          <a:tab pos="5280025" algn="l"/>
                        </a:tabLst>
                      </a:pPr>
                      <a:r>
                        <a:rPr lang="en-US" sz="900" dirty="0">
                          <a:effectLst/>
                        </a:rPr>
                        <a:t>Colorectal cancer, Adenomatous polyps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54629" marR="546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82060"/>
                  </a:ext>
                </a:extLst>
              </a:tr>
            </a:tbl>
          </a:graphicData>
        </a:graphic>
      </p:graphicFrame>
      <p:sp>
        <p:nvSpPr>
          <p:cNvPr id="11" name="TextBox 10">
            <a:extLst>
              <a:ext uri="{FF2B5EF4-FFF2-40B4-BE49-F238E27FC236}">
                <a16:creationId xmlns:a16="http://schemas.microsoft.com/office/drawing/2014/main" id="{C155B9B4-76E1-0530-124B-F63257F424B2}"/>
              </a:ext>
            </a:extLst>
          </p:cNvPr>
          <p:cNvSpPr txBox="1"/>
          <p:nvPr/>
        </p:nvSpPr>
        <p:spPr>
          <a:xfrm>
            <a:off x="309735" y="3443520"/>
            <a:ext cx="11321609" cy="1061829"/>
          </a:xfrm>
          <a:prstGeom prst="rect">
            <a:avLst/>
          </a:prstGeom>
          <a:noFill/>
        </p:spPr>
        <p:txBody>
          <a:bodyPr wrap="square">
            <a:spAutoFit/>
          </a:bodyPr>
          <a:lstStyle/>
          <a:p>
            <a:r>
              <a:rPr lang="en-US" sz="900" dirty="0">
                <a:effectLst/>
                <a:latin typeface="Calibri" panose="020F0502020204030204" pitchFamily="34" charset="0"/>
                <a:ea typeface="Yu Mincho" panose="02020400000000000000" pitchFamily="18" charset="-128"/>
                <a:cs typeface="Calibri" panose="020F0502020204030204" pitchFamily="34" charset="0"/>
              </a:rPr>
              <a:t>YT, NT, NU, BC, AB, NS, NL:*age ≤60</a:t>
            </a:r>
          </a:p>
          <a:p>
            <a:r>
              <a:rPr lang="en-US" sz="900" dirty="0">
                <a:effectLst/>
                <a:latin typeface="Calibri" panose="020F0502020204030204" pitchFamily="34" charset="0"/>
                <a:ea typeface="Yu Mincho" panose="02020400000000000000" pitchFamily="18" charset="-128"/>
                <a:cs typeface="Calibri" panose="020F0502020204030204" pitchFamily="34" charset="0"/>
              </a:rPr>
              <a:t>ON: ^ The criteria for definition of increased risk for colorectal cancer are currently under review in Ontario.</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QC: ~ In Québec, one 2</a:t>
            </a:r>
            <a:r>
              <a:rPr lang="en-US" sz="900" baseline="30000" dirty="0">
                <a:effectLst/>
                <a:latin typeface="Calibri" panose="020F0502020204030204" pitchFamily="34" charset="0"/>
                <a:ea typeface="Yu Mincho" panose="02020400000000000000" pitchFamily="18" charset="-128"/>
                <a:cs typeface="Calibri" panose="020F0502020204030204" pitchFamily="34" charset="0"/>
              </a:rPr>
              <a:t>nd</a:t>
            </a:r>
            <a:r>
              <a:rPr lang="en-US" sz="900" dirty="0">
                <a:effectLst/>
                <a:latin typeface="Calibri" panose="020F0502020204030204" pitchFamily="34" charset="0"/>
                <a:ea typeface="Yu Mincho" panose="02020400000000000000" pitchFamily="18" charset="-128"/>
                <a:cs typeface="Calibri" panose="020F0502020204030204" pitchFamily="34" charset="0"/>
              </a:rPr>
              <a:t> or 3</a:t>
            </a:r>
            <a:r>
              <a:rPr lang="en-US" sz="900" baseline="30000" dirty="0">
                <a:effectLst/>
                <a:latin typeface="Calibri" panose="020F0502020204030204" pitchFamily="34" charset="0"/>
                <a:ea typeface="Yu Mincho" panose="02020400000000000000" pitchFamily="18" charset="-128"/>
                <a:cs typeface="Calibri" panose="020F0502020204030204" pitchFamily="34" charset="0"/>
              </a:rPr>
              <a:t>rd</a:t>
            </a:r>
            <a:r>
              <a:rPr lang="en-US" sz="900" dirty="0">
                <a:effectLst/>
                <a:latin typeface="Calibri" panose="020F0502020204030204" pitchFamily="34" charset="0"/>
                <a:ea typeface="Yu Mincho" panose="02020400000000000000" pitchFamily="18" charset="-128"/>
                <a:cs typeface="Calibri" panose="020F0502020204030204" pitchFamily="34" charset="0"/>
              </a:rPr>
              <a:t> degree relative diagnosed with colorectal cancer or adenomatous polyps, one 1</a:t>
            </a:r>
            <a:r>
              <a:rPr lang="en-US" sz="900" baseline="30000" dirty="0">
                <a:effectLst/>
                <a:latin typeface="Calibri" panose="020F0502020204030204" pitchFamily="34" charset="0"/>
                <a:ea typeface="Yu Mincho" panose="02020400000000000000" pitchFamily="18" charset="-128"/>
                <a:cs typeface="Calibri" panose="020F0502020204030204" pitchFamily="34" charset="0"/>
              </a:rPr>
              <a:t>st</a:t>
            </a:r>
            <a:r>
              <a:rPr lang="en-US" sz="900" dirty="0">
                <a:effectLst/>
                <a:latin typeface="Calibri" panose="020F0502020204030204" pitchFamily="34" charset="0"/>
                <a:ea typeface="Yu Mincho" panose="02020400000000000000" pitchFamily="18" charset="-128"/>
                <a:cs typeface="Calibri" panose="020F0502020204030204" pitchFamily="34" charset="0"/>
              </a:rPr>
              <a:t> degree relative and one 2</a:t>
            </a:r>
            <a:r>
              <a:rPr lang="en-US" sz="900" baseline="30000" dirty="0">
                <a:effectLst/>
                <a:latin typeface="Calibri" panose="020F0502020204030204" pitchFamily="34" charset="0"/>
                <a:ea typeface="Yu Mincho" panose="02020400000000000000" pitchFamily="18" charset="-128"/>
                <a:cs typeface="Calibri" panose="020F0502020204030204" pitchFamily="34" charset="0"/>
              </a:rPr>
              <a:t>nd</a:t>
            </a:r>
            <a:r>
              <a:rPr lang="en-US" sz="900" dirty="0">
                <a:effectLst/>
                <a:latin typeface="Calibri" panose="020F0502020204030204" pitchFamily="34" charset="0"/>
                <a:ea typeface="Yu Mincho" panose="02020400000000000000" pitchFamily="18" charset="-128"/>
                <a:cs typeface="Calibri" panose="020F0502020204030204" pitchFamily="34" charset="0"/>
              </a:rPr>
              <a:t> degree relative from the same side of the family diagnosed with colorectal cancer at any age are considered. Also, slight or moderate increased risk is considered. </a:t>
            </a:r>
            <a:endParaRPr lang="en-US" sz="900" dirty="0">
              <a:latin typeface="Calibri" panose="020F0502020204030204" pitchFamily="34" charset="0"/>
              <a:ea typeface="Yu Mincho" panose="02020400000000000000" pitchFamily="18" charset="-128"/>
              <a:cs typeface="Calibri" panose="020F0502020204030204" pitchFamily="34" charset="0"/>
            </a:endParaRPr>
          </a:p>
          <a:p>
            <a:r>
              <a:rPr lang="en-US" sz="900" dirty="0">
                <a:effectLst/>
                <a:latin typeface="Calibri" panose="020F0502020204030204" pitchFamily="34" charset="0"/>
                <a:ea typeface="Yu Mincho" panose="02020400000000000000" pitchFamily="18" charset="-128"/>
              </a:rPr>
              <a:t>QC: ** The algorithms for risk-based monitoring and management and clinical monitoring depending on the condition are currently under review. The algorithms can be found here: </a:t>
            </a:r>
            <a:r>
              <a:rPr lang="en-US" sz="900" u="sng" dirty="0">
                <a:solidFill>
                  <a:srgbClr val="0563C1"/>
                </a:solidFill>
                <a:effectLst/>
                <a:latin typeface="Calibri" panose="020F0502020204030204" pitchFamily="34" charset="0"/>
                <a:ea typeface="Yu Mincho" panose="02020400000000000000" pitchFamily="18" charset="-128"/>
                <a:cs typeface="Calibri" panose="020F0502020204030204" pitchFamily="34" charset="0"/>
                <a:hlinkClick r:id="rId3"/>
              </a:rPr>
              <a:t>https://www.msss.gouv.qc.ca/professionnels/cancer/pqdccr/</a:t>
            </a:r>
            <a:br>
              <a:rPr lang="en-US" sz="900" dirty="0">
                <a:effectLst/>
                <a:latin typeface="Calibri" panose="020F0502020204030204" pitchFamily="34" charset="0"/>
                <a:ea typeface="Yu Mincho" panose="02020400000000000000" pitchFamily="18" charset="-128"/>
              </a:rPr>
            </a:br>
            <a:r>
              <a:rPr lang="en-US" sz="900" dirty="0">
                <a:effectLst/>
                <a:latin typeface="Calibri" panose="020F0502020204030204" pitchFamily="34" charset="0"/>
                <a:ea typeface="Yu Mincho" panose="02020400000000000000" pitchFamily="18" charset="-128"/>
              </a:rPr>
              <a:t>NS: ‡ Criteria for definition of increased risk of developing colorectal cancer are currently under review in Nova Scotia.</a:t>
            </a:r>
            <a:endParaRPr lang="en-US" sz="900" dirty="0"/>
          </a:p>
        </p:txBody>
      </p:sp>
    </p:spTree>
    <p:extLst>
      <p:ext uri="{BB962C8B-B14F-4D97-AF65-F5344CB8AC3E}">
        <p14:creationId xmlns:p14="http://schemas.microsoft.com/office/powerpoint/2010/main" val="1714741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320432" y="520854"/>
            <a:ext cx="10380662" cy="752475"/>
          </a:xfrm>
        </p:spPr>
        <p:txBody>
          <a:bodyPr>
            <a:normAutofit/>
          </a:bodyPr>
          <a:lstStyle/>
          <a:p>
            <a:pPr marL="0" marR="0">
              <a:spcBef>
                <a:spcPts val="200"/>
              </a:spcBef>
              <a:spcAft>
                <a:spcPts val="0"/>
              </a:spcAft>
            </a:pPr>
            <a:r>
              <a:rPr lang="en-US" sz="1600" dirty="0">
                <a:ea typeface="Yu Gothic Light" panose="020B0300000000000000" pitchFamily="34" charset="-128"/>
                <a:cs typeface="Times New Roman" panose="02020603050405020304" pitchFamily="18" charset="0"/>
              </a:rPr>
              <a:t>Increased Risk Recommendations (1/2)</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3F20F9B-7722-DF6A-A5FD-333EBE9F1E84}"/>
              </a:ext>
            </a:extLst>
          </p:cNvPr>
          <p:cNvGraphicFramePr>
            <a:graphicFrameLocks noGrp="1"/>
          </p:cNvGraphicFramePr>
          <p:nvPr>
            <p:extLst>
              <p:ext uri="{D42A27DB-BD31-4B8C-83A1-F6EECF244321}">
                <p14:modId xmlns:p14="http://schemas.microsoft.com/office/powerpoint/2010/main" val="2173119193"/>
              </p:ext>
            </p:extLst>
          </p:nvPr>
        </p:nvGraphicFramePr>
        <p:xfrm>
          <a:off x="320432" y="1273329"/>
          <a:ext cx="11387016" cy="3561158"/>
        </p:xfrm>
        <a:graphic>
          <a:graphicData uri="http://schemas.openxmlformats.org/drawingml/2006/table">
            <a:tbl>
              <a:tblPr firstRow="1" firstCol="1" bandRow="1">
                <a:tableStyleId>{7E9639D4-E3E2-4D34-9284-5A2195B3D0D7}</a:tableStyleId>
              </a:tblPr>
              <a:tblGrid>
                <a:gridCol w="325210">
                  <a:extLst>
                    <a:ext uri="{9D8B030D-6E8A-4147-A177-3AD203B41FA5}">
                      <a16:colId xmlns:a16="http://schemas.microsoft.com/office/drawing/2014/main" val="1133580634"/>
                    </a:ext>
                  </a:extLst>
                </a:gridCol>
                <a:gridCol w="5954998">
                  <a:extLst>
                    <a:ext uri="{9D8B030D-6E8A-4147-A177-3AD203B41FA5}">
                      <a16:colId xmlns:a16="http://schemas.microsoft.com/office/drawing/2014/main" val="3931686782"/>
                    </a:ext>
                  </a:extLst>
                </a:gridCol>
                <a:gridCol w="5106808">
                  <a:extLst>
                    <a:ext uri="{9D8B030D-6E8A-4147-A177-3AD203B41FA5}">
                      <a16:colId xmlns:a16="http://schemas.microsoft.com/office/drawing/2014/main" val="2616204955"/>
                    </a:ext>
                  </a:extLst>
                </a:gridCol>
              </a:tblGrid>
              <a:tr h="473914">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Screening recommendation for increased risk population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Follow-up recommendations after normal colonoscopy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7984069"/>
                  </a:ext>
                </a:extLst>
              </a:tr>
              <a:tr h="604816">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Screening through colonoscopy</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1st degree relative diagnosed with colorectal cancer or adenomatous polyps at age ≤ 60 years or 2 or more 1st degree relatives diagnosed at any age with colorectal cancer or adenomatous polyps. Refer at age 40 years, or 10 years prior to index case, whichever comes first. FIT is not recommended.</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1st degree relative diagnosed with colorectal cancer age ˃60 years screen with FIT every 2 years starting at age 50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Colonoscopy in 5 years or as directed by specialist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5525958"/>
                  </a:ext>
                </a:extLst>
              </a:tr>
              <a:tr h="121459">
                <a:tc>
                  <a:txBody>
                    <a:bodyPr/>
                    <a:lstStyle/>
                    <a:p>
                      <a:pPr marL="0" marR="0" algn="ctr">
                        <a:lnSpc>
                          <a:spcPct val="107000"/>
                        </a:lnSpc>
                        <a:spcBef>
                          <a:spcPts val="100"/>
                        </a:spcBef>
                        <a:spcAft>
                          <a:spcPts val="800"/>
                        </a:spcAft>
                        <a:tabLst>
                          <a:tab pos="5280025" algn="l"/>
                        </a:tabLs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Screening through colonoscopy at age 40, or 10 years earlier than the youngest relative’s diagnosis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Colonoscopy in 5-10 years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620125"/>
                  </a:ext>
                </a:extLst>
              </a:tr>
              <a:tr h="121459">
                <a:tc>
                  <a:txBody>
                    <a:bodyPr/>
                    <a:lstStyle/>
                    <a:p>
                      <a:pPr marL="0" marR="0" algn="ctr">
                        <a:lnSpc>
                          <a:spcPct val="107000"/>
                        </a:lnSpc>
                        <a:spcBef>
                          <a:spcPts val="100"/>
                        </a:spcBef>
                        <a:spcAft>
                          <a:spcPts val="800"/>
                        </a:spcAft>
                        <a:tabLst>
                          <a:tab pos="5280025" algn="l"/>
                        </a:tabLs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Screening through colonoscopy, depending on result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Varies based on polyp type</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774592"/>
                  </a:ext>
                </a:extLst>
              </a:tr>
              <a:tr h="367288">
                <a:tc>
                  <a:txBody>
                    <a:bodyPr/>
                    <a:lstStyle/>
                    <a:p>
                      <a:pPr marL="0" marR="0" algn="ctr">
                        <a:lnSpc>
                          <a:spcPct val="107000"/>
                        </a:lnSpc>
                        <a:spcBef>
                          <a:spcPts val="100"/>
                        </a:spcBef>
                        <a:spcAft>
                          <a:spcPts val="800"/>
                        </a:spcAft>
                        <a:tabLst>
                          <a:tab pos="5280025" algn="l"/>
                        </a:tabLst>
                      </a:pPr>
                      <a:r>
                        <a:rPr lang="en-US" sz="900">
                          <a:solidFill>
                            <a:srgbClr val="FEFFFE"/>
                          </a:solidFill>
                          <a:effectLst/>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Strong family history of colorectal cancer or personal history of low risk adenoma: Screening through colonoscopy every 5 years</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Personal history of high risk adenoma on last colonoscopy: Screening through colonoscopy in 3 years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Colonoscopy in 5 years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504093"/>
                  </a:ext>
                </a:extLst>
              </a:tr>
              <a:tr h="367288">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AB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Screening through colonoscopy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pPr>
                      <a:r>
                        <a:rPr lang="en-CA" sz="900" dirty="0">
                          <a:effectLst/>
                        </a:rPr>
                        <a:t>Follow-up in 5-10 years</a:t>
                      </a:r>
                      <a:endParaRPr lang="en-US" sz="900" dirty="0">
                        <a:effectLst/>
                      </a:endParaRPr>
                    </a:p>
                    <a:p>
                      <a:pPr marL="171450" marR="0" lvl="0" indent="-171450">
                        <a:spcBef>
                          <a:spcPts val="100"/>
                        </a:spcBef>
                        <a:spcAft>
                          <a:spcPts val="0"/>
                        </a:spcAft>
                        <a:buFont typeface="Arial" panose="020B0604020202020204" pitchFamily="34" charset="0"/>
                        <a:buChar char="•"/>
                      </a:pPr>
                      <a:r>
                        <a:rPr lang="en-CA" sz="900" dirty="0">
                          <a:effectLst/>
                        </a:rPr>
                        <a:t>If history of colorectal cancer, surveillance 1 year post surgery. Has to have 3 normal colonoscopies to return to 5 year interval.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3895713"/>
                  </a:ext>
                </a:extLst>
              </a:tr>
              <a:tr h="367288">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1st degree relative diagnosed with colorectal cancer: Screening through colonoscopy beginning at age 40 or 10 years earlier than the youngest relative’s diagnosis</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1st degree relatives diagnosed at age ≥60: Screening through FIT starting at age 40</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Recommendations at the discretion of the endoscopist and participant, monitored by PCP (based on CAG guidelines)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937890"/>
                  </a:ext>
                </a:extLst>
              </a:tr>
              <a:tr h="237528">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MB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Screening through colonoscopy</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Colonoscopy every 5-10 years starting at age 40 or 10 years earlier than the youngest relative's diagnosis.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4442858"/>
                  </a:ext>
                </a:extLst>
              </a:tr>
              <a:tr h="486052">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err="1">
                          <a:effectLst/>
                        </a:rPr>
                        <a:t>ColonCancerCheck</a:t>
                      </a:r>
                      <a:r>
                        <a:rPr lang="en-CA" sz="900" dirty="0">
                          <a:effectLst/>
                        </a:rPr>
                        <a:t> recommends that people who have no symptoms and are at increased risk of getting colorectal cancer be screened with a colonoscopy. Someone at increased risk should start screening at age 50, or 10 years earlier than the age their relative was diagnosed with colorectal cancer, whichever comes first.</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pPr>
                      <a:r>
                        <a:rPr lang="en-CA" sz="900" dirty="0">
                          <a:effectLst/>
                        </a:rPr>
                        <a:t>People with a first-degree relative diagnosed with colorectal cancer before age 60 should get screened again after a normal colonoscopy in five years. </a:t>
                      </a:r>
                      <a:endParaRPr lang="en-US" sz="900" dirty="0">
                        <a:effectLst/>
                      </a:endParaRPr>
                    </a:p>
                    <a:p>
                      <a:pPr marL="171450" marR="0" lvl="0" indent="-171450">
                        <a:spcBef>
                          <a:spcPts val="100"/>
                        </a:spcBef>
                        <a:spcAft>
                          <a:spcPts val="0"/>
                        </a:spcAft>
                        <a:buFont typeface="Arial" panose="020B0604020202020204" pitchFamily="34" charset="0"/>
                        <a:buChar char="•"/>
                      </a:pPr>
                      <a:r>
                        <a:rPr lang="en-CA" sz="900" dirty="0">
                          <a:effectLst/>
                        </a:rPr>
                        <a:t>People with a first-degree relative diagnosed with colorectal cancer at age 60 or older should get screened again after a normal colonoscopy in 10 years.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408909"/>
                  </a:ext>
                </a:extLst>
              </a:tr>
            </a:tbl>
          </a:graphicData>
        </a:graphic>
      </p:graphicFrame>
      <p:sp>
        <p:nvSpPr>
          <p:cNvPr id="4" name="TextBox 3">
            <a:extLst>
              <a:ext uri="{FF2B5EF4-FFF2-40B4-BE49-F238E27FC236}">
                <a16:creationId xmlns:a16="http://schemas.microsoft.com/office/drawing/2014/main" id="{AED919C4-0B92-2B36-65E4-849BB49B8635}"/>
              </a:ext>
            </a:extLst>
          </p:cNvPr>
          <p:cNvSpPr txBox="1"/>
          <p:nvPr/>
        </p:nvSpPr>
        <p:spPr>
          <a:xfrm>
            <a:off x="320432" y="4834487"/>
            <a:ext cx="8659448" cy="579005"/>
          </a:xfrm>
          <a:prstGeom prst="rect">
            <a:avLst/>
          </a:prstGeom>
          <a:noFill/>
        </p:spPr>
        <p:txBody>
          <a:bodyPr wrap="square">
            <a:spAutoFit/>
          </a:bodyPr>
          <a:lstStyle/>
          <a:p>
            <a:pPr>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ON: *Screening recommendations for individuals at increased risk of colorectal cancer are currently under review in Ontario.</a:t>
            </a:r>
            <a:br>
              <a:rPr lang="en-US" sz="1000" dirty="0">
                <a:effectLst/>
                <a:latin typeface="Calibri" panose="020F0502020204030204" pitchFamily="34" charset="0"/>
                <a:ea typeface="Yu Mincho" panose="02020400000000000000" pitchFamily="18" charset="-128"/>
                <a:cs typeface="Calibri" panose="020F0502020204030204" pitchFamily="34" charset="0"/>
              </a:rPr>
            </a:br>
            <a:br>
              <a:rPr lang="en-US" sz="1000" dirty="0">
                <a:effectLst/>
                <a:latin typeface="Calibri" panose="020F0502020204030204" pitchFamily="34" charset="0"/>
                <a:ea typeface="Yu Mincho" panose="02020400000000000000" pitchFamily="18" charset="-128"/>
                <a:cs typeface="Calibri" panose="020F0502020204030204" pitchFamily="34" charset="0"/>
              </a:rPr>
            </a:b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85355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320432" y="435219"/>
            <a:ext cx="10380662" cy="752475"/>
          </a:xfrm>
        </p:spPr>
        <p:txBody>
          <a:bodyPr>
            <a:normAutofit/>
          </a:bodyPr>
          <a:lstStyle/>
          <a:p>
            <a:pPr marL="0" marR="0">
              <a:spcBef>
                <a:spcPts val="200"/>
              </a:spcBef>
              <a:spcAft>
                <a:spcPts val="0"/>
              </a:spcAft>
            </a:pPr>
            <a:r>
              <a:rPr lang="en-US" sz="1600" dirty="0">
                <a:ea typeface="Yu Gothic Light" panose="020B0300000000000000" pitchFamily="34" charset="-128"/>
                <a:cs typeface="Times New Roman" panose="02020603050405020304" pitchFamily="18" charset="0"/>
              </a:rPr>
              <a:t>Increased Risk Recommendations (2/2)</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CA27C99-33D9-CCEF-C639-068BD3F4C3E7}"/>
              </a:ext>
            </a:extLst>
          </p:cNvPr>
          <p:cNvGraphicFramePr>
            <a:graphicFrameLocks noGrp="1"/>
          </p:cNvGraphicFramePr>
          <p:nvPr>
            <p:extLst>
              <p:ext uri="{D42A27DB-BD31-4B8C-83A1-F6EECF244321}">
                <p14:modId xmlns:p14="http://schemas.microsoft.com/office/powerpoint/2010/main" val="3177404801"/>
              </p:ext>
            </p:extLst>
          </p:nvPr>
        </p:nvGraphicFramePr>
        <p:xfrm>
          <a:off x="218831" y="1053602"/>
          <a:ext cx="11574583" cy="3848556"/>
        </p:xfrm>
        <a:graphic>
          <a:graphicData uri="http://schemas.openxmlformats.org/drawingml/2006/table">
            <a:tbl>
              <a:tblPr firstRow="1" firstCol="1" bandRow="1">
                <a:tableStyleId>{7E9639D4-E3E2-4D34-9284-5A2195B3D0D7}</a:tableStyleId>
              </a:tblPr>
              <a:tblGrid>
                <a:gridCol w="330567">
                  <a:extLst>
                    <a:ext uri="{9D8B030D-6E8A-4147-A177-3AD203B41FA5}">
                      <a16:colId xmlns:a16="http://schemas.microsoft.com/office/drawing/2014/main" val="2685667342"/>
                    </a:ext>
                  </a:extLst>
                </a:gridCol>
                <a:gridCol w="6053089">
                  <a:extLst>
                    <a:ext uri="{9D8B030D-6E8A-4147-A177-3AD203B41FA5}">
                      <a16:colId xmlns:a16="http://schemas.microsoft.com/office/drawing/2014/main" val="761083223"/>
                    </a:ext>
                  </a:extLst>
                </a:gridCol>
                <a:gridCol w="5190927">
                  <a:extLst>
                    <a:ext uri="{9D8B030D-6E8A-4147-A177-3AD203B41FA5}">
                      <a16:colId xmlns:a16="http://schemas.microsoft.com/office/drawing/2014/main" val="2935525476"/>
                    </a:ext>
                  </a:extLst>
                </a:gridCol>
              </a:tblGrid>
              <a:tr h="438929">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Screening recommendation for increased risk population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Follow-up recommendations after normal colonoscopy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589121366"/>
                  </a:ext>
                </a:extLst>
              </a:tr>
              <a:tr h="476946">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QC^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Slightly increased risk: Screening through FIT test starting at age 40</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Moderately increased risk: Screening through colonoscopy ever 5 years starting at age 40 or 10 years earlier than the youngest relative’s diagnosis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0"/>
                        </a:spcBef>
                        <a:spcAft>
                          <a:spcPts val="0"/>
                        </a:spcAft>
                        <a:buFont typeface="Arial" panose="020B0604020202020204" pitchFamily="34" charset="0"/>
                        <a:buChar char="•"/>
                      </a:pPr>
                      <a:r>
                        <a:rPr lang="en-CA" sz="900" dirty="0">
                          <a:effectLst/>
                        </a:rPr>
                        <a:t>Slightly increased risk: FIT test in 10 years</a:t>
                      </a:r>
                      <a:endParaRPr lang="en-US" sz="900" dirty="0">
                        <a:effectLst/>
                      </a:endParaRPr>
                    </a:p>
                    <a:p>
                      <a:pPr marL="171450" marR="0" lvl="0" indent="-171450">
                        <a:spcBef>
                          <a:spcPts val="100"/>
                        </a:spcBef>
                        <a:spcAft>
                          <a:spcPts val="0"/>
                        </a:spcAft>
                        <a:buFont typeface="Arial" panose="020B0604020202020204" pitchFamily="34" charset="0"/>
                        <a:buChar char="•"/>
                      </a:pPr>
                      <a:r>
                        <a:rPr lang="en-CA" sz="900" dirty="0">
                          <a:effectLst/>
                        </a:rPr>
                        <a:t>Moderately increased risk: colonoscopy every 5 years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1708296"/>
                  </a:ext>
                </a:extLst>
              </a:tr>
              <a:tr h="980791">
                <a:tc>
                  <a:txBody>
                    <a:bodyPr/>
                    <a:lstStyle/>
                    <a:p>
                      <a:pPr marL="0" marR="0" algn="ctr">
                        <a:lnSpc>
                          <a:spcPct val="107000"/>
                        </a:lnSpc>
                        <a:spcBef>
                          <a:spcPts val="100"/>
                        </a:spcBef>
                        <a:spcAft>
                          <a:spcPts val="800"/>
                        </a:spcAft>
                        <a:tabLst>
                          <a:tab pos="5280025" algn="l"/>
                        </a:tabLs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lnSpc>
                          <a:spcPct val="107000"/>
                        </a:lnSpc>
                        <a:spcBef>
                          <a:spcPts val="100"/>
                        </a:spcBef>
                        <a:spcAft>
                          <a:spcPts val="100"/>
                        </a:spcAft>
                        <a:buFont typeface="Arial" panose="020B0604020202020204" pitchFamily="34" charset="0"/>
                        <a:buNone/>
                        <a:tabLst>
                          <a:tab pos="5280025" algn="l"/>
                        </a:tabLst>
                      </a:pPr>
                      <a:r>
                        <a:rPr lang="en-US" sz="900" dirty="0">
                          <a:effectLst/>
                        </a:rPr>
                        <a:t>1. One 1st degree relative with colorectal cancer or adenomatous polyps diagnosed at age &lt;60 or two or more 1st degree relatives with colorectal cancer or adenomatous polyps diagnosed at any age: Screening through colonoscopy at age 40 or 10 years earlier than the youngest relative’s diagnosis</a:t>
                      </a:r>
                    </a:p>
                    <a:p>
                      <a:pPr marL="0" marR="0" lvl="0" indent="0">
                        <a:lnSpc>
                          <a:spcPct val="107000"/>
                        </a:lnSpc>
                        <a:spcBef>
                          <a:spcPts val="100"/>
                        </a:spcBef>
                        <a:spcAft>
                          <a:spcPts val="100"/>
                        </a:spcAft>
                        <a:buFont typeface="Arial" panose="020B0604020202020204" pitchFamily="34" charset="0"/>
                        <a:buNone/>
                        <a:tabLst>
                          <a:tab pos="5280025" algn="l"/>
                        </a:tabLst>
                      </a:pPr>
                      <a:r>
                        <a:rPr lang="en-US" sz="900" dirty="0">
                          <a:effectLst/>
                        </a:rPr>
                        <a:t>2. One 1st degree relative with colorectal cancer or adenomatous polyps diagnosed at age &gt;60 or two or more 2nd degree relatives with colorectal cancer or adenomatous polyps diagnosed at age &gt;60: Screening through FOBT test starting at age 40 and/or referral to a specialist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100"/>
                        </a:spcBef>
                        <a:spcAft>
                          <a:spcPts val="100"/>
                        </a:spcAft>
                        <a:buFont typeface="Arial" panose="020B0604020202020204" pitchFamily="34" charset="0"/>
                        <a:buChar char="•"/>
                        <a:tabLst>
                          <a:tab pos="5280025" algn="l"/>
                        </a:tabLst>
                      </a:pPr>
                      <a:r>
                        <a:rPr lang="en-US" sz="900" dirty="0">
                          <a:effectLst/>
                        </a:rPr>
                        <a:t>Colonoscopy every 5 years</a:t>
                      </a: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6628531"/>
                  </a:ext>
                </a:extLst>
              </a:tr>
              <a:tr h="625231">
                <a:tc>
                  <a:txBody>
                    <a:bodyPr/>
                    <a:lstStyle/>
                    <a:p>
                      <a:pPr marL="0" marR="0" algn="ctr">
                        <a:lnSpc>
                          <a:spcPct val="107000"/>
                        </a:lnSpc>
                        <a:spcBef>
                          <a:spcPts val="100"/>
                        </a:spcBef>
                        <a:spcAft>
                          <a:spcPts val="800"/>
                        </a:spcAft>
                        <a:tabLst>
                          <a:tab pos="5280025" algn="l"/>
                        </a:tabLs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One 1st degree relative with colorectal cancer age ≤60; colonoscopy starting age 40 or 10 years younger than first degree relative age of diagnosis</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Two or more 1st degree relatives with colorectal cancer; colonoscopy starting age 40 or 10 years younger than first degree relative age of diagnosis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Colonoscopy in 5 years </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843109"/>
                  </a:ext>
                </a:extLst>
              </a:tr>
              <a:tr h="1148861">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PE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Family history of colorectal cancer/adenomas in parent, sibling or child and participant is 40 years or older, screening recommendation is a colonoscopy every 5 years.</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Family history of colorectal cancer/adenomas in parent, sibling or child and participant is younger than the age of 40, screening recommendation is a colonoscopy every 5 years, starting 10 years earlier than the affected relative.</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Follow CAG guidelines for other increased risk such as genetic conditions with a predisposition to colorectal cancer, personal history of colorectal cancer or adenomas, inflammatory bowel disease or symptoms for colorectal cancer.</a:t>
                      </a:r>
                      <a:endParaRPr lang="en-US" sz="900" dirty="0">
                        <a:effectLst/>
                      </a:endParaRPr>
                    </a:p>
                    <a:p>
                      <a:pPr marL="171450" marR="0" lvl="0" indent="-171450">
                        <a:spcBef>
                          <a:spcPts val="0"/>
                        </a:spcBef>
                        <a:spcAft>
                          <a:spcPts val="0"/>
                        </a:spcAft>
                        <a:buFont typeface="Arial" panose="020B0604020202020204" pitchFamily="34" charset="0"/>
                        <a:buChar char="•"/>
                      </a:pPr>
                      <a:r>
                        <a:rPr lang="en-CA" sz="900" dirty="0">
                          <a:effectLst/>
                        </a:rPr>
                        <a:t>Increased risk is managed by PCP, recommendation is at discretion of the PCP. Referral is  coordinated by PCP not the  Program)</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Recommendations at the discretion of the endoscopist, follow CAG guidelines</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2837898"/>
                  </a:ext>
                </a:extLst>
              </a:tr>
              <a:tr h="177798">
                <a:tc>
                  <a:txBody>
                    <a:bodyPr/>
                    <a:lstStyle/>
                    <a:p>
                      <a:pPr marL="0" marR="0" algn="ctr">
                        <a:lnSpc>
                          <a:spcPct val="107000"/>
                        </a:lnSpc>
                        <a:spcBef>
                          <a:spcPts val="100"/>
                        </a:spcBef>
                        <a:spcAft>
                          <a:spcPts val="80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9589" marR="29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spcBef>
                          <a:spcPts val="0"/>
                        </a:spcBef>
                        <a:spcAft>
                          <a:spcPts val="100"/>
                        </a:spcAft>
                        <a:buFont typeface="Arial" panose="020B0604020202020204" pitchFamily="34" charset="0"/>
                        <a:buChar char="•"/>
                      </a:pPr>
                      <a:r>
                        <a:rPr lang="en-CA" sz="900" dirty="0">
                          <a:effectLst/>
                        </a:rPr>
                        <a:t>Screening through colonoscopy</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spcBef>
                          <a:spcPts val="100"/>
                        </a:spcBef>
                        <a:spcAft>
                          <a:spcPts val="0"/>
                        </a:spcAft>
                        <a:buFont typeface="Arial" panose="020B0604020202020204" pitchFamily="34" charset="0"/>
                        <a:buChar char="•"/>
                      </a:pPr>
                      <a:r>
                        <a:rPr lang="en-CA" sz="900" dirty="0">
                          <a:effectLst/>
                        </a:rPr>
                        <a:t>Follow-up with colonoscopy</a:t>
                      </a:r>
                      <a:endParaRPr lang="en-US" sz="900" dirty="0">
                        <a:solidFill>
                          <a:srgbClr val="262626"/>
                        </a:solidFill>
                        <a:effectLst/>
                        <a:latin typeface="Wingdings" panose="05000000000000000000" pitchFamily="2" charset="2"/>
                        <a:ea typeface="Yu Mincho" panose="02020400000000000000" pitchFamily="18" charset="-128"/>
                        <a:cs typeface="Segoe UI Emoji" panose="020B0502040204020203" pitchFamily="34" charset="0"/>
                      </a:endParaRPr>
                    </a:p>
                  </a:txBody>
                  <a:tcPr marL="29589" marR="29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2065846"/>
                  </a:ext>
                </a:extLst>
              </a:tr>
            </a:tbl>
          </a:graphicData>
        </a:graphic>
      </p:graphicFrame>
      <p:sp>
        <p:nvSpPr>
          <p:cNvPr id="4" name="TextBox 3">
            <a:extLst>
              <a:ext uri="{FF2B5EF4-FFF2-40B4-BE49-F238E27FC236}">
                <a16:creationId xmlns:a16="http://schemas.microsoft.com/office/drawing/2014/main" id="{5C1D4CF9-1F10-9DDE-AB1A-2A7C69D2B4A9}"/>
              </a:ext>
            </a:extLst>
          </p:cNvPr>
          <p:cNvSpPr txBox="1"/>
          <p:nvPr/>
        </p:nvSpPr>
        <p:spPr>
          <a:xfrm>
            <a:off x="218831" y="4907541"/>
            <a:ext cx="8659448" cy="414344"/>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QC:^ The algorithms for risk-based monitoring and management and clinical monitoring depending on the condition are currently under review. The algorithms can be found here: </a:t>
            </a:r>
            <a:r>
              <a:rPr lang="en-US" sz="1000" u="sng" dirty="0">
                <a:solidFill>
                  <a:srgbClr val="0563C1"/>
                </a:solidFill>
                <a:effectLst/>
                <a:latin typeface="Calibri" panose="020F0502020204030204" pitchFamily="34" charset="0"/>
                <a:ea typeface="Yu Mincho" panose="02020400000000000000" pitchFamily="18" charset="-128"/>
                <a:cs typeface="Calibri" panose="020F0502020204030204" pitchFamily="34" charset="0"/>
                <a:hlinkClick r:id="rId3"/>
              </a:rPr>
              <a:t>https://www.msss.gouv.qc.ca/professionnels/cancer/pqdccr/</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4903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416170" y="384661"/>
            <a:ext cx="10380662" cy="752475"/>
          </a:xfrm>
        </p:spPr>
        <p:txBody>
          <a:bodyPr>
            <a:normAutofit/>
          </a:bodyPr>
          <a:lstStyle/>
          <a:p>
            <a:pPr marL="0" marR="0">
              <a:spcBef>
                <a:spcPts val="200"/>
              </a:spcBef>
              <a:spcAft>
                <a:spcPts val="0"/>
              </a:spcAft>
            </a:pPr>
            <a:r>
              <a:rPr lang="en-US" sz="1600" dirty="0">
                <a:ea typeface="Yu Gothic Light" panose="020B0300000000000000" pitchFamily="34" charset="-128"/>
                <a:cs typeface="Times New Roman" panose="02020603050405020304" pitchFamily="18" charset="0"/>
              </a:rPr>
              <a:t>Plans to Implement Fecal Test Screening for Individuals with Family History of Colorectal Cancer</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2" name="Table 1">
            <a:extLst>
              <a:ext uri="{FF2B5EF4-FFF2-40B4-BE49-F238E27FC236}">
                <a16:creationId xmlns:a16="http://schemas.microsoft.com/office/drawing/2014/main" id="{3DFB51E6-1DBF-1322-FC66-BDD1E295532E}"/>
              </a:ext>
            </a:extLst>
          </p:cNvPr>
          <p:cNvGraphicFramePr>
            <a:graphicFrameLocks noGrp="1"/>
          </p:cNvGraphicFramePr>
          <p:nvPr>
            <p:extLst>
              <p:ext uri="{D42A27DB-BD31-4B8C-83A1-F6EECF244321}">
                <p14:modId xmlns:p14="http://schemas.microsoft.com/office/powerpoint/2010/main" val="4166567332"/>
              </p:ext>
            </p:extLst>
          </p:nvPr>
        </p:nvGraphicFramePr>
        <p:xfrm>
          <a:off x="416170" y="1361650"/>
          <a:ext cx="11080262" cy="3502644"/>
        </p:xfrm>
        <a:graphic>
          <a:graphicData uri="http://schemas.openxmlformats.org/drawingml/2006/table">
            <a:tbl>
              <a:tblPr firstRow="1" firstCol="1" bandRow="1">
                <a:tableStyleId>{7E9639D4-E3E2-4D34-9284-5A2195B3D0D7}</a:tableStyleId>
              </a:tblPr>
              <a:tblGrid>
                <a:gridCol w="804976">
                  <a:extLst>
                    <a:ext uri="{9D8B030D-6E8A-4147-A177-3AD203B41FA5}">
                      <a16:colId xmlns:a16="http://schemas.microsoft.com/office/drawing/2014/main" val="1244149824"/>
                    </a:ext>
                  </a:extLst>
                </a:gridCol>
                <a:gridCol w="10275286">
                  <a:extLst>
                    <a:ext uri="{9D8B030D-6E8A-4147-A177-3AD203B41FA5}">
                      <a16:colId xmlns:a16="http://schemas.microsoft.com/office/drawing/2014/main" val="160055093"/>
                    </a:ext>
                  </a:extLst>
                </a:gridCol>
              </a:tblGrid>
              <a:tr h="409696">
                <a:tc>
                  <a:txBody>
                    <a:bodyPr/>
                    <a:lstStyle/>
                    <a:p>
                      <a:pPr marL="0" marR="0" algn="ctr">
                        <a:lnSpc>
                          <a:spcPct val="107000"/>
                        </a:lnSpc>
                        <a:spcBef>
                          <a:spcPts val="100"/>
                        </a:spcBef>
                        <a:spcAft>
                          <a:spcPts val="100"/>
                        </a:spcAft>
                        <a:tabLst>
                          <a:tab pos="5280025" algn="l"/>
                        </a:tabLst>
                      </a:pPr>
                      <a:r>
                        <a:rPr lang="en-US" sz="900" dirty="0">
                          <a:solidFill>
                            <a:srgbClr val="FEFFFE"/>
                          </a:solidFill>
                          <a:effectLst/>
                        </a:rPr>
                        <a:t>Jurisdiction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100"/>
                        </a:spcBef>
                        <a:spcAft>
                          <a:spcPts val="100"/>
                        </a:spcAft>
                        <a:tabLst>
                          <a:tab pos="5280025" algn="l"/>
                        </a:tabLst>
                      </a:pPr>
                      <a:r>
                        <a:rPr lang="en-US" sz="900" dirty="0">
                          <a:solidFill>
                            <a:srgbClr val="FEFFFE"/>
                          </a:solidFill>
                          <a:effectLst/>
                        </a:rPr>
                        <a:t>Plans to implement stool-based screening rather than colonoscopy for individuals with family history </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extLst>
                  <a:ext uri="{0D108BD9-81ED-4DB2-BD59-A6C34878D82A}">
                    <a16:rowId xmlns:a16="http://schemas.microsoft.com/office/drawing/2014/main" val="1778861124"/>
                  </a:ext>
                </a:extLst>
              </a:tr>
              <a:tr h="357643">
                <a:tc>
                  <a:txBody>
                    <a:bodyPr/>
                    <a:lstStyle/>
                    <a:p>
                      <a:pPr marL="0" marR="0" algn="ctr">
                        <a:lnSpc>
                          <a:spcPct val="107000"/>
                        </a:lnSpc>
                        <a:spcBef>
                          <a:spcPts val="0"/>
                        </a:spcBef>
                        <a:spcAft>
                          <a:spcPts val="800"/>
                        </a:spcAft>
                        <a:tabLst>
                          <a:tab pos="5280025" algn="l"/>
                        </a:tabLs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dirty="0">
                          <a:effectLst/>
                        </a:rPr>
                        <a:t>Individuals with one 1</a:t>
                      </a:r>
                      <a:r>
                        <a:rPr lang="en-US" sz="900" baseline="30000" dirty="0">
                          <a:effectLst/>
                        </a:rPr>
                        <a:t>st</a:t>
                      </a:r>
                      <a:r>
                        <a:rPr lang="en-US" sz="900" dirty="0">
                          <a:effectLst/>
                        </a:rPr>
                        <a:t> degree relative with colorectal cancer who were diagnosed over the age of 60 are offered FIT.</a:t>
                      </a:r>
                      <a:br>
                        <a:rPr lang="en-US" sz="900" dirty="0">
                          <a:effectLst/>
                        </a:rPr>
                      </a:br>
                      <a:r>
                        <a:rPr lang="en-US" sz="900" dirty="0">
                          <a:effectLst/>
                        </a:rPr>
                        <a:t>No current plans to consider FIT for those with stronger family history.</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584898029"/>
                  </a:ext>
                </a:extLst>
              </a:tr>
              <a:tr h="200186">
                <a:tc>
                  <a:txBody>
                    <a:bodyPr/>
                    <a:lstStyle/>
                    <a:p>
                      <a:pPr marL="0" marR="0" algn="ctr">
                        <a:lnSpc>
                          <a:spcPct val="107000"/>
                        </a:lnSpc>
                        <a:spcBef>
                          <a:spcPts val="0"/>
                        </a:spcBef>
                        <a:spcAft>
                          <a:spcPts val="800"/>
                        </a:spcAft>
                        <a:tabLst>
                          <a:tab pos="5280025" algn="l"/>
                        </a:tabLs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a:effectLst/>
                        </a:rPr>
                        <a:t>No current plans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278290135"/>
                  </a:ext>
                </a:extLst>
              </a:tr>
              <a:tr h="200186">
                <a:tc>
                  <a:txBody>
                    <a:bodyPr/>
                    <a:lstStyle/>
                    <a:p>
                      <a:pPr marL="0" marR="0" algn="ctr">
                        <a:lnSpc>
                          <a:spcPct val="107000"/>
                        </a:lnSpc>
                        <a:spcBef>
                          <a:spcPts val="0"/>
                        </a:spcBef>
                        <a:spcAft>
                          <a:spcPts val="800"/>
                        </a:spcAft>
                        <a:tabLst>
                          <a:tab pos="5280025" algn="l"/>
                        </a:tabLs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a:effectLst/>
                        </a:rPr>
                        <a:t>No current plans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509571241"/>
                  </a:ext>
                </a:extLst>
              </a:tr>
              <a:tr h="324743">
                <a:tc>
                  <a:txBody>
                    <a:bodyPr/>
                    <a:lstStyle/>
                    <a:p>
                      <a:pPr marL="0" marR="0" algn="ctr">
                        <a:lnSpc>
                          <a:spcPct val="107000"/>
                        </a:lnSpc>
                        <a:spcBef>
                          <a:spcPts val="0"/>
                        </a:spcBef>
                        <a:spcAft>
                          <a:spcPts val="800"/>
                        </a:spcAft>
                        <a:tabLst>
                          <a:tab pos="5280025" algn="l"/>
                        </a:tabLs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kern="1200" dirty="0">
                          <a:solidFill>
                            <a:schemeClr val="tx1"/>
                          </a:solidFill>
                          <a:effectLst/>
                          <a:latin typeface="+mn-lt"/>
                          <a:ea typeface="+mn-ea"/>
                          <a:cs typeface="+mn-cs"/>
                        </a:rPr>
                        <a:t>Individuals with one 1st degree relative with colorectal cancer who were diagnosed over the age of 60 are offered FIT</a:t>
                      </a:r>
                      <a:br>
                        <a:rPr lang="en-US" sz="900" kern="1200" dirty="0">
                          <a:solidFill>
                            <a:schemeClr val="tx1"/>
                          </a:solidFill>
                          <a:effectLst/>
                          <a:latin typeface="+mn-lt"/>
                          <a:ea typeface="+mn-ea"/>
                          <a:cs typeface="+mn-cs"/>
                        </a:rPr>
                      </a:br>
                      <a:r>
                        <a:rPr lang="en-US" sz="900" kern="1200" dirty="0">
                          <a:solidFill>
                            <a:schemeClr val="tx1"/>
                          </a:solidFill>
                          <a:effectLst/>
                          <a:latin typeface="+mn-lt"/>
                          <a:ea typeface="+mn-ea"/>
                          <a:cs typeface="+mn-cs"/>
                        </a:rPr>
                        <a:t>No current plans to consider FIT for those with stronger family history</a:t>
                      </a:r>
                    </a:p>
                  </a:txBody>
                  <a:tcPr marL="68580" marR="68580" marT="0" marB="0"/>
                </a:tc>
                <a:extLst>
                  <a:ext uri="{0D108BD9-81ED-4DB2-BD59-A6C34878D82A}">
                    <a16:rowId xmlns:a16="http://schemas.microsoft.com/office/drawing/2014/main" val="3431689666"/>
                  </a:ext>
                </a:extLst>
              </a:tr>
              <a:tr h="200186">
                <a:tc>
                  <a:txBody>
                    <a:bodyPr/>
                    <a:lstStyle/>
                    <a:p>
                      <a:pPr marL="0" marR="0" algn="ctr">
                        <a:lnSpc>
                          <a:spcPct val="107000"/>
                        </a:lnSpc>
                        <a:spcBef>
                          <a:spcPts val="0"/>
                        </a:spcBef>
                        <a:spcAft>
                          <a:spcPts val="800"/>
                        </a:spcAft>
                        <a:tabLst>
                          <a:tab pos="5280025" algn="l"/>
                        </a:tabLs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a:effectLst/>
                        </a:rPr>
                        <a:t>Under consideration, new CAG and AB guidelines pending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234923130"/>
                  </a:ext>
                </a:extLst>
              </a:tr>
              <a:tr h="508856">
                <a:tc>
                  <a:txBody>
                    <a:bodyPr/>
                    <a:lstStyle/>
                    <a:p>
                      <a:pPr marL="0" marR="0" algn="ctr">
                        <a:lnSpc>
                          <a:spcPct val="107000"/>
                        </a:lnSpc>
                        <a:spcBef>
                          <a:spcPts val="0"/>
                        </a:spcBef>
                        <a:spcAft>
                          <a:spcPts val="800"/>
                        </a:spcAft>
                        <a:tabLst>
                          <a:tab pos="5280025" algn="l"/>
                        </a:tabLst>
                      </a:pPr>
                      <a:r>
                        <a:rPr lang="en-US" sz="900" dirty="0">
                          <a:solidFill>
                            <a:srgbClr val="FEFFFE"/>
                          </a:solidFill>
                          <a:effectLst/>
                        </a:rPr>
                        <a:t>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a:effectLst/>
                        </a:rPr>
                        <a:t>The Saskatchewan Screening Guidelines indicate that family history should be followed with colonoscopy but the Saskatchewan screening program invites all clients age 50-74 by mailing a FIT test to the home of all covered population. Therefore, a family history client will receive FIT unless client self-reports the family history and opts out of program or the colonoscopist recommends to the screening program that the client will remain on surveillance colonoscopy</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854341268"/>
                  </a:ext>
                </a:extLst>
              </a:tr>
              <a:tr h="200186">
                <a:tc>
                  <a:txBody>
                    <a:bodyPr/>
                    <a:lstStyle/>
                    <a:p>
                      <a:pPr marL="0" marR="0" algn="ctr">
                        <a:lnSpc>
                          <a:spcPct val="107000"/>
                        </a:lnSpc>
                        <a:spcBef>
                          <a:spcPts val="0"/>
                        </a:spcBef>
                        <a:spcAft>
                          <a:spcPts val="800"/>
                        </a:spcAft>
                        <a:tabLst>
                          <a:tab pos="5280025" algn="l"/>
                        </a:tabLst>
                      </a:pPr>
                      <a:r>
                        <a:rPr lang="en-US" sz="900" dirty="0">
                          <a:solidFill>
                            <a:srgbClr val="FEFFFE"/>
                          </a:solidFill>
                          <a:effectLst/>
                        </a:rPr>
                        <a:t>MB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fr-CA" sz="900">
                          <a:effectLst/>
                        </a:rPr>
                        <a:t>No current plans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095126206"/>
                  </a:ext>
                </a:extLst>
              </a:tr>
              <a:tr h="200186">
                <a:tc>
                  <a:txBody>
                    <a:bodyPr/>
                    <a:lstStyle/>
                    <a:p>
                      <a:pPr marL="0" marR="0" algn="ctr">
                        <a:lnSpc>
                          <a:spcPct val="107000"/>
                        </a:lnSpc>
                        <a:spcBef>
                          <a:spcPts val="0"/>
                        </a:spcBef>
                        <a:spcAft>
                          <a:spcPts val="800"/>
                        </a:spcAft>
                        <a:tabLst>
                          <a:tab pos="5280025" algn="l"/>
                        </a:tabLs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a:effectLst/>
                        </a:rPr>
                        <a:t>No current plans*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347169883"/>
                  </a:ext>
                </a:extLst>
              </a:tr>
              <a:tr h="200186">
                <a:tc>
                  <a:txBody>
                    <a:bodyPr/>
                    <a:lstStyle/>
                    <a:p>
                      <a:pPr marL="0" marR="0" algn="ctr">
                        <a:lnSpc>
                          <a:spcPct val="107000"/>
                        </a:lnSpc>
                        <a:spcBef>
                          <a:spcPts val="0"/>
                        </a:spcBef>
                        <a:spcAft>
                          <a:spcPts val="800"/>
                        </a:spcAft>
                        <a:tabLst>
                          <a:tab pos="5280025" algn="l"/>
                        </a:tabLs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fr-CA" sz="900" dirty="0">
                          <a:effectLst/>
                        </a:rPr>
                        <a:t>No </a:t>
                      </a:r>
                      <a:r>
                        <a:rPr lang="fr-CA" sz="900" dirty="0" err="1">
                          <a:effectLst/>
                        </a:rPr>
                        <a:t>current</a:t>
                      </a:r>
                      <a:r>
                        <a:rPr lang="fr-CA" sz="900" dirty="0">
                          <a:effectLst/>
                        </a:rPr>
                        <a:t> plans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649755328"/>
                  </a:ext>
                </a:extLst>
              </a:tr>
              <a:tr h="200186">
                <a:tc>
                  <a:txBody>
                    <a:bodyPr/>
                    <a:lstStyle/>
                    <a:p>
                      <a:pPr marL="0" marR="0" algn="ctr">
                        <a:lnSpc>
                          <a:spcPct val="107000"/>
                        </a:lnSpc>
                        <a:spcBef>
                          <a:spcPts val="0"/>
                        </a:spcBef>
                        <a:spcAft>
                          <a:spcPts val="800"/>
                        </a:spcAft>
                        <a:tabLst>
                          <a:tab pos="5280025" algn="l"/>
                        </a:tabLs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dirty="0">
                          <a:effectLst/>
                        </a:rPr>
                        <a:t>No current plans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63517680"/>
                  </a:ext>
                </a:extLst>
              </a:tr>
              <a:tr h="200186">
                <a:tc>
                  <a:txBody>
                    <a:bodyPr/>
                    <a:lstStyle/>
                    <a:p>
                      <a:pPr marL="0" marR="0" algn="ctr">
                        <a:lnSpc>
                          <a:spcPct val="107000"/>
                        </a:lnSpc>
                        <a:spcBef>
                          <a:spcPts val="0"/>
                        </a:spcBef>
                        <a:spcAft>
                          <a:spcPts val="800"/>
                        </a:spcAft>
                        <a:tabLst>
                          <a:tab pos="5280025" algn="l"/>
                        </a:tabLs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dirty="0">
                          <a:effectLst/>
                        </a:rPr>
                        <a:t>First degree relative with colorectal cancer age &gt;60; average risk screening with FIT age 50.</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902293370"/>
                  </a:ext>
                </a:extLst>
              </a:tr>
              <a:tr h="156416">
                <a:tc>
                  <a:txBody>
                    <a:bodyPr/>
                    <a:lstStyle/>
                    <a:p>
                      <a:pPr marL="0" marR="0" algn="ctr">
                        <a:lnSpc>
                          <a:spcPct val="107000"/>
                        </a:lnSpc>
                        <a:spcBef>
                          <a:spcPts val="0"/>
                        </a:spcBef>
                        <a:spcAft>
                          <a:spcPts val="800"/>
                        </a:spcAft>
                        <a:tabLst>
                          <a:tab pos="5280025" algn="l"/>
                        </a:tabLs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dirty="0">
                          <a:effectLst/>
                        </a:rPr>
                        <a:t>No current plans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50172455"/>
                  </a:ext>
                </a:extLst>
              </a:tr>
              <a:tr h="143802">
                <a:tc>
                  <a:txBody>
                    <a:bodyPr/>
                    <a:lstStyle/>
                    <a:p>
                      <a:pPr marL="0" marR="0" algn="ctr">
                        <a:lnSpc>
                          <a:spcPct val="107000"/>
                        </a:lnSpc>
                        <a:spcBef>
                          <a:spcPts val="0"/>
                        </a:spcBef>
                        <a:spcAft>
                          <a:spcPts val="80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tx1">
                        <a:lumMod val="75000"/>
                      </a:schemeClr>
                    </a:solidFill>
                  </a:tcPr>
                </a:tc>
                <a:tc>
                  <a:txBody>
                    <a:bodyPr/>
                    <a:lstStyle/>
                    <a:p>
                      <a:pPr marL="0" marR="0">
                        <a:lnSpc>
                          <a:spcPct val="107000"/>
                        </a:lnSpc>
                        <a:spcBef>
                          <a:spcPts val="0"/>
                        </a:spcBef>
                        <a:spcAft>
                          <a:spcPts val="800"/>
                        </a:spcAft>
                        <a:tabLst>
                          <a:tab pos="5280025" algn="l"/>
                        </a:tabLst>
                      </a:pPr>
                      <a:r>
                        <a:rPr lang="en-US" sz="900" dirty="0">
                          <a:effectLst/>
                        </a:rPr>
                        <a:t>No current plans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356511582"/>
                  </a:ext>
                </a:extLst>
              </a:tr>
            </a:tbl>
          </a:graphicData>
        </a:graphic>
      </p:graphicFrame>
      <p:sp>
        <p:nvSpPr>
          <p:cNvPr id="6" name="TextBox 5">
            <a:extLst>
              <a:ext uri="{FF2B5EF4-FFF2-40B4-BE49-F238E27FC236}">
                <a16:creationId xmlns:a16="http://schemas.microsoft.com/office/drawing/2014/main" id="{92AB87A8-6FC5-982D-F658-DA7F3419EEDB}"/>
              </a:ext>
            </a:extLst>
          </p:cNvPr>
          <p:cNvSpPr txBox="1"/>
          <p:nvPr/>
        </p:nvSpPr>
        <p:spPr>
          <a:xfrm>
            <a:off x="416170" y="5059372"/>
            <a:ext cx="10699261" cy="249684"/>
          </a:xfrm>
          <a:prstGeom prst="rect">
            <a:avLst/>
          </a:prstGeom>
          <a:noFill/>
        </p:spPr>
        <p:txBody>
          <a:bodyPr wrap="square">
            <a:spAutoFit/>
          </a:bodyPr>
          <a:lstStyle/>
          <a:p>
            <a:pPr marL="0" marR="0">
              <a:lnSpc>
                <a:spcPct val="107000"/>
              </a:lnSpc>
              <a:spcBef>
                <a:spcPts val="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ON: *This may change as the definition for increased risk and the screening recommendations for individuals at increased risk of colorectal cancer are currently under review in Ontario.</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36323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273069" y="257908"/>
            <a:ext cx="10380662" cy="752475"/>
          </a:xfrm>
        </p:spPr>
        <p:txBody>
          <a:bodyPr>
            <a:normAutofit/>
          </a:bodyPr>
          <a:lstStyle/>
          <a:p>
            <a:pPr marL="0" marR="0">
              <a:spcBef>
                <a:spcPts val="200"/>
              </a:spcBef>
              <a:spcAft>
                <a:spcPts val="0"/>
              </a:spcAft>
            </a:pPr>
            <a:r>
              <a:rPr lang="en-US" sz="1600" dirty="0">
                <a:ea typeface="Yu Gothic Light" panose="020B0300000000000000" pitchFamily="34" charset="-128"/>
                <a:cs typeface="Times New Roman" panose="02020603050405020304" pitchFamily="18" charset="0"/>
              </a:rPr>
              <a:t>Definitions of High-Risk for Colorectal Cancer </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3" name="Table 2">
            <a:extLst>
              <a:ext uri="{FF2B5EF4-FFF2-40B4-BE49-F238E27FC236}">
                <a16:creationId xmlns:a16="http://schemas.microsoft.com/office/drawing/2014/main" id="{E79AAA71-813C-D239-77FD-3A2201F5832A}"/>
              </a:ext>
            </a:extLst>
          </p:cNvPr>
          <p:cNvGraphicFramePr>
            <a:graphicFrameLocks noGrp="1"/>
          </p:cNvGraphicFramePr>
          <p:nvPr>
            <p:extLst>
              <p:ext uri="{D42A27DB-BD31-4B8C-83A1-F6EECF244321}">
                <p14:modId xmlns:p14="http://schemas.microsoft.com/office/powerpoint/2010/main" val="561381221"/>
              </p:ext>
            </p:extLst>
          </p:nvPr>
        </p:nvGraphicFramePr>
        <p:xfrm>
          <a:off x="187567" y="913522"/>
          <a:ext cx="11525740" cy="3895027"/>
        </p:xfrm>
        <a:graphic>
          <a:graphicData uri="http://schemas.openxmlformats.org/drawingml/2006/table">
            <a:tbl>
              <a:tblPr firstRow="1" firstCol="1" bandRow="1">
                <a:tableStyleId>{7E9639D4-E3E2-4D34-9284-5A2195B3D0D7}</a:tableStyleId>
              </a:tblPr>
              <a:tblGrid>
                <a:gridCol w="617418">
                  <a:extLst>
                    <a:ext uri="{9D8B030D-6E8A-4147-A177-3AD203B41FA5}">
                      <a16:colId xmlns:a16="http://schemas.microsoft.com/office/drawing/2014/main" val="3774763278"/>
                    </a:ext>
                  </a:extLst>
                </a:gridCol>
                <a:gridCol w="5361353">
                  <a:extLst>
                    <a:ext uri="{9D8B030D-6E8A-4147-A177-3AD203B41FA5}">
                      <a16:colId xmlns:a16="http://schemas.microsoft.com/office/drawing/2014/main" val="2500469245"/>
                    </a:ext>
                  </a:extLst>
                </a:gridCol>
                <a:gridCol w="5546969">
                  <a:extLst>
                    <a:ext uri="{9D8B030D-6E8A-4147-A177-3AD203B41FA5}">
                      <a16:colId xmlns:a16="http://schemas.microsoft.com/office/drawing/2014/main" val="152869659"/>
                    </a:ext>
                  </a:extLst>
                </a:gridCol>
              </a:tblGrid>
              <a:tr h="252180">
                <a:tc>
                  <a:txBody>
                    <a:bodyPr/>
                    <a:lstStyle/>
                    <a:p>
                      <a:pPr marL="0" marR="0" algn="ctr">
                        <a:lnSpc>
                          <a:spcPct val="107000"/>
                        </a:lnSpc>
                        <a:spcBef>
                          <a:spcPts val="100"/>
                        </a:spcBef>
                        <a:spcAft>
                          <a:spcPts val="10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900" dirty="0">
                          <a:solidFill>
                            <a:srgbClr val="FEFFFE"/>
                          </a:solidFill>
                          <a:effectLst/>
                        </a:rPr>
                        <a:t>Target age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100"/>
                        </a:spcBef>
                        <a:spcAft>
                          <a:spcPts val="100"/>
                        </a:spcAft>
                      </a:pPr>
                      <a:r>
                        <a:rPr lang="en-US" sz="900" dirty="0">
                          <a:solidFill>
                            <a:srgbClr val="FEFFFE"/>
                          </a:solidFill>
                          <a:effectLst/>
                        </a:rPr>
                        <a:t>Definition of High-Risk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941774108"/>
                  </a:ext>
                </a:extLst>
              </a:tr>
              <a:tr h="299201">
                <a:tc>
                  <a:txBody>
                    <a:bodyPr/>
                    <a:lstStyle/>
                    <a:p>
                      <a:pPr marL="0" marR="0" algn="ctr">
                        <a:lnSpc>
                          <a:spcPct val="107000"/>
                        </a:lnSpc>
                        <a:spcBef>
                          <a:spcPts val="0"/>
                        </a:spcBef>
                        <a:spcAft>
                          <a:spcPts val="800"/>
                        </a:spcAf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Starting at age 50, or 10 years earlier than the age their relative was diagnosed with colorectal cancer, whichever comes first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People who are asymptomatic and have a family history of colorectal cancer that includes one or more first-degree relatives (parent, sibling, or child) who has been diagnosed with the disease</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7451384"/>
                  </a:ext>
                </a:extLst>
              </a:tr>
              <a:tr h="137234">
                <a:tc>
                  <a:txBody>
                    <a:bodyPr/>
                    <a:lstStyle/>
                    <a:p>
                      <a:pPr marL="0" marR="0" algn="ctr">
                        <a:lnSpc>
                          <a:spcPct val="107000"/>
                        </a:lnSpc>
                        <a:spcBef>
                          <a:spcPts val="0"/>
                        </a:spcBef>
                        <a:spcAft>
                          <a:spcPts val="800"/>
                        </a:spcAf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50 - 74</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Based on clinical guidelines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8934519"/>
                  </a:ext>
                </a:extLst>
              </a:tr>
              <a:tr h="137234">
                <a:tc>
                  <a:txBody>
                    <a:bodyPr/>
                    <a:lstStyle/>
                    <a:p>
                      <a:pPr marL="0" marR="0" algn="ctr">
                        <a:lnSpc>
                          <a:spcPct val="107000"/>
                        </a:lnSpc>
                        <a:spcBef>
                          <a:spcPts val="0"/>
                        </a:spcBef>
                        <a:spcAft>
                          <a:spcPts val="800"/>
                        </a:spcAf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a:effectLst/>
                        </a:rPr>
                        <a:t>50 -74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Based on Clinical Practice Guidelines-refer to specialist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5529369"/>
                  </a:ext>
                </a:extLst>
              </a:tr>
              <a:tr h="137234">
                <a:tc>
                  <a:txBody>
                    <a:bodyPr/>
                    <a:lstStyle/>
                    <a:p>
                      <a:pPr marL="0" marR="0" algn="ctr">
                        <a:lnSpc>
                          <a:spcPct val="107000"/>
                        </a:lnSpc>
                        <a:spcBef>
                          <a:spcPts val="0"/>
                        </a:spcBef>
                        <a:spcAft>
                          <a:spcPts val="800"/>
                        </a:spcAf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10 years prior to diagnosis of first degree relative - 74</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u="none" strike="noStrike">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231024"/>
                  </a:ext>
                </a:extLst>
              </a:tr>
              <a:tr h="137234">
                <a:tc>
                  <a:txBody>
                    <a:bodyPr/>
                    <a:lstStyle/>
                    <a:p>
                      <a:pPr marL="0" marR="0" algn="ctr">
                        <a:lnSpc>
                          <a:spcPct val="107000"/>
                        </a:lnSpc>
                        <a:spcBef>
                          <a:spcPts val="0"/>
                        </a:spcBef>
                        <a:spcAft>
                          <a:spcPts val="80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50 - 74</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Those with personal / family history can begin screening with colonoscopy at 40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5052867"/>
                  </a:ext>
                </a:extLst>
              </a:tr>
              <a:tr h="307431">
                <a:tc>
                  <a:txBody>
                    <a:bodyPr/>
                    <a:lstStyle/>
                    <a:p>
                      <a:pPr marL="0" marR="0" algn="ctr">
                        <a:lnSpc>
                          <a:spcPct val="107000"/>
                        </a:lnSpc>
                        <a:spcBef>
                          <a:spcPts val="0"/>
                        </a:spcBef>
                        <a:spcAft>
                          <a:spcPts val="800"/>
                        </a:spcAf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a:effectLst/>
                        </a:rPr>
                        <a:t>50 - 74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The program does not intentionally recruit individuals at high risk for FIT screening. High risk individuals can access colonoscopy screening through their healthcare provider.</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1486635"/>
                  </a:ext>
                </a:extLst>
              </a:tr>
              <a:tr h="328783">
                <a:tc>
                  <a:txBody>
                    <a:bodyPr/>
                    <a:lstStyle/>
                    <a:p>
                      <a:pPr marL="0" marR="0" algn="ctr">
                        <a:lnSpc>
                          <a:spcPct val="107000"/>
                        </a:lnSpc>
                        <a:spcBef>
                          <a:spcPts val="0"/>
                        </a:spcBef>
                        <a:spcAft>
                          <a:spcPts val="80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50 - 74</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The program does not intentionally recruit individuals at high risk for FOBT screening. High risk individuals can access colonoscopy screening through their healthcare provider.</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48765"/>
                  </a:ext>
                </a:extLst>
              </a:tr>
              <a:tr h="449332">
                <a:tc>
                  <a:txBody>
                    <a:bodyPr/>
                    <a:lstStyle/>
                    <a:p>
                      <a:pPr marL="0" marR="0" algn="ctr">
                        <a:lnSpc>
                          <a:spcPct val="107000"/>
                        </a:lnSpc>
                        <a:spcBef>
                          <a:spcPts val="0"/>
                        </a:spcBef>
                        <a:spcAft>
                          <a:spcPts val="800"/>
                        </a:spcAf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 Depends on family history or genetic syndromes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900" dirty="0">
                          <a:effectLst/>
                        </a:rPr>
                        <a:t>High risk: People with hereditary colon cancer syndromes, such as familial adenomatous polyposis (FAP), Lynch syndrome, MUTYH-associated polyposis, </a:t>
                      </a:r>
                      <a:r>
                        <a:rPr lang="en-US" sz="900" dirty="0" err="1">
                          <a:effectLst/>
                        </a:rPr>
                        <a:t>Peutz-Jeghers</a:t>
                      </a:r>
                      <a:r>
                        <a:rPr lang="en-US" sz="900" dirty="0">
                          <a:effectLst/>
                        </a:rPr>
                        <a:t> syndrome and juvenile polyposis syndrome. </a:t>
                      </a:r>
                    </a:p>
                    <a:p>
                      <a:pPr marL="0" marR="0" algn="l">
                        <a:lnSpc>
                          <a:spcPct val="107000"/>
                        </a:lnSpc>
                        <a:spcBef>
                          <a:spcPts val="0"/>
                        </a:spcBef>
                        <a:spcAft>
                          <a:spcPts val="800"/>
                        </a:spcAft>
                      </a:pPr>
                      <a:r>
                        <a:rPr lang="en-US" sz="900" dirty="0">
                          <a:effectLst/>
                        </a:rPr>
                        <a:t>People who are at high risk are managed outside of the screening program.</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718797"/>
                  </a:ext>
                </a:extLst>
              </a:tr>
              <a:tr h="137234">
                <a:tc>
                  <a:txBody>
                    <a:bodyPr/>
                    <a:lstStyle/>
                    <a:p>
                      <a:pPr marL="0" marR="0" algn="ctr">
                        <a:lnSpc>
                          <a:spcPct val="107000"/>
                        </a:lnSpc>
                        <a:spcBef>
                          <a:spcPts val="0"/>
                        </a:spcBef>
                        <a:spcAft>
                          <a:spcPts val="800"/>
                        </a:spcAft>
                      </a:pPr>
                      <a:r>
                        <a:rPr lang="en-US" sz="900" dirty="0">
                          <a:solidFill>
                            <a:srgbClr val="FEFFFE"/>
                          </a:solidFill>
                          <a:effectLst/>
                        </a:rPr>
                        <a:t>QC*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5941464"/>
                  </a:ext>
                </a:extLst>
              </a:tr>
              <a:tr h="297242">
                <a:tc>
                  <a:txBody>
                    <a:bodyPr/>
                    <a:lstStyle/>
                    <a:p>
                      <a:pPr marL="0" marR="0" algn="ctr">
                        <a:lnSpc>
                          <a:spcPct val="107000"/>
                        </a:lnSpc>
                        <a:spcBef>
                          <a:spcPts val="0"/>
                        </a:spcBef>
                        <a:spcAft>
                          <a:spcPts val="800"/>
                        </a:spcAf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–N/A</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a:effectLst/>
                        </a:rPr>
                        <a:t>Based on Clinical Practice Guidelines. High risks definition is not specified in our guidelines. Guidelines definitions use the term of average risk and not-average risk.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7038088"/>
                  </a:ext>
                </a:extLst>
              </a:tr>
              <a:tr h="252180">
                <a:tc>
                  <a:txBody>
                    <a:bodyPr/>
                    <a:lstStyle/>
                    <a:p>
                      <a:pPr marL="0" marR="0" algn="ctr">
                        <a:lnSpc>
                          <a:spcPct val="107000"/>
                        </a:lnSpc>
                        <a:spcBef>
                          <a:spcPts val="0"/>
                        </a:spcBef>
                        <a:spcAft>
                          <a:spcPts val="800"/>
                        </a:spcAf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a:effectLst/>
                        </a:rPr>
                        <a:t>Depends on genetic syndrome</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dirty="0">
                          <a:effectLst/>
                        </a:rPr>
                        <a:t>High risk individuals should access colonoscopy through their health care provider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406068"/>
                  </a:ext>
                </a:extLst>
              </a:tr>
              <a:tr h="755138">
                <a:tc>
                  <a:txBody>
                    <a:bodyPr/>
                    <a:lstStyle/>
                    <a:p>
                      <a:pPr marL="0" marR="0" algn="ctr">
                        <a:lnSpc>
                          <a:spcPct val="107000"/>
                        </a:lnSpc>
                        <a:spcBef>
                          <a:spcPts val="0"/>
                        </a:spcBef>
                        <a:spcAft>
                          <a:spcPts val="800"/>
                        </a:spcAft>
                      </a:pPr>
                      <a:r>
                        <a:rPr lang="en-US" sz="900" dirty="0">
                          <a:solidFill>
                            <a:srgbClr val="FEFFFE"/>
                          </a:solidFill>
                          <a:effectLst/>
                        </a:rPr>
                        <a:t>PE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Depends on genetic conditions:</a:t>
                      </a:r>
                      <a:br>
                        <a:rPr lang="en-US" sz="900" dirty="0">
                          <a:effectLst/>
                        </a:rPr>
                      </a:br>
                      <a:r>
                        <a:rPr lang="en-US" sz="900" dirty="0">
                          <a:effectLst/>
                        </a:rPr>
                        <a:t>HNPCC – Start age of 20 or 10 years younger than affected relative</a:t>
                      </a:r>
                      <a:br>
                        <a:rPr lang="en-US" sz="900" dirty="0">
                          <a:effectLst/>
                        </a:rPr>
                      </a:br>
                      <a:r>
                        <a:rPr lang="en-US" sz="900" dirty="0">
                          <a:effectLst/>
                        </a:rPr>
                        <a:t>FAP – Start age between 10 and 12</a:t>
                      </a:r>
                      <a:br>
                        <a:rPr lang="en-US" sz="900" dirty="0">
                          <a:effectLst/>
                        </a:rPr>
                      </a:br>
                      <a:r>
                        <a:rPr lang="en-US" sz="900" dirty="0">
                          <a:effectLst/>
                        </a:rPr>
                        <a:t>AFAP - Start age between 16 and 18</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dirty="0">
                          <a:effectLst/>
                        </a:rPr>
                        <a:t>Increased risk definition in guidelines includes High risk individuals with a genetic condition (HNPCC, FAP, AFAP) with a predisposition to colorectal cancer. The specific condition determines the screening process, interval and age. </a:t>
                      </a:r>
                      <a:br>
                        <a:rPr lang="en-US" sz="900" dirty="0">
                          <a:effectLst/>
                        </a:rPr>
                      </a:br>
                      <a:r>
                        <a:rPr lang="en-US" sz="900" dirty="0">
                          <a:effectLst/>
                        </a:rPr>
                        <a:t>High risk individuals are not identified by the program. Individuals 50-74 with any increased risk are invited by invitation letter to self-identify their condition and discuss screening option with primary care provider (colonoscopy)</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61071"/>
                  </a:ext>
                </a:extLst>
              </a:tr>
              <a:tr h="252180">
                <a:tc>
                  <a:txBody>
                    <a:bodyPr/>
                    <a:lstStyle/>
                    <a:p>
                      <a:pPr marL="0" marR="0" algn="ctr">
                        <a:lnSpc>
                          <a:spcPct val="107000"/>
                        </a:lnSpc>
                        <a:spcBef>
                          <a:spcPts val="0"/>
                        </a:spcBef>
                        <a:spcAft>
                          <a:spcPts val="800"/>
                        </a:spcAf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900" dirty="0">
                          <a:effectLst/>
                        </a:rPr>
                        <a:t>50 – 74</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900" dirty="0">
                          <a:effectLst/>
                        </a:rPr>
                        <a:t>High risk individuals should access colonoscopy through their health care provider</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49033" marR="490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589532"/>
                  </a:ext>
                </a:extLst>
              </a:tr>
            </a:tbl>
          </a:graphicData>
        </a:graphic>
      </p:graphicFrame>
      <p:sp>
        <p:nvSpPr>
          <p:cNvPr id="7" name="TextBox 6">
            <a:extLst>
              <a:ext uri="{FF2B5EF4-FFF2-40B4-BE49-F238E27FC236}">
                <a16:creationId xmlns:a16="http://schemas.microsoft.com/office/drawing/2014/main" id="{89B09C12-CE1D-3E75-7F7C-53306E260A9B}"/>
              </a:ext>
            </a:extLst>
          </p:cNvPr>
          <p:cNvSpPr txBox="1"/>
          <p:nvPr/>
        </p:nvSpPr>
        <p:spPr>
          <a:xfrm>
            <a:off x="187567" y="4808549"/>
            <a:ext cx="8659448" cy="678519"/>
          </a:xfrm>
          <a:prstGeom prst="rect">
            <a:avLst/>
          </a:prstGeom>
          <a:noFill/>
        </p:spPr>
        <p:txBody>
          <a:bodyPr wrap="square">
            <a:spAutoFit/>
          </a:bodyPr>
          <a:lstStyle/>
          <a:p>
            <a:pPr>
              <a:lnSpc>
                <a:spcPct val="107000"/>
              </a:lnSpc>
              <a:spcBef>
                <a:spcPts val="300"/>
              </a:spcBef>
              <a:spcAft>
                <a:spcPts val="800"/>
              </a:spcAft>
            </a:pPr>
            <a:r>
              <a:rPr lang="en-US" sz="900" dirty="0">
                <a:effectLst/>
                <a:latin typeface="Calibri" panose="020F0502020204030204" pitchFamily="34" charset="0"/>
                <a:ea typeface="Yu Mincho" panose="02020400000000000000" pitchFamily="18" charset="-128"/>
                <a:cs typeface="Calibri" panose="020F0502020204030204" pitchFamily="34" charset="0"/>
              </a:rPr>
              <a:t>QC: * The algorithms for risk-based monitoring and management and clinical monitoring depending on the condition are currently under review. They currently have 3 risk categories: moderate risk, slightly increased risk and moderately increased risk. People at high risk are included in the moderately increased risk algorithms, but they do not have a specific definition or precise algorithm for this category.</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 No information was provided at the time the data were collected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605197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76B5334F-3E69-0F51-6945-E9DC2FC238C2}"/>
              </a:ext>
            </a:extLst>
          </p:cNvPr>
          <p:cNvSpPr>
            <a:spLocks noGrp="1"/>
          </p:cNvSpPr>
          <p:nvPr>
            <p:ph type="title"/>
          </p:nvPr>
        </p:nvSpPr>
        <p:spPr>
          <a:xfrm>
            <a:off x="273069" y="408220"/>
            <a:ext cx="10380662" cy="752475"/>
          </a:xfrm>
        </p:spPr>
        <p:txBody>
          <a:bodyPr>
            <a:normAutofit/>
          </a:bodyPr>
          <a:lstStyle/>
          <a:p>
            <a:pPr marL="0" marR="0">
              <a:spcBef>
                <a:spcPts val="200"/>
              </a:spcBef>
              <a:spcAft>
                <a:spcPts val="0"/>
              </a:spcAft>
            </a:pPr>
            <a:r>
              <a:rPr lang="en-US" sz="1600" dirty="0">
                <a:ea typeface="Yu Gothic Light" panose="020B0300000000000000" pitchFamily="34" charset="-128"/>
                <a:cs typeface="Times New Roman" panose="02020603050405020304" pitchFamily="18" charset="0"/>
              </a:rPr>
              <a:t>Screening Recommendations for Individuals with Lynch Syndrome</a:t>
            </a:r>
            <a:endParaRPr lang="en-US" sz="1600" b="1" dirty="0">
              <a:effectLst/>
              <a:ea typeface="Yu Gothic Light" panose="020B0300000000000000" pitchFamily="34" charset="-128"/>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62C3AE6-785D-EDC5-2121-544B5BAEDC45}"/>
              </a:ext>
            </a:extLst>
          </p:cNvPr>
          <p:cNvGraphicFramePr>
            <a:graphicFrameLocks noGrp="1"/>
          </p:cNvGraphicFramePr>
          <p:nvPr>
            <p:extLst>
              <p:ext uri="{D42A27DB-BD31-4B8C-83A1-F6EECF244321}">
                <p14:modId xmlns:p14="http://schemas.microsoft.com/office/powerpoint/2010/main" val="2223616116"/>
              </p:ext>
            </p:extLst>
          </p:nvPr>
        </p:nvGraphicFramePr>
        <p:xfrm>
          <a:off x="330709" y="1052905"/>
          <a:ext cx="11379202" cy="3803255"/>
        </p:xfrm>
        <a:graphic>
          <a:graphicData uri="http://schemas.openxmlformats.org/drawingml/2006/table">
            <a:tbl>
              <a:tblPr firstRow="1" firstCol="1" bandRow="1">
                <a:tableStyleId>{7E9639D4-E3E2-4D34-9284-5A2195B3D0D7}</a:tableStyleId>
              </a:tblPr>
              <a:tblGrid>
                <a:gridCol w="758615">
                  <a:extLst>
                    <a:ext uri="{9D8B030D-6E8A-4147-A177-3AD203B41FA5}">
                      <a16:colId xmlns:a16="http://schemas.microsoft.com/office/drawing/2014/main" val="113708035"/>
                    </a:ext>
                  </a:extLst>
                </a:gridCol>
                <a:gridCol w="6411794">
                  <a:extLst>
                    <a:ext uri="{9D8B030D-6E8A-4147-A177-3AD203B41FA5}">
                      <a16:colId xmlns:a16="http://schemas.microsoft.com/office/drawing/2014/main" val="1021448235"/>
                    </a:ext>
                  </a:extLst>
                </a:gridCol>
                <a:gridCol w="4208793">
                  <a:extLst>
                    <a:ext uri="{9D8B030D-6E8A-4147-A177-3AD203B41FA5}">
                      <a16:colId xmlns:a16="http://schemas.microsoft.com/office/drawing/2014/main" val="987695434"/>
                    </a:ext>
                  </a:extLst>
                </a:gridCol>
              </a:tblGrid>
              <a:tr h="284265">
                <a:tc>
                  <a:txBody>
                    <a:bodyPr/>
                    <a:lstStyle/>
                    <a:p>
                      <a:pPr marL="0" marR="0" algn="ctr">
                        <a:lnSpc>
                          <a:spcPct val="107000"/>
                        </a:lnSpc>
                        <a:spcBef>
                          <a:spcPts val="100"/>
                        </a:spcBef>
                        <a:spcAft>
                          <a:spcPts val="100"/>
                        </a:spcAft>
                      </a:pPr>
                      <a:r>
                        <a:rPr lang="en-US" sz="1000" dirty="0">
                          <a:solidFill>
                            <a:srgbClr val="FEFFFE"/>
                          </a:solidFill>
                          <a:effectLst/>
                        </a:rPr>
                        <a:t> P/T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Jurisdiction does have screening recommendations for individuals with Lynch Syndrome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Jurisdiction does not have screening recommendations for individuals with Lynch Syndrome</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028235241"/>
                  </a:ext>
                </a:extLst>
              </a:tr>
              <a:tr h="354628">
                <a:tc>
                  <a:txBody>
                    <a:bodyPr/>
                    <a:lstStyle/>
                    <a:p>
                      <a:pPr marL="0" marR="0" algn="ctr">
                        <a:lnSpc>
                          <a:spcPct val="107000"/>
                        </a:lnSpc>
                        <a:spcBef>
                          <a:spcPts val="0"/>
                        </a:spcBef>
                        <a:spcAft>
                          <a:spcPts val="800"/>
                        </a:spcAft>
                      </a:pPr>
                      <a:r>
                        <a:rPr lang="en-US" sz="1000" dirty="0">
                          <a:solidFill>
                            <a:srgbClr val="FEFFFE"/>
                          </a:solidFill>
                          <a:effectLst/>
                        </a:rPr>
                        <a:t>YT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a:effectLst/>
                        </a:rPr>
                        <a:t>✓ Follow recommendations of the Canadian Association of Gastroenterology</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883968"/>
                  </a:ext>
                </a:extLst>
              </a:tr>
              <a:tr h="138906">
                <a:tc>
                  <a:txBody>
                    <a:bodyPr/>
                    <a:lstStyle/>
                    <a:p>
                      <a:pPr marL="0" marR="0" algn="ctr">
                        <a:lnSpc>
                          <a:spcPct val="107000"/>
                        </a:lnSpc>
                        <a:spcBef>
                          <a:spcPts val="0"/>
                        </a:spcBef>
                        <a:spcAft>
                          <a:spcPts val="800"/>
                        </a:spcAft>
                      </a:pPr>
                      <a:r>
                        <a:rPr lang="en-US" sz="1000">
                          <a:solidFill>
                            <a:srgbClr val="FEFFFE"/>
                          </a:solidFill>
                          <a:effectLst/>
                        </a:rPr>
                        <a:t>NT</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 Refer to specialist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3315406"/>
                  </a:ext>
                </a:extLst>
              </a:tr>
              <a:tr h="138906">
                <a:tc>
                  <a:txBody>
                    <a:bodyPr/>
                    <a:lstStyle/>
                    <a:p>
                      <a:pPr marL="0" marR="0" algn="ctr">
                        <a:lnSpc>
                          <a:spcPct val="107000"/>
                        </a:lnSpc>
                        <a:spcBef>
                          <a:spcPts val="0"/>
                        </a:spcBef>
                        <a:spcAft>
                          <a:spcPts val="800"/>
                        </a:spcAft>
                      </a:pPr>
                      <a:r>
                        <a:rPr lang="en-US" sz="1000">
                          <a:solidFill>
                            <a:srgbClr val="FEFFFE"/>
                          </a:solidFill>
                          <a:effectLst/>
                        </a:rPr>
                        <a:t>NU</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373094"/>
                  </a:ext>
                </a:extLst>
              </a:tr>
              <a:tr h="151167">
                <a:tc>
                  <a:txBody>
                    <a:bodyPr/>
                    <a:lstStyle/>
                    <a:p>
                      <a:pPr marL="0" marR="0" algn="ctr">
                        <a:lnSpc>
                          <a:spcPct val="107000"/>
                        </a:lnSpc>
                        <a:spcBef>
                          <a:spcPts val="0"/>
                        </a:spcBef>
                        <a:spcAft>
                          <a:spcPts val="800"/>
                        </a:spcAft>
                      </a:pPr>
                      <a:r>
                        <a:rPr lang="en-US" sz="1000">
                          <a:solidFill>
                            <a:srgbClr val="FEFFFE"/>
                          </a:solidFill>
                          <a:effectLst/>
                        </a:rPr>
                        <a:t>BC</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GPAC* Guidelines for screening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4004739"/>
                  </a:ext>
                </a:extLst>
              </a:tr>
              <a:tr h="138906">
                <a:tc>
                  <a:txBody>
                    <a:bodyPr/>
                    <a:lstStyle/>
                    <a:p>
                      <a:pPr marL="0" marR="0" algn="ctr">
                        <a:lnSpc>
                          <a:spcPct val="107000"/>
                        </a:lnSpc>
                        <a:spcBef>
                          <a:spcPts val="0"/>
                        </a:spcBef>
                        <a:spcAft>
                          <a:spcPts val="800"/>
                        </a:spcAft>
                      </a:pPr>
                      <a:r>
                        <a:rPr lang="en-US" sz="1000">
                          <a:solidFill>
                            <a:srgbClr val="FEFFFE"/>
                          </a:solidFill>
                          <a:effectLst/>
                        </a:rPr>
                        <a:t>AB</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905428"/>
                  </a:ext>
                </a:extLst>
              </a:tr>
              <a:tr h="138906">
                <a:tc>
                  <a:txBody>
                    <a:bodyPr/>
                    <a:lstStyle/>
                    <a:p>
                      <a:pPr marL="0" marR="0" algn="ctr">
                        <a:lnSpc>
                          <a:spcPct val="107000"/>
                        </a:lnSpc>
                        <a:spcBef>
                          <a:spcPts val="0"/>
                        </a:spcBef>
                        <a:spcAft>
                          <a:spcPts val="800"/>
                        </a:spcAft>
                      </a:pPr>
                      <a:r>
                        <a:rPr lang="en-US" sz="1000">
                          <a:solidFill>
                            <a:srgbClr val="FEFFFE"/>
                          </a:solidFill>
                          <a:effectLst/>
                        </a:rPr>
                        <a:t>SK</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2214826"/>
                  </a:ext>
                </a:extLst>
              </a:tr>
              <a:tr h="155076">
                <a:tc>
                  <a:txBody>
                    <a:bodyPr/>
                    <a:lstStyle/>
                    <a:p>
                      <a:pPr marL="0" marR="0" algn="ctr">
                        <a:lnSpc>
                          <a:spcPct val="107000"/>
                        </a:lnSpc>
                        <a:spcBef>
                          <a:spcPts val="0"/>
                        </a:spcBef>
                        <a:spcAft>
                          <a:spcPts val="800"/>
                        </a:spcAft>
                      </a:pPr>
                      <a:r>
                        <a:rPr lang="en-US" sz="1000">
                          <a:solidFill>
                            <a:srgbClr val="FEFFFE"/>
                          </a:solidFill>
                          <a:effectLst/>
                        </a:rPr>
                        <a:t>MB</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8340135"/>
                  </a:ext>
                </a:extLst>
              </a:tr>
              <a:tr h="138906">
                <a:tc>
                  <a:txBody>
                    <a:bodyPr/>
                    <a:lstStyle/>
                    <a:p>
                      <a:pPr marL="0" marR="0" algn="ctr">
                        <a:lnSpc>
                          <a:spcPct val="107000"/>
                        </a:lnSpc>
                        <a:spcBef>
                          <a:spcPts val="0"/>
                        </a:spcBef>
                        <a:spcAft>
                          <a:spcPts val="800"/>
                        </a:spcAft>
                      </a:pPr>
                      <a:r>
                        <a:rPr lang="en-US" sz="1000" dirty="0">
                          <a:solidFill>
                            <a:srgbClr val="FEFFFE"/>
                          </a:solidFill>
                          <a:effectLst/>
                        </a:rPr>
                        <a:t>ON</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8404444"/>
                  </a:ext>
                </a:extLst>
              </a:tr>
              <a:tr h="138906">
                <a:tc>
                  <a:txBody>
                    <a:bodyPr/>
                    <a:lstStyle/>
                    <a:p>
                      <a:pPr marL="0" marR="0" algn="ctr">
                        <a:lnSpc>
                          <a:spcPct val="107000"/>
                        </a:lnSpc>
                        <a:spcBef>
                          <a:spcPts val="0"/>
                        </a:spcBef>
                        <a:spcAft>
                          <a:spcPts val="800"/>
                        </a:spcAft>
                      </a:pPr>
                      <a:r>
                        <a:rPr lang="en-US" sz="1000">
                          <a:solidFill>
                            <a:srgbClr val="FEFFFE"/>
                          </a:solidFill>
                          <a:effectLst/>
                        </a:rPr>
                        <a:t>QC</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186643"/>
                  </a:ext>
                </a:extLst>
              </a:tr>
              <a:tr h="434127">
                <a:tc>
                  <a:txBody>
                    <a:bodyPr/>
                    <a:lstStyle/>
                    <a:p>
                      <a:pPr marL="0" marR="0" algn="ctr">
                        <a:lnSpc>
                          <a:spcPct val="107000"/>
                        </a:lnSpc>
                        <a:spcBef>
                          <a:spcPts val="0"/>
                        </a:spcBef>
                        <a:spcAft>
                          <a:spcPts val="800"/>
                        </a:spcAft>
                      </a:pPr>
                      <a:r>
                        <a:rPr lang="en-US" sz="1000">
                          <a:solidFill>
                            <a:srgbClr val="FEFFFE"/>
                          </a:solidFill>
                          <a:effectLst/>
                        </a:rPr>
                        <a:t>NB</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dirty="0">
                          <a:effectLst/>
                        </a:rPr>
                        <a:t>✓ As per NB Colon Cancer Screening Clinical Practice Guidelines algorithm, Colonoscopy every 1 to 2 years beginning at age 20 or 10 years younger than the earliest case in the family, whichever comes first, is recommended for hereditary nonpolyposis colorectal cancer or Lynch Syndrome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840606"/>
                  </a:ext>
                </a:extLst>
              </a:tr>
              <a:tr h="406281">
                <a:tc>
                  <a:txBody>
                    <a:bodyPr/>
                    <a:lstStyle/>
                    <a:p>
                      <a:pPr marL="0" marR="0" algn="ctr">
                        <a:lnSpc>
                          <a:spcPct val="107000"/>
                        </a:lnSpc>
                        <a:spcBef>
                          <a:spcPts val="0"/>
                        </a:spcBef>
                        <a:spcAft>
                          <a:spcPts val="800"/>
                        </a:spcAft>
                      </a:pPr>
                      <a:r>
                        <a:rPr lang="en-US" sz="1000" dirty="0">
                          <a:solidFill>
                            <a:srgbClr val="FEFFFE"/>
                          </a:solidFill>
                          <a:effectLst/>
                        </a:rPr>
                        <a:t>NS~</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dirty="0">
                          <a:effectLst/>
                        </a:rPr>
                        <a:t>✓ For family history of hereditary non-polyposis colorectal cancer - colonoscopy every 2-3 years beginning at age 20, or 10 years younger than the earliest case in the family. Genetic counseling is recommended.</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9879853"/>
                  </a:ext>
                </a:extLst>
              </a:tr>
              <a:tr h="612819">
                <a:tc>
                  <a:txBody>
                    <a:bodyPr/>
                    <a:lstStyle/>
                    <a:p>
                      <a:pPr marL="0" marR="0" algn="ctr">
                        <a:lnSpc>
                          <a:spcPct val="107000"/>
                        </a:lnSpc>
                        <a:spcBef>
                          <a:spcPts val="0"/>
                        </a:spcBef>
                        <a:spcAft>
                          <a:spcPts val="800"/>
                        </a:spcAft>
                      </a:pPr>
                      <a:r>
                        <a:rPr lang="en-US" sz="1000" dirty="0">
                          <a:solidFill>
                            <a:srgbClr val="FEFFFE"/>
                          </a:solidFill>
                          <a:effectLst/>
                        </a:rPr>
                        <a:t>PE</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600"/>
                        </a:spcBef>
                        <a:spcAft>
                          <a:spcPts val="0"/>
                        </a:spcAft>
                      </a:pPr>
                      <a:r>
                        <a:rPr lang="en-US" sz="1000" dirty="0">
                          <a:effectLst/>
                        </a:rPr>
                        <a:t>✓ Colonoscopy every 1 to 2 years beginning at age 20 or 10 years earlier than the individual’s youngest affected relative as per PE Colorectal Cancer Screening Clinical Practice Guidelines 2019.</a:t>
                      </a:r>
                    </a:p>
                    <a:p>
                      <a:pPr marL="0" marR="0" algn="l">
                        <a:lnSpc>
                          <a:spcPct val="107000"/>
                        </a:lnSpc>
                        <a:spcBef>
                          <a:spcPts val="0"/>
                        </a:spcBef>
                        <a:spcAft>
                          <a:spcPts val="800"/>
                        </a:spcAft>
                      </a:pPr>
                      <a:r>
                        <a:rPr lang="en-US" sz="1000" dirty="0">
                          <a:effectLst/>
                        </a:rPr>
                        <a:t>Individuals with Lynch syndrome are not part of the Colorectal Screening Program due to the focus on average risk screening.</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753945"/>
                  </a:ext>
                </a:extLst>
              </a:tr>
              <a:tr h="349819">
                <a:tc>
                  <a:txBody>
                    <a:bodyPr/>
                    <a:lstStyle/>
                    <a:p>
                      <a:pPr marL="0" marR="0" algn="ctr">
                        <a:lnSpc>
                          <a:spcPct val="107000"/>
                        </a:lnSpc>
                        <a:spcBef>
                          <a:spcPts val="0"/>
                        </a:spcBef>
                        <a:spcAft>
                          <a:spcPts val="800"/>
                        </a:spcAft>
                      </a:pPr>
                      <a:r>
                        <a:rPr lang="en-US" sz="1000" dirty="0">
                          <a:solidFill>
                            <a:srgbClr val="FEFFFE"/>
                          </a:solidFill>
                          <a:effectLst/>
                        </a:rPr>
                        <a:t>NL</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0"/>
                        </a:spcBef>
                        <a:spcAft>
                          <a:spcPts val="800"/>
                        </a:spcAft>
                      </a:pPr>
                      <a:r>
                        <a:rPr lang="en-US" sz="1000">
                          <a:effectLst/>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000" dirty="0">
                          <a:effectLst/>
                        </a:rPr>
                        <a:t>✓ Follow recommendations of the Canadian Association of Gastroenterology</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35334" marR="35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3803194"/>
                  </a:ext>
                </a:extLst>
              </a:tr>
            </a:tbl>
          </a:graphicData>
        </a:graphic>
      </p:graphicFrame>
      <p:sp>
        <p:nvSpPr>
          <p:cNvPr id="9" name="TextBox 8">
            <a:extLst>
              <a:ext uri="{FF2B5EF4-FFF2-40B4-BE49-F238E27FC236}">
                <a16:creationId xmlns:a16="http://schemas.microsoft.com/office/drawing/2014/main" id="{C270C33B-776C-3CC5-F1D6-06F718E109F6}"/>
              </a:ext>
            </a:extLst>
          </p:cNvPr>
          <p:cNvSpPr txBox="1"/>
          <p:nvPr/>
        </p:nvSpPr>
        <p:spPr>
          <a:xfrm>
            <a:off x="330709" y="4856160"/>
            <a:ext cx="11321609" cy="507831"/>
          </a:xfrm>
          <a:prstGeom prst="rect">
            <a:avLst/>
          </a:prstGeom>
          <a:noFill/>
        </p:spPr>
        <p:txBody>
          <a:bodyPr wrap="square">
            <a:spAutoFit/>
          </a:bodyPr>
          <a:lstStyle/>
          <a:p>
            <a:r>
              <a:rPr lang="en-US" sz="900" dirty="0">
                <a:effectLst/>
                <a:latin typeface="Calibri" panose="020F0502020204030204" pitchFamily="34" charset="0"/>
                <a:ea typeface="Yu Mincho" panose="02020400000000000000" pitchFamily="18" charset="-128"/>
                <a:cs typeface="Calibri" panose="020F0502020204030204" pitchFamily="34" charset="0"/>
              </a:rPr>
              <a:t>BC: *Guidelines and Protocol Advisory Committee</a:t>
            </a:r>
          </a:p>
          <a:p>
            <a:r>
              <a:rPr lang="en-US" sz="900" dirty="0">
                <a:effectLst/>
                <a:latin typeface="Calibri" panose="020F0502020204030204" pitchFamily="34" charset="0"/>
                <a:ea typeface="Yu Mincho" panose="02020400000000000000" pitchFamily="18" charset="-128"/>
                <a:cs typeface="Calibri" panose="020F0502020204030204" pitchFamily="34" charset="0"/>
              </a:rPr>
              <a:t>ON: ^The program plans to develop screening recommendations for individuals with Lynch syndrome in the future.</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NS: ~Although Nova Scotia has screening recommendations for individuals with Lynch syndrome, these are not part of the organized screening program.</a:t>
            </a:r>
            <a:endParaRPr lang="en-US" sz="900" dirty="0">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2756216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45ECA1-E851-0335-6511-53F2E53307A5}"/>
              </a:ext>
            </a:extLst>
          </p:cNvPr>
          <p:cNvSpPr>
            <a:spLocks noGrp="1"/>
          </p:cNvSpPr>
          <p:nvPr>
            <p:ph type="sldNum" sz="quarter" idx="12"/>
          </p:nvPr>
        </p:nvSpPr>
        <p:spPr/>
        <p:txBody>
          <a:bodyPr/>
          <a:lstStyle/>
          <a:p>
            <a:fld id="{D9F2F12A-E773-6344-8602-31C2DEEE88BD}" type="slidenum">
              <a:rPr lang="en-US" smtClean="0"/>
              <a:pPr/>
              <a:t>36</a:t>
            </a:fld>
            <a:endParaRPr lang="en-US"/>
          </a:p>
        </p:txBody>
      </p:sp>
      <p:sp>
        <p:nvSpPr>
          <p:cNvPr id="5" name="Title 4">
            <a:extLst>
              <a:ext uri="{FF2B5EF4-FFF2-40B4-BE49-F238E27FC236}">
                <a16:creationId xmlns:a16="http://schemas.microsoft.com/office/drawing/2014/main" id="{5998A0C2-90E2-6041-7FC8-4A21F20D657B}"/>
              </a:ext>
            </a:extLst>
          </p:cNvPr>
          <p:cNvSpPr>
            <a:spLocks noGrp="1"/>
          </p:cNvSpPr>
          <p:nvPr>
            <p:ph type="title"/>
          </p:nvPr>
        </p:nvSpPr>
        <p:spPr/>
        <p:txBody>
          <a:bodyPr/>
          <a:lstStyle/>
          <a:p>
            <a:r>
              <a:rPr lang="en-US"/>
              <a:t>Population Outreach </a:t>
            </a:r>
          </a:p>
        </p:txBody>
      </p:sp>
      <p:sp>
        <p:nvSpPr>
          <p:cNvPr id="6" name="Content Placeholder 5">
            <a:extLst>
              <a:ext uri="{FF2B5EF4-FFF2-40B4-BE49-F238E27FC236}">
                <a16:creationId xmlns:a16="http://schemas.microsoft.com/office/drawing/2014/main" id="{294D8612-B6F0-0B14-30A5-BC69407CBC00}"/>
              </a:ext>
            </a:extLst>
          </p:cNvPr>
          <p:cNvSpPr>
            <a:spLocks noGrp="1"/>
          </p:cNvSpPr>
          <p:nvPr>
            <p:ph idx="1"/>
          </p:nvPr>
        </p:nvSpPr>
        <p:spPr/>
        <p:txBody>
          <a:bodyPr/>
          <a:lstStyle/>
          <a:p>
            <a:r>
              <a:rPr lang="en-US"/>
              <a:t>All eligible people</a:t>
            </a:r>
          </a:p>
          <a:p>
            <a:r>
              <a:rPr lang="en-US"/>
              <a:t>First Nations, Inuit, and Métis </a:t>
            </a:r>
          </a:p>
          <a:p>
            <a:r>
              <a:rPr lang="en-US"/>
              <a:t>Underserved populations</a:t>
            </a:r>
          </a:p>
          <a:p>
            <a:r>
              <a:rPr lang="en-US"/>
              <a:t>Rural and remote populations</a:t>
            </a:r>
          </a:p>
          <a:p>
            <a:r>
              <a:rPr lang="en-US"/>
              <a:t>LGBTQ2S+</a:t>
            </a:r>
          </a:p>
        </p:txBody>
      </p:sp>
    </p:spTree>
    <p:extLst>
      <p:ext uri="{BB962C8B-B14F-4D97-AF65-F5344CB8AC3E}">
        <p14:creationId xmlns:p14="http://schemas.microsoft.com/office/powerpoint/2010/main" val="1773324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05423" y="190341"/>
            <a:ext cx="10380786" cy="345482"/>
          </a:xfrm>
        </p:spPr>
        <p:txBody>
          <a:bodyPr>
            <a:normAutofit/>
          </a:bodyPr>
          <a:lstStyle/>
          <a:p>
            <a:r>
              <a:rPr lang="en-US" sz="1600" dirty="0"/>
              <a:t>Strategies to Improve Colorectal Screening for All Eligible People (1/3)</a:t>
            </a:r>
          </a:p>
        </p:txBody>
      </p:sp>
      <p:graphicFrame>
        <p:nvGraphicFramePr>
          <p:cNvPr id="4" name="Table 3">
            <a:extLst>
              <a:ext uri="{FF2B5EF4-FFF2-40B4-BE49-F238E27FC236}">
                <a16:creationId xmlns:a16="http://schemas.microsoft.com/office/drawing/2014/main" id="{8272EFC3-1CBC-ADD9-FEB6-02A916EC0652}"/>
              </a:ext>
            </a:extLst>
          </p:cNvPr>
          <p:cNvGraphicFramePr>
            <a:graphicFrameLocks noGrp="1"/>
          </p:cNvGraphicFramePr>
          <p:nvPr>
            <p:extLst>
              <p:ext uri="{D42A27DB-BD31-4B8C-83A1-F6EECF244321}">
                <p14:modId xmlns:p14="http://schemas.microsoft.com/office/powerpoint/2010/main" val="1011106809"/>
              </p:ext>
            </p:extLst>
          </p:nvPr>
        </p:nvGraphicFramePr>
        <p:xfrm>
          <a:off x="165248" y="691183"/>
          <a:ext cx="11861503" cy="5803735"/>
        </p:xfrm>
        <a:graphic>
          <a:graphicData uri="http://schemas.openxmlformats.org/drawingml/2006/table">
            <a:tbl>
              <a:tblPr firstRow="1" firstCol="1">
                <a:tableStyleId>{7E9639D4-E3E2-4D34-9284-5A2195B3D0D7}</a:tableStyleId>
              </a:tblPr>
              <a:tblGrid>
                <a:gridCol w="622946">
                  <a:extLst>
                    <a:ext uri="{9D8B030D-6E8A-4147-A177-3AD203B41FA5}">
                      <a16:colId xmlns:a16="http://schemas.microsoft.com/office/drawing/2014/main" val="3446569191"/>
                    </a:ext>
                  </a:extLst>
                </a:gridCol>
                <a:gridCol w="3822256">
                  <a:extLst>
                    <a:ext uri="{9D8B030D-6E8A-4147-A177-3AD203B41FA5}">
                      <a16:colId xmlns:a16="http://schemas.microsoft.com/office/drawing/2014/main" val="430360165"/>
                    </a:ext>
                  </a:extLst>
                </a:gridCol>
                <a:gridCol w="7416301">
                  <a:extLst>
                    <a:ext uri="{9D8B030D-6E8A-4147-A177-3AD203B41FA5}">
                      <a16:colId xmlns:a16="http://schemas.microsoft.com/office/drawing/2014/main" val="1095524670"/>
                    </a:ext>
                  </a:extLst>
                </a:gridCol>
              </a:tblGrid>
              <a:tr h="88508">
                <a:tc>
                  <a:txBody>
                    <a:bodyPr/>
                    <a:lstStyle/>
                    <a:p>
                      <a:pPr marL="0" marR="0" algn="ctr">
                        <a:lnSpc>
                          <a:spcPct val="107000"/>
                        </a:lnSpc>
                        <a:spcBef>
                          <a:spcPts val="0"/>
                        </a:spcBef>
                        <a:spcAft>
                          <a:spcPts val="240"/>
                        </a:spcAft>
                      </a:pPr>
                      <a:r>
                        <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rPr>
                        <a:t>P/T</a:t>
                      </a: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pPr>
                      <a:r>
                        <a:rPr lang="en-US" sz="1000" dirty="0">
                          <a:solidFill>
                            <a:srgbClr val="FEFFFE"/>
                          </a:solidFill>
                          <a:effectLst/>
                        </a:rPr>
                        <a:t>Strategies used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pPr>
                      <a:r>
                        <a:rPr lang="en-US" sz="1000" dirty="0">
                          <a:solidFill>
                            <a:srgbClr val="FEFFFE"/>
                          </a:solidFill>
                          <a:effectLst/>
                        </a:rPr>
                        <a:t>Description of activities to improve colorectal screening for all eligible people</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073281769"/>
                  </a:ext>
                </a:extLst>
              </a:tr>
              <a:tr h="636134">
                <a:tc>
                  <a:txBody>
                    <a:bodyPr/>
                    <a:lstStyle/>
                    <a:p>
                      <a:pPr marL="0" marR="0" algn="ctr">
                        <a:lnSpc>
                          <a:spcPct val="107000"/>
                        </a:lnSpc>
                        <a:spcBef>
                          <a:spcPts val="0"/>
                        </a:spcBef>
                        <a:spcAft>
                          <a:spcPts val="0"/>
                        </a:spcAft>
                        <a:tabLst>
                          <a:tab pos="5280025" algn="l"/>
                        </a:tabLst>
                      </a:pPr>
                      <a:r>
                        <a:rPr lang="en-US" sz="1000" dirty="0">
                          <a:solidFill>
                            <a:srgbClr val="FEFFFE"/>
                          </a:solidFill>
                          <a:effectLst/>
                        </a:rPr>
                        <a:t>YT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Education</a:t>
                      </a:r>
                      <a:endParaRPr lang="en-US" sz="1000" dirty="0">
                        <a:effectLst/>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Client reminders </a:t>
                      </a:r>
                      <a:endParaRPr lang="en-US" sz="1000" dirty="0">
                        <a:effectLst/>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Media</a:t>
                      </a:r>
                      <a:endParaRPr lang="en-US" sz="1000" dirty="0">
                        <a:effectLst/>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Improving colonoscopy services and screening resilience</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Program website, direct communications with providers, </a:t>
                      </a:r>
                      <a:endParaRPr lang="en-US" sz="1000" kern="1200" dirty="0">
                        <a:solidFill>
                          <a:schemeClr val="tx1"/>
                        </a:solidFill>
                        <a:effectLst/>
                        <a:latin typeface="+mn-lt"/>
                        <a:ea typeface="+mn-ea"/>
                        <a:cs typeface="+mn-cs"/>
                      </a:endParaRP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Reminders to recall to screen, program follows-up all TNPs by mailing FIT kit and letter encouraging participant to repeat the test</a:t>
                      </a:r>
                      <a:endParaRPr lang="en-US" sz="1000" kern="1200" dirty="0">
                        <a:solidFill>
                          <a:schemeClr val="tx1"/>
                        </a:solidFill>
                        <a:effectLst/>
                        <a:latin typeface="+mn-lt"/>
                        <a:ea typeface="+mn-ea"/>
                        <a:cs typeface="+mn-cs"/>
                      </a:endParaRP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Small media newspapers etc. quarterly, mass media yearly, engaging more social media platforms</a:t>
                      </a:r>
                      <a:endParaRPr lang="en-US" sz="1000" kern="1200" dirty="0">
                        <a:solidFill>
                          <a:schemeClr val="tx1"/>
                        </a:solidFill>
                        <a:effectLst/>
                        <a:latin typeface="+mn-lt"/>
                        <a:ea typeface="+mn-ea"/>
                        <a:cs typeface="+mn-cs"/>
                      </a:endParaRP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Purchase of colonoscopy equipment and knowledge exchange software</a:t>
                      </a:r>
                      <a:endParaRPr lang="en-US" sz="1000" kern="1200" dirty="0">
                        <a:solidFill>
                          <a:schemeClr val="tx1"/>
                        </a:solidFill>
                        <a:effectLst/>
                        <a:latin typeface="+mn-lt"/>
                        <a:ea typeface="+mn-ea"/>
                        <a:cs typeface="+mn-cs"/>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084303"/>
                  </a:ext>
                </a:extLst>
              </a:tr>
              <a:tr h="709258">
                <a:tc>
                  <a:txBody>
                    <a:bodyPr/>
                    <a:lstStyle/>
                    <a:p>
                      <a:pPr marL="0" marR="0" algn="ctr">
                        <a:lnSpc>
                          <a:spcPct val="107000"/>
                        </a:lnSpc>
                        <a:spcBef>
                          <a:spcPts val="0"/>
                        </a:spcBef>
                        <a:spcAft>
                          <a:spcPts val="0"/>
                        </a:spcAft>
                      </a:pPr>
                      <a:r>
                        <a:rPr lang="en-US" sz="1000" dirty="0">
                          <a:solidFill>
                            <a:srgbClr val="FEFFFE"/>
                          </a:solidFill>
                          <a:effectLst/>
                        </a:rPr>
                        <a:t>NT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Mass media</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Small media</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Social media</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Client reminders</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Direct community engagement to co-design programs.</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Radio ads, newspaper ads, posters, social media posts as tailored to the individual communities. </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Meetings prior to launch with individual health region representatives and community stakeholders.</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Reminder letters mailed to clients who do complete tests.</a:t>
                      </a:r>
                      <a:endParaRPr lang="en-US" sz="1000" kern="1200" dirty="0">
                        <a:solidFill>
                          <a:schemeClr val="tx1"/>
                        </a:solidFill>
                        <a:effectLst/>
                        <a:latin typeface="+mn-lt"/>
                        <a:ea typeface="+mn-ea"/>
                        <a:cs typeface="+mn-cs"/>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5970604"/>
                  </a:ext>
                </a:extLst>
              </a:tr>
              <a:tr h="423013">
                <a:tc>
                  <a:txBody>
                    <a:bodyPr/>
                    <a:lstStyle/>
                    <a:p>
                      <a:pPr marL="0" marR="0" algn="ctr">
                        <a:lnSpc>
                          <a:spcPct val="107000"/>
                        </a:lnSpc>
                        <a:spcBef>
                          <a:spcPts val="0"/>
                        </a:spcBef>
                        <a:spcAft>
                          <a:spcPts val="0"/>
                        </a:spcAft>
                      </a:pPr>
                      <a:r>
                        <a:rPr lang="en-US" sz="1000" dirty="0">
                          <a:solidFill>
                            <a:srgbClr val="FEFFFE"/>
                          </a:solidFill>
                          <a:effectLst/>
                        </a:rPr>
                        <a:t>NU</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Opportunistic screening at this time. As part of the implantation plan for an organized screening program several of these strategies will be utilized</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CA" sz="1000" dirty="0">
                          <a:effectLst/>
                        </a:rPr>
                        <a:t>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3286"/>
                  </a:ext>
                </a:extLst>
              </a:tr>
              <a:tr h="423013">
                <a:tc>
                  <a:txBody>
                    <a:bodyPr/>
                    <a:lstStyle/>
                    <a:p>
                      <a:pPr marL="0" marR="0" algn="ctr">
                        <a:lnSpc>
                          <a:spcPct val="107000"/>
                        </a:lnSpc>
                        <a:spcBef>
                          <a:spcPts val="0"/>
                        </a:spcBef>
                        <a:spcAft>
                          <a:spcPts val="0"/>
                        </a:spcAft>
                      </a:pPr>
                      <a:r>
                        <a:rPr lang="en-US" sz="1000">
                          <a:solidFill>
                            <a:srgbClr val="FEFFFE"/>
                          </a:solidFill>
                          <a:effectLst/>
                        </a:rPr>
                        <a:t>BC</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Media</a:t>
                      </a:r>
                      <a:endParaRPr lang="en-US" sz="1000" dirty="0">
                        <a:effectLst/>
                      </a:endParaRP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Provider reminders and recall systems</a:t>
                      </a:r>
                      <a:endParaRPr lang="en-US" sz="1000" dirty="0">
                        <a:effectLst/>
                      </a:endParaRP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Client reminders</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CA" sz="1000" dirty="0">
                          <a:effectLst/>
                        </a:rPr>
                        <a:t>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479461"/>
                  </a:ext>
                </a:extLst>
              </a:tr>
              <a:tr h="1226753">
                <a:tc>
                  <a:txBody>
                    <a:bodyPr/>
                    <a:lstStyle/>
                    <a:p>
                      <a:pPr marL="0" marR="0" algn="ctr">
                        <a:lnSpc>
                          <a:spcPct val="107000"/>
                        </a:lnSpc>
                        <a:spcBef>
                          <a:spcPts val="0"/>
                        </a:spcBef>
                        <a:spcAft>
                          <a:spcPts val="0"/>
                        </a:spcAft>
                      </a:pPr>
                      <a:r>
                        <a:rPr lang="en-US" sz="1000" dirty="0">
                          <a:solidFill>
                            <a:srgbClr val="FEFFFE"/>
                          </a:solidFill>
                          <a:effectLst/>
                        </a:rPr>
                        <a:t>AB</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Education (one on one and group)</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Client invitation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Media (small and mass)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Provider assessment and feedback</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Healthcare provider cultural competency training</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culturally safe materials and resources</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Direct community engagement to co-design programs</a:t>
                      </a: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Pilot nurse practitioner led integrated mobile screening services (mammogram, Pap, and FIT). </a:t>
                      </a:r>
                      <a:endParaRPr lang="en-US" sz="1000" kern="1200" dirty="0">
                        <a:solidFill>
                          <a:schemeClr val="tx1"/>
                        </a:solidFill>
                        <a:effectLst/>
                        <a:latin typeface="+mn-lt"/>
                        <a:ea typeface="+mn-ea"/>
                        <a:cs typeface="+mn-cs"/>
                      </a:endParaRP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FIT mail out</a:t>
                      </a:r>
                      <a:endParaRPr lang="en-US" sz="1000" kern="1200" dirty="0">
                        <a:solidFill>
                          <a:schemeClr val="tx1"/>
                        </a:solidFill>
                        <a:effectLst/>
                        <a:latin typeface="+mn-lt"/>
                        <a:ea typeface="+mn-ea"/>
                        <a:cs typeface="+mn-cs"/>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3316195"/>
                  </a:ext>
                </a:extLst>
              </a:tr>
              <a:tr h="709258">
                <a:tc>
                  <a:txBody>
                    <a:bodyPr/>
                    <a:lstStyle/>
                    <a:p>
                      <a:pPr marL="0" marR="0" algn="ctr">
                        <a:lnSpc>
                          <a:spcPct val="107000"/>
                        </a:lnSpc>
                        <a:spcBef>
                          <a:spcPts val="0"/>
                        </a:spcBef>
                        <a:spcAft>
                          <a:spcPts val="0"/>
                        </a:spcAft>
                      </a:pPr>
                      <a:r>
                        <a:rPr lang="en-US" sz="1000">
                          <a:solidFill>
                            <a:srgbClr val="FEFFFE"/>
                          </a:solidFill>
                          <a:effectLst/>
                        </a:rPr>
                        <a:t>SK</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Education</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Client reminders</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Media</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Provider reminders and recalls</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Provider assessment and feedback;</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CA" sz="1000" dirty="0">
                          <a:effectLst/>
                        </a:rPr>
                        <a:t>SK provides an annual quality report from the Screening Program for Colorectal Cancer (SPCRC) for colonoscopies done on FIT positive patients in Saskatchewan (age 50-74); presentations to new physicians in the province; social media posting, website;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8130243"/>
                  </a:ext>
                </a:extLst>
              </a:tr>
              <a:tr h="1195988">
                <a:tc>
                  <a:txBody>
                    <a:bodyPr/>
                    <a:lstStyle/>
                    <a:p>
                      <a:pPr marL="0" marR="0" algn="ctr">
                        <a:lnSpc>
                          <a:spcPct val="107000"/>
                        </a:lnSpc>
                        <a:spcBef>
                          <a:spcPts val="0"/>
                        </a:spcBef>
                        <a:spcAft>
                          <a:spcPts val="0"/>
                        </a:spcAft>
                      </a:pPr>
                      <a:r>
                        <a:rPr lang="en-US" sz="1000" dirty="0">
                          <a:solidFill>
                            <a:srgbClr val="FEFFFE"/>
                          </a:solidFill>
                          <a:effectLst/>
                        </a:rPr>
                        <a:t>MB</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Comprehensive letter campaigns </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Informative web site</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TV advertisement (run at select periods)</a:t>
                      </a:r>
                    </a:p>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Satisfaction surveys</a:t>
                      </a: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Invitation letters sent to all new 50-year old’s and new Manitobans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Reminder and recall letters sent at appropriate intervals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Screening Program web page on CCMB site that educates and provides for test requests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TV ad runs in March. Promotional pieces in development that support tv ad</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Satisfaction survey sent to all clients testing positive who have gone on to have follow up investigation</a:t>
                      </a:r>
                      <a:endParaRPr lang="en-US" sz="1000" kern="1200" dirty="0">
                        <a:solidFill>
                          <a:schemeClr val="tx1"/>
                        </a:solidFill>
                        <a:effectLst/>
                        <a:latin typeface="+mn-lt"/>
                        <a:ea typeface="+mn-ea"/>
                        <a:cs typeface="+mn-cs"/>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577837"/>
                  </a:ext>
                </a:extLst>
              </a:tr>
            </a:tbl>
          </a:graphicData>
        </a:graphic>
      </p:graphicFrame>
    </p:spTree>
    <p:extLst>
      <p:ext uri="{BB962C8B-B14F-4D97-AF65-F5344CB8AC3E}">
        <p14:creationId xmlns:p14="http://schemas.microsoft.com/office/powerpoint/2010/main" val="2239336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840871" y="216591"/>
            <a:ext cx="10380786" cy="345482"/>
          </a:xfrm>
        </p:spPr>
        <p:txBody>
          <a:bodyPr>
            <a:normAutofit/>
          </a:bodyPr>
          <a:lstStyle/>
          <a:p>
            <a:r>
              <a:rPr lang="en-US" sz="1600" dirty="0"/>
              <a:t>Strategies to Improve Colorectal Screening for All Eligible People (2/3)</a:t>
            </a:r>
          </a:p>
        </p:txBody>
      </p:sp>
      <p:graphicFrame>
        <p:nvGraphicFramePr>
          <p:cNvPr id="3" name="Table 2">
            <a:extLst>
              <a:ext uri="{FF2B5EF4-FFF2-40B4-BE49-F238E27FC236}">
                <a16:creationId xmlns:a16="http://schemas.microsoft.com/office/drawing/2014/main" id="{E3F37D73-EF59-AF72-8F0B-DFD98023B5A7}"/>
              </a:ext>
            </a:extLst>
          </p:cNvPr>
          <p:cNvGraphicFramePr>
            <a:graphicFrameLocks noGrp="1"/>
          </p:cNvGraphicFramePr>
          <p:nvPr>
            <p:extLst>
              <p:ext uri="{D42A27DB-BD31-4B8C-83A1-F6EECF244321}">
                <p14:modId xmlns:p14="http://schemas.microsoft.com/office/powerpoint/2010/main" val="1647173137"/>
              </p:ext>
            </p:extLst>
          </p:nvPr>
        </p:nvGraphicFramePr>
        <p:xfrm>
          <a:off x="378372" y="574580"/>
          <a:ext cx="11232931" cy="4289364"/>
        </p:xfrm>
        <a:graphic>
          <a:graphicData uri="http://schemas.openxmlformats.org/drawingml/2006/table">
            <a:tbl>
              <a:tblPr firstRow="1" firstCol="1">
                <a:tableStyleId>{7E9639D4-E3E2-4D34-9284-5A2195B3D0D7}</a:tableStyleId>
              </a:tblPr>
              <a:tblGrid>
                <a:gridCol w="471368">
                  <a:extLst>
                    <a:ext uri="{9D8B030D-6E8A-4147-A177-3AD203B41FA5}">
                      <a16:colId xmlns:a16="http://schemas.microsoft.com/office/drawing/2014/main" val="1191601557"/>
                    </a:ext>
                  </a:extLst>
                </a:gridCol>
                <a:gridCol w="2764292">
                  <a:extLst>
                    <a:ext uri="{9D8B030D-6E8A-4147-A177-3AD203B41FA5}">
                      <a16:colId xmlns:a16="http://schemas.microsoft.com/office/drawing/2014/main" val="2691205934"/>
                    </a:ext>
                  </a:extLst>
                </a:gridCol>
                <a:gridCol w="7997271">
                  <a:extLst>
                    <a:ext uri="{9D8B030D-6E8A-4147-A177-3AD203B41FA5}">
                      <a16:colId xmlns:a16="http://schemas.microsoft.com/office/drawing/2014/main" val="1003057256"/>
                    </a:ext>
                  </a:extLst>
                </a:gridCol>
              </a:tblGrid>
              <a:tr h="227142">
                <a:tc>
                  <a:txBody>
                    <a:bodyPr/>
                    <a:lstStyle/>
                    <a:p>
                      <a:pPr marL="0" marR="0" algn="ctr">
                        <a:lnSpc>
                          <a:spcPct val="107000"/>
                        </a:lnSpc>
                        <a:spcBef>
                          <a:spcPts val="0"/>
                        </a:spcBef>
                        <a:spcAft>
                          <a:spcPts val="240"/>
                        </a:spcAft>
                      </a:pPr>
                      <a:r>
                        <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rPr>
                        <a:t>P/T</a:t>
                      </a: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rgbClr val="FEFFFE"/>
                          </a:solidFill>
                          <a:effectLst/>
                          <a:latin typeface="+mn-lt"/>
                          <a:ea typeface="+mn-ea"/>
                          <a:cs typeface="+mn-cs"/>
                        </a:rPr>
                        <a:t>Strategies used </a:t>
                      </a: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pPr>
                      <a:r>
                        <a:rPr lang="en-US" sz="1000" dirty="0">
                          <a:solidFill>
                            <a:srgbClr val="FEFFFE"/>
                          </a:solidFill>
                          <a:effectLst/>
                        </a:rPr>
                        <a:t>Description of activities to improve colorectal screening for all eligible people</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087027302"/>
                  </a:ext>
                </a:extLst>
              </a:tr>
              <a:tr h="3480118">
                <a:tc>
                  <a:txBody>
                    <a:bodyPr/>
                    <a:lstStyle/>
                    <a:p>
                      <a:pPr marL="0" marR="0" algn="ctr">
                        <a:lnSpc>
                          <a:spcPct val="107000"/>
                        </a:lnSpc>
                        <a:spcBef>
                          <a:spcPts val="0"/>
                        </a:spcBef>
                        <a:spcAft>
                          <a:spcPts val="240"/>
                        </a:spcAft>
                      </a:pPr>
                      <a:r>
                        <a:rPr lang="en-US" sz="1000" dirty="0">
                          <a:solidFill>
                            <a:srgbClr val="FEFFFE"/>
                          </a:solidFill>
                          <a:effectLst/>
                        </a:rPr>
                        <a:t>ON</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Correspondence campaigns (invitation, recall and reminder letters)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Media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Public education and awareness campaigns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Public education</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Provider reminder and recall systems (Screening Activity Report)</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Education to primary care providers and endoscopists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Provider incentive strategies</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err="1">
                          <a:solidFill>
                            <a:schemeClr val="tx1"/>
                          </a:solidFill>
                          <a:effectLst/>
                          <a:latin typeface="+mn-lt"/>
                          <a:ea typeface="+mn-ea"/>
                          <a:cs typeface="+mn-cs"/>
                        </a:rPr>
                        <a:t>ColonCancerCheck</a:t>
                      </a:r>
                      <a:r>
                        <a:rPr lang="en-CA" sz="1000" kern="1200" dirty="0">
                          <a:solidFill>
                            <a:schemeClr val="tx1"/>
                          </a:solidFill>
                          <a:effectLst/>
                          <a:latin typeface="+mn-lt"/>
                          <a:ea typeface="+mn-ea"/>
                          <a:cs typeface="+mn-cs"/>
                        </a:rPr>
                        <a:t> sends letters to eligible people inviting them to participant in screening by talking to their PCP and reminding participants when it is time for their next screening test (recall)</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The program also provides physician linked correspondence (letters that include the participant’s primary care provider name) which has been shown in research to increase participation.</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In Ontario, the Ministry of Health is responsible for carrying out province wide public awareness campaigns. </a:t>
                      </a:r>
                      <a:r>
                        <a:rPr lang="en-CA" sz="1000" kern="1200" dirty="0" err="1">
                          <a:solidFill>
                            <a:schemeClr val="tx1"/>
                          </a:solidFill>
                          <a:effectLst/>
                          <a:latin typeface="+mn-lt"/>
                          <a:ea typeface="+mn-ea"/>
                          <a:cs typeface="+mn-cs"/>
                        </a:rPr>
                        <a:t>ColonCancerCheck’s</a:t>
                      </a:r>
                      <a:r>
                        <a:rPr lang="en-CA" sz="1000" kern="1200" dirty="0">
                          <a:solidFill>
                            <a:schemeClr val="tx1"/>
                          </a:solidFill>
                          <a:effectLst/>
                          <a:latin typeface="+mn-lt"/>
                          <a:ea typeface="+mn-ea"/>
                          <a:cs typeface="+mn-cs"/>
                        </a:rPr>
                        <a:t> Lead Scientist and the Ontario Minister of Health conducted a television appearance to support Colorectal Cancer Awareness Month (CCAM)  in March 2020.</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err="1">
                          <a:solidFill>
                            <a:schemeClr val="tx1"/>
                          </a:solidFill>
                          <a:effectLst/>
                          <a:latin typeface="+mn-lt"/>
                          <a:ea typeface="+mn-ea"/>
                          <a:cs typeface="+mn-cs"/>
                        </a:rPr>
                        <a:t>ColonCancerCheck</a:t>
                      </a:r>
                      <a:r>
                        <a:rPr lang="en-CA" sz="1000" kern="1200" dirty="0">
                          <a:solidFill>
                            <a:schemeClr val="tx1"/>
                          </a:solidFill>
                          <a:effectLst/>
                          <a:latin typeface="+mn-lt"/>
                          <a:ea typeface="+mn-ea"/>
                          <a:cs typeface="+mn-cs"/>
                        </a:rPr>
                        <a:t> provides materials to Regional Cancer Programs to support colorectal cancer awareness initiatives such as CCAM (e.g., postcards, posters and social media posts).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err="1">
                          <a:solidFill>
                            <a:schemeClr val="tx1"/>
                          </a:solidFill>
                          <a:effectLst/>
                          <a:latin typeface="+mn-lt"/>
                          <a:ea typeface="+mn-ea"/>
                          <a:cs typeface="+mn-cs"/>
                        </a:rPr>
                        <a:t>ColonCancerCheck</a:t>
                      </a:r>
                      <a:r>
                        <a:rPr lang="en-CA" sz="1000" kern="1200" dirty="0">
                          <a:solidFill>
                            <a:schemeClr val="tx1"/>
                          </a:solidFill>
                          <a:effectLst/>
                          <a:latin typeface="+mn-lt"/>
                          <a:ea typeface="+mn-ea"/>
                          <a:cs typeface="+mn-cs"/>
                        </a:rPr>
                        <a:t> provides Regional Cancer Programs with a program fact sheet to support regional outreach efforts to improve screening participation in eligible people.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Ontario Health (Cancer Care Ontario) helps PCPs identify people eligible for screening or follow-up through the Screening Activity Report, an online tool that gives physicians who participant in a patient enrolment model practices the screening status of each of their enrolled age eligible patients (i.e., those who are overdue, never been screened or require follow up).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Ontario Health (Cancer Care Ontario) works with Regional Cancer Programs to educate primary care providers and endoscopists on the benefits and impacts of screening with FIT and screening recommendations (e.g., screening summary tools). Regional Cancer Programs offer accredited continuing professional development module presentations for both primary care provider and endoscopists.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Ontario Health (Cancer Care Ontario) provided guidance in the form of tip sheets to primary care providers and endoscopists to support the screening participation in eligible populations during COVID-19.</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Ontario Health (Cancer Care Ontario) works with Regional Cancer Programs to educate primary care providers on colorectal cancer screening recommendations. Regional Colorectal Screening and Gastrointestinal Endoscopy Leads and Regional Primary Care Leads provide expertise and education to healthcare providers in each region to support screening participation.</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To support family doctors in ensuring that their patients participate in relevant screening programs, the Ministry of Health has implemented Cumulative Preventive Care Bonuses. Through this program, eligible family doctors who practice as part of a Patient Enrolment Model, meaning, patients are formally rostered to a family doctor, may receive bonuses for maintaining specified levels of preventive care for their enrolled patients.</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6301519"/>
                  </a:ext>
                </a:extLst>
              </a:tr>
              <a:tr h="138861">
                <a:tc>
                  <a:txBody>
                    <a:bodyPr/>
                    <a:lstStyle/>
                    <a:p>
                      <a:pPr marL="0" marR="0" algn="ctr">
                        <a:lnSpc>
                          <a:spcPct val="107000"/>
                        </a:lnSpc>
                        <a:spcBef>
                          <a:spcPts val="0"/>
                        </a:spcBef>
                        <a:spcAft>
                          <a:spcPts val="0"/>
                        </a:spcAft>
                      </a:pPr>
                      <a:r>
                        <a:rPr lang="en-US" sz="1000">
                          <a:solidFill>
                            <a:srgbClr val="FEFFFE"/>
                          </a:solidFill>
                          <a:effectLst/>
                        </a:rPr>
                        <a:t>QC</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Promotion towards PCPs</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tabLst>
                          <a:tab pos="5280025" algn="l"/>
                        </a:tabLst>
                      </a:pPr>
                      <a:r>
                        <a:rPr lang="en-CA" sz="1000" dirty="0">
                          <a:effectLst/>
                        </a:rPr>
                        <a:t>Publication in their medical journal, dissemination of FIT rates by region</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452064"/>
                  </a:ext>
                </a:extLst>
              </a:tr>
            </a:tbl>
          </a:graphicData>
        </a:graphic>
      </p:graphicFrame>
      <p:sp>
        <p:nvSpPr>
          <p:cNvPr id="4" name="Rectangle 1">
            <a:extLst>
              <a:ext uri="{FF2B5EF4-FFF2-40B4-BE49-F238E27FC236}">
                <a16:creationId xmlns:a16="http://schemas.microsoft.com/office/drawing/2014/main" id="{E964430D-D4A4-3B2F-5162-9ADC6AC95637}"/>
              </a:ext>
            </a:extLst>
          </p:cNvPr>
          <p:cNvSpPr>
            <a:spLocks noChangeArrowheads="1"/>
          </p:cNvSpPr>
          <p:nvPr/>
        </p:nvSpPr>
        <p:spPr bwMode="auto">
          <a:xfrm>
            <a:off x="451179" y="117378"/>
            <a:ext cx="32917008"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62835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69876" y="249209"/>
            <a:ext cx="10380786" cy="345482"/>
          </a:xfrm>
        </p:spPr>
        <p:txBody>
          <a:bodyPr>
            <a:normAutofit/>
          </a:bodyPr>
          <a:lstStyle/>
          <a:p>
            <a:r>
              <a:rPr lang="en-US" sz="1600" dirty="0"/>
              <a:t>Strategies to Improve Colorectal Screening for All Eligible People(3/3)</a:t>
            </a:r>
          </a:p>
        </p:txBody>
      </p:sp>
      <p:sp>
        <p:nvSpPr>
          <p:cNvPr id="4" name="Rectangle 1">
            <a:extLst>
              <a:ext uri="{FF2B5EF4-FFF2-40B4-BE49-F238E27FC236}">
                <a16:creationId xmlns:a16="http://schemas.microsoft.com/office/drawing/2014/main" id="{E964430D-D4A4-3B2F-5162-9ADC6AC95637}"/>
              </a:ext>
            </a:extLst>
          </p:cNvPr>
          <p:cNvSpPr>
            <a:spLocks noChangeArrowheads="1"/>
          </p:cNvSpPr>
          <p:nvPr/>
        </p:nvSpPr>
        <p:spPr bwMode="auto">
          <a:xfrm>
            <a:off x="451179" y="117378"/>
            <a:ext cx="32917008"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 name="Table 1">
            <a:extLst>
              <a:ext uri="{FF2B5EF4-FFF2-40B4-BE49-F238E27FC236}">
                <a16:creationId xmlns:a16="http://schemas.microsoft.com/office/drawing/2014/main" id="{25CE09A9-D484-612C-5F7E-E4255C5809EE}"/>
              </a:ext>
            </a:extLst>
          </p:cNvPr>
          <p:cNvGraphicFramePr>
            <a:graphicFrameLocks noGrp="1"/>
          </p:cNvGraphicFramePr>
          <p:nvPr>
            <p:extLst>
              <p:ext uri="{D42A27DB-BD31-4B8C-83A1-F6EECF244321}">
                <p14:modId xmlns:p14="http://schemas.microsoft.com/office/powerpoint/2010/main" val="2458449678"/>
              </p:ext>
            </p:extLst>
          </p:nvPr>
        </p:nvGraphicFramePr>
        <p:xfrm>
          <a:off x="133077" y="655589"/>
          <a:ext cx="11691062" cy="5921965"/>
        </p:xfrm>
        <a:graphic>
          <a:graphicData uri="http://schemas.openxmlformats.org/drawingml/2006/table">
            <a:tbl>
              <a:tblPr firstRow="1" firstCol="1">
                <a:tableStyleId>{7E9639D4-E3E2-4D34-9284-5A2195B3D0D7}</a:tableStyleId>
              </a:tblPr>
              <a:tblGrid>
                <a:gridCol w="490592">
                  <a:extLst>
                    <a:ext uri="{9D8B030D-6E8A-4147-A177-3AD203B41FA5}">
                      <a16:colId xmlns:a16="http://schemas.microsoft.com/office/drawing/2014/main" val="1191601557"/>
                    </a:ext>
                  </a:extLst>
                </a:gridCol>
                <a:gridCol w="2877033">
                  <a:extLst>
                    <a:ext uri="{9D8B030D-6E8A-4147-A177-3AD203B41FA5}">
                      <a16:colId xmlns:a16="http://schemas.microsoft.com/office/drawing/2014/main" val="2691205934"/>
                    </a:ext>
                  </a:extLst>
                </a:gridCol>
                <a:gridCol w="8323437">
                  <a:extLst>
                    <a:ext uri="{9D8B030D-6E8A-4147-A177-3AD203B41FA5}">
                      <a16:colId xmlns:a16="http://schemas.microsoft.com/office/drawing/2014/main" val="1003057256"/>
                    </a:ext>
                  </a:extLst>
                </a:gridCol>
              </a:tblGrid>
              <a:tr h="253351">
                <a:tc>
                  <a:txBody>
                    <a:bodyPr/>
                    <a:lstStyle/>
                    <a:p>
                      <a:pPr marL="0" marR="0" algn="ctr">
                        <a:lnSpc>
                          <a:spcPct val="107000"/>
                        </a:lnSpc>
                        <a:spcBef>
                          <a:spcPts val="0"/>
                        </a:spcBef>
                        <a:spcAft>
                          <a:spcPts val="240"/>
                        </a:spcAft>
                      </a:pPr>
                      <a:r>
                        <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rPr>
                        <a:t>P/T</a:t>
                      </a: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rgbClr val="FEFFFE"/>
                          </a:solidFill>
                          <a:effectLst/>
                          <a:latin typeface="+mn-lt"/>
                          <a:ea typeface="+mn-ea"/>
                          <a:cs typeface="+mn-cs"/>
                        </a:rPr>
                        <a:t>Strategies used </a:t>
                      </a: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0"/>
                        </a:spcBef>
                        <a:spcAft>
                          <a:spcPts val="0"/>
                        </a:spcAft>
                      </a:pPr>
                      <a:r>
                        <a:rPr lang="en-US" sz="1000" dirty="0">
                          <a:solidFill>
                            <a:srgbClr val="FEFFFE"/>
                          </a:solidFill>
                          <a:effectLst/>
                        </a:rPr>
                        <a:t>Description of activities to improve colorectal screening for all eligible people</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44267" marR="44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087027302"/>
                  </a:ext>
                </a:extLst>
              </a:tr>
              <a:tr h="2382209">
                <a:tc>
                  <a:txBody>
                    <a:bodyPr/>
                    <a:lstStyle/>
                    <a:p>
                      <a:pPr marL="0" marR="0" algn="ctr">
                        <a:lnSpc>
                          <a:spcPct val="107000"/>
                        </a:lnSpc>
                        <a:spcBef>
                          <a:spcPts val="0"/>
                        </a:spcBef>
                        <a:spcAft>
                          <a:spcPts val="0"/>
                        </a:spcAft>
                      </a:pPr>
                      <a:r>
                        <a:rPr lang="en-US" sz="1000" dirty="0">
                          <a:solidFill>
                            <a:srgbClr val="FEFFFE"/>
                          </a:solidFill>
                          <a:effectLst/>
                        </a:rPr>
                        <a:t>NB</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Education (groups)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Participant reminders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Media (social media, radio, transit ads)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Provider correspondence</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Provider assessment and feedback</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Reducing out of pocket costs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Direct mailing of screening test to participants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Patient navigation</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Bilingual program materials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Community engagement for program feedback</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Leverage learnings from the project ‘Developing Strategies for </a:t>
                      </a:r>
                      <a:r>
                        <a:rPr lang="en-CA" sz="1000" kern="1200" dirty="0" err="1">
                          <a:solidFill>
                            <a:schemeClr val="tx1"/>
                          </a:solidFill>
                          <a:effectLst/>
                          <a:latin typeface="+mn-lt"/>
                          <a:ea typeface="+mn-ea"/>
                          <a:cs typeface="+mn-cs"/>
                        </a:rPr>
                        <a:t>Underscreened</a:t>
                      </a:r>
                      <a:r>
                        <a:rPr lang="en-CA" sz="1000" kern="1200" dirty="0">
                          <a:solidFill>
                            <a:schemeClr val="tx1"/>
                          </a:solidFill>
                          <a:effectLst/>
                          <a:latin typeface="+mn-lt"/>
                          <a:ea typeface="+mn-ea"/>
                          <a:cs typeface="+mn-cs"/>
                        </a:rPr>
                        <a:t> Populations through Community Engagement’.</a:t>
                      </a:r>
                      <a:endParaRPr lang="en-US" sz="1000" kern="1200" dirty="0">
                        <a:solidFill>
                          <a:schemeClr val="tx1"/>
                        </a:solidFill>
                        <a:effectLst/>
                        <a:latin typeface="+mn-lt"/>
                        <a:ea typeface="+mn-ea"/>
                        <a:cs typeface="+mn-cs"/>
                      </a:endParaRPr>
                    </a:p>
                    <a:p>
                      <a:pPr marL="0" marR="0">
                        <a:lnSpc>
                          <a:spcPct val="107000"/>
                        </a:lnSpc>
                        <a:spcBef>
                          <a:spcPts val="0"/>
                        </a:spcBef>
                        <a:spcAft>
                          <a:spcPts val="0"/>
                        </a:spcAft>
                        <a:tabLst>
                          <a:tab pos="5280025" algn="l"/>
                        </a:tabLst>
                      </a:pPr>
                      <a:r>
                        <a:rPr lang="en-CA" sz="1000" dirty="0">
                          <a:effectLst/>
                        </a:rPr>
                        <a:t>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Offering virtual and in person education sessions on cancer screening programs in general, and specific to each screening site as requested by the public, health care providers, regional health authorities, community groups or special interest groups.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Program reminder letters and re-invitation letters mailed directly to participants.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Coordinated communication and awareness strategies are planned regularly throughout the year to promote and increase visibility of provincial cancer screening programs via various media such as radio ads, targeted digital ads, Facebook, Twitter, billboard and transit ads, website, animated and testimonial videos.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Program sends correspondence to primary care providers to alert them when their patients have been deemed ineligible or have declined screening.</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Performance reports including program updates are sent yearly to program endoscopist as feedback.</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As required, program will provide bowel preparation products to those who are unable to purchase.</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The program directly mails all screening tests (FIT) to participants who have completed the program questionnaire and are deemed eligible as per CPGs.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The program’s screening access coordinators (nurses) will assess and arrange for program colonoscopy, including providing education for positive FIT participants.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ALL program correspondence, educational and promotional materials are offered in English and French. The program offers a toll-free phone line for public inquiries on cancer screening which is answered by bilingual staff.</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Public surveys have been offered by phone, online and following education sessions. Feedback provided to the program is collected and evaluated regularly.</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Plan to leverage the recommendations from the ongoing </a:t>
                      </a:r>
                      <a:r>
                        <a:rPr lang="en-CA" sz="1000" kern="1200" dirty="0" err="1">
                          <a:solidFill>
                            <a:schemeClr val="tx1"/>
                          </a:solidFill>
                          <a:effectLst/>
                          <a:latin typeface="+mn-lt"/>
                          <a:ea typeface="+mn-ea"/>
                          <a:cs typeface="+mn-cs"/>
                        </a:rPr>
                        <a:t>underscreened</a:t>
                      </a:r>
                      <a:r>
                        <a:rPr lang="en-CA" sz="1000" kern="1200" dirty="0">
                          <a:solidFill>
                            <a:schemeClr val="tx1"/>
                          </a:solidFill>
                          <a:effectLst/>
                          <a:latin typeface="+mn-lt"/>
                          <a:ea typeface="+mn-ea"/>
                          <a:cs typeface="+mn-cs"/>
                        </a:rPr>
                        <a:t> population project being conducted in NB.</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767035"/>
                  </a:ext>
                </a:extLst>
              </a:tr>
              <a:tr h="635223">
                <a:tc>
                  <a:txBody>
                    <a:bodyPr/>
                    <a:lstStyle/>
                    <a:p>
                      <a:pPr marL="0" marR="0" algn="ctr">
                        <a:lnSpc>
                          <a:spcPct val="107000"/>
                        </a:lnSpc>
                        <a:spcBef>
                          <a:spcPts val="0"/>
                        </a:spcBef>
                        <a:spcAft>
                          <a:spcPts val="0"/>
                        </a:spcAft>
                      </a:pPr>
                      <a:r>
                        <a:rPr lang="en-US" sz="1000" dirty="0">
                          <a:solidFill>
                            <a:srgbClr val="FEFFFE"/>
                          </a:solidFill>
                          <a:effectLst/>
                        </a:rPr>
                        <a:t>NS</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Education for primary care providers </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Extensive education and engagement sessions with primary care providers are planned as part of the FIT Plus Project; anticipated that closer collaboration with primary care will bolster participation rate of eligible Nova Scotians. Mechanism to screen all eligible people is already in place as FIT kits mailed automatically to all Nova Scotians between the ages of 50-74. </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2347099"/>
                  </a:ext>
                </a:extLst>
              </a:tr>
              <a:tr h="350740">
                <a:tc>
                  <a:txBody>
                    <a:bodyPr/>
                    <a:lstStyle/>
                    <a:p>
                      <a:pPr marL="0" marR="0" algn="ctr">
                        <a:lnSpc>
                          <a:spcPct val="107000"/>
                        </a:lnSpc>
                        <a:spcBef>
                          <a:spcPts val="0"/>
                        </a:spcBef>
                        <a:spcAft>
                          <a:spcPts val="0"/>
                        </a:spcAft>
                      </a:pPr>
                      <a:r>
                        <a:rPr lang="en-US" sz="1000" dirty="0">
                          <a:solidFill>
                            <a:srgbClr val="FEFFFE"/>
                          </a:solidFill>
                          <a:effectLst/>
                        </a:rPr>
                        <a:t>PE</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Client reminders,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Media (small and mass)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Pick up and Drop off locations for testing kits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Receptionist tool – Pick up location (provider education)</a:t>
                      </a:r>
                    </a:p>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Initial letter and second letter, second call</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Brochure for clients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Manage supply and delivery to pick up location, health centred including educational materials, screening path, decision aid for clinicians.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Help with labeling, for kits that were rejected by lab</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Send kits to participants to repeat FIT or when they are due for next FIT.  </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17381"/>
                  </a:ext>
                </a:extLst>
              </a:tr>
              <a:tr h="1357796">
                <a:tc>
                  <a:txBody>
                    <a:bodyPr/>
                    <a:lstStyle/>
                    <a:p>
                      <a:pPr marL="0" marR="0" algn="ctr">
                        <a:lnSpc>
                          <a:spcPct val="107000"/>
                        </a:lnSpc>
                        <a:spcBef>
                          <a:spcPts val="0"/>
                        </a:spcBef>
                        <a:spcAft>
                          <a:spcPts val="0"/>
                        </a:spcAft>
                      </a:pPr>
                      <a:r>
                        <a:rPr lang="en-US" sz="1000" dirty="0">
                          <a:solidFill>
                            <a:srgbClr val="FEFFFE"/>
                          </a:solidFill>
                          <a:effectLst/>
                        </a:rPr>
                        <a:t>NL</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Virtual education sessions provided to health care professionals, primary care practitioners and other community partners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Development of a data analytic tool to develop strategies to target recruitment efforts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Partner with community partners to promote screening via social media</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Direct engagement with community health clinics and groups</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Content developed for each Regional Health Authority (RHA) and delivered via MS Teams province wide. Population screening programs added to primary care practitioner orientation in some RHAs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Tableau reader that examined 5 years of de-identified screening data, broken down to the Regional Health authority and public health zone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Social media hits </a:t>
                      </a:r>
                      <a:endParaRPr lang="en-US" sz="1000" kern="1200" dirty="0">
                        <a:solidFill>
                          <a:schemeClr val="tx1"/>
                        </a:solidFill>
                        <a:effectLst/>
                        <a:latin typeface="+mn-lt"/>
                        <a:ea typeface="+mn-ea"/>
                        <a:cs typeface="+mn-cs"/>
                      </a:endParaRPr>
                    </a:p>
                  </a:txBody>
                  <a:tcPr marL="20900" marR="209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745560"/>
                  </a:ext>
                </a:extLst>
              </a:tr>
            </a:tbl>
          </a:graphicData>
        </a:graphic>
      </p:graphicFrame>
    </p:spTree>
    <p:extLst>
      <p:ext uri="{BB962C8B-B14F-4D97-AF65-F5344CB8AC3E}">
        <p14:creationId xmlns:p14="http://schemas.microsoft.com/office/powerpoint/2010/main" val="124115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Programs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Programs</a:t>
            </a:r>
          </a:p>
          <a:p>
            <a:r>
              <a:rPr lang="en-US" dirty="0"/>
              <a:t>Guidelines</a:t>
            </a:r>
          </a:p>
          <a:p>
            <a:r>
              <a:rPr lang="en-US" dirty="0"/>
              <a:t>Recruitment</a:t>
            </a:r>
          </a:p>
          <a:p>
            <a:r>
              <a:rPr lang="en-US" dirty="0"/>
              <a:t>Promotional Strategies</a:t>
            </a:r>
          </a:p>
        </p:txBody>
      </p:sp>
    </p:spTree>
    <p:extLst>
      <p:ext uri="{BB962C8B-B14F-4D97-AF65-F5344CB8AC3E}">
        <p14:creationId xmlns:p14="http://schemas.microsoft.com/office/powerpoint/2010/main" val="174918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840871" y="389332"/>
            <a:ext cx="10380786" cy="345482"/>
          </a:xfrm>
        </p:spPr>
        <p:txBody>
          <a:bodyPr>
            <a:normAutofit/>
          </a:bodyPr>
          <a:lstStyle/>
          <a:p>
            <a:r>
              <a:rPr lang="en-US" sz="1600" dirty="0"/>
              <a:t>Strategies to Improve Colorectal Screening for First Nations, Inuit, and Métis* (1/3)</a:t>
            </a:r>
          </a:p>
        </p:txBody>
      </p:sp>
      <p:graphicFrame>
        <p:nvGraphicFramePr>
          <p:cNvPr id="4" name="Table 3">
            <a:extLst>
              <a:ext uri="{FF2B5EF4-FFF2-40B4-BE49-F238E27FC236}">
                <a16:creationId xmlns:a16="http://schemas.microsoft.com/office/drawing/2014/main" id="{8CB06E7D-4066-D154-A7DD-CE3A8C809EFA}"/>
              </a:ext>
            </a:extLst>
          </p:cNvPr>
          <p:cNvGraphicFramePr>
            <a:graphicFrameLocks noGrp="1"/>
          </p:cNvGraphicFramePr>
          <p:nvPr>
            <p:extLst>
              <p:ext uri="{D42A27DB-BD31-4B8C-83A1-F6EECF244321}">
                <p14:modId xmlns:p14="http://schemas.microsoft.com/office/powerpoint/2010/main" val="2842057174"/>
              </p:ext>
            </p:extLst>
          </p:nvPr>
        </p:nvGraphicFramePr>
        <p:xfrm>
          <a:off x="265723" y="922215"/>
          <a:ext cx="11199446" cy="4560854"/>
        </p:xfrm>
        <a:graphic>
          <a:graphicData uri="http://schemas.openxmlformats.org/drawingml/2006/table">
            <a:tbl>
              <a:tblPr firstRow="1" firstCol="1">
                <a:tableStyleId>{7E9639D4-E3E2-4D34-9284-5A2195B3D0D7}</a:tableStyleId>
              </a:tblPr>
              <a:tblGrid>
                <a:gridCol w="648677">
                  <a:extLst>
                    <a:ext uri="{9D8B030D-6E8A-4147-A177-3AD203B41FA5}">
                      <a16:colId xmlns:a16="http://schemas.microsoft.com/office/drawing/2014/main" val="810654813"/>
                    </a:ext>
                  </a:extLst>
                </a:gridCol>
                <a:gridCol w="2245880">
                  <a:extLst>
                    <a:ext uri="{9D8B030D-6E8A-4147-A177-3AD203B41FA5}">
                      <a16:colId xmlns:a16="http://schemas.microsoft.com/office/drawing/2014/main" val="1051916597"/>
                    </a:ext>
                  </a:extLst>
                </a:gridCol>
                <a:gridCol w="2768294">
                  <a:extLst>
                    <a:ext uri="{9D8B030D-6E8A-4147-A177-3AD203B41FA5}">
                      <a16:colId xmlns:a16="http://schemas.microsoft.com/office/drawing/2014/main" val="1059536983"/>
                    </a:ext>
                  </a:extLst>
                </a:gridCol>
                <a:gridCol w="1649217">
                  <a:extLst>
                    <a:ext uri="{9D8B030D-6E8A-4147-A177-3AD203B41FA5}">
                      <a16:colId xmlns:a16="http://schemas.microsoft.com/office/drawing/2014/main" val="794272471"/>
                    </a:ext>
                  </a:extLst>
                </a:gridCol>
                <a:gridCol w="3887378">
                  <a:extLst>
                    <a:ext uri="{9D8B030D-6E8A-4147-A177-3AD203B41FA5}">
                      <a16:colId xmlns:a16="http://schemas.microsoft.com/office/drawing/2014/main" val="3213459825"/>
                    </a:ext>
                  </a:extLst>
                </a:gridCol>
              </a:tblGrid>
              <a:tr h="174538">
                <a:tc>
                  <a:txBody>
                    <a:bodyPr/>
                    <a:lstStyle/>
                    <a:p>
                      <a:pPr marL="0" marR="0" algn="ctr">
                        <a:lnSpc>
                          <a:spcPct val="107000"/>
                        </a:lnSpc>
                        <a:spcBef>
                          <a:spcPts val="100"/>
                        </a:spcBef>
                        <a:spcAft>
                          <a:spcPts val="100"/>
                        </a:spcAft>
                      </a:pPr>
                      <a:r>
                        <a:rPr lang="en-US" sz="1000" dirty="0">
                          <a:solidFill>
                            <a:srgbClr val="FEFFFE"/>
                          </a:solidFill>
                          <a:effectLst/>
                        </a:rPr>
                        <a:t>P/T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Intended Audience(s)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Strategies used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720"/>
                        </a:spcBef>
                        <a:spcAft>
                          <a:spcPts val="720"/>
                        </a:spcAft>
                      </a:pPr>
                      <a:r>
                        <a:rPr lang="en-US" sz="1000" dirty="0">
                          <a:solidFill>
                            <a:srgbClr val="FEFFFE"/>
                          </a:solidFill>
                          <a:effectLst/>
                        </a:rPr>
                        <a:t>Strategy co-developed with community?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720"/>
                        </a:spcBef>
                        <a:spcAft>
                          <a:spcPts val="720"/>
                        </a:spcAft>
                      </a:pPr>
                      <a:r>
                        <a:rPr lang="en-US" sz="1000" dirty="0">
                          <a:solidFill>
                            <a:srgbClr val="FEFFFE"/>
                          </a:solidFill>
                          <a:effectLst/>
                        </a:rPr>
                        <a:t>Description of activities to improve screening for First Nations, Inuit, and Métis</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043728690"/>
                  </a:ext>
                </a:extLst>
              </a:tr>
              <a:tr h="1095787">
                <a:tc>
                  <a:txBody>
                    <a:bodyPr/>
                    <a:lstStyle/>
                    <a:p>
                      <a:pPr marL="0" marR="0">
                        <a:lnSpc>
                          <a:spcPct val="107000"/>
                        </a:lnSpc>
                        <a:spcBef>
                          <a:spcPts val="0"/>
                        </a:spcBef>
                        <a:spcAft>
                          <a:spcPts val="800"/>
                        </a:spcAft>
                      </a:pPr>
                      <a:r>
                        <a:rPr lang="en-US" sz="1000" dirty="0">
                          <a:solidFill>
                            <a:srgbClr val="FEFFFE"/>
                          </a:solidFill>
                          <a:effectLst/>
                        </a:rPr>
                        <a:t>YT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Inuit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 </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Environmental scan to better understand effective intervention to address disparities in cancer screening for people with low income and rural/remote Yukon communities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Providing services closer to home</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Overview of organizations in the territory supports First Nations, Inuit, Métis</a:t>
                      </a:r>
                      <a:endParaRPr lang="en-US" sz="1000" kern="1200" dirty="0">
                        <a:solidFill>
                          <a:schemeClr val="tx1"/>
                        </a:solidFill>
                        <a:effectLst/>
                        <a:latin typeface="+mn-lt"/>
                        <a:ea typeface="+mn-ea"/>
                        <a:cs typeface="+mn-cs"/>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1000" dirty="0">
                          <a:effectLst/>
                        </a:rPr>
                        <a:t>All: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err="1">
                          <a:solidFill>
                            <a:schemeClr val="tx1"/>
                          </a:solidFill>
                          <a:effectLst/>
                          <a:latin typeface="+mn-lt"/>
                          <a:ea typeface="+mn-ea"/>
                          <a:cs typeface="+mn-cs"/>
                        </a:rPr>
                        <a:t>ColonCheck</a:t>
                      </a:r>
                      <a:r>
                        <a:rPr lang="en-CA" sz="1000" kern="1200" dirty="0">
                          <a:solidFill>
                            <a:schemeClr val="tx1"/>
                          </a:solidFill>
                          <a:effectLst/>
                          <a:latin typeface="+mn-lt"/>
                          <a:ea typeface="+mn-ea"/>
                          <a:cs typeface="+mn-cs"/>
                        </a:rPr>
                        <a:t> Yukon Disparity Report – areas of consideration: promotion and awareness, health care system (Canada and Yukon), hesitancy and non-participation, client surveys, and Putting People First Report</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Collaborating with other outreach programs to reach individuals who are unable to access the program</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Considering mobile screening unit to increase access to screen in rural/remote Yukon communities </a:t>
                      </a:r>
                      <a:endParaRPr lang="en-US" sz="1000" kern="1200" dirty="0">
                        <a:solidFill>
                          <a:schemeClr val="tx1"/>
                        </a:solidFill>
                        <a:effectLst/>
                        <a:latin typeface="+mn-lt"/>
                        <a:ea typeface="+mn-ea"/>
                        <a:cs typeface="+mn-cs"/>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0347284"/>
                  </a:ext>
                </a:extLst>
              </a:tr>
              <a:tr h="262781">
                <a:tc>
                  <a:txBody>
                    <a:bodyPr/>
                    <a:lstStyle/>
                    <a:p>
                      <a:pPr marL="0" marR="0">
                        <a:lnSpc>
                          <a:spcPct val="107000"/>
                        </a:lnSpc>
                        <a:spcBef>
                          <a:spcPts val="0"/>
                        </a:spcBef>
                        <a:spcAft>
                          <a:spcPts val="800"/>
                        </a:spcAft>
                      </a:pPr>
                      <a:r>
                        <a:rPr lang="en-US" sz="1000">
                          <a:solidFill>
                            <a:srgbClr val="FEFFFE"/>
                          </a:solidFill>
                          <a:effectLst/>
                        </a:rPr>
                        <a:t>NT</a:t>
                      </a:r>
                      <a:endParaRPr lang="en-US" sz="10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Inuit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culturally safe materials and resources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Healthcare provider cultural competency training</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1000" dirty="0">
                          <a:effectLst/>
                        </a:rPr>
                        <a:t>All: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Translated promotional materials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Pictograph based instructions with FITs </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941486"/>
                  </a:ext>
                </a:extLst>
              </a:tr>
              <a:tr h="0">
                <a:tc>
                  <a:txBody>
                    <a:bodyPr/>
                    <a:lstStyle/>
                    <a:p>
                      <a:pPr marL="0" marR="0">
                        <a:lnSpc>
                          <a:spcPct val="107000"/>
                        </a:lnSpc>
                        <a:spcBef>
                          <a:spcPts val="0"/>
                        </a:spcBef>
                        <a:spcAft>
                          <a:spcPts val="800"/>
                        </a:spcAft>
                      </a:pPr>
                      <a:r>
                        <a:rPr lang="en-US" sz="1000" dirty="0">
                          <a:solidFill>
                            <a:srgbClr val="FEFFFE"/>
                          </a:solidFill>
                          <a:effectLst/>
                        </a:rPr>
                        <a:t>NU</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Inuit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1000" dirty="0">
                          <a:effectLst/>
                        </a:rPr>
                        <a:t>As above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1000" dirty="0">
                          <a:effectLst/>
                        </a:rPr>
                        <a:t>✓^</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1000" dirty="0">
                          <a:effectLst/>
                        </a:rPr>
                        <a:t>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1106900"/>
                  </a:ext>
                </a:extLst>
              </a:tr>
              <a:tr h="1498757">
                <a:tc>
                  <a:txBody>
                    <a:bodyPr/>
                    <a:lstStyle/>
                    <a:p>
                      <a:pPr marL="0" marR="0">
                        <a:lnSpc>
                          <a:spcPct val="107000"/>
                        </a:lnSpc>
                        <a:spcBef>
                          <a:spcPts val="0"/>
                        </a:spcBef>
                        <a:spcAft>
                          <a:spcPts val="800"/>
                        </a:spcAft>
                      </a:pPr>
                      <a:r>
                        <a:rPr lang="en-US" sz="1000" dirty="0">
                          <a:solidFill>
                            <a:srgbClr val="FEFFFE"/>
                          </a:solidFill>
                          <a:effectLst/>
                        </a:rPr>
                        <a:t>AB</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Inuit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Education (one on one and group)</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Client invitation and reminders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Media (small and mass)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Provider assessment and feedback</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Healthcare provider cultural competency training</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culturally safe materials and resources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Direct community engagement to co-design programs</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indent="-128905">
                        <a:lnSpc>
                          <a:spcPct val="107000"/>
                        </a:lnSpc>
                        <a:spcBef>
                          <a:spcPts val="0"/>
                        </a:spcBef>
                        <a:spcAft>
                          <a:spcPts val="800"/>
                        </a:spcAft>
                      </a:pPr>
                      <a:r>
                        <a:rPr lang="en-US" sz="1000" dirty="0">
                          <a:effectLst/>
                        </a:rPr>
                        <a:t>All: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Partner with Indigenous representatives to conduct screening disparities evaluations and use findings to inform strategies to improve screening in Indigenous populations.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Share evidence and learnings with service providers to provide culturally safe care. </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Work with Indigenous partners to develop and provide culturally appropriate information. </a:t>
                      </a:r>
                      <a:endParaRPr lang="en-US" sz="1000" kern="1200" dirty="0">
                        <a:solidFill>
                          <a:schemeClr val="tx1"/>
                        </a:solidFill>
                        <a:effectLst/>
                        <a:latin typeface="+mn-lt"/>
                        <a:ea typeface="+mn-ea"/>
                        <a:cs typeface="+mn-cs"/>
                      </a:endParaRPr>
                    </a:p>
                    <a:p>
                      <a:pPr marL="99695" marR="0" indent="-128905">
                        <a:lnSpc>
                          <a:spcPct val="107000"/>
                        </a:lnSpc>
                        <a:spcBef>
                          <a:spcPts val="0"/>
                        </a:spcBef>
                        <a:spcAft>
                          <a:spcPts val="800"/>
                        </a:spcAft>
                      </a:pPr>
                      <a:r>
                        <a:rPr lang="en-US" sz="1000" dirty="0">
                          <a:effectLst/>
                        </a:rPr>
                        <a:t>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688861"/>
                  </a:ext>
                </a:extLst>
              </a:tr>
              <a:tr h="395147">
                <a:tc>
                  <a:txBody>
                    <a:bodyPr/>
                    <a:lstStyle/>
                    <a:p>
                      <a:pPr marL="0" marR="0">
                        <a:lnSpc>
                          <a:spcPct val="107000"/>
                        </a:lnSpc>
                        <a:spcBef>
                          <a:spcPts val="0"/>
                        </a:spcBef>
                        <a:spcAft>
                          <a:spcPts val="800"/>
                        </a:spcAft>
                      </a:pPr>
                      <a:r>
                        <a:rPr lang="en-US" sz="1000" dirty="0">
                          <a:solidFill>
                            <a:srgbClr val="FEFFFE"/>
                          </a:solidFill>
                          <a:effectLst/>
                        </a:rPr>
                        <a:t>SK</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a:t>
                      </a:r>
                    </a:p>
                    <a:p>
                      <a:pPr marL="0" marR="0">
                        <a:lnSpc>
                          <a:spcPct val="107000"/>
                        </a:lnSpc>
                        <a:spcBef>
                          <a:spcPts val="0"/>
                        </a:spcBef>
                        <a:spcAft>
                          <a:spcPts val="800"/>
                        </a:spcAft>
                      </a:pPr>
                      <a:r>
                        <a:rPr lang="en-US" sz="1000" dirty="0">
                          <a:effectLst/>
                        </a:rPr>
                        <a:t>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Working directly with northern communities to assess, implement and evaluate responsive and tailored participation strategies  </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1000" dirty="0">
                          <a:effectLst/>
                        </a:rPr>
                        <a:t>All: ✓</a:t>
                      </a:r>
                      <a:endPar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2240" marR="0" indent="-171450" algn="l" defTabSz="914400" rtl="0" eaLnBrk="1" latinLnBrk="0" hangingPunct="1">
                        <a:lnSpc>
                          <a:spcPct val="107000"/>
                        </a:lnSpc>
                        <a:spcBef>
                          <a:spcPts val="0"/>
                        </a:spcBef>
                        <a:spcAft>
                          <a:spcPts val="800"/>
                        </a:spcAft>
                        <a:buFont typeface="Arial" panose="020B0604020202020204" pitchFamily="34" charset="0"/>
                        <a:buChar char="•"/>
                      </a:pPr>
                      <a:r>
                        <a:rPr lang="en-US" sz="1000" kern="1200" dirty="0">
                          <a:solidFill>
                            <a:schemeClr val="tx1"/>
                          </a:solidFill>
                          <a:effectLst/>
                          <a:latin typeface="+mn-lt"/>
                          <a:ea typeface="+mn-ea"/>
                          <a:cs typeface="+mn-cs"/>
                        </a:rPr>
                        <a:t>Trialing different methods of invitation to assess effectiveness </a:t>
                      </a: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793638"/>
                  </a:ext>
                </a:extLst>
              </a:tr>
            </a:tbl>
          </a:graphicData>
        </a:graphic>
      </p:graphicFrame>
      <p:sp>
        <p:nvSpPr>
          <p:cNvPr id="5" name="TextBox 4">
            <a:extLst>
              <a:ext uri="{FF2B5EF4-FFF2-40B4-BE49-F238E27FC236}">
                <a16:creationId xmlns:a16="http://schemas.microsoft.com/office/drawing/2014/main" id="{E1C0BB2C-5E53-9C1A-C151-C404E7E5B557}"/>
              </a:ext>
            </a:extLst>
          </p:cNvPr>
          <p:cNvSpPr txBox="1"/>
          <p:nvPr/>
        </p:nvSpPr>
        <p:spPr>
          <a:xfrm>
            <a:off x="265723" y="5515653"/>
            <a:ext cx="11480798" cy="369332"/>
          </a:xfrm>
          <a:prstGeom prst="rect">
            <a:avLst/>
          </a:prstGeom>
          <a:noFill/>
        </p:spPr>
        <p:txBody>
          <a:bodyPr wrap="square">
            <a:spAutoFit/>
          </a:bodyPr>
          <a:lstStyle/>
          <a:p>
            <a:r>
              <a:rPr lang="en-US" sz="900" dirty="0">
                <a:latin typeface="Calibri" panose="020F0502020204030204" pitchFamily="34" charset="0"/>
                <a:ea typeface="Yu Mincho" panose="02020400000000000000" pitchFamily="18" charset="-128"/>
                <a:cs typeface="Calibri" panose="020F0502020204030204" pitchFamily="34" charset="0"/>
              </a:rPr>
              <a:t>*Quebec does not have an organized screening program available so there are no concerted strategies in place. Each health institution is responsible for implementing the appropriate strategies to reach out to the population it serves</a:t>
            </a:r>
          </a:p>
          <a:p>
            <a:r>
              <a:rPr lang="en-US" sz="900" dirty="0">
                <a:latin typeface="Calibri" panose="020F0502020204030204" pitchFamily="34" charset="0"/>
                <a:ea typeface="Yu Mincho" panose="02020400000000000000" pitchFamily="18" charset="-128"/>
                <a:cs typeface="Calibri" panose="020F0502020204030204" pitchFamily="34" charset="0"/>
              </a:rPr>
              <a:t>NU: ^This will be part of the consultation process</a:t>
            </a:r>
          </a:p>
        </p:txBody>
      </p:sp>
    </p:spTree>
    <p:extLst>
      <p:ext uri="{BB962C8B-B14F-4D97-AF65-F5344CB8AC3E}">
        <p14:creationId xmlns:p14="http://schemas.microsoft.com/office/powerpoint/2010/main" val="2757935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40686" y="233024"/>
            <a:ext cx="10380786" cy="345482"/>
          </a:xfrm>
        </p:spPr>
        <p:txBody>
          <a:bodyPr>
            <a:normAutofit/>
          </a:bodyPr>
          <a:lstStyle/>
          <a:p>
            <a:r>
              <a:rPr lang="en-US" sz="1600" dirty="0"/>
              <a:t>Strategies to Improve Colorectal Screening for First Nations, Inuit, and Métis (2/3)</a:t>
            </a:r>
          </a:p>
        </p:txBody>
      </p:sp>
      <p:graphicFrame>
        <p:nvGraphicFramePr>
          <p:cNvPr id="4" name="Table 3">
            <a:extLst>
              <a:ext uri="{FF2B5EF4-FFF2-40B4-BE49-F238E27FC236}">
                <a16:creationId xmlns:a16="http://schemas.microsoft.com/office/drawing/2014/main" id="{8CB06E7D-4066-D154-A7DD-CE3A8C809EFA}"/>
              </a:ext>
            </a:extLst>
          </p:cNvPr>
          <p:cNvGraphicFramePr>
            <a:graphicFrameLocks noGrp="1"/>
          </p:cNvGraphicFramePr>
          <p:nvPr>
            <p:extLst>
              <p:ext uri="{D42A27DB-BD31-4B8C-83A1-F6EECF244321}">
                <p14:modId xmlns:p14="http://schemas.microsoft.com/office/powerpoint/2010/main" val="3640902013"/>
              </p:ext>
            </p:extLst>
          </p:nvPr>
        </p:nvGraphicFramePr>
        <p:xfrm>
          <a:off x="148494" y="588074"/>
          <a:ext cx="11918460" cy="5898637"/>
        </p:xfrm>
        <a:graphic>
          <a:graphicData uri="http://schemas.openxmlformats.org/drawingml/2006/table">
            <a:tbl>
              <a:tblPr firstRow="1" firstCol="1">
                <a:tableStyleId>{7E9639D4-E3E2-4D34-9284-5A2195B3D0D7}</a:tableStyleId>
              </a:tblPr>
              <a:tblGrid>
                <a:gridCol w="374270">
                  <a:extLst>
                    <a:ext uri="{9D8B030D-6E8A-4147-A177-3AD203B41FA5}">
                      <a16:colId xmlns:a16="http://schemas.microsoft.com/office/drawing/2014/main" val="810654813"/>
                    </a:ext>
                  </a:extLst>
                </a:gridCol>
                <a:gridCol w="1072912">
                  <a:extLst>
                    <a:ext uri="{9D8B030D-6E8A-4147-A177-3AD203B41FA5}">
                      <a16:colId xmlns:a16="http://schemas.microsoft.com/office/drawing/2014/main" val="1051916597"/>
                    </a:ext>
                  </a:extLst>
                </a:gridCol>
                <a:gridCol w="1721648">
                  <a:extLst>
                    <a:ext uri="{9D8B030D-6E8A-4147-A177-3AD203B41FA5}">
                      <a16:colId xmlns:a16="http://schemas.microsoft.com/office/drawing/2014/main" val="1059536983"/>
                    </a:ext>
                  </a:extLst>
                </a:gridCol>
                <a:gridCol w="898250">
                  <a:extLst>
                    <a:ext uri="{9D8B030D-6E8A-4147-A177-3AD203B41FA5}">
                      <a16:colId xmlns:a16="http://schemas.microsoft.com/office/drawing/2014/main" val="794272471"/>
                    </a:ext>
                  </a:extLst>
                </a:gridCol>
                <a:gridCol w="7851380">
                  <a:extLst>
                    <a:ext uri="{9D8B030D-6E8A-4147-A177-3AD203B41FA5}">
                      <a16:colId xmlns:a16="http://schemas.microsoft.com/office/drawing/2014/main" val="3213459825"/>
                    </a:ext>
                  </a:extLst>
                </a:gridCol>
              </a:tblGrid>
              <a:tr h="543571">
                <a:tc>
                  <a:txBody>
                    <a:bodyPr/>
                    <a:lstStyle/>
                    <a:p>
                      <a:pPr marL="0" marR="0" algn="ctr">
                        <a:lnSpc>
                          <a:spcPct val="107000"/>
                        </a:lnSpc>
                        <a:spcBef>
                          <a:spcPts val="100"/>
                        </a:spcBef>
                        <a:spcAft>
                          <a:spcPts val="100"/>
                        </a:spcAft>
                      </a:pPr>
                      <a:r>
                        <a:rPr lang="en-US" sz="1000" dirty="0">
                          <a:solidFill>
                            <a:srgbClr val="FEFFFE"/>
                          </a:solidFill>
                          <a:effectLst/>
                        </a:rPr>
                        <a:t>P/T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Intended Audience(s)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Strategies used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720"/>
                        </a:spcBef>
                        <a:spcAft>
                          <a:spcPts val="720"/>
                        </a:spcAft>
                      </a:pPr>
                      <a:r>
                        <a:rPr lang="en-US" sz="1000" dirty="0">
                          <a:solidFill>
                            <a:srgbClr val="FEFFFE"/>
                          </a:solidFill>
                          <a:effectLst/>
                        </a:rPr>
                        <a:t>Strategy co-developed with community?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720"/>
                        </a:spcBef>
                        <a:spcAft>
                          <a:spcPts val="720"/>
                        </a:spcAft>
                      </a:pPr>
                      <a:r>
                        <a:rPr lang="en-US" sz="1000" dirty="0">
                          <a:solidFill>
                            <a:srgbClr val="FEFFFE"/>
                          </a:solidFill>
                          <a:effectLst/>
                        </a:rPr>
                        <a:t>Description of activities to improve screening for First Nations, Inuit, and Métis</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043728690"/>
                  </a:ext>
                </a:extLst>
              </a:tr>
              <a:tr h="1138094">
                <a:tc>
                  <a:txBody>
                    <a:bodyPr/>
                    <a:lstStyle/>
                    <a:p>
                      <a:pPr marL="0" marR="0">
                        <a:lnSpc>
                          <a:spcPct val="107000"/>
                        </a:lnSpc>
                        <a:spcBef>
                          <a:spcPts val="0"/>
                        </a:spcBef>
                        <a:spcAft>
                          <a:spcPts val="100"/>
                        </a:spcAft>
                      </a:pPr>
                      <a:r>
                        <a:rPr lang="en-US" sz="900" dirty="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MB</a:t>
                      </a:r>
                      <a:endParaRPr lang="en-US" sz="11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Comprehensive letter campaigns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Enhanced test instructions; illustrated, and video</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Cross program promotion</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Interpreter services</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9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100" b="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a:t>
                      </a:r>
                      <a:r>
                        <a:rPr lang="en-CA" sz="1000" kern="1200" dirty="0">
                          <a:solidFill>
                            <a:schemeClr val="tx1"/>
                          </a:solidFill>
                          <a:effectLst/>
                          <a:latin typeface="+mn-lt"/>
                          <a:ea typeface="+mn-ea"/>
                          <a:cs typeface="+mn-cs"/>
                        </a:rPr>
                        <a:t>nvitations, recalls, and reminders are actively sent to eligible persons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err="1">
                          <a:solidFill>
                            <a:schemeClr val="tx1"/>
                          </a:solidFill>
                          <a:effectLst/>
                          <a:latin typeface="+mn-lt"/>
                          <a:ea typeface="+mn-ea"/>
                          <a:cs typeface="+mn-cs"/>
                        </a:rPr>
                        <a:t>ColonCheck</a:t>
                      </a:r>
                      <a:r>
                        <a:rPr lang="en-CA" sz="1000" kern="1200" dirty="0">
                          <a:solidFill>
                            <a:schemeClr val="tx1"/>
                          </a:solidFill>
                          <a:effectLst/>
                          <a:latin typeface="+mn-lt"/>
                          <a:ea typeface="+mn-ea"/>
                          <a:cs typeface="+mn-cs"/>
                        </a:rPr>
                        <a:t> partners with Community Engagement Liaisons in each regional health authority in the province to provide resources for one to one education</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Grant funded project to mail 15,000 FOBT kits to underserved populations, where a great proportion is being send to First Nations and Metis populations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Two mobile breast screening clinics offer education on colon cancer screening and provide information on accessing test kits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Creating new illustrated instructions to support those challenged by written instruction.</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0347284"/>
                  </a:ext>
                </a:extLst>
              </a:tr>
              <a:tr h="3896598">
                <a:tc>
                  <a:txBody>
                    <a:bodyPr/>
                    <a:lstStyle/>
                    <a:p>
                      <a:pPr marL="0" marR="0">
                        <a:lnSpc>
                          <a:spcPct val="107000"/>
                        </a:lnSpc>
                        <a:spcBef>
                          <a:spcPts val="0"/>
                        </a:spcBef>
                        <a:spcAft>
                          <a:spcPts val="800"/>
                        </a:spcAft>
                      </a:pPr>
                      <a:r>
                        <a:rPr lang="en-US" sz="900" dirty="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ON</a:t>
                      </a:r>
                      <a:endParaRPr lang="en-US" sz="11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Inuit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Group education and mass media</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Client reminders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culturally safe materials and resources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Provider reminders and recall systems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Mobile screening</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Partnerships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Direct community engagement to co-design programs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All: ✓</a:t>
                      </a:r>
                    </a:p>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Through Indigenous Cancer Care Unit (ICCU), Regional Indigenous Cancer Leads and regional teams, communities are engaged to inform programs/initiatives to improve education and awareness of cancer screening.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ICCU is currently engaged in a study to investigate current correspondence and identify methods to enhance patient reminders. Reminders are sent to all eligible Ontarians through Ontario Health (Cancer Care Ontario)’s cancer screening correspondence letters for both invitations and recalls.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Continued ICCU support for the Cancer Screening Fact Sheets, Toolkit, and awareness postcards/posters which were designed and tailored with and for each First Nation, Inuit and Métis population.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Cancer 101 Video: Ontario Health (Cancer Care Ontario) made this video for First Nations people. The video gives basic cancer information and answers many common questions about cancer. Other groups that helped make the video are CAREX Canada, the Occupational Cancer Research Centre and the Canadian Cancer Society.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Screening Activity Report (SAR) is an online report, which provides screening data to help family doctors improve their cancer screening rates and appropriate follow-up. The report allows family doctors to quickly find specific cancer screening information for each patient, including those who are overdue or have never been screened. In June 2018, the SAR was expanded to the Sioux Lookout Zone, which consists of several First Nations communities, providing non-patient enrollment model physicians and nurses access to their community data. This SAR was developed specifically for the Sioux Lookout municipality and the 27 First Nation communities that reside in the Sioux Lookout Zone.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ICCU and Northwestern Regional Cancer Program in partnership with communities jointly plan community events to provide access to screening through a mobile screening coach in the North West region.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Through the relationships developed and fostered by the ICCU, regional teams have been able to continue working with communities as guided through the Indigenous Cancer Strategy.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ICCU and Cancer Screening are partnering with the Sioux Lookout Regional Health Authority and primary care providers to pilot strategies to improve access to colorectal cancer screening with FIT in Sioux Lookout and Zone communities, to support improvements in colorectal cancer screening participation in SLZ communities and to inform the implementation of these strategies in other populations.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A grant received by Dr. Jill </a:t>
                      </a:r>
                      <a:r>
                        <a:rPr lang="en-US" sz="1000" kern="1200" dirty="0" err="1">
                          <a:solidFill>
                            <a:schemeClr val="tx1"/>
                          </a:solidFill>
                          <a:effectLst/>
                          <a:latin typeface="+mn-lt"/>
                          <a:ea typeface="+mn-ea"/>
                          <a:cs typeface="+mn-cs"/>
                        </a:rPr>
                        <a:t>Tinmouth</a:t>
                      </a:r>
                      <a:r>
                        <a:rPr lang="en-US" sz="1000" kern="1200" dirty="0">
                          <a:solidFill>
                            <a:schemeClr val="tx1"/>
                          </a:solidFill>
                          <a:effectLst/>
                          <a:latin typeface="+mn-lt"/>
                          <a:ea typeface="+mn-ea"/>
                          <a:cs typeface="+mn-cs"/>
                        </a:rPr>
                        <a:t> and Dr. Amanda Shephard (“Catching Cancer Early how well do Ontario screening programs perform for First Nations and Métis persons?”) will provide Ontario Health (Cancer Care Ontario) with strategies to improve participation for First Nations and Métis people and may inform cancer screening recommendations in these populations.</a:t>
                      </a:r>
                    </a:p>
                    <a:p>
                      <a:pPr marL="99695" marR="0">
                        <a:lnSpc>
                          <a:spcPct val="107000"/>
                        </a:lnSpc>
                        <a:spcBef>
                          <a:spcPts val="0"/>
                        </a:spcBef>
                        <a:spcAft>
                          <a:spcPts val="800"/>
                        </a:spcAft>
                      </a:pPr>
                      <a:r>
                        <a:rPr lang="en-US" sz="9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941486"/>
                  </a:ext>
                </a:extLst>
              </a:tr>
            </a:tbl>
          </a:graphicData>
        </a:graphic>
      </p:graphicFrame>
    </p:spTree>
    <p:extLst>
      <p:ext uri="{BB962C8B-B14F-4D97-AF65-F5344CB8AC3E}">
        <p14:creationId xmlns:p14="http://schemas.microsoft.com/office/powerpoint/2010/main" val="2717332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40686" y="233024"/>
            <a:ext cx="10380786" cy="345482"/>
          </a:xfrm>
        </p:spPr>
        <p:txBody>
          <a:bodyPr>
            <a:normAutofit/>
          </a:bodyPr>
          <a:lstStyle/>
          <a:p>
            <a:r>
              <a:rPr lang="en-US" sz="1600" dirty="0"/>
              <a:t>Strategies to Improve Colorectal Screening for First Nations, Inuit, and Métis (3/3)</a:t>
            </a:r>
          </a:p>
        </p:txBody>
      </p:sp>
      <p:graphicFrame>
        <p:nvGraphicFramePr>
          <p:cNvPr id="4" name="Table 3">
            <a:extLst>
              <a:ext uri="{FF2B5EF4-FFF2-40B4-BE49-F238E27FC236}">
                <a16:creationId xmlns:a16="http://schemas.microsoft.com/office/drawing/2014/main" id="{8CB06E7D-4066-D154-A7DD-CE3A8C809EFA}"/>
              </a:ext>
            </a:extLst>
          </p:cNvPr>
          <p:cNvGraphicFramePr>
            <a:graphicFrameLocks noGrp="1"/>
          </p:cNvGraphicFramePr>
          <p:nvPr>
            <p:extLst>
              <p:ext uri="{D42A27DB-BD31-4B8C-83A1-F6EECF244321}">
                <p14:modId xmlns:p14="http://schemas.microsoft.com/office/powerpoint/2010/main" val="1902571308"/>
              </p:ext>
            </p:extLst>
          </p:nvPr>
        </p:nvGraphicFramePr>
        <p:xfrm>
          <a:off x="132863" y="933557"/>
          <a:ext cx="11754338" cy="3716650"/>
        </p:xfrm>
        <a:graphic>
          <a:graphicData uri="http://schemas.openxmlformats.org/drawingml/2006/table">
            <a:tbl>
              <a:tblPr firstRow="1" firstCol="1">
                <a:tableStyleId>{7E9639D4-E3E2-4D34-9284-5A2195B3D0D7}</a:tableStyleId>
              </a:tblPr>
              <a:tblGrid>
                <a:gridCol w="369116">
                  <a:extLst>
                    <a:ext uri="{9D8B030D-6E8A-4147-A177-3AD203B41FA5}">
                      <a16:colId xmlns:a16="http://schemas.microsoft.com/office/drawing/2014/main" val="810654813"/>
                    </a:ext>
                  </a:extLst>
                </a:gridCol>
                <a:gridCol w="1058138">
                  <a:extLst>
                    <a:ext uri="{9D8B030D-6E8A-4147-A177-3AD203B41FA5}">
                      <a16:colId xmlns:a16="http://schemas.microsoft.com/office/drawing/2014/main" val="1051916597"/>
                    </a:ext>
                  </a:extLst>
                </a:gridCol>
                <a:gridCol w="2480437">
                  <a:extLst>
                    <a:ext uri="{9D8B030D-6E8A-4147-A177-3AD203B41FA5}">
                      <a16:colId xmlns:a16="http://schemas.microsoft.com/office/drawing/2014/main" val="1059536983"/>
                    </a:ext>
                  </a:extLst>
                </a:gridCol>
                <a:gridCol w="1899138">
                  <a:extLst>
                    <a:ext uri="{9D8B030D-6E8A-4147-A177-3AD203B41FA5}">
                      <a16:colId xmlns:a16="http://schemas.microsoft.com/office/drawing/2014/main" val="794272471"/>
                    </a:ext>
                  </a:extLst>
                </a:gridCol>
                <a:gridCol w="5947509">
                  <a:extLst>
                    <a:ext uri="{9D8B030D-6E8A-4147-A177-3AD203B41FA5}">
                      <a16:colId xmlns:a16="http://schemas.microsoft.com/office/drawing/2014/main" val="3213459825"/>
                    </a:ext>
                  </a:extLst>
                </a:gridCol>
              </a:tblGrid>
              <a:tr h="264331">
                <a:tc>
                  <a:txBody>
                    <a:bodyPr/>
                    <a:lstStyle/>
                    <a:p>
                      <a:pPr marL="0" marR="0" algn="ctr">
                        <a:lnSpc>
                          <a:spcPct val="107000"/>
                        </a:lnSpc>
                        <a:spcBef>
                          <a:spcPts val="100"/>
                        </a:spcBef>
                        <a:spcAft>
                          <a:spcPts val="100"/>
                        </a:spcAft>
                      </a:pPr>
                      <a:r>
                        <a:rPr lang="en-US" sz="1000" dirty="0">
                          <a:solidFill>
                            <a:srgbClr val="FEFFFE"/>
                          </a:solidFill>
                          <a:effectLst/>
                        </a:rPr>
                        <a:t>P/T</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Intended Audience(s)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100"/>
                        </a:spcBef>
                        <a:spcAft>
                          <a:spcPts val="100"/>
                        </a:spcAft>
                      </a:pPr>
                      <a:r>
                        <a:rPr lang="en-US" sz="1000" dirty="0">
                          <a:solidFill>
                            <a:srgbClr val="FEFFFE"/>
                          </a:solidFill>
                          <a:effectLst/>
                        </a:rPr>
                        <a:t>Strategies used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720"/>
                        </a:spcBef>
                        <a:spcAft>
                          <a:spcPts val="720"/>
                        </a:spcAft>
                      </a:pPr>
                      <a:r>
                        <a:rPr lang="en-US" sz="1000" dirty="0">
                          <a:solidFill>
                            <a:srgbClr val="FEFFFE"/>
                          </a:solidFill>
                          <a:effectLst/>
                        </a:rPr>
                        <a:t>Strategy co-developed with community? </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720"/>
                        </a:spcBef>
                        <a:spcAft>
                          <a:spcPts val="720"/>
                        </a:spcAft>
                      </a:pPr>
                      <a:r>
                        <a:rPr lang="en-US" sz="1000" dirty="0">
                          <a:solidFill>
                            <a:srgbClr val="FEFFFE"/>
                          </a:solidFill>
                          <a:effectLst/>
                        </a:rPr>
                        <a:t>Description of activities to improve screening for First Nations, Inuit, and Métis</a:t>
                      </a:r>
                      <a:endParaRPr lang="en-US" sz="10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21745" marR="21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043728690"/>
                  </a:ext>
                </a:extLst>
              </a:tr>
              <a:tr h="669828">
                <a:tc>
                  <a:txBody>
                    <a:bodyPr/>
                    <a:lstStyle/>
                    <a:p>
                      <a:pPr marL="0" marR="0">
                        <a:lnSpc>
                          <a:spcPct val="107000"/>
                        </a:lnSpc>
                        <a:spcBef>
                          <a:spcPts val="0"/>
                        </a:spcBef>
                        <a:spcAft>
                          <a:spcPts val="100"/>
                        </a:spcAft>
                      </a:pPr>
                      <a:r>
                        <a:rPr lang="en-US" sz="90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NB</a:t>
                      </a:r>
                      <a:endParaRPr lang="en-US" sz="11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Group education</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Leverage learnings from the project ‘Developing Strategies for </a:t>
                      </a:r>
                      <a:r>
                        <a:rPr lang="en-CA" sz="1000" kern="1200" dirty="0" err="1">
                          <a:solidFill>
                            <a:schemeClr val="tx1"/>
                          </a:solidFill>
                          <a:effectLst/>
                          <a:latin typeface="+mn-lt"/>
                          <a:ea typeface="+mn-ea"/>
                          <a:cs typeface="+mn-cs"/>
                        </a:rPr>
                        <a:t>Underscreened</a:t>
                      </a:r>
                      <a:r>
                        <a:rPr lang="en-CA" sz="1000" kern="1200" dirty="0">
                          <a:solidFill>
                            <a:schemeClr val="tx1"/>
                          </a:solidFill>
                          <a:effectLst/>
                          <a:latin typeface="+mn-lt"/>
                          <a:ea typeface="+mn-ea"/>
                          <a:cs typeface="+mn-cs"/>
                        </a:rPr>
                        <a:t> Populations through Community Engagement’.</a:t>
                      </a: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All: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program offers group presentations upon request from First Nations Communities based on education needs for targeted audience.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Leverage learnings from the project ‘Developing Strategies for </a:t>
                      </a:r>
                      <a:r>
                        <a:rPr lang="en-CA" sz="1000" kern="1200" dirty="0" err="1">
                          <a:solidFill>
                            <a:schemeClr val="tx1"/>
                          </a:solidFill>
                          <a:effectLst/>
                          <a:latin typeface="+mn-lt"/>
                          <a:ea typeface="+mn-ea"/>
                          <a:cs typeface="+mn-cs"/>
                        </a:rPr>
                        <a:t>Underscreened</a:t>
                      </a:r>
                      <a:r>
                        <a:rPr lang="en-CA" sz="1000" kern="1200" dirty="0">
                          <a:solidFill>
                            <a:schemeClr val="tx1"/>
                          </a:solidFill>
                          <a:effectLst/>
                          <a:latin typeface="+mn-lt"/>
                          <a:ea typeface="+mn-ea"/>
                          <a:cs typeface="+mn-cs"/>
                        </a:rPr>
                        <a:t> Populations through Community Engagement’.</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0347284"/>
                  </a:ext>
                </a:extLst>
              </a:tr>
              <a:tr h="177152">
                <a:tc>
                  <a:txBody>
                    <a:bodyPr/>
                    <a:lstStyle/>
                    <a:p>
                      <a:pPr marL="0" marR="0">
                        <a:lnSpc>
                          <a:spcPct val="107000"/>
                        </a:lnSpc>
                        <a:spcBef>
                          <a:spcPts val="0"/>
                        </a:spcBef>
                        <a:spcAft>
                          <a:spcPts val="800"/>
                        </a:spcAft>
                      </a:pPr>
                      <a:r>
                        <a:rPr lang="en-US" sz="90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NS</a:t>
                      </a:r>
                      <a:endParaRPr lang="en-US" sz="11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Education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All: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Health fairs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941486"/>
                  </a:ext>
                </a:extLst>
              </a:tr>
              <a:tr h="285037">
                <a:tc>
                  <a:txBody>
                    <a:bodyPr/>
                    <a:lstStyle/>
                    <a:p>
                      <a:pPr marL="0" marR="0">
                        <a:lnSpc>
                          <a:spcPct val="107000"/>
                        </a:lnSpc>
                        <a:spcBef>
                          <a:spcPts val="0"/>
                        </a:spcBef>
                        <a:spcAft>
                          <a:spcPts val="720"/>
                        </a:spcAft>
                      </a:pPr>
                      <a:r>
                        <a:rPr lang="en-US" sz="900" dirty="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PE</a:t>
                      </a:r>
                      <a:endParaRPr lang="en-US" sz="11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Attending community events in person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Attended annual community health care events with joined cancer screening booth in person – stopped during pandemic, March 2020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0466391"/>
                  </a:ext>
                </a:extLst>
              </a:tr>
              <a:tr h="2093603">
                <a:tc>
                  <a:txBody>
                    <a:bodyPr/>
                    <a:lstStyle/>
                    <a:p>
                      <a:pPr marL="0" marR="0">
                        <a:lnSpc>
                          <a:spcPct val="107000"/>
                        </a:lnSpc>
                        <a:spcBef>
                          <a:spcPts val="0"/>
                        </a:spcBef>
                        <a:spcAft>
                          <a:spcPts val="800"/>
                        </a:spcAft>
                      </a:pPr>
                      <a:r>
                        <a:rPr lang="en-US" sz="900" dirty="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NL</a:t>
                      </a:r>
                      <a:endParaRPr lang="en-US" sz="11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First Nations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Inuit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Métis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Participation and engagement with CPAC funded Project for First Nations, Inuit, and Metis within Care </a:t>
                      </a:r>
                      <a:r>
                        <a:rPr lang="en-US" sz="1000" kern="1200" dirty="0" err="1">
                          <a:solidFill>
                            <a:schemeClr val="tx1"/>
                          </a:solidFill>
                          <a:effectLst/>
                          <a:latin typeface="+mn-lt"/>
                          <a:ea typeface="+mn-ea"/>
                          <a:cs typeface="+mn-cs"/>
                        </a:rPr>
                        <a:t>Care</a:t>
                      </a:r>
                      <a:r>
                        <a:rPr lang="en-US" sz="1000" kern="1200" dirty="0">
                          <a:solidFill>
                            <a:schemeClr val="tx1"/>
                          </a:solidFill>
                          <a:effectLst/>
                          <a:latin typeface="+mn-lt"/>
                          <a:ea typeface="+mn-ea"/>
                          <a:cs typeface="+mn-cs"/>
                        </a:rPr>
                        <a:t> Program</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Targeted presentations to health care professionals who provide direct health services to Indigenous populations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translated materials for within the home screening FIT kit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wordless instructions to be used throughout the screening program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Presentations and updates at provincial gatherings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215143"/>
                  </a:ext>
                </a:extLst>
              </a:tr>
            </a:tbl>
          </a:graphicData>
        </a:graphic>
      </p:graphicFrame>
      <p:sp>
        <p:nvSpPr>
          <p:cNvPr id="2" name="TextBox 1">
            <a:extLst>
              <a:ext uri="{FF2B5EF4-FFF2-40B4-BE49-F238E27FC236}">
                <a16:creationId xmlns:a16="http://schemas.microsoft.com/office/drawing/2014/main" id="{07138A5A-A7E8-EA81-F6A8-36963B54EA16}"/>
              </a:ext>
            </a:extLst>
          </p:cNvPr>
          <p:cNvSpPr txBox="1"/>
          <p:nvPr/>
        </p:nvSpPr>
        <p:spPr>
          <a:xfrm>
            <a:off x="70341" y="4650207"/>
            <a:ext cx="11480798" cy="246221"/>
          </a:xfrm>
          <a:prstGeom prst="rect">
            <a:avLst/>
          </a:prstGeom>
          <a:noFill/>
        </p:spPr>
        <p:txBody>
          <a:bodyPr wrap="square">
            <a:spAutoFit/>
          </a:bodyPr>
          <a:lstStyle/>
          <a:p>
            <a:r>
              <a:rPr lang="en-US" sz="1000" dirty="0">
                <a:latin typeface="Calibri" panose="020F0502020204030204" pitchFamily="34" charset="0"/>
                <a:ea typeface="Yu Mincho" panose="02020400000000000000" pitchFamily="18" charset="-128"/>
                <a:cs typeface="Calibri" panose="020F0502020204030204" pitchFamily="34" charset="0"/>
              </a:rPr>
              <a:t>PE: ~Invited/asked to come by community health </a:t>
            </a:r>
            <a:r>
              <a:rPr lang="en-US" sz="1000" dirty="0" err="1">
                <a:latin typeface="Calibri" panose="020F0502020204030204" pitchFamily="34" charset="0"/>
                <a:ea typeface="Yu Mincho" panose="02020400000000000000" pitchFamily="18" charset="-128"/>
                <a:cs typeface="Calibri" panose="020F0502020204030204" pitchFamily="34" charset="0"/>
              </a:rPr>
              <a:t>centres</a:t>
            </a:r>
            <a:endParaRPr lang="en-US" sz="1000" dirty="0">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1882965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512624" y="302368"/>
            <a:ext cx="10380786" cy="345482"/>
          </a:xfrm>
        </p:spPr>
        <p:txBody>
          <a:bodyPr>
            <a:normAutofit/>
          </a:bodyPr>
          <a:lstStyle/>
          <a:p>
            <a:r>
              <a:rPr lang="en-US" sz="1600" dirty="0"/>
              <a:t>Strategies to Improve Screening for Underserved Populations* (1/3)</a:t>
            </a:r>
          </a:p>
        </p:txBody>
      </p:sp>
      <p:graphicFrame>
        <p:nvGraphicFramePr>
          <p:cNvPr id="3" name="Table 2">
            <a:extLst>
              <a:ext uri="{FF2B5EF4-FFF2-40B4-BE49-F238E27FC236}">
                <a16:creationId xmlns:a16="http://schemas.microsoft.com/office/drawing/2014/main" id="{61E6002C-AB80-AFB2-3906-1E28FD05EDF0}"/>
              </a:ext>
            </a:extLst>
          </p:cNvPr>
          <p:cNvGraphicFramePr>
            <a:graphicFrameLocks noGrp="1"/>
          </p:cNvGraphicFramePr>
          <p:nvPr>
            <p:extLst>
              <p:ext uri="{D42A27DB-BD31-4B8C-83A1-F6EECF244321}">
                <p14:modId xmlns:p14="http://schemas.microsoft.com/office/powerpoint/2010/main" val="1788073332"/>
              </p:ext>
            </p:extLst>
          </p:nvPr>
        </p:nvGraphicFramePr>
        <p:xfrm>
          <a:off x="351692" y="812806"/>
          <a:ext cx="11496430" cy="5027933"/>
        </p:xfrm>
        <a:graphic>
          <a:graphicData uri="http://schemas.openxmlformats.org/drawingml/2006/table">
            <a:tbl>
              <a:tblPr firstRow="1" firstCol="1">
                <a:tableStyleId>{7E9639D4-E3E2-4D34-9284-5A2195B3D0D7}</a:tableStyleId>
              </a:tblPr>
              <a:tblGrid>
                <a:gridCol w="734646">
                  <a:extLst>
                    <a:ext uri="{9D8B030D-6E8A-4147-A177-3AD203B41FA5}">
                      <a16:colId xmlns:a16="http://schemas.microsoft.com/office/drawing/2014/main" val="1727381097"/>
                    </a:ext>
                  </a:extLst>
                </a:gridCol>
                <a:gridCol w="1828800">
                  <a:extLst>
                    <a:ext uri="{9D8B030D-6E8A-4147-A177-3AD203B41FA5}">
                      <a16:colId xmlns:a16="http://schemas.microsoft.com/office/drawing/2014/main" val="3560393639"/>
                    </a:ext>
                  </a:extLst>
                </a:gridCol>
                <a:gridCol w="2774462">
                  <a:extLst>
                    <a:ext uri="{9D8B030D-6E8A-4147-A177-3AD203B41FA5}">
                      <a16:colId xmlns:a16="http://schemas.microsoft.com/office/drawing/2014/main" val="1289430155"/>
                    </a:ext>
                  </a:extLst>
                </a:gridCol>
                <a:gridCol w="2008554">
                  <a:extLst>
                    <a:ext uri="{9D8B030D-6E8A-4147-A177-3AD203B41FA5}">
                      <a16:colId xmlns:a16="http://schemas.microsoft.com/office/drawing/2014/main" val="3620734746"/>
                    </a:ext>
                  </a:extLst>
                </a:gridCol>
                <a:gridCol w="4149968">
                  <a:extLst>
                    <a:ext uri="{9D8B030D-6E8A-4147-A177-3AD203B41FA5}">
                      <a16:colId xmlns:a16="http://schemas.microsoft.com/office/drawing/2014/main" val="1483213285"/>
                    </a:ext>
                  </a:extLst>
                </a:gridCol>
              </a:tblGrid>
              <a:tr h="288982">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Jurisdiction</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Intended Audience(s)</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Strategies used (list)</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Strategy co-developed with community?</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Description of activities to improve screening for  underserved populations</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135908592"/>
                  </a:ext>
                </a:extLst>
              </a:tr>
              <a:tr h="1323379">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YT</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Low-income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Immigrants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Racial/ethnic minorities</a:t>
                      </a:r>
                    </a:p>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1000" kern="1200" dirty="0">
                        <a:solidFill>
                          <a:schemeClr val="tx1"/>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Environmental scan to better understand effective intervention to address disparities in cancer screening for people with low income and rural/remote Yukon communities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Overview of organizations in the territory supports </a:t>
                      </a:r>
                      <a:r>
                        <a:rPr lang="en-US" sz="1000" kern="1200" dirty="0">
                          <a:solidFill>
                            <a:schemeClr val="tx1"/>
                          </a:solidFill>
                          <a:effectLst/>
                          <a:latin typeface="+mn-lt"/>
                          <a:ea typeface="+mn-ea"/>
                          <a:cs typeface="+mn-cs"/>
                        </a:rPr>
                        <a:t>Low-income, immigrants,  racial/ethnic minorities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Health care providers volunteer list for participants without a provider  </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 </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err="1">
                          <a:solidFill>
                            <a:schemeClr val="tx1"/>
                          </a:solidFill>
                          <a:effectLst/>
                          <a:latin typeface="+mn-lt"/>
                          <a:ea typeface="+mn-ea"/>
                          <a:cs typeface="+mn-cs"/>
                        </a:rPr>
                        <a:t>ColonCheck</a:t>
                      </a:r>
                      <a:r>
                        <a:rPr lang="en-CA" sz="1000" kern="1200" dirty="0">
                          <a:solidFill>
                            <a:schemeClr val="tx1"/>
                          </a:solidFill>
                          <a:effectLst/>
                          <a:latin typeface="+mn-lt"/>
                          <a:ea typeface="+mn-ea"/>
                          <a:cs typeface="+mn-cs"/>
                        </a:rPr>
                        <a:t> Yukon Disparity Report – areas of consideration: promotion and awareness, health care system (Canada and Yukon), hesitancy and non-participation, client surveys, and Putting People First Report</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Collaborating with other outreach programs to reach individuals who are unable to access the program</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If participant does not have a PCP, the program will refer to a physician who will follow the client throughout screening pathway</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089293"/>
                  </a:ext>
                </a:extLst>
              </a:tr>
              <a:tr h="288982">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NT</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Non-English and Non-French Speakers</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a:solidFill>
                            <a:schemeClr val="tx1"/>
                          </a:solidFill>
                          <a:effectLst/>
                          <a:latin typeface="+mn-lt"/>
                          <a:ea typeface="+mn-ea"/>
                          <a:cs typeface="+mn-cs"/>
                        </a:rPr>
                        <a:t>Development of culturally safe materials and resources</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All: ✓</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a:solidFill>
                            <a:schemeClr val="tx1"/>
                          </a:solidFill>
                          <a:effectLst/>
                          <a:latin typeface="+mn-lt"/>
                          <a:ea typeface="+mn-ea"/>
                          <a:cs typeface="+mn-cs"/>
                        </a:rPr>
                        <a:t>Translated promotional materials, pictograph based instructions with FITs,</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865265"/>
                  </a:ext>
                </a:extLst>
              </a:tr>
              <a:tr h="1387144">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AB</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Low-Income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Immigrants and refugees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Racial or ethnic minorities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Specific cultural groups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Non-English and Non-French speakers</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Education (one on one and group)</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Client invitation and reminders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Media (small and mass)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Provider assessment and feedback</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Healthcare provider cultural competency training</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culturally safe materials and resources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Direct community engagement to co-design programs</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All: ✓</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a:solidFill>
                            <a:schemeClr val="tx1"/>
                          </a:solidFill>
                          <a:effectLst/>
                          <a:latin typeface="+mn-lt"/>
                          <a:ea typeface="+mn-ea"/>
                          <a:cs typeface="+mn-cs"/>
                        </a:rPr>
                        <a:t>Been engaged in a creating health equity project for several years with data identified lower screening subpopulations in northeast Calgary to co-design strategies with the intent to scale and spread effective methods across Alberta</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89834"/>
                  </a:ext>
                </a:extLst>
              </a:tr>
              <a:tr h="141211">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SK</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1000" kern="1200" dirty="0">
                        <a:solidFill>
                          <a:schemeClr val="tx1"/>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1000" kern="1200" dirty="0">
                        <a:solidFill>
                          <a:schemeClr val="tx1"/>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 </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 </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4822254"/>
                  </a:ext>
                </a:extLst>
              </a:tr>
              <a:tr h="1313564">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MB</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Immigrants and refugees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err="1">
                          <a:solidFill>
                            <a:schemeClr val="tx1"/>
                          </a:solidFill>
                          <a:effectLst/>
                          <a:latin typeface="+mn-lt"/>
                          <a:ea typeface="+mn-ea"/>
                          <a:cs typeface="+mn-cs"/>
                        </a:rPr>
                        <a:t>Non-english</a:t>
                      </a:r>
                      <a:r>
                        <a:rPr lang="en-US" sz="1000" kern="1200" dirty="0">
                          <a:solidFill>
                            <a:schemeClr val="tx1"/>
                          </a:solidFill>
                          <a:effectLst/>
                          <a:latin typeface="+mn-lt"/>
                          <a:ea typeface="+mn-ea"/>
                          <a:cs typeface="+mn-cs"/>
                        </a:rPr>
                        <a:t>/French speakers</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Comprehensive letter campaigns that included an insert translated in 17 languages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Interpreter services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Translated resources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Focus testing with Primary care advisory groups, and community groups</a:t>
                      </a:r>
                      <a:endParaRPr lang="en-US" sz="1000" kern="1200" dirty="0">
                        <a:solidFill>
                          <a:schemeClr val="tx1"/>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1000" kern="1200" dirty="0">
                          <a:solidFill>
                            <a:schemeClr val="tx1"/>
                          </a:solidFill>
                          <a:effectLst/>
                          <a:latin typeface="+mn-lt"/>
                          <a:ea typeface="+mn-ea"/>
                          <a:cs typeface="+mn-cs"/>
                        </a:rPr>
                        <a:t>All: ✓</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Including information of available interpreter services and translated documents on most public facing communications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Cancer screening education module created for new international healthcare providers.</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1000" kern="1200" dirty="0">
                          <a:solidFill>
                            <a:schemeClr val="tx1"/>
                          </a:solidFill>
                          <a:effectLst/>
                          <a:latin typeface="+mn-lt"/>
                          <a:ea typeface="+mn-ea"/>
                          <a:cs typeface="+mn-cs"/>
                        </a:rPr>
                        <a:t>Curriculum designed for educators to use with adults with low literacy – curriculum found on screening website</a:t>
                      </a:r>
                      <a:endParaRPr lang="en-US" sz="1000" kern="1200" dirty="0">
                        <a:solidFill>
                          <a:schemeClr val="tx1"/>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4733907"/>
                  </a:ext>
                </a:extLst>
              </a:tr>
            </a:tbl>
          </a:graphicData>
        </a:graphic>
      </p:graphicFrame>
      <p:sp>
        <p:nvSpPr>
          <p:cNvPr id="4" name="TextBox 3">
            <a:extLst>
              <a:ext uri="{FF2B5EF4-FFF2-40B4-BE49-F238E27FC236}">
                <a16:creationId xmlns:a16="http://schemas.microsoft.com/office/drawing/2014/main" id="{F22A8C92-06F2-522A-888E-A87F3B6F75BA}"/>
              </a:ext>
            </a:extLst>
          </p:cNvPr>
          <p:cNvSpPr txBox="1"/>
          <p:nvPr/>
        </p:nvSpPr>
        <p:spPr>
          <a:xfrm>
            <a:off x="351692" y="6096622"/>
            <a:ext cx="11321609" cy="230832"/>
          </a:xfrm>
          <a:prstGeom prst="rect">
            <a:avLst/>
          </a:prstGeom>
          <a:noFill/>
        </p:spPr>
        <p:txBody>
          <a:bodyPr wrap="square">
            <a:spAutoFit/>
          </a:bodyPr>
          <a:lstStyle/>
          <a:p>
            <a:r>
              <a:rPr lang="en-US" sz="900" dirty="0">
                <a:latin typeface="Calibri" panose="020F0502020204030204" pitchFamily="34" charset="0"/>
                <a:ea typeface="Yu Mincho" panose="02020400000000000000" pitchFamily="18" charset="-128"/>
                <a:cs typeface="Calibri" panose="020F0502020204030204" pitchFamily="34" charset="0"/>
              </a:rPr>
              <a:t>*Quebec does not have an organized screening program available so there are no concerted strategies in place. Each health institution is responsible for implementing the appropriate strategies to reach out to the population it serves</a:t>
            </a:r>
          </a:p>
        </p:txBody>
      </p:sp>
    </p:spTree>
    <p:extLst>
      <p:ext uri="{BB962C8B-B14F-4D97-AF65-F5344CB8AC3E}">
        <p14:creationId xmlns:p14="http://schemas.microsoft.com/office/powerpoint/2010/main" val="3189498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543885" y="304975"/>
            <a:ext cx="10380786" cy="345482"/>
          </a:xfrm>
        </p:spPr>
        <p:txBody>
          <a:bodyPr>
            <a:normAutofit/>
          </a:bodyPr>
          <a:lstStyle/>
          <a:p>
            <a:r>
              <a:rPr lang="en-US" sz="1600" dirty="0"/>
              <a:t>Strategies to Improve Screening for Underserved Populations (2/3)</a:t>
            </a:r>
          </a:p>
        </p:txBody>
      </p:sp>
      <p:graphicFrame>
        <p:nvGraphicFramePr>
          <p:cNvPr id="3" name="Table 2">
            <a:extLst>
              <a:ext uri="{FF2B5EF4-FFF2-40B4-BE49-F238E27FC236}">
                <a16:creationId xmlns:a16="http://schemas.microsoft.com/office/drawing/2014/main" id="{61E6002C-AB80-AFB2-3906-1E28FD05EDF0}"/>
              </a:ext>
            </a:extLst>
          </p:cNvPr>
          <p:cNvGraphicFramePr>
            <a:graphicFrameLocks noGrp="1"/>
          </p:cNvGraphicFramePr>
          <p:nvPr>
            <p:extLst>
              <p:ext uri="{D42A27DB-BD31-4B8C-83A1-F6EECF244321}">
                <p14:modId xmlns:p14="http://schemas.microsoft.com/office/powerpoint/2010/main" val="4104779811"/>
              </p:ext>
            </p:extLst>
          </p:nvPr>
        </p:nvGraphicFramePr>
        <p:xfrm>
          <a:off x="351692" y="812806"/>
          <a:ext cx="11496430" cy="5196459"/>
        </p:xfrm>
        <a:graphic>
          <a:graphicData uri="http://schemas.openxmlformats.org/drawingml/2006/table">
            <a:tbl>
              <a:tblPr firstRow="1" firstCol="1">
                <a:tableStyleId>{7E9639D4-E3E2-4D34-9284-5A2195B3D0D7}</a:tableStyleId>
              </a:tblPr>
              <a:tblGrid>
                <a:gridCol w="500185">
                  <a:extLst>
                    <a:ext uri="{9D8B030D-6E8A-4147-A177-3AD203B41FA5}">
                      <a16:colId xmlns:a16="http://schemas.microsoft.com/office/drawing/2014/main" val="1727381097"/>
                    </a:ext>
                  </a:extLst>
                </a:gridCol>
                <a:gridCol w="1602154">
                  <a:extLst>
                    <a:ext uri="{9D8B030D-6E8A-4147-A177-3AD203B41FA5}">
                      <a16:colId xmlns:a16="http://schemas.microsoft.com/office/drawing/2014/main" val="3560393639"/>
                    </a:ext>
                  </a:extLst>
                </a:gridCol>
                <a:gridCol w="1672492">
                  <a:extLst>
                    <a:ext uri="{9D8B030D-6E8A-4147-A177-3AD203B41FA5}">
                      <a16:colId xmlns:a16="http://schemas.microsoft.com/office/drawing/2014/main" val="1289430155"/>
                    </a:ext>
                  </a:extLst>
                </a:gridCol>
                <a:gridCol w="1375508">
                  <a:extLst>
                    <a:ext uri="{9D8B030D-6E8A-4147-A177-3AD203B41FA5}">
                      <a16:colId xmlns:a16="http://schemas.microsoft.com/office/drawing/2014/main" val="3620734746"/>
                    </a:ext>
                  </a:extLst>
                </a:gridCol>
                <a:gridCol w="6346091">
                  <a:extLst>
                    <a:ext uri="{9D8B030D-6E8A-4147-A177-3AD203B41FA5}">
                      <a16:colId xmlns:a16="http://schemas.microsoft.com/office/drawing/2014/main" val="1483213285"/>
                    </a:ext>
                  </a:extLst>
                </a:gridCol>
              </a:tblGrid>
              <a:tr h="111479">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P/T</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Intended Audience(s)</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Strategies used (list)</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Strategy co-developed with community?</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Description of activities to improve screening for  underserved populations</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135908592"/>
                  </a:ext>
                </a:extLst>
              </a:tr>
              <a:tr h="1533343">
                <a:tc>
                  <a:txBody>
                    <a:bodyPr/>
                    <a:lstStyle/>
                    <a:p>
                      <a:pPr marL="0" marR="0" algn="ctr">
                        <a:lnSpc>
                          <a:spcPct val="107000"/>
                        </a:lnSpc>
                        <a:spcBef>
                          <a:spcPts val="0"/>
                        </a:spcBef>
                        <a:spcAft>
                          <a:spcPts val="100"/>
                        </a:spcAft>
                      </a:pPr>
                      <a:r>
                        <a:rPr lang="en-US" sz="900" b="1" dirty="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ON</a:t>
                      </a:r>
                      <a:endParaRPr lang="en-US" sz="11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Under and never screened</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Men</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Never and under screened populations or populations who are not attached to PCPs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Sioux Lookout Zone First Nations communities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People who missed their routine cancer screening test due to COVID-19</a:t>
                      </a:r>
                      <a:br>
                        <a:rPr lang="en-US" sz="1000" kern="1200" dirty="0">
                          <a:solidFill>
                            <a:schemeClr val="tx1"/>
                          </a:solidFill>
                          <a:effectLst/>
                          <a:latin typeface="+mn-lt"/>
                          <a:ea typeface="+mn-ea"/>
                          <a:cs typeface="+mn-cs"/>
                        </a:rPr>
                      </a:b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Reminder correspondence</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Targeted correspondence</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Mobile screening coaches</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Planned pilot program to improve access to the FIT </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Changes to correspondence eligibility</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Screening awareness campaign</a:t>
                      </a:r>
                    </a:p>
                    <a:p>
                      <a:pPr marL="0" marR="0" lvl="0" algn="l" defTabSz="914400" rtl="0" eaLnBrk="1" latinLnBrk="0" hangingPunct="1">
                        <a:lnSpc>
                          <a:spcPct val="107000"/>
                        </a:lnSpc>
                        <a:spcBef>
                          <a:spcPts val="0"/>
                        </a:spcBef>
                        <a:spcAft>
                          <a:spcPts val="0"/>
                        </a:spcAft>
                        <a:buFont typeface="Arial" panose="020B0604020202020204" pitchFamily="34" charset="0"/>
                        <a:tabLst>
                          <a:tab pos="5280025" algn="l"/>
                        </a:tabLst>
                      </a:pPr>
                      <a:r>
                        <a:rPr lang="en-US" sz="10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No</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No</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No</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No^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program sends invitations to people who are overdue to screening (i.e., non or infrequent responders) every 2 years who are ages of 50-74.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In 2019, Cancer Care Ontario implemented invitation letters with targeted messaging for men. The initiative was based on the findings from a randomized controlled trial showing that male-specific letters resulted in an increase in colorectal cancer screening participation in men.</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Mobile coaches in select regions (North West, Hamilton Niagara Haldimand Brant) provide screening services to people who do not have a PCP or face barriers accessing existing screening services (due to transportation or other barriers)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A pilot is being planned to explore access to and support improvements in colorectal cancer screening by having FIT kit inventory available at nursing stations and health </a:t>
                      </a:r>
                      <a:r>
                        <a:rPr lang="en-US" sz="1000" kern="1200" dirty="0" err="1">
                          <a:solidFill>
                            <a:schemeClr val="tx1"/>
                          </a:solidFill>
                          <a:effectLst/>
                          <a:latin typeface="+mn-lt"/>
                          <a:ea typeface="+mn-ea"/>
                          <a:cs typeface="+mn-cs"/>
                        </a:rPr>
                        <a:t>centres</a:t>
                      </a:r>
                      <a:r>
                        <a:rPr lang="en-US" sz="1000" kern="1200" dirty="0">
                          <a:solidFill>
                            <a:schemeClr val="tx1"/>
                          </a:solidFill>
                          <a:effectLst/>
                          <a:latin typeface="+mn-lt"/>
                          <a:ea typeface="+mn-ea"/>
                          <a:cs typeface="+mn-cs"/>
                        </a:rPr>
                        <a:t>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Ontario Ministry of Health issued a directive to pause non-essential services in the spring of 2020, including screening, as a result of the COVID-19 pandemic. This included a pause in invitation and recall letters, which gradually resumed beginning in December 2020. Recognizing that people who were 74 during the correspondence pause may have since turned 75 (and would no longer be eligible to receive letters within our typical correspondence campaign), the upper age limit for invitation and recall letter correspondence campaigns was extended to by one year to ensure those who did not screen due to the pandemic receive notifications to screen</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 The Ontario’s Ministry of Health will be leading a public campaign to remind people about the importance of regular cancer screening in September 2021 and have provided Ontario Health (Cancer Care Ontario) with funding to develop additional strategies to support the resumption of screening.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089293"/>
                  </a:ext>
                </a:extLst>
              </a:tr>
              <a:tr h="211551">
                <a:tc>
                  <a:txBody>
                    <a:bodyPr/>
                    <a:lstStyle/>
                    <a:p>
                      <a:pPr marL="0" marR="0" algn="ctr">
                        <a:lnSpc>
                          <a:spcPct val="107000"/>
                        </a:lnSpc>
                        <a:spcBef>
                          <a:spcPts val="0"/>
                        </a:spcBef>
                        <a:spcAft>
                          <a:spcPts val="800"/>
                        </a:spcAft>
                      </a:pPr>
                      <a:r>
                        <a:rPr lang="en-US" sz="900" b="1" dirty="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NB</a:t>
                      </a:r>
                      <a:endParaRPr lang="en-US" sz="11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People without a primary care provider</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Specific cultural groups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Low-Income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Specific geographic areas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Program offers colon screening kits to eligible people without a provider referral.  </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Target education to multicultural community groups. </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Eliminate costs of bowel preparation product. </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Target strategies to improve participation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No</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No</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10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Participants can request a screening kit regardless of having a primary care provider.</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program offers group presentations upon request from multicultural community groups based on education needs for targeted audience.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The p</a:t>
                      </a:r>
                      <a:r>
                        <a:rPr lang="en-CA" sz="1000" kern="1200" dirty="0" err="1">
                          <a:solidFill>
                            <a:schemeClr val="tx1"/>
                          </a:solidFill>
                          <a:effectLst/>
                          <a:latin typeface="+mn-lt"/>
                          <a:ea typeface="+mn-ea"/>
                          <a:cs typeface="+mn-cs"/>
                        </a:rPr>
                        <a:t>rogram</a:t>
                      </a:r>
                      <a:r>
                        <a:rPr lang="en-CA" sz="1000" kern="1200" dirty="0">
                          <a:solidFill>
                            <a:schemeClr val="tx1"/>
                          </a:solidFill>
                          <a:effectLst/>
                          <a:latin typeface="+mn-lt"/>
                          <a:ea typeface="+mn-ea"/>
                          <a:cs typeface="+mn-cs"/>
                        </a:rPr>
                        <a:t> will provide bowel preparation products to those who are unable to purchase.</a:t>
                      </a:r>
                      <a:endParaRPr lang="en-US" sz="10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Using GIS mapping, the program is able to identify areas of low participation in order to further assess community needs and services.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865265"/>
                  </a:ext>
                </a:extLst>
              </a:tr>
            </a:tbl>
          </a:graphicData>
        </a:graphic>
      </p:graphicFrame>
      <p:sp>
        <p:nvSpPr>
          <p:cNvPr id="4" name="TextBox 3">
            <a:extLst>
              <a:ext uri="{FF2B5EF4-FFF2-40B4-BE49-F238E27FC236}">
                <a16:creationId xmlns:a16="http://schemas.microsoft.com/office/drawing/2014/main" id="{CF176409-0075-351C-3CF6-A124EDC609B8}"/>
              </a:ext>
            </a:extLst>
          </p:cNvPr>
          <p:cNvSpPr txBox="1"/>
          <p:nvPr/>
        </p:nvSpPr>
        <p:spPr>
          <a:xfrm>
            <a:off x="351692" y="6045194"/>
            <a:ext cx="11321609" cy="230832"/>
          </a:xfrm>
          <a:prstGeom prst="rect">
            <a:avLst/>
          </a:prstGeom>
          <a:noFill/>
        </p:spPr>
        <p:txBody>
          <a:bodyPr wrap="square">
            <a:spAutoFit/>
          </a:bodyPr>
          <a:lstStyle/>
          <a:p>
            <a:r>
              <a:rPr lang="en-US" sz="900" dirty="0">
                <a:latin typeface="Calibri" panose="020F0502020204030204" pitchFamily="34" charset="0"/>
                <a:ea typeface="Yu Mincho" panose="02020400000000000000" pitchFamily="18" charset="-128"/>
                <a:cs typeface="Calibri" panose="020F0502020204030204" pitchFamily="34" charset="0"/>
              </a:rPr>
              <a:t>ON: ^Developed in consultation with primary care providers </a:t>
            </a:r>
          </a:p>
        </p:txBody>
      </p:sp>
    </p:spTree>
    <p:extLst>
      <p:ext uri="{BB962C8B-B14F-4D97-AF65-F5344CB8AC3E}">
        <p14:creationId xmlns:p14="http://schemas.microsoft.com/office/powerpoint/2010/main" val="1991404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57916" y="287732"/>
            <a:ext cx="10380786" cy="345482"/>
          </a:xfrm>
        </p:spPr>
        <p:txBody>
          <a:bodyPr>
            <a:normAutofit/>
          </a:bodyPr>
          <a:lstStyle/>
          <a:p>
            <a:r>
              <a:rPr lang="en-US" sz="1600" dirty="0"/>
              <a:t>Strategies to Improve Screening for Underserved Populations (3/3)</a:t>
            </a:r>
          </a:p>
        </p:txBody>
      </p:sp>
      <p:graphicFrame>
        <p:nvGraphicFramePr>
          <p:cNvPr id="3" name="Table 2">
            <a:extLst>
              <a:ext uri="{FF2B5EF4-FFF2-40B4-BE49-F238E27FC236}">
                <a16:creationId xmlns:a16="http://schemas.microsoft.com/office/drawing/2014/main" id="{61E6002C-AB80-AFB2-3906-1E28FD05EDF0}"/>
              </a:ext>
            </a:extLst>
          </p:cNvPr>
          <p:cNvGraphicFramePr>
            <a:graphicFrameLocks noGrp="1"/>
          </p:cNvGraphicFramePr>
          <p:nvPr>
            <p:extLst>
              <p:ext uri="{D42A27DB-BD31-4B8C-83A1-F6EECF244321}">
                <p14:modId xmlns:p14="http://schemas.microsoft.com/office/powerpoint/2010/main" val="1875989641"/>
              </p:ext>
            </p:extLst>
          </p:nvPr>
        </p:nvGraphicFramePr>
        <p:xfrm>
          <a:off x="257908" y="856096"/>
          <a:ext cx="11496430" cy="4210812"/>
        </p:xfrm>
        <a:graphic>
          <a:graphicData uri="http://schemas.openxmlformats.org/drawingml/2006/table">
            <a:tbl>
              <a:tblPr firstRow="1" firstCol="1">
                <a:tableStyleId>{7E9639D4-E3E2-4D34-9284-5A2195B3D0D7}</a:tableStyleId>
              </a:tblPr>
              <a:tblGrid>
                <a:gridCol w="500185">
                  <a:extLst>
                    <a:ext uri="{9D8B030D-6E8A-4147-A177-3AD203B41FA5}">
                      <a16:colId xmlns:a16="http://schemas.microsoft.com/office/drawing/2014/main" val="1727381097"/>
                    </a:ext>
                  </a:extLst>
                </a:gridCol>
                <a:gridCol w="1602154">
                  <a:extLst>
                    <a:ext uri="{9D8B030D-6E8A-4147-A177-3AD203B41FA5}">
                      <a16:colId xmlns:a16="http://schemas.microsoft.com/office/drawing/2014/main" val="3560393639"/>
                    </a:ext>
                  </a:extLst>
                </a:gridCol>
                <a:gridCol w="2141415">
                  <a:extLst>
                    <a:ext uri="{9D8B030D-6E8A-4147-A177-3AD203B41FA5}">
                      <a16:colId xmlns:a16="http://schemas.microsoft.com/office/drawing/2014/main" val="1289430155"/>
                    </a:ext>
                  </a:extLst>
                </a:gridCol>
                <a:gridCol w="1375508">
                  <a:extLst>
                    <a:ext uri="{9D8B030D-6E8A-4147-A177-3AD203B41FA5}">
                      <a16:colId xmlns:a16="http://schemas.microsoft.com/office/drawing/2014/main" val="3620734746"/>
                    </a:ext>
                  </a:extLst>
                </a:gridCol>
                <a:gridCol w="5877168">
                  <a:extLst>
                    <a:ext uri="{9D8B030D-6E8A-4147-A177-3AD203B41FA5}">
                      <a16:colId xmlns:a16="http://schemas.microsoft.com/office/drawing/2014/main" val="1483213285"/>
                    </a:ext>
                  </a:extLst>
                </a:gridCol>
              </a:tblGrid>
              <a:tr h="119300">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latin typeface="+mn-lt"/>
                          <a:ea typeface="+mn-ea"/>
                          <a:cs typeface="+mn-cs"/>
                        </a:rPr>
                        <a:t>P/T</a:t>
                      </a: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Intended Audience(s)</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Strategies used (list)</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rPr>
                        <a:t>Strategy co-developed with community?</a:t>
                      </a:r>
                      <a:endParaRPr lang="en-US" sz="1000" b="1" kern="120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rPr>
                        <a:t>Description of activities to improve screening for  underserved populations</a:t>
                      </a:r>
                      <a:endParaRPr lang="en-US" sz="1000" b="1" kern="1200" dirty="0">
                        <a:solidFill>
                          <a:srgbClr val="FEFFFE"/>
                        </a:solidFill>
                        <a:effectLst/>
                        <a:latin typeface="+mn-lt"/>
                        <a:ea typeface="+mn-ea"/>
                        <a:cs typeface="+mn-cs"/>
                      </a:endParaRPr>
                    </a:p>
                  </a:txBody>
                  <a:tcPr marL="25685" marR="256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135908592"/>
                  </a:ext>
                </a:extLst>
              </a:tr>
              <a:tr h="480386">
                <a:tc>
                  <a:txBody>
                    <a:bodyPr/>
                    <a:lstStyle/>
                    <a:p>
                      <a:pPr marL="0" marR="0" algn="ctr" defTabSz="914400" rtl="0" eaLnBrk="1" latinLnBrk="0" hangingPunct="1">
                        <a:lnSpc>
                          <a:spcPct val="107000"/>
                        </a:lnSpc>
                        <a:spcBef>
                          <a:spcPts val="100"/>
                        </a:spcBef>
                        <a:spcAft>
                          <a:spcPts val="100"/>
                        </a:spcAft>
                      </a:pPr>
                      <a:r>
                        <a:rPr lang="en-US" sz="1000" b="1" kern="1200">
                          <a:solidFill>
                            <a:srgbClr val="FEFFFE"/>
                          </a:solidFill>
                          <a:effectLst/>
                          <a:latin typeface="+mn-lt"/>
                          <a:ea typeface="+mn-ea"/>
                          <a:cs typeface="+mn-cs"/>
                        </a:rPr>
                        <a:t>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Immigrants and refugees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Racial or ethnic minorities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a:solidFill>
                            <a:schemeClr val="tx1"/>
                          </a:solidFill>
                          <a:effectLst/>
                          <a:latin typeface="+mn-lt"/>
                          <a:ea typeface="+mn-ea"/>
                          <a:cs typeface="+mn-cs"/>
                        </a:rPr>
                        <a:t>Education sessions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lvl="0" indent="0" algn="l" defTabSz="914400" rtl="0" eaLnBrk="1" fontAlgn="auto" latinLnBrk="0" hangingPunct="1">
                        <a:lnSpc>
                          <a:spcPct val="107000"/>
                        </a:lnSpc>
                        <a:spcBef>
                          <a:spcPts val="0"/>
                        </a:spcBef>
                        <a:spcAft>
                          <a:spcPts val="800"/>
                        </a:spcAft>
                        <a:buClrTx/>
                        <a:buSzTx/>
                        <a:buFontTx/>
                        <a:buNone/>
                        <a:tabLst/>
                        <a:defRPr/>
                      </a:pPr>
                      <a:r>
                        <a:rPr lang="en-US" sz="900" b="1" dirty="0">
                          <a:solidFill>
                            <a:srgbClr val="FFFFFF"/>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1100" kern="1200" dirty="0">
                          <a:solidFill>
                            <a:schemeClr val="tx1"/>
                          </a:solidFill>
                          <a:effectLst/>
                          <a:latin typeface="+mn-lt"/>
                          <a:ea typeface="+mn-ea"/>
                          <a:cs typeface="+mn-cs"/>
                        </a:rPr>
                        <a:t>✓</a:t>
                      </a:r>
                    </a:p>
                    <a:p>
                      <a:pPr marL="99695" marR="0">
                        <a:lnSpc>
                          <a:spcPct val="107000"/>
                        </a:lnSpc>
                        <a:spcBef>
                          <a:spcPts val="0"/>
                        </a:spcBef>
                        <a:spcAft>
                          <a:spcPts val="800"/>
                        </a:spcAft>
                      </a:pPr>
                      <a:endParaRPr lang="en-US" sz="11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Presentations on importance of screening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089293"/>
                  </a:ext>
                </a:extLst>
              </a:tr>
              <a:tr h="211551">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latin typeface="+mn-lt"/>
                          <a:ea typeface="+mn-ea"/>
                          <a:cs typeface="+mn-cs"/>
                        </a:rPr>
                        <a:t>PE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Immigrants and refugees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People without a primary care provider</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Non-English and Non-French Speakers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Cancer Screening brochures sent to Newcomers Association</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Cancer Screening brochures and letters available in English and French,</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Brochures Reviewed for plain language.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Recruitment regardless of physician status (affiliated, unaffiliated)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9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10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Connect participants without a PCP to a nurse practitioner for follow up on a positive FIT.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865265"/>
                  </a:ext>
                </a:extLst>
              </a:tr>
              <a:tr h="211551">
                <a:tc>
                  <a:txBody>
                    <a:bodyPr/>
                    <a:lstStyle/>
                    <a:p>
                      <a:pPr marL="0" marR="0" algn="ctr" defTabSz="914400" rtl="0" eaLnBrk="1" latinLnBrk="0" hangingPunct="1">
                        <a:lnSpc>
                          <a:spcPct val="107000"/>
                        </a:lnSpc>
                        <a:spcBef>
                          <a:spcPts val="100"/>
                        </a:spcBef>
                        <a:spcAft>
                          <a:spcPts val="100"/>
                        </a:spcAft>
                      </a:pPr>
                      <a:r>
                        <a:rPr lang="en-US" sz="1000" b="1" kern="1200" dirty="0">
                          <a:solidFill>
                            <a:srgbClr val="FEFFFE"/>
                          </a:solidFill>
                          <a:effectLst/>
                          <a:latin typeface="+mn-lt"/>
                          <a:ea typeface="+mn-ea"/>
                          <a:cs typeface="+mn-cs"/>
                        </a:rPr>
                        <a:t>NL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New-Canadians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Immigrants and refugees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Low income</a:t>
                      </a:r>
                    </a:p>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Collaboration and education to Primary Care Providers and community groups that work with Immigrant, refugee and low income populations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Provision of programmatic educations and promotions materials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chemeClr val="tx1"/>
                          </a:solidFill>
                          <a:effectLst/>
                          <a:latin typeface="+mn-lt"/>
                          <a:ea typeface="+mn-ea"/>
                          <a:cs typeface="+mn-cs"/>
                        </a:rPr>
                        <a:t>Development of wordless instructions to be used throughout the screening program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695" marR="0">
                        <a:lnSpc>
                          <a:spcPct val="107000"/>
                        </a:lnSpc>
                        <a:spcBef>
                          <a:spcPts val="0"/>
                        </a:spcBef>
                        <a:spcAft>
                          <a:spcPts val="800"/>
                        </a:spcAft>
                      </a:pPr>
                      <a:r>
                        <a:rPr lang="en-US" sz="9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10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464521"/>
                  </a:ext>
                </a:extLst>
              </a:tr>
            </a:tbl>
          </a:graphicData>
        </a:graphic>
      </p:graphicFrame>
      <p:sp>
        <p:nvSpPr>
          <p:cNvPr id="4" name="TextBox 3">
            <a:extLst>
              <a:ext uri="{FF2B5EF4-FFF2-40B4-BE49-F238E27FC236}">
                <a16:creationId xmlns:a16="http://schemas.microsoft.com/office/drawing/2014/main" id="{7EB26470-896B-2DD0-0586-F98B876D6E6C}"/>
              </a:ext>
            </a:extLst>
          </p:cNvPr>
          <p:cNvSpPr txBox="1"/>
          <p:nvPr/>
        </p:nvSpPr>
        <p:spPr>
          <a:xfrm>
            <a:off x="4095262" y="4461424"/>
            <a:ext cx="11496430" cy="382156"/>
          </a:xfrm>
          <a:prstGeom prst="rect">
            <a:avLst/>
          </a:prstGeom>
          <a:noFill/>
        </p:spPr>
        <p:txBody>
          <a:bodyPr wrap="square">
            <a:spAutoFit/>
          </a:bodyPr>
          <a:lstStyle/>
          <a:p>
            <a:pPr marR="0">
              <a:lnSpc>
                <a:spcPct val="107000"/>
              </a:lnSpc>
              <a:spcBef>
                <a:spcPts val="300"/>
              </a:spcBef>
              <a:spcAft>
                <a:spcPts val="800"/>
              </a:spcAft>
            </a:pPr>
            <a:br>
              <a:rPr lang="en-US" sz="900" dirty="0">
                <a:latin typeface="Calibri" panose="020F0502020204030204" pitchFamily="34" charset="0"/>
                <a:ea typeface="Yu Mincho" panose="02020400000000000000" pitchFamily="18" charset="-128"/>
                <a:cs typeface="Calibri" panose="020F0502020204030204" pitchFamily="34" charset="0"/>
              </a:rPr>
            </a:br>
            <a:endParaRPr lang="en-US" sz="900" dirty="0">
              <a:latin typeface="Calibri" panose="020F0502020204030204" pitchFamily="34" charset="0"/>
              <a:ea typeface="Yu Mincho" panose="02020400000000000000" pitchFamily="18" charset="-128"/>
              <a:cs typeface="Calibri" panose="020F0502020204030204" pitchFamily="34" charset="0"/>
            </a:endParaRPr>
          </a:p>
        </p:txBody>
      </p:sp>
      <p:sp>
        <p:nvSpPr>
          <p:cNvPr id="5" name="TextBox 4">
            <a:extLst>
              <a:ext uri="{FF2B5EF4-FFF2-40B4-BE49-F238E27FC236}">
                <a16:creationId xmlns:a16="http://schemas.microsoft.com/office/drawing/2014/main" id="{17E071BE-1F53-666D-BFED-7AE74E552259}"/>
              </a:ext>
            </a:extLst>
          </p:cNvPr>
          <p:cNvSpPr txBox="1"/>
          <p:nvPr/>
        </p:nvSpPr>
        <p:spPr>
          <a:xfrm>
            <a:off x="257908" y="5174374"/>
            <a:ext cx="11321609" cy="230832"/>
          </a:xfrm>
          <a:prstGeom prst="rect">
            <a:avLst/>
          </a:prstGeom>
          <a:noFill/>
        </p:spPr>
        <p:txBody>
          <a:bodyPr wrap="square">
            <a:spAutoFit/>
          </a:bodyPr>
          <a:lstStyle/>
          <a:p>
            <a:r>
              <a:rPr lang="en-US" sz="900" dirty="0">
                <a:latin typeface="Calibri" panose="020F0502020204030204" pitchFamily="34" charset="0"/>
                <a:ea typeface="Yu Mincho" panose="02020400000000000000" pitchFamily="18" charset="-128"/>
                <a:cs typeface="Calibri" panose="020F0502020204030204" pitchFamily="34" charset="0"/>
              </a:rPr>
              <a:t>NS: ~Program currently participating in a study to investigate whether racialized groups participate in the Colon Cancer Prevention Program disproportionately compared to others.</a:t>
            </a:r>
          </a:p>
        </p:txBody>
      </p:sp>
    </p:spTree>
    <p:extLst>
      <p:ext uri="{BB962C8B-B14F-4D97-AF65-F5344CB8AC3E}">
        <p14:creationId xmlns:p14="http://schemas.microsoft.com/office/powerpoint/2010/main" val="2270234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57908" y="279916"/>
            <a:ext cx="10380786" cy="345482"/>
          </a:xfrm>
        </p:spPr>
        <p:txBody>
          <a:bodyPr>
            <a:normAutofit/>
          </a:bodyPr>
          <a:lstStyle/>
          <a:p>
            <a:r>
              <a:rPr lang="en-US" sz="1600" dirty="0"/>
              <a:t>Strategies to Improve Screening for Rural and Remote Populations* (1/2)</a:t>
            </a:r>
          </a:p>
        </p:txBody>
      </p:sp>
      <p:graphicFrame>
        <p:nvGraphicFramePr>
          <p:cNvPr id="2" name="Table 1">
            <a:extLst>
              <a:ext uri="{FF2B5EF4-FFF2-40B4-BE49-F238E27FC236}">
                <a16:creationId xmlns:a16="http://schemas.microsoft.com/office/drawing/2014/main" id="{8A7B2021-373C-5469-8B53-B435A27860A6}"/>
              </a:ext>
            </a:extLst>
          </p:cNvPr>
          <p:cNvGraphicFramePr>
            <a:graphicFrameLocks noGrp="1"/>
          </p:cNvGraphicFramePr>
          <p:nvPr>
            <p:extLst>
              <p:ext uri="{D42A27DB-BD31-4B8C-83A1-F6EECF244321}">
                <p14:modId xmlns:p14="http://schemas.microsoft.com/office/powerpoint/2010/main" val="3287086503"/>
              </p:ext>
            </p:extLst>
          </p:nvPr>
        </p:nvGraphicFramePr>
        <p:xfrm>
          <a:off x="336062" y="897205"/>
          <a:ext cx="11199447" cy="5366150"/>
        </p:xfrm>
        <a:graphic>
          <a:graphicData uri="http://schemas.openxmlformats.org/drawingml/2006/table">
            <a:tbl>
              <a:tblPr firstRow="1" firstCol="1">
                <a:tableStyleId>{7E9639D4-E3E2-4D34-9284-5A2195B3D0D7}</a:tableStyleId>
              </a:tblPr>
              <a:tblGrid>
                <a:gridCol w="429846">
                  <a:extLst>
                    <a:ext uri="{9D8B030D-6E8A-4147-A177-3AD203B41FA5}">
                      <a16:colId xmlns:a16="http://schemas.microsoft.com/office/drawing/2014/main" val="151732086"/>
                    </a:ext>
                  </a:extLst>
                </a:gridCol>
                <a:gridCol w="3438769">
                  <a:extLst>
                    <a:ext uri="{9D8B030D-6E8A-4147-A177-3AD203B41FA5}">
                      <a16:colId xmlns:a16="http://schemas.microsoft.com/office/drawing/2014/main" val="4216875367"/>
                    </a:ext>
                  </a:extLst>
                </a:gridCol>
                <a:gridCol w="1617785">
                  <a:extLst>
                    <a:ext uri="{9D8B030D-6E8A-4147-A177-3AD203B41FA5}">
                      <a16:colId xmlns:a16="http://schemas.microsoft.com/office/drawing/2014/main" val="3858830596"/>
                    </a:ext>
                  </a:extLst>
                </a:gridCol>
                <a:gridCol w="5713047">
                  <a:extLst>
                    <a:ext uri="{9D8B030D-6E8A-4147-A177-3AD203B41FA5}">
                      <a16:colId xmlns:a16="http://schemas.microsoft.com/office/drawing/2014/main" val="1140312002"/>
                    </a:ext>
                  </a:extLst>
                </a:gridCol>
              </a:tblGrid>
              <a:tr h="268629">
                <a:tc>
                  <a:txBody>
                    <a:bodyPr/>
                    <a:lstStyle/>
                    <a:p>
                      <a:pPr marL="0" marR="0" algn="ctr">
                        <a:lnSpc>
                          <a:spcPct val="107000"/>
                        </a:lnSpc>
                        <a:spcBef>
                          <a:spcPts val="0"/>
                        </a:spcBef>
                        <a:spcAft>
                          <a:spcPts val="240"/>
                        </a:spcAf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pPr>
                      <a:r>
                        <a:rPr lang="en-US" sz="900" dirty="0">
                          <a:solidFill>
                            <a:srgbClr val="FEFFFE"/>
                          </a:solidFill>
                          <a:effectLst/>
                        </a:rPr>
                        <a:t>Strategies used (list)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pPr>
                      <a:r>
                        <a:rPr lang="en-US" sz="900">
                          <a:solidFill>
                            <a:srgbClr val="FEFFFE"/>
                          </a:solidFill>
                          <a:effectLst/>
                        </a:rPr>
                        <a:t>Strategy co-developed with community?</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pPr>
                      <a:r>
                        <a:rPr lang="en-US" sz="900" dirty="0">
                          <a:solidFill>
                            <a:srgbClr val="FEFFFE"/>
                          </a:solidFill>
                          <a:effectLst/>
                        </a:rPr>
                        <a:t>Description of activities to improve screening access for rural and remote populations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4180144129"/>
                  </a:ext>
                </a:extLst>
              </a:tr>
              <a:tr h="268629">
                <a:tc>
                  <a:txBody>
                    <a:bodyPr/>
                    <a:lstStyle/>
                    <a:p>
                      <a:pPr marL="0" marR="0" algn="ctr">
                        <a:lnSpc>
                          <a:spcPct val="107000"/>
                        </a:lnSpc>
                        <a:spcBef>
                          <a:spcPts val="0"/>
                        </a:spcBef>
                        <a:spcAft>
                          <a:spcPts val="0"/>
                        </a:spcAft>
                        <a:tabLst>
                          <a:tab pos="5280025" algn="l"/>
                        </a:tabLst>
                      </a:pPr>
                      <a:r>
                        <a:rPr lang="en-US" sz="900">
                          <a:solidFill>
                            <a:srgbClr val="FEFFFE"/>
                          </a:solidFill>
                          <a:effectLst/>
                        </a:rPr>
                        <a:t>YT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Improving access closer to home</a:t>
                      </a: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900" kern="1200" dirty="0">
                          <a:solidFill>
                            <a:schemeClr val="tx1"/>
                          </a:solidFill>
                          <a:effectLst/>
                          <a:latin typeface="+mn-lt"/>
                          <a:ea typeface="+mn-ea"/>
                          <a:cs typeface="+mn-cs"/>
                        </a:rPr>
                        <a:t>✓</a:t>
                      </a: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Considering mobile screening</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Considering HPV self-testing</a:t>
                      </a: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873736"/>
                  </a:ext>
                </a:extLst>
              </a:tr>
              <a:tr h="680667">
                <a:tc>
                  <a:txBody>
                    <a:bodyPr/>
                    <a:lstStyle/>
                    <a:p>
                      <a:pPr marL="0" marR="0" algn="ctr">
                        <a:lnSpc>
                          <a:spcPct val="107000"/>
                        </a:lnSpc>
                        <a:spcBef>
                          <a:spcPts val="0"/>
                        </a:spcBef>
                        <a:spcAft>
                          <a:spcPts val="0"/>
                        </a:spcAf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Media (small and mass)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Provider assessment and feedback</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Mobile screening clinics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Expand provider scope of practice</a:t>
                      </a:r>
                    </a:p>
                    <a:p>
                      <a:pPr marL="0" marR="0">
                        <a:lnSpc>
                          <a:spcPct val="107000"/>
                        </a:lnSpc>
                        <a:spcBef>
                          <a:spcPts val="0"/>
                        </a:spcBef>
                        <a:spcAft>
                          <a:spcPts val="0"/>
                        </a:spcAft>
                        <a:tabLst>
                          <a:tab pos="5280025" algn="l"/>
                        </a:tabLst>
                      </a:pPr>
                      <a:r>
                        <a:rPr lang="en-CA" sz="900" dirty="0">
                          <a:effectLst/>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r>
                        <a:rPr lang="en-US" sz="900" kern="1200" dirty="0">
                          <a:solidFill>
                            <a:schemeClr val="tx1"/>
                          </a:solidFill>
                          <a:effectLst/>
                          <a:latin typeface="+mn-lt"/>
                          <a:ea typeface="+mn-ea"/>
                          <a:cs typeface="+mn-cs"/>
                        </a:rPr>
                        <a:t>✓</a:t>
                      </a: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Pilot nurse practitioner led integrated mobile screening services (mammogram, Pap, and FIT). </a:t>
                      </a:r>
                      <a:endParaRPr lang="en-US" sz="900" kern="1200" dirty="0">
                        <a:solidFill>
                          <a:schemeClr val="tx1"/>
                        </a:solidFill>
                        <a:effectLst/>
                        <a:latin typeface="+mn-lt"/>
                        <a:ea typeface="+mn-ea"/>
                        <a:cs typeface="+mn-cs"/>
                      </a:endParaRPr>
                    </a:p>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2314456"/>
                  </a:ext>
                </a:extLst>
              </a:tr>
              <a:tr h="405975">
                <a:tc>
                  <a:txBody>
                    <a:bodyPr/>
                    <a:lstStyle/>
                    <a:p>
                      <a:pPr marL="0" marR="0" algn="ctr">
                        <a:lnSpc>
                          <a:spcPct val="107000"/>
                        </a:lnSpc>
                        <a:spcBef>
                          <a:spcPts val="240"/>
                        </a:spcBef>
                        <a:spcAft>
                          <a:spcPts val="0"/>
                        </a:spcAf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Comprehensive letter campaign sent to all eligible persons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Cross program promotion</a:t>
                      </a: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Invitations, recalls, and reminders are actively sent to eligible persons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Two mobile breast screening clinics offer education on colon cancer screening and provide information on accessing test kits</a:t>
                      </a: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544753"/>
                  </a:ext>
                </a:extLst>
              </a:tr>
              <a:tr h="1230049">
                <a:tc>
                  <a:txBody>
                    <a:bodyPr/>
                    <a:lstStyle/>
                    <a:p>
                      <a:pPr marL="0" marR="0" algn="ctr">
                        <a:lnSpc>
                          <a:spcPct val="107000"/>
                        </a:lnSpc>
                        <a:spcBef>
                          <a:spcPts val="240"/>
                        </a:spcBef>
                        <a:spcAft>
                          <a:spcPts val="0"/>
                        </a:spcAf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Some nursing station accept FIT sample drop off</a:t>
                      </a:r>
                      <a:endParaRPr lang="en-US" sz="900" kern="1200" dirty="0">
                        <a:solidFill>
                          <a:schemeClr val="tx1"/>
                        </a:solidFill>
                        <a:effectLst/>
                        <a:latin typeface="+mn-lt"/>
                        <a:ea typeface="+mn-ea"/>
                        <a:cs typeface="+mn-cs"/>
                      </a:endParaRP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 Expedited mail to support timely return of FIT kits</a:t>
                      </a:r>
                      <a:endParaRPr lang="en-US" sz="900" kern="1200" dirty="0">
                        <a:solidFill>
                          <a:schemeClr val="tx1"/>
                        </a:solidFill>
                        <a:effectLst/>
                        <a:latin typeface="+mn-lt"/>
                        <a:ea typeface="+mn-ea"/>
                        <a:cs typeface="+mn-cs"/>
                      </a:endParaRP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 Mobile screening coach</a:t>
                      </a:r>
                      <a:endParaRPr lang="en-US" sz="900" kern="1200" dirty="0">
                        <a:solidFill>
                          <a:schemeClr val="tx1"/>
                        </a:solidFill>
                        <a:effectLst/>
                        <a:latin typeface="+mn-lt"/>
                        <a:ea typeface="+mn-ea"/>
                        <a:cs typeface="+mn-cs"/>
                      </a:endParaRP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Pil</a:t>
                      </a:r>
                      <a:r>
                        <a:rPr lang="en-CA" sz="900" kern="1200" dirty="0" err="1">
                          <a:solidFill>
                            <a:schemeClr val="tx1"/>
                          </a:solidFill>
                          <a:effectLst/>
                          <a:latin typeface="+mn-lt"/>
                          <a:ea typeface="+mn-ea"/>
                          <a:cs typeface="+mn-cs"/>
                        </a:rPr>
                        <a:t>ot</a:t>
                      </a:r>
                      <a:r>
                        <a:rPr lang="en-CA" sz="900" kern="1200" dirty="0">
                          <a:solidFill>
                            <a:schemeClr val="tx1"/>
                          </a:solidFill>
                          <a:effectLst/>
                          <a:latin typeface="+mn-lt"/>
                          <a:ea typeface="+mn-ea"/>
                          <a:cs typeface="+mn-cs"/>
                        </a:rPr>
                        <a:t> program to improve access to the Fecal Immunochemical Test (FIT) in Sioux Lookout Zone First Nations communities</a:t>
                      </a: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 </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a:t>
                      </a:r>
                      <a:endParaRPr lang="en-US" sz="900" kern="1200" dirty="0">
                        <a:solidFill>
                          <a:schemeClr val="tx1"/>
                        </a:solidFill>
                        <a:effectLst/>
                        <a:latin typeface="+mn-lt"/>
                        <a:ea typeface="+mn-ea"/>
                        <a:cs typeface="+mn-cs"/>
                      </a:endParaRP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900" kern="1200" dirty="0">
                          <a:solidFill>
                            <a:schemeClr val="tx1"/>
                          </a:solidFill>
                          <a:effectLst/>
                          <a:latin typeface="+mn-lt"/>
                          <a:ea typeface="+mn-ea"/>
                          <a:cs typeface="+mn-cs"/>
                        </a:rPr>
                        <a:t>✓</a:t>
                      </a: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People who live in First Nations communities can contact their nursing station to drop off their completed FIT at a nursing station rather than mailing the kit.</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People who have requested a FIT kit and live in rural postal codes in Ontario receive envelopes for expedited mail to support timely return of FIT kits to the lab following sample collection</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Mobile coaches in select regions (North West, Hamilton Niagara Haldimand Brant) provide screening services to people who do not have a PCP or face barriers accessing existing screening services (e.g., transportation)</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Ontario Health (Cancer Care Ontario) is conducting a pilot to explore access to FIT and improve colorectal cancer screening participation in Sioux Lookout Zone First Nations communities by having FIT kit inventory available at nursing stations and health centres </a:t>
                      </a:r>
                      <a:endParaRPr lang="en-US" sz="900" kern="1200" dirty="0">
                        <a:solidFill>
                          <a:schemeClr val="tx1"/>
                        </a:solidFill>
                        <a:effectLst/>
                        <a:latin typeface="+mn-lt"/>
                        <a:ea typeface="+mn-ea"/>
                        <a:cs typeface="+mn-cs"/>
                      </a:endParaRPr>
                    </a:p>
                  </a:txBody>
                  <a:tcPr marL="34110" marR="341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3046969"/>
                  </a:ext>
                </a:extLst>
              </a:tr>
              <a:tr h="543320">
                <a:tc>
                  <a:txBody>
                    <a:bodyPr/>
                    <a:lstStyle/>
                    <a:p>
                      <a:pPr marL="0" marR="0" algn="ctr">
                        <a:lnSpc>
                          <a:spcPct val="107000"/>
                        </a:lnSpc>
                        <a:spcBef>
                          <a:spcPts val="240"/>
                        </a:spcBef>
                        <a:spcAft>
                          <a:spcPts val="240"/>
                        </a:spcAft>
                      </a:pPr>
                      <a:r>
                        <a:rPr lang="en-US" sz="900" b="1" dirty="0">
                          <a:solidFill>
                            <a:srgbClr val="FFFFFF"/>
                          </a:solidFill>
                          <a:effectLst/>
                          <a:latin typeface="Calibri" panose="020F0502020204030204" pitchFamily="34" charset="0"/>
                          <a:ea typeface="+mn-ea"/>
                          <a:cs typeface="Calibri" panose="020F0502020204030204" pitchFamily="34" charset="0"/>
                        </a:rPr>
                        <a:t>NB</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Direct mailing of program correspondence and screening test to participants</a:t>
                      </a:r>
                      <a:endParaRPr lang="en-US" sz="900" kern="1200" dirty="0">
                        <a:solidFill>
                          <a:schemeClr val="tx1"/>
                        </a:solidFill>
                        <a:effectLst/>
                        <a:latin typeface="+mn-lt"/>
                        <a:ea typeface="+mn-ea"/>
                        <a:cs typeface="+mn-cs"/>
                      </a:endParaRP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Awaiting results from the project ‘Developing Strategies for </a:t>
                      </a:r>
                      <a:r>
                        <a:rPr lang="en-CA" sz="900" kern="1200" dirty="0" err="1">
                          <a:solidFill>
                            <a:schemeClr val="tx1"/>
                          </a:solidFill>
                          <a:effectLst/>
                          <a:latin typeface="+mn-lt"/>
                          <a:ea typeface="+mn-ea"/>
                          <a:cs typeface="+mn-cs"/>
                        </a:rPr>
                        <a:t>Underscreened</a:t>
                      </a:r>
                      <a:r>
                        <a:rPr lang="en-CA" sz="900" kern="1200" dirty="0">
                          <a:solidFill>
                            <a:schemeClr val="tx1"/>
                          </a:solidFill>
                          <a:effectLst/>
                          <a:latin typeface="+mn-lt"/>
                          <a:ea typeface="+mn-ea"/>
                          <a:cs typeface="+mn-cs"/>
                        </a:rPr>
                        <a:t> Populations through Community Engagement’.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900" kern="1200" dirty="0">
                          <a:solidFill>
                            <a:schemeClr val="tx1"/>
                          </a:solidFill>
                          <a:effectLst/>
                          <a:latin typeface="+mn-lt"/>
                          <a:ea typeface="+mn-ea"/>
                          <a:cs typeface="+mn-cs"/>
                        </a:rPr>
                        <a:t>✓</a:t>
                      </a:r>
                    </a:p>
                    <a:p>
                      <a:pPr marL="0" marR="0">
                        <a:lnSpc>
                          <a:spcPct val="107000"/>
                        </a:lnSpc>
                        <a:spcBef>
                          <a:spcPts val="240"/>
                        </a:spcBef>
                        <a:spcAft>
                          <a:spcPts val="240"/>
                        </a:spcAft>
                        <a:tabLst>
                          <a:tab pos="5280025" algn="l"/>
                        </a:tabLst>
                      </a:pPr>
                      <a:r>
                        <a:rPr lang="en-CA" sz="900" b="1" dirty="0">
                          <a:solidFill>
                            <a:srgbClr val="FFFFFF"/>
                          </a:solidFill>
                          <a:effectLst/>
                          <a:latin typeface="Calibri" panose="020F0502020204030204" pitchFamily="34" charset="0"/>
                          <a:ea typeface="Yu Mincho" panose="02020400000000000000" pitchFamily="18" charset="-128"/>
                          <a:cs typeface="Calibri" panose="020F0502020204030204" pitchFamily="34" charset="0"/>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Program invitations, reminders and at-home screening tests are mailed directly to participant regardless of area of residence. </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Leverage learnings from the project ‘Developing Strategies for Underscreened Populations through Community Engagement’.</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6733989"/>
                  </a:ext>
                </a:extLst>
              </a:tr>
              <a:tr h="268629">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mn-ea"/>
                          <a:cs typeface="Calibri" panose="020F0502020204030204" pitchFamily="34" charset="0"/>
                        </a:rPr>
                        <a:t>NS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Home screening FIT kit mailed to all Nova Scotians aged 50-74</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CA" sz="900" dirty="0">
                          <a:effectLst/>
                          <a:latin typeface="Calibri" panose="020F0502020204030204" pitchFamily="34" charset="0"/>
                          <a:ea typeface="Yu Mincho" panose="02020400000000000000" pitchFamily="18" charset="-128"/>
                          <a:cs typeface="Calibri" panose="020F0502020204030204" pitchFamily="34" charset="0"/>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Removed barrier of access to FIT by mailing directly to all eligible Nova Scotians. Kit includes a postage-paid envelope for returning the test to the lab. </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63444"/>
                  </a:ext>
                </a:extLst>
              </a:tr>
              <a:tr h="194727">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mn-ea"/>
                          <a:cs typeface="Calibri" panose="020F0502020204030204" pitchFamily="34" charset="0"/>
                        </a:rPr>
                        <a:t>PE^</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CA" sz="900" dirty="0">
                          <a:effectLst/>
                          <a:latin typeface="Calibri" panose="020F0502020204030204" pitchFamily="34" charset="0"/>
                          <a:ea typeface="Yu Mincho" panose="02020400000000000000" pitchFamily="18" charset="-128"/>
                          <a:cs typeface="Calibri" panose="020F0502020204030204" pitchFamily="34" charset="0"/>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Mail kits to the individuals home address</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553430"/>
                  </a:ext>
                </a:extLst>
              </a:tr>
              <a:tr h="1254551">
                <a:tc>
                  <a:txBody>
                    <a:bodyPr/>
                    <a:lstStyle/>
                    <a:p>
                      <a:pPr marL="0" marR="0" algn="ctr">
                        <a:lnSpc>
                          <a:spcPct val="107000"/>
                        </a:lnSpc>
                        <a:spcBef>
                          <a:spcPts val="240"/>
                        </a:spcBef>
                        <a:spcAft>
                          <a:spcPts val="0"/>
                        </a:spcAft>
                      </a:pPr>
                      <a:r>
                        <a:rPr lang="en-US" sz="900" b="1">
                          <a:solidFill>
                            <a:srgbClr val="FFFFFF"/>
                          </a:solidFill>
                          <a:effectLst/>
                          <a:latin typeface="Calibri" panose="020F0502020204030204" pitchFamily="34" charset="0"/>
                          <a:ea typeface="+mn-ea"/>
                          <a:cs typeface="Calibri" panose="020F0502020204030204" pitchFamily="34" charset="0"/>
                        </a:rPr>
                        <a:t>NL</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Collaboration with Primary care providers, regional networks and community groups to share regional data, provide education and promote program.</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Development of wordless instructions to be used throughout the screening program</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Provision of program promotional and education materials to encourage program participation</a:t>
                      </a: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CA" sz="900" dirty="0">
                          <a:effectLst/>
                          <a:latin typeface="Calibri" panose="020F0502020204030204" pitchFamily="34" charset="0"/>
                          <a:ea typeface="Yu Mincho" panose="02020400000000000000" pitchFamily="18" charset="-128"/>
                          <a:cs typeface="Calibri" panose="020F0502020204030204" pitchFamily="34" charset="0"/>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1990273"/>
                  </a:ext>
                </a:extLst>
              </a:tr>
            </a:tbl>
          </a:graphicData>
        </a:graphic>
      </p:graphicFrame>
      <p:sp>
        <p:nvSpPr>
          <p:cNvPr id="4" name="TextBox 3">
            <a:extLst>
              <a:ext uri="{FF2B5EF4-FFF2-40B4-BE49-F238E27FC236}">
                <a16:creationId xmlns:a16="http://schemas.microsoft.com/office/drawing/2014/main" id="{8BF0D2CB-5667-D710-92F7-F3B063D7BE65}"/>
              </a:ext>
            </a:extLst>
          </p:cNvPr>
          <p:cNvSpPr txBox="1"/>
          <p:nvPr/>
        </p:nvSpPr>
        <p:spPr>
          <a:xfrm>
            <a:off x="257908" y="6383551"/>
            <a:ext cx="11321609" cy="369332"/>
          </a:xfrm>
          <a:prstGeom prst="rect">
            <a:avLst/>
          </a:prstGeom>
          <a:noFill/>
        </p:spPr>
        <p:txBody>
          <a:bodyPr wrap="square">
            <a:spAutoFit/>
          </a:bodyPr>
          <a:lstStyle/>
          <a:p>
            <a:r>
              <a:rPr lang="en-US" sz="900" dirty="0">
                <a:latin typeface="Calibri" panose="020F0502020204030204" pitchFamily="34" charset="0"/>
                <a:ea typeface="Yu Mincho" panose="02020400000000000000" pitchFamily="18" charset="-128"/>
                <a:cs typeface="Calibri" panose="020F0502020204030204" pitchFamily="34" charset="0"/>
              </a:rPr>
              <a:t>*Quebec does not have an organized screening program available so there are no concerted strategies in place. Each health institution is responsible for implementing the appropriate strategies to reach out to the population it serves</a:t>
            </a:r>
          </a:p>
          <a:p>
            <a:r>
              <a:rPr lang="en-US" sz="900" dirty="0">
                <a:latin typeface="Calibri" panose="020F0502020204030204" pitchFamily="34" charset="0"/>
                <a:ea typeface="Yu Mincho" panose="02020400000000000000" pitchFamily="18" charset="-128"/>
                <a:cs typeface="Calibri" panose="020F0502020204030204" pitchFamily="34" charset="0"/>
              </a:rPr>
              <a:t>PE: ^PE is the most densely populated province in Canada. A hospital or community health </a:t>
            </a:r>
            <a:r>
              <a:rPr lang="en-US" sz="900" dirty="0" err="1">
                <a:latin typeface="Calibri" panose="020F0502020204030204" pitchFamily="34" charset="0"/>
                <a:ea typeface="Yu Mincho" panose="02020400000000000000" pitchFamily="18" charset="-128"/>
                <a:cs typeface="Calibri" panose="020F0502020204030204" pitchFamily="34" charset="0"/>
              </a:rPr>
              <a:t>centre</a:t>
            </a:r>
            <a:r>
              <a:rPr lang="en-US" sz="900" dirty="0">
                <a:latin typeface="Calibri" panose="020F0502020204030204" pitchFamily="34" charset="0"/>
                <a:ea typeface="Yu Mincho" panose="02020400000000000000" pitchFamily="18" charset="-128"/>
                <a:cs typeface="Calibri" panose="020F0502020204030204" pitchFamily="34" charset="0"/>
              </a:rPr>
              <a:t> can be reached within 45 minutes or less by car.</a:t>
            </a:r>
          </a:p>
        </p:txBody>
      </p:sp>
    </p:spTree>
    <p:extLst>
      <p:ext uri="{BB962C8B-B14F-4D97-AF65-F5344CB8AC3E}">
        <p14:creationId xmlns:p14="http://schemas.microsoft.com/office/powerpoint/2010/main" val="4232205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57908" y="505290"/>
            <a:ext cx="10380786" cy="345482"/>
          </a:xfrm>
        </p:spPr>
        <p:txBody>
          <a:bodyPr>
            <a:normAutofit/>
          </a:bodyPr>
          <a:lstStyle/>
          <a:p>
            <a:r>
              <a:rPr lang="en-US" sz="1600" dirty="0"/>
              <a:t>Strategies to Improve Screening for LGBTQ2S+ People* </a:t>
            </a:r>
          </a:p>
        </p:txBody>
      </p:sp>
      <p:sp>
        <p:nvSpPr>
          <p:cNvPr id="4" name="TextBox 3">
            <a:extLst>
              <a:ext uri="{FF2B5EF4-FFF2-40B4-BE49-F238E27FC236}">
                <a16:creationId xmlns:a16="http://schemas.microsoft.com/office/drawing/2014/main" id="{8BF0D2CB-5667-D710-92F7-F3B063D7BE65}"/>
              </a:ext>
            </a:extLst>
          </p:cNvPr>
          <p:cNvSpPr txBox="1"/>
          <p:nvPr/>
        </p:nvSpPr>
        <p:spPr>
          <a:xfrm>
            <a:off x="257908" y="4646635"/>
            <a:ext cx="11321609" cy="507831"/>
          </a:xfrm>
          <a:prstGeom prst="rect">
            <a:avLst/>
          </a:prstGeom>
          <a:noFill/>
        </p:spPr>
        <p:txBody>
          <a:bodyPr wrap="square">
            <a:spAutoFit/>
          </a:bodyPr>
          <a:lstStyle/>
          <a:p>
            <a:r>
              <a:rPr lang="en-US" sz="900" dirty="0">
                <a:latin typeface="Calibri" panose="020F0502020204030204" pitchFamily="34" charset="0"/>
                <a:ea typeface="Yu Mincho" panose="02020400000000000000" pitchFamily="18" charset="-128"/>
                <a:cs typeface="Calibri" panose="020F0502020204030204" pitchFamily="34" charset="0"/>
              </a:rPr>
              <a:t>*Quebec does not have an organized screening program available so there are no concerted strategies in place. Each health institution is responsible for implementing the appropriate strategies to reach out to the population it serves</a:t>
            </a:r>
          </a:p>
          <a:p>
            <a:r>
              <a:rPr lang="en-US" sz="900" dirty="0">
                <a:latin typeface="Calibri" panose="020F0502020204030204" pitchFamily="34" charset="0"/>
                <a:ea typeface="Yu Mincho" panose="02020400000000000000" pitchFamily="18" charset="-128"/>
                <a:cs typeface="Calibri" panose="020F0502020204030204" pitchFamily="34" charset="0"/>
              </a:rPr>
              <a:t>ON:^ Advocates, experts, and community members with expertise in better serving the LGBTQ2S+ community in healthcare were involved in the development of the policy.</a:t>
            </a:r>
            <a:br>
              <a:rPr lang="en-US" sz="900" dirty="0">
                <a:latin typeface="Calibri" panose="020F0502020204030204" pitchFamily="34" charset="0"/>
                <a:ea typeface="Yu Mincho" panose="02020400000000000000" pitchFamily="18" charset="-128"/>
                <a:cs typeface="Calibri" panose="020F0502020204030204" pitchFamily="34" charset="0"/>
              </a:rPr>
            </a:br>
            <a:r>
              <a:rPr lang="en-US" sz="900" dirty="0">
                <a:latin typeface="Calibri" panose="020F0502020204030204" pitchFamily="34" charset="0"/>
                <a:ea typeface="Yu Mincho" panose="02020400000000000000" pitchFamily="18" charset="-128"/>
                <a:cs typeface="Calibri" panose="020F0502020204030204" pitchFamily="34" charset="0"/>
              </a:rPr>
              <a:t>ON:~ Delivered by Rainbow Health Ontario.</a:t>
            </a:r>
          </a:p>
        </p:txBody>
      </p:sp>
      <p:graphicFrame>
        <p:nvGraphicFramePr>
          <p:cNvPr id="3" name="Table 2">
            <a:extLst>
              <a:ext uri="{FF2B5EF4-FFF2-40B4-BE49-F238E27FC236}">
                <a16:creationId xmlns:a16="http://schemas.microsoft.com/office/drawing/2014/main" id="{B35AA92B-E338-2C81-9319-FDB4951EE9EE}"/>
              </a:ext>
            </a:extLst>
          </p:cNvPr>
          <p:cNvGraphicFramePr>
            <a:graphicFrameLocks noGrp="1"/>
          </p:cNvGraphicFramePr>
          <p:nvPr>
            <p:extLst>
              <p:ext uri="{D42A27DB-BD31-4B8C-83A1-F6EECF244321}">
                <p14:modId xmlns:p14="http://schemas.microsoft.com/office/powerpoint/2010/main" val="4264344916"/>
              </p:ext>
            </p:extLst>
          </p:nvPr>
        </p:nvGraphicFramePr>
        <p:xfrm>
          <a:off x="257908" y="1133621"/>
          <a:ext cx="11191630" cy="3484081"/>
        </p:xfrm>
        <a:graphic>
          <a:graphicData uri="http://schemas.openxmlformats.org/drawingml/2006/table">
            <a:tbl>
              <a:tblPr firstRow="1" firstCol="1">
                <a:tableStyleId>{7E9639D4-E3E2-4D34-9284-5A2195B3D0D7}</a:tableStyleId>
              </a:tblPr>
              <a:tblGrid>
                <a:gridCol w="679938">
                  <a:extLst>
                    <a:ext uri="{9D8B030D-6E8A-4147-A177-3AD203B41FA5}">
                      <a16:colId xmlns:a16="http://schemas.microsoft.com/office/drawing/2014/main" val="868554572"/>
                    </a:ext>
                  </a:extLst>
                </a:gridCol>
                <a:gridCol w="2111664">
                  <a:extLst>
                    <a:ext uri="{9D8B030D-6E8A-4147-A177-3AD203B41FA5}">
                      <a16:colId xmlns:a16="http://schemas.microsoft.com/office/drawing/2014/main" val="1795677952"/>
                    </a:ext>
                  </a:extLst>
                </a:gridCol>
                <a:gridCol w="2800009">
                  <a:extLst>
                    <a:ext uri="{9D8B030D-6E8A-4147-A177-3AD203B41FA5}">
                      <a16:colId xmlns:a16="http://schemas.microsoft.com/office/drawing/2014/main" val="2265650600"/>
                    </a:ext>
                  </a:extLst>
                </a:gridCol>
                <a:gridCol w="2008819">
                  <a:extLst>
                    <a:ext uri="{9D8B030D-6E8A-4147-A177-3AD203B41FA5}">
                      <a16:colId xmlns:a16="http://schemas.microsoft.com/office/drawing/2014/main" val="2390209764"/>
                    </a:ext>
                  </a:extLst>
                </a:gridCol>
                <a:gridCol w="3591200">
                  <a:extLst>
                    <a:ext uri="{9D8B030D-6E8A-4147-A177-3AD203B41FA5}">
                      <a16:colId xmlns:a16="http://schemas.microsoft.com/office/drawing/2014/main" val="2878249703"/>
                    </a:ext>
                  </a:extLst>
                </a:gridCol>
              </a:tblGrid>
              <a:tr h="182132">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latin typeface="+mn-lt"/>
                          <a:ea typeface="+mn-ea"/>
                          <a:cs typeface="+mn-cs"/>
                        </a:rPr>
                        <a:t>P/T</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rPr>
                        <a:t>Intended Audience(s)</a:t>
                      </a:r>
                      <a:endParaRPr lang="en-US" sz="900" b="1" kern="1200" dirty="0">
                        <a:solidFill>
                          <a:srgbClr val="FEFFFE"/>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rPr>
                        <a:t>Intervention/strategy used</a:t>
                      </a:r>
                      <a:endParaRPr lang="en-US" sz="900" b="1" kern="1200" dirty="0">
                        <a:solidFill>
                          <a:srgbClr val="FEFFFE"/>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rPr>
                        <a:t>Strategy co-developed with community?</a:t>
                      </a:r>
                      <a:endParaRPr lang="en-US" sz="900" b="1" kern="1200" dirty="0">
                        <a:solidFill>
                          <a:srgbClr val="FEFFFE"/>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rPr>
                        <a:t>Description of activities to improve screening for LGBTQ2S+ people</a:t>
                      </a:r>
                      <a:endParaRPr lang="en-US" sz="900" b="1" kern="1200" dirty="0">
                        <a:solidFill>
                          <a:srgbClr val="FEFFFE"/>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900039118"/>
                  </a:ext>
                </a:extLst>
              </a:tr>
              <a:tr h="344402">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rPr>
                        <a:t>YT</a:t>
                      </a:r>
                      <a:endParaRPr lang="en-US" sz="900" b="1" kern="1200" dirty="0">
                        <a:solidFill>
                          <a:srgbClr val="FEFFFE"/>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rPr>
                        <a:t>LGBTQ2S community</a:t>
                      </a: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rPr>
                        <a:t>Overview of organizations in the territory supports</a:t>
                      </a:r>
                      <a:r>
                        <a:rPr lang="en-US" sz="900" kern="1200" dirty="0">
                          <a:solidFill>
                            <a:schemeClr val="tx1"/>
                          </a:solidFill>
                          <a:effectLst/>
                        </a:rPr>
                        <a:t> LGBTQ2S community</a:t>
                      </a: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err="1">
                          <a:solidFill>
                            <a:schemeClr val="tx1"/>
                          </a:solidFill>
                          <a:effectLst/>
                        </a:rPr>
                        <a:t>ColonCheck</a:t>
                      </a:r>
                      <a:r>
                        <a:rPr lang="en-US" sz="900" kern="1200" dirty="0">
                          <a:solidFill>
                            <a:schemeClr val="tx1"/>
                          </a:solidFill>
                          <a:effectLst/>
                        </a:rPr>
                        <a:t> Disparity Report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rPr>
                        <a:t>Putting Peoples First Report</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rPr>
                        <a:t>Collaborating with outreach organizations</a:t>
                      </a: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9074101"/>
                  </a:ext>
                </a:extLst>
              </a:tr>
              <a:tr h="810460">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rPr>
                        <a:t>ON</a:t>
                      </a:r>
                      <a:endParaRPr lang="en-US" sz="900" b="1" kern="1200" dirty="0">
                        <a:solidFill>
                          <a:srgbClr val="FEFFFE"/>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rPr>
                        <a:t>Non-binary and gender diverse people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rPr>
                        <a:t>Ontario Health (Cancer Care Ontario) staff</a:t>
                      </a: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900" kern="1200" dirty="0">
                          <a:solidFill>
                            <a:schemeClr val="tx1"/>
                          </a:solidFill>
                          <a:effectLst/>
                        </a:rPr>
                        <a:t>Overarching Policy for the ‘Screening of Trans People in the Ontario Breast Screening Program and the Ontario Cervical Screening Program’ </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900" kern="1200" dirty="0">
                          <a:solidFill>
                            <a:schemeClr val="tx1"/>
                          </a:solidFill>
                          <a:effectLst/>
                        </a:rPr>
                        <a:t> Educational webinars </a:t>
                      </a: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900" kern="1200" dirty="0">
                          <a:solidFill>
                            <a:schemeClr val="tx1"/>
                          </a:solidFill>
                          <a:effectLst/>
                        </a:rPr>
                        <a:t>✓^</a:t>
                      </a:r>
                    </a:p>
                    <a:p>
                      <a:pPr marL="228600" marR="0" lvl="0" indent="-228600" algn="l" defTabSz="914400" rtl="0" eaLnBrk="1" latinLnBrk="0" hangingPunct="1">
                        <a:lnSpc>
                          <a:spcPct val="107000"/>
                        </a:lnSpc>
                        <a:spcBef>
                          <a:spcPts val="0"/>
                        </a:spcBef>
                        <a:spcAft>
                          <a:spcPts val="0"/>
                        </a:spcAft>
                        <a:buFont typeface="+mj-lt"/>
                        <a:buAutoNum type="arabicPeriod"/>
                        <a:tabLst>
                          <a:tab pos="5280025" algn="l"/>
                        </a:tabLst>
                      </a:pPr>
                      <a:r>
                        <a:rPr lang="en-US" sz="900" kern="1200" dirty="0">
                          <a:solidFill>
                            <a:schemeClr val="tx1"/>
                          </a:solidFill>
                          <a:effectLst/>
                        </a:rPr>
                        <a:t>✓~</a:t>
                      </a: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rPr>
                        <a:t>Newly developed program resources in the </a:t>
                      </a:r>
                      <a:r>
                        <a:rPr lang="en-US" sz="900" kern="1200" dirty="0" err="1">
                          <a:solidFill>
                            <a:schemeClr val="tx1"/>
                          </a:solidFill>
                          <a:effectLst/>
                        </a:rPr>
                        <a:t>ColonCancerCheck</a:t>
                      </a:r>
                      <a:r>
                        <a:rPr lang="en-US" sz="900" kern="1200" dirty="0">
                          <a:solidFill>
                            <a:schemeClr val="tx1"/>
                          </a:solidFill>
                          <a:effectLst/>
                        </a:rPr>
                        <a:t> Program will include gender-neutral and inclusive language (e.g., referring to “people” as opposed to “men and women”); older materials are in the process of being updated</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rPr>
                        <a:t>Ontario Health (Cancer Care Ontario) staff participated in webinars on better serving LGBTQ2S+ community in healthcare and cancer screening (i.e., access, eligibility) </a:t>
                      </a: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10486"/>
                  </a:ext>
                </a:extLst>
              </a:tr>
              <a:tr h="227887">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latin typeface="+mn-lt"/>
                          <a:ea typeface="+mn-ea"/>
                          <a:cs typeface="+mn-cs"/>
                        </a:rPr>
                        <a:t>NB</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a:solidFill>
                            <a:schemeClr val="tx1"/>
                          </a:solidFill>
                          <a:effectLst/>
                          <a:latin typeface="+mn-lt"/>
                          <a:ea typeface="+mn-ea"/>
                          <a:cs typeface="+mn-cs"/>
                        </a:rPr>
                        <a:t>General public</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Inclusive language</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a:solidFill>
                            <a:schemeClr val="tx1"/>
                          </a:solidFill>
                          <a:effectLst/>
                          <a:latin typeface="+mn-lt"/>
                          <a:ea typeface="+mn-ea"/>
                          <a:cs typeface="+mn-cs"/>
                        </a:rPr>
                        <a:t>Reviewing and adapting program correspondence, materials and media for more inclusive language and images.</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163150"/>
                  </a:ext>
                </a:extLst>
              </a:tr>
              <a:tr h="227887">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latin typeface="+mn-lt"/>
                          <a:ea typeface="+mn-ea"/>
                          <a:cs typeface="+mn-cs"/>
                        </a:rPr>
                        <a:t>PE</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PEER Alliance PE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LGBTQ2S+ People</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Health PEI committee group</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900" kern="1200" dirty="0">
                          <a:solidFill>
                            <a:schemeClr val="tx1"/>
                          </a:solidFill>
                          <a:effectLst/>
                          <a:latin typeface="+mn-lt"/>
                          <a:ea typeface="+mn-ea"/>
                          <a:cs typeface="+mn-cs"/>
                        </a:rPr>
                        <a:t>Meetings around health care needs not specific for screening</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3682519"/>
                  </a:ext>
                </a:extLst>
              </a:tr>
              <a:tr h="1273377">
                <a:tc>
                  <a:txBody>
                    <a:bodyPr/>
                    <a:lstStyle/>
                    <a:p>
                      <a:pPr marL="0" marR="0" algn="ctr" defTabSz="914400" rtl="0" eaLnBrk="1" latinLnBrk="0" hangingPunct="1">
                        <a:lnSpc>
                          <a:spcPct val="107000"/>
                        </a:lnSpc>
                        <a:spcBef>
                          <a:spcPts val="0"/>
                        </a:spcBef>
                        <a:spcAft>
                          <a:spcPts val="240"/>
                        </a:spcAft>
                      </a:pPr>
                      <a:r>
                        <a:rPr lang="en-US" sz="900" b="1" kern="1200" dirty="0">
                          <a:solidFill>
                            <a:srgbClr val="FEFFFE"/>
                          </a:solidFill>
                          <a:effectLst/>
                          <a:latin typeface="+mn-lt"/>
                          <a:ea typeface="+mn-ea"/>
                          <a:cs typeface="+mn-cs"/>
                        </a:rPr>
                        <a:t>NL</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Development of wordless instructions to be used throughout the screening program</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Provision of program promotional and education materials to encourage program participation</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Engagement with primary care professionals to encourage clients’ referrals</a:t>
                      </a:r>
                      <a:endParaRPr lang="en-US" sz="900" kern="1200" dirty="0">
                        <a:solidFill>
                          <a:schemeClr val="tx1"/>
                        </a:solidFill>
                        <a:effectLst/>
                        <a:latin typeface="+mn-lt"/>
                        <a:ea typeface="+mn-ea"/>
                        <a:cs typeface="+mn-cs"/>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chemeClr val="tx1"/>
                          </a:solidFill>
                          <a:effectLst/>
                          <a:latin typeface="+mn-lt"/>
                          <a:ea typeface="+mn-ea"/>
                          <a:cs typeface="+mn-cs"/>
                        </a:rPr>
                        <a:t>Collaboration and engagement with health clinics that serve members of the </a:t>
                      </a:r>
                      <a:r>
                        <a:rPr lang="en-US" sz="900" kern="1200" dirty="0">
                          <a:solidFill>
                            <a:schemeClr val="tx1"/>
                          </a:solidFill>
                          <a:effectLst/>
                          <a:latin typeface="+mn-lt"/>
                          <a:ea typeface="+mn-ea"/>
                          <a:cs typeface="+mn-cs"/>
                        </a:rPr>
                        <a:t>LGBTQ2S+ community</a:t>
                      </a: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tabLst>
                          <a:tab pos="5280025" algn="l"/>
                        </a:tabLst>
                      </a:pPr>
                      <a:endParaRPr lang="en-US" sz="900" kern="1200" dirty="0">
                        <a:solidFill>
                          <a:schemeClr val="tx1"/>
                        </a:solidFill>
                        <a:effectLst/>
                        <a:latin typeface="+mn-lt"/>
                        <a:ea typeface="+mn-ea"/>
                        <a:cs typeface="+mn-cs"/>
                      </a:endParaRPr>
                    </a:p>
                  </a:txBody>
                  <a:tcPr marL="17183" marR="171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633160"/>
                  </a:ext>
                </a:extLst>
              </a:tr>
            </a:tbl>
          </a:graphicData>
        </a:graphic>
      </p:graphicFrame>
    </p:spTree>
    <p:extLst>
      <p:ext uri="{BB962C8B-B14F-4D97-AF65-F5344CB8AC3E}">
        <p14:creationId xmlns:p14="http://schemas.microsoft.com/office/powerpoint/2010/main" val="29179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16B300-4AF8-5CC0-7CD8-2B954988A2AC}"/>
              </a:ext>
            </a:extLst>
          </p:cNvPr>
          <p:cNvSpPr>
            <a:spLocks noGrp="1"/>
          </p:cNvSpPr>
          <p:nvPr>
            <p:ph type="sldNum" sz="quarter" idx="12"/>
          </p:nvPr>
        </p:nvSpPr>
        <p:spPr/>
        <p:txBody>
          <a:bodyPr/>
          <a:lstStyle/>
          <a:p>
            <a:fld id="{D9F2F12A-E773-6344-8602-31C2DEEE88BD}" type="slidenum">
              <a:rPr lang="en-US" smtClean="0"/>
              <a:pPr/>
              <a:t>5</a:t>
            </a:fld>
            <a:endParaRPr lang="en-US"/>
          </a:p>
        </p:txBody>
      </p:sp>
      <p:grpSp>
        <p:nvGrpSpPr>
          <p:cNvPr id="7" name="Group 6">
            <a:extLst>
              <a:ext uri="{FF2B5EF4-FFF2-40B4-BE49-F238E27FC236}">
                <a16:creationId xmlns:a16="http://schemas.microsoft.com/office/drawing/2014/main" id="{2590EDB7-8FC1-315C-DA56-91CC4129D552}"/>
              </a:ext>
            </a:extLst>
          </p:cNvPr>
          <p:cNvGrpSpPr/>
          <p:nvPr/>
        </p:nvGrpSpPr>
        <p:grpSpPr>
          <a:xfrm>
            <a:off x="1934830" y="651316"/>
            <a:ext cx="8322340" cy="5555367"/>
            <a:chOff x="348324" y="305183"/>
            <a:chExt cx="8322340" cy="5555367"/>
          </a:xfrm>
        </p:grpSpPr>
        <p:sp>
          <p:nvSpPr>
            <p:cNvPr id="8" name="Freeform 69">
              <a:extLst>
                <a:ext uri="{FF2B5EF4-FFF2-40B4-BE49-F238E27FC236}">
                  <a16:creationId xmlns:a16="http://schemas.microsoft.com/office/drawing/2014/main" id="{ED0EF002-9C18-9E00-92CC-66BB801CE53E}"/>
                </a:ext>
              </a:extLst>
            </p:cNvPr>
            <p:cNvSpPr/>
            <p:nvPr/>
          </p:nvSpPr>
          <p:spPr>
            <a:xfrm>
              <a:off x="6513729" y="4942975"/>
              <a:ext cx="203200" cy="174625"/>
            </a:xfrm>
            <a:custGeom>
              <a:avLst/>
              <a:gdLst>
                <a:gd name="connsiteX0" fmla="*/ 3175 w 203200"/>
                <a:gd name="connsiteY0" fmla="*/ 174625 h 174625"/>
                <a:gd name="connsiteX1" fmla="*/ 0 w 203200"/>
                <a:gd name="connsiteY1" fmla="*/ 3175 h 174625"/>
                <a:gd name="connsiteX2" fmla="*/ 203200 w 203200"/>
                <a:gd name="connsiteY2" fmla="*/ 0 h 174625"/>
              </a:gdLst>
              <a:ahLst/>
              <a:cxnLst>
                <a:cxn ang="0">
                  <a:pos x="connsiteX0" y="connsiteY0"/>
                </a:cxn>
                <a:cxn ang="0">
                  <a:pos x="connsiteX1" y="connsiteY1"/>
                </a:cxn>
                <a:cxn ang="0">
                  <a:pos x="connsiteX2" y="connsiteY2"/>
                </a:cxn>
              </a:cxnLst>
              <a:rect l="l" t="t" r="r" b="b"/>
              <a:pathLst>
                <a:path w="203200" h="174625">
                  <a:moveTo>
                    <a:pt x="3175" y="174625"/>
                  </a:moveTo>
                  <a:cubicBezTo>
                    <a:pt x="2117" y="117475"/>
                    <a:pt x="1058" y="60325"/>
                    <a:pt x="0" y="3175"/>
                  </a:cubicBezTo>
                  <a:lnTo>
                    <a:pt x="203200" y="0"/>
                  </a:ln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Freeform 68">
              <a:extLst>
                <a:ext uri="{FF2B5EF4-FFF2-40B4-BE49-F238E27FC236}">
                  <a16:creationId xmlns:a16="http://schemas.microsoft.com/office/drawing/2014/main" id="{8B1258D9-FBD3-CE4C-0E08-8E1F67EFD5CF}"/>
                </a:ext>
              </a:extLst>
            </p:cNvPr>
            <p:cNvSpPr/>
            <p:nvPr/>
          </p:nvSpPr>
          <p:spPr>
            <a:xfrm>
              <a:off x="6983629" y="4574675"/>
              <a:ext cx="704850" cy="200025"/>
            </a:xfrm>
            <a:custGeom>
              <a:avLst/>
              <a:gdLst>
                <a:gd name="connsiteX0" fmla="*/ 704850 w 704850"/>
                <a:gd name="connsiteY0" fmla="*/ 0 h 200025"/>
                <a:gd name="connsiteX1" fmla="*/ 0 w 704850"/>
                <a:gd name="connsiteY1" fmla="*/ 6350 h 200025"/>
                <a:gd name="connsiteX2" fmla="*/ 3175 w 704850"/>
                <a:gd name="connsiteY2" fmla="*/ 200025 h 200025"/>
              </a:gdLst>
              <a:ahLst/>
              <a:cxnLst>
                <a:cxn ang="0">
                  <a:pos x="connsiteX0" y="connsiteY0"/>
                </a:cxn>
                <a:cxn ang="0">
                  <a:pos x="connsiteX1" y="connsiteY1"/>
                </a:cxn>
                <a:cxn ang="0">
                  <a:pos x="connsiteX2" y="connsiteY2"/>
                </a:cxn>
              </a:cxnLst>
              <a:rect l="l" t="t" r="r" b="b"/>
              <a:pathLst>
                <a:path w="704850" h="200025">
                  <a:moveTo>
                    <a:pt x="704850" y="0"/>
                  </a:moveTo>
                  <a:lnTo>
                    <a:pt x="0" y="6350"/>
                  </a:lnTo>
                  <a:cubicBezTo>
                    <a:pt x="1058" y="70908"/>
                    <a:pt x="2117" y="135467"/>
                    <a:pt x="3175" y="200025"/>
                  </a:cubicBez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3EA1480E-6E40-B815-0D53-9852E77BB39B}"/>
                </a:ext>
              </a:extLst>
            </p:cNvPr>
            <p:cNvSpPr/>
            <p:nvPr/>
          </p:nvSpPr>
          <p:spPr>
            <a:xfrm>
              <a:off x="1299646" y="3556721"/>
              <a:ext cx="1357923" cy="1621692"/>
            </a:xfrm>
            <a:custGeom>
              <a:avLst/>
              <a:gdLst>
                <a:gd name="connsiteX0" fmla="*/ 0 w 1357923"/>
                <a:gd name="connsiteY0" fmla="*/ 0 h 1621692"/>
                <a:gd name="connsiteX1" fmla="*/ 68385 w 1357923"/>
                <a:gd name="connsiteY1" fmla="*/ 58616 h 1621692"/>
                <a:gd name="connsiteX2" fmla="*/ 68385 w 1357923"/>
                <a:gd name="connsiteY2" fmla="*/ 58616 h 1621692"/>
                <a:gd name="connsiteX3" fmla="*/ 224693 w 1357923"/>
                <a:gd name="connsiteY3" fmla="*/ 97692 h 1621692"/>
                <a:gd name="connsiteX4" fmla="*/ 263770 w 1357923"/>
                <a:gd name="connsiteY4" fmla="*/ 371231 h 1621692"/>
                <a:gd name="connsiteX5" fmla="*/ 371231 w 1357923"/>
                <a:gd name="connsiteY5" fmla="*/ 537308 h 1621692"/>
                <a:gd name="connsiteX6" fmla="*/ 293077 w 1357923"/>
                <a:gd name="connsiteY6" fmla="*/ 693616 h 1621692"/>
                <a:gd name="connsiteX7" fmla="*/ 195385 w 1357923"/>
                <a:gd name="connsiteY7" fmla="*/ 830385 h 1621692"/>
                <a:gd name="connsiteX8" fmla="*/ 263770 w 1357923"/>
                <a:gd name="connsiteY8" fmla="*/ 957385 h 1621692"/>
                <a:gd name="connsiteX9" fmla="*/ 312616 w 1357923"/>
                <a:gd name="connsiteY9" fmla="*/ 1133231 h 1621692"/>
                <a:gd name="connsiteX10" fmla="*/ 312616 w 1357923"/>
                <a:gd name="connsiteY10" fmla="*/ 1133231 h 1621692"/>
                <a:gd name="connsiteX11" fmla="*/ 224693 w 1357923"/>
                <a:gd name="connsiteY11" fmla="*/ 1191846 h 1621692"/>
                <a:gd name="connsiteX12" fmla="*/ 283308 w 1357923"/>
                <a:gd name="connsiteY12" fmla="*/ 1357923 h 1621692"/>
                <a:gd name="connsiteX13" fmla="*/ 449385 w 1357923"/>
                <a:gd name="connsiteY13" fmla="*/ 1553308 h 1621692"/>
                <a:gd name="connsiteX14" fmla="*/ 556846 w 1357923"/>
                <a:gd name="connsiteY14" fmla="*/ 1602154 h 1621692"/>
                <a:gd name="connsiteX15" fmla="*/ 635000 w 1357923"/>
                <a:gd name="connsiteY15" fmla="*/ 1543539 h 1621692"/>
                <a:gd name="connsiteX16" fmla="*/ 781539 w 1357923"/>
                <a:gd name="connsiteY16" fmla="*/ 1543539 h 1621692"/>
                <a:gd name="connsiteX17" fmla="*/ 1055077 w 1357923"/>
                <a:gd name="connsiteY17" fmla="*/ 1602154 h 1621692"/>
                <a:gd name="connsiteX18" fmla="*/ 1357923 w 1357923"/>
                <a:gd name="connsiteY18" fmla="*/ 1621692 h 1621692"/>
                <a:gd name="connsiteX19" fmla="*/ 1279770 w 1357923"/>
                <a:gd name="connsiteY19" fmla="*/ 1514231 h 1621692"/>
                <a:gd name="connsiteX20" fmla="*/ 1260231 w 1357923"/>
                <a:gd name="connsiteY20" fmla="*/ 1367692 h 1621692"/>
                <a:gd name="connsiteX21" fmla="*/ 1191846 w 1357923"/>
                <a:gd name="connsiteY21" fmla="*/ 1250462 h 1621692"/>
                <a:gd name="connsiteX22" fmla="*/ 1103923 w 1357923"/>
                <a:gd name="connsiteY22" fmla="*/ 1152769 h 1621692"/>
                <a:gd name="connsiteX23" fmla="*/ 1103923 w 1357923"/>
                <a:gd name="connsiteY23" fmla="*/ 1152769 h 1621692"/>
                <a:gd name="connsiteX24" fmla="*/ 986693 w 1357923"/>
                <a:gd name="connsiteY24" fmla="*/ 986692 h 1621692"/>
                <a:gd name="connsiteX25" fmla="*/ 1103923 w 1357923"/>
                <a:gd name="connsiteY25" fmla="*/ 478692 h 1621692"/>
                <a:gd name="connsiteX26" fmla="*/ 1133231 w 1357923"/>
                <a:gd name="connsiteY26" fmla="*/ 254000 h 1621692"/>
                <a:gd name="connsiteX27" fmla="*/ 703385 w 1357923"/>
                <a:gd name="connsiteY27" fmla="*/ 195385 h 1621692"/>
                <a:gd name="connsiteX28" fmla="*/ 400539 w 1357923"/>
                <a:gd name="connsiteY28" fmla="*/ 107462 h 1621692"/>
                <a:gd name="connsiteX29" fmla="*/ 97693 w 1357923"/>
                <a:gd name="connsiteY29" fmla="*/ 0 h 1621692"/>
                <a:gd name="connsiteX30" fmla="*/ 0 w 1357923"/>
                <a:gd name="connsiteY30" fmla="*/ 0 h 162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7923" h="1621692">
                  <a:moveTo>
                    <a:pt x="0" y="0"/>
                  </a:moveTo>
                  <a:lnTo>
                    <a:pt x="68385" y="58616"/>
                  </a:lnTo>
                  <a:lnTo>
                    <a:pt x="68385" y="58616"/>
                  </a:lnTo>
                  <a:lnTo>
                    <a:pt x="224693" y="97692"/>
                  </a:lnTo>
                  <a:lnTo>
                    <a:pt x="263770" y="371231"/>
                  </a:lnTo>
                  <a:lnTo>
                    <a:pt x="371231" y="537308"/>
                  </a:lnTo>
                  <a:lnTo>
                    <a:pt x="293077" y="693616"/>
                  </a:lnTo>
                  <a:lnTo>
                    <a:pt x="195385" y="830385"/>
                  </a:lnTo>
                  <a:lnTo>
                    <a:pt x="263770" y="957385"/>
                  </a:lnTo>
                  <a:lnTo>
                    <a:pt x="312616" y="1133231"/>
                  </a:lnTo>
                  <a:lnTo>
                    <a:pt x="312616" y="1133231"/>
                  </a:lnTo>
                  <a:lnTo>
                    <a:pt x="224693" y="1191846"/>
                  </a:lnTo>
                  <a:lnTo>
                    <a:pt x="283308" y="1357923"/>
                  </a:lnTo>
                  <a:lnTo>
                    <a:pt x="449385" y="1553308"/>
                  </a:lnTo>
                  <a:lnTo>
                    <a:pt x="556846" y="1602154"/>
                  </a:lnTo>
                  <a:lnTo>
                    <a:pt x="635000" y="1543539"/>
                  </a:lnTo>
                  <a:lnTo>
                    <a:pt x="781539" y="1543539"/>
                  </a:lnTo>
                  <a:lnTo>
                    <a:pt x="1055077" y="1602154"/>
                  </a:lnTo>
                  <a:lnTo>
                    <a:pt x="1357923" y="1621692"/>
                  </a:lnTo>
                  <a:lnTo>
                    <a:pt x="1279770" y="1514231"/>
                  </a:lnTo>
                  <a:lnTo>
                    <a:pt x="1260231" y="1367692"/>
                  </a:lnTo>
                  <a:lnTo>
                    <a:pt x="1191846" y="1250462"/>
                  </a:lnTo>
                  <a:lnTo>
                    <a:pt x="1103923" y="1152769"/>
                  </a:lnTo>
                  <a:lnTo>
                    <a:pt x="1103923" y="1152769"/>
                  </a:lnTo>
                  <a:lnTo>
                    <a:pt x="986693" y="986692"/>
                  </a:lnTo>
                  <a:lnTo>
                    <a:pt x="1103923" y="478692"/>
                  </a:lnTo>
                  <a:lnTo>
                    <a:pt x="1133231" y="254000"/>
                  </a:lnTo>
                  <a:lnTo>
                    <a:pt x="703385" y="195385"/>
                  </a:lnTo>
                  <a:lnTo>
                    <a:pt x="400539" y="107462"/>
                  </a:lnTo>
                  <a:lnTo>
                    <a:pt x="97693" y="0"/>
                  </a:lnTo>
                  <a:lnTo>
                    <a:pt x="0" y="0"/>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Freeform 5">
              <a:extLst>
                <a:ext uri="{FF2B5EF4-FFF2-40B4-BE49-F238E27FC236}">
                  <a16:creationId xmlns:a16="http://schemas.microsoft.com/office/drawing/2014/main" id="{2B35FA7D-B76F-2EF3-BDB7-657099CDD494}"/>
                </a:ext>
              </a:extLst>
            </p:cNvPr>
            <p:cNvSpPr/>
            <p:nvPr/>
          </p:nvSpPr>
          <p:spPr>
            <a:xfrm>
              <a:off x="2329079" y="3815850"/>
              <a:ext cx="752475" cy="1387475"/>
            </a:xfrm>
            <a:custGeom>
              <a:avLst/>
              <a:gdLst>
                <a:gd name="connsiteX0" fmla="*/ 139700 w 752475"/>
                <a:gd name="connsiteY0" fmla="*/ 0 h 1387475"/>
                <a:gd name="connsiteX1" fmla="*/ 0 w 752475"/>
                <a:gd name="connsiteY1" fmla="*/ 717550 h 1387475"/>
                <a:gd name="connsiteX2" fmla="*/ 82550 w 752475"/>
                <a:gd name="connsiteY2" fmla="*/ 873125 h 1387475"/>
                <a:gd name="connsiteX3" fmla="*/ 187325 w 752475"/>
                <a:gd name="connsiteY3" fmla="*/ 952500 h 1387475"/>
                <a:gd name="connsiteX4" fmla="*/ 263525 w 752475"/>
                <a:gd name="connsiteY4" fmla="*/ 1108075 h 1387475"/>
                <a:gd name="connsiteX5" fmla="*/ 279400 w 752475"/>
                <a:gd name="connsiteY5" fmla="*/ 1260475 h 1387475"/>
                <a:gd name="connsiteX6" fmla="*/ 346075 w 752475"/>
                <a:gd name="connsiteY6" fmla="*/ 1339850 h 1387475"/>
                <a:gd name="connsiteX7" fmla="*/ 415925 w 752475"/>
                <a:gd name="connsiteY7" fmla="*/ 1387475 h 1387475"/>
                <a:gd name="connsiteX8" fmla="*/ 628650 w 752475"/>
                <a:gd name="connsiteY8" fmla="*/ 1384300 h 1387475"/>
                <a:gd name="connsiteX9" fmla="*/ 752475 w 752475"/>
                <a:gd name="connsiteY9" fmla="*/ 57150 h 1387475"/>
                <a:gd name="connsiteX10" fmla="*/ 139700 w 752475"/>
                <a:gd name="connsiteY10" fmla="*/ 0 h 138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475" h="1387475">
                  <a:moveTo>
                    <a:pt x="139700" y="0"/>
                  </a:moveTo>
                  <a:lnTo>
                    <a:pt x="0" y="717550"/>
                  </a:lnTo>
                  <a:lnTo>
                    <a:pt x="82550" y="873125"/>
                  </a:lnTo>
                  <a:lnTo>
                    <a:pt x="187325" y="952500"/>
                  </a:lnTo>
                  <a:lnTo>
                    <a:pt x="263525" y="1108075"/>
                  </a:lnTo>
                  <a:lnTo>
                    <a:pt x="279400" y="1260475"/>
                  </a:lnTo>
                  <a:lnTo>
                    <a:pt x="346075" y="1339850"/>
                  </a:lnTo>
                  <a:lnTo>
                    <a:pt x="415925" y="1387475"/>
                  </a:lnTo>
                  <a:lnTo>
                    <a:pt x="628650" y="1384300"/>
                  </a:lnTo>
                  <a:lnTo>
                    <a:pt x="752475" y="57150"/>
                  </a:lnTo>
                  <a:lnTo>
                    <a:pt x="139700" y="0"/>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0A8E0F74-0E30-BFDC-F49D-E5809A06AA83}"/>
                </a:ext>
              </a:extLst>
            </p:cNvPr>
            <p:cNvSpPr/>
            <p:nvPr/>
          </p:nvSpPr>
          <p:spPr>
            <a:xfrm>
              <a:off x="2989479" y="3873000"/>
              <a:ext cx="723900" cy="1349375"/>
            </a:xfrm>
            <a:custGeom>
              <a:avLst/>
              <a:gdLst>
                <a:gd name="connsiteX0" fmla="*/ 127000 w 723900"/>
                <a:gd name="connsiteY0" fmla="*/ 0 h 1349375"/>
                <a:gd name="connsiteX1" fmla="*/ 0 w 723900"/>
                <a:gd name="connsiteY1" fmla="*/ 1323975 h 1349375"/>
                <a:gd name="connsiteX2" fmla="*/ 34925 w 723900"/>
                <a:gd name="connsiteY2" fmla="*/ 1330325 h 1349375"/>
                <a:gd name="connsiteX3" fmla="*/ 60325 w 723900"/>
                <a:gd name="connsiteY3" fmla="*/ 1349375 h 1349375"/>
                <a:gd name="connsiteX4" fmla="*/ 644525 w 723900"/>
                <a:gd name="connsiteY4" fmla="*/ 1339850 h 1349375"/>
                <a:gd name="connsiteX5" fmla="*/ 723900 w 723900"/>
                <a:gd name="connsiteY5" fmla="*/ 1308100 h 1349375"/>
                <a:gd name="connsiteX6" fmla="*/ 609600 w 723900"/>
                <a:gd name="connsiteY6" fmla="*/ 25400 h 1349375"/>
                <a:gd name="connsiteX7" fmla="*/ 441325 w 723900"/>
                <a:gd name="connsiteY7" fmla="*/ 28575 h 1349375"/>
                <a:gd name="connsiteX8" fmla="*/ 285750 w 723900"/>
                <a:gd name="connsiteY8" fmla="*/ 25400 h 1349375"/>
                <a:gd name="connsiteX9" fmla="*/ 127000 w 723900"/>
                <a:gd name="connsiteY9" fmla="*/ 0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1349375">
                  <a:moveTo>
                    <a:pt x="127000" y="0"/>
                  </a:moveTo>
                  <a:lnTo>
                    <a:pt x="0" y="1323975"/>
                  </a:lnTo>
                  <a:lnTo>
                    <a:pt x="34925" y="1330325"/>
                  </a:lnTo>
                  <a:lnTo>
                    <a:pt x="60325" y="1349375"/>
                  </a:lnTo>
                  <a:lnTo>
                    <a:pt x="644525" y="1339850"/>
                  </a:lnTo>
                  <a:lnTo>
                    <a:pt x="723900" y="1308100"/>
                  </a:lnTo>
                  <a:lnTo>
                    <a:pt x="609600" y="25400"/>
                  </a:lnTo>
                  <a:lnTo>
                    <a:pt x="441325" y="28575"/>
                  </a:lnTo>
                  <a:lnTo>
                    <a:pt x="285750" y="25400"/>
                  </a:lnTo>
                  <a:lnTo>
                    <a:pt x="127000" y="0"/>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Freeform 7">
              <a:extLst>
                <a:ext uri="{FF2B5EF4-FFF2-40B4-BE49-F238E27FC236}">
                  <a16:creationId xmlns:a16="http://schemas.microsoft.com/office/drawing/2014/main" id="{0CE1497C-8E5D-7316-BC00-0F07E819E2A1}"/>
                </a:ext>
              </a:extLst>
            </p:cNvPr>
            <p:cNvSpPr/>
            <p:nvPr/>
          </p:nvSpPr>
          <p:spPr>
            <a:xfrm>
              <a:off x="3627654" y="3844425"/>
              <a:ext cx="911225" cy="1362075"/>
            </a:xfrm>
            <a:custGeom>
              <a:avLst/>
              <a:gdLst>
                <a:gd name="connsiteX0" fmla="*/ 0 w 911225"/>
                <a:gd name="connsiteY0" fmla="*/ 50800 h 1362075"/>
                <a:gd name="connsiteX1" fmla="*/ 114300 w 911225"/>
                <a:gd name="connsiteY1" fmla="*/ 1358900 h 1362075"/>
                <a:gd name="connsiteX2" fmla="*/ 390525 w 911225"/>
                <a:gd name="connsiteY2" fmla="*/ 1346200 h 1362075"/>
                <a:gd name="connsiteX3" fmla="*/ 552450 w 911225"/>
                <a:gd name="connsiteY3" fmla="*/ 1336675 h 1362075"/>
                <a:gd name="connsiteX4" fmla="*/ 581025 w 911225"/>
                <a:gd name="connsiteY4" fmla="*/ 1362075 h 1362075"/>
                <a:gd name="connsiteX5" fmla="*/ 622300 w 911225"/>
                <a:gd name="connsiteY5" fmla="*/ 1362075 h 1362075"/>
                <a:gd name="connsiteX6" fmla="*/ 571500 w 911225"/>
                <a:gd name="connsiteY6" fmla="*/ 828675 h 1362075"/>
                <a:gd name="connsiteX7" fmla="*/ 641350 w 911225"/>
                <a:gd name="connsiteY7" fmla="*/ 749300 h 1362075"/>
                <a:gd name="connsiteX8" fmla="*/ 787400 w 911225"/>
                <a:gd name="connsiteY8" fmla="*/ 530225 h 1362075"/>
                <a:gd name="connsiteX9" fmla="*/ 911225 w 911225"/>
                <a:gd name="connsiteY9" fmla="*/ 330200 h 1362075"/>
                <a:gd name="connsiteX10" fmla="*/ 847725 w 911225"/>
                <a:gd name="connsiteY10" fmla="*/ 333375 h 1362075"/>
                <a:gd name="connsiteX11" fmla="*/ 803275 w 911225"/>
                <a:gd name="connsiteY11" fmla="*/ 304800 h 1362075"/>
                <a:gd name="connsiteX12" fmla="*/ 742950 w 911225"/>
                <a:gd name="connsiteY12" fmla="*/ 307975 h 1362075"/>
                <a:gd name="connsiteX13" fmla="*/ 682625 w 911225"/>
                <a:gd name="connsiteY13" fmla="*/ 330200 h 1362075"/>
                <a:gd name="connsiteX14" fmla="*/ 622300 w 911225"/>
                <a:gd name="connsiteY14" fmla="*/ 244475 h 1362075"/>
                <a:gd name="connsiteX15" fmla="*/ 596900 w 911225"/>
                <a:gd name="connsiteY15" fmla="*/ 133350 h 1362075"/>
                <a:gd name="connsiteX16" fmla="*/ 504825 w 911225"/>
                <a:gd name="connsiteY16" fmla="*/ 158750 h 1362075"/>
                <a:gd name="connsiteX17" fmla="*/ 479425 w 911225"/>
                <a:gd name="connsiteY17" fmla="*/ 114300 h 1362075"/>
                <a:gd name="connsiteX18" fmla="*/ 473075 w 911225"/>
                <a:gd name="connsiteY18" fmla="*/ 41275 h 1362075"/>
                <a:gd name="connsiteX19" fmla="*/ 444500 w 911225"/>
                <a:gd name="connsiteY19" fmla="*/ 0 h 1362075"/>
                <a:gd name="connsiteX20" fmla="*/ 155575 w 911225"/>
                <a:gd name="connsiteY20" fmla="*/ 44450 h 1362075"/>
                <a:gd name="connsiteX21" fmla="*/ 66675 w 911225"/>
                <a:gd name="connsiteY21" fmla="*/ 50800 h 1362075"/>
                <a:gd name="connsiteX22" fmla="*/ 0 w 911225"/>
                <a:gd name="connsiteY22" fmla="*/ 5080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1225" h="1362075">
                  <a:moveTo>
                    <a:pt x="0" y="50800"/>
                  </a:moveTo>
                  <a:lnTo>
                    <a:pt x="114300" y="1358900"/>
                  </a:lnTo>
                  <a:lnTo>
                    <a:pt x="390525" y="1346200"/>
                  </a:lnTo>
                  <a:lnTo>
                    <a:pt x="552450" y="1336675"/>
                  </a:lnTo>
                  <a:lnTo>
                    <a:pt x="581025" y="1362075"/>
                  </a:lnTo>
                  <a:lnTo>
                    <a:pt x="622300" y="1362075"/>
                  </a:lnTo>
                  <a:lnTo>
                    <a:pt x="571500" y="828675"/>
                  </a:lnTo>
                  <a:lnTo>
                    <a:pt x="641350" y="749300"/>
                  </a:lnTo>
                  <a:lnTo>
                    <a:pt x="787400" y="530225"/>
                  </a:lnTo>
                  <a:lnTo>
                    <a:pt x="911225" y="330200"/>
                  </a:lnTo>
                  <a:lnTo>
                    <a:pt x="847725" y="333375"/>
                  </a:lnTo>
                  <a:lnTo>
                    <a:pt x="803275" y="304800"/>
                  </a:lnTo>
                  <a:lnTo>
                    <a:pt x="742950" y="307975"/>
                  </a:lnTo>
                  <a:lnTo>
                    <a:pt x="682625" y="330200"/>
                  </a:lnTo>
                  <a:lnTo>
                    <a:pt x="622300" y="244475"/>
                  </a:lnTo>
                  <a:lnTo>
                    <a:pt x="596900" y="133350"/>
                  </a:lnTo>
                  <a:lnTo>
                    <a:pt x="504825" y="158750"/>
                  </a:lnTo>
                  <a:lnTo>
                    <a:pt x="479425" y="114300"/>
                  </a:lnTo>
                  <a:lnTo>
                    <a:pt x="473075" y="41275"/>
                  </a:lnTo>
                  <a:lnTo>
                    <a:pt x="444500" y="0"/>
                  </a:lnTo>
                  <a:lnTo>
                    <a:pt x="155575" y="44450"/>
                  </a:lnTo>
                  <a:lnTo>
                    <a:pt x="66675" y="50800"/>
                  </a:lnTo>
                  <a:lnTo>
                    <a:pt x="0" y="50800"/>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Freeform 8">
              <a:extLst>
                <a:ext uri="{FF2B5EF4-FFF2-40B4-BE49-F238E27FC236}">
                  <a16:creationId xmlns:a16="http://schemas.microsoft.com/office/drawing/2014/main" id="{4121DD06-28A9-A549-4FBB-473779F07C96}"/>
                </a:ext>
              </a:extLst>
            </p:cNvPr>
            <p:cNvSpPr/>
            <p:nvPr/>
          </p:nvSpPr>
          <p:spPr>
            <a:xfrm>
              <a:off x="4224554" y="4177800"/>
              <a:ext cx="1892300" cy="1682750"/>
            </a:xfrm>
            <a:custGeom>
              <a:avLst/>
              <a:gdLst>
                <a:gd name="connsiteX0" fmla="*/ 342900 w 1892300"/>
                <a:gd name="connsiteY0" fmla="*/ 0 h 1682750"/>
                <a:gd name="connsiteX1" fmla="*/ 180975 w 1892300"/>
                <a:gd name="connsiteY1" fmla="*/ 304800 h 1682750"/>
                <a:gd name="connsiteX2" fmla="*/ 50800 w 1892300"/>
                <a:gd name="connsiteY2" fmla="*/ 469900 h 1682750"/>
                <a:gd name="connsiteX3" fmla="*/ 0 w 1892300"/>
                <a:gd name="connsiteY3" fmla="*/ 508000 h 1682750"/>
                <a:gd name="connsiteX4" fmla="*/ 57150 w 1892300"/>
                <a:gd name="connsiteY4" fmla="*/ 1044575 h 1682750"/>
                <a:gd name="connsiteX5" fmla="*/ 139700 w 1892300"/>
                <a:gd name="connsiteY5" fmla="*/ 1050925 h 1682750"/>
                <a:gd name="connsiteX6" fmla="*/ 203200 w 1892300"/>
                <a:gd name="connsiteY6" fmla="*/ 1035050 h 1682750"/>
                <a:gd name="connsiteX7" fmla="*/ 247650 w 1892300"/>
                <a:gd name="connsiteY7" fmla="*/ 1073150 h 1682750"/>
                <a:gd name="connsiteX8" fmla="*/ 301625 w 1892300"/>
                <a:gd name="connsiteY8" fmla="*/ 1092200 h 1682750"/>
                <a:gd name="connsiteX9" fmla="*/ 371475 w 1892300"/>
                <a:gd name="connsiteY9" fmla="*/ 1073150 h 1682750"/>
                <a:gd name="connsiteX10" fmla="*/ 504825 w 1892300"/>
                <a:gd name="connsiteY10" fmla="*/ 1076325 h 1682750"/>
                <a:gd name="connsiteX11" fmla="*/ 609600 w 1892300"/>
                <a:gd name="connsiteY11" fmla="*/ 923925 h 1682750"/>
                <a:gd name="connsiteX12" fmla="*/ 730250 w 1892300"/>
                <a:gd name="connsiteY12" fmla="*/ 923925 h 1682750"/>
                <a:gd name="connsiteX13" fmla="*/ 800100 w 1892300"/>
                <a:gd name="connsiteY13" fmla="*/ 984250 h 1682750"/>
                <a:gd name="connsiteX14" fmla="*/ 882650 w 1892300"/>
                <a:gd name="connsiteY14" fmla="*/ 1025525 h 1682750"/>
                <a:gd name="connsiteX15" fmla="*/ 952500 w 1892300"/>
                <a:gd name="connsiteY15" fmla="*/ 1089025 h 1682750"/>
                <a:gd name="connsiteX16" fmla="*/ 962025 w 1892300"/>
                <a:gd name="connsiteY16" fmla="*/ 1127125 h 1682750"/>
                <a:gd name="connsiteX17" fmla="*/ 1054100 w 1892300"/>
                <a:gd name="connsiteY17" fmla="*/ 1200150 h 1682750"/>
                <a:gd name="connsiteX18" fmla="*/ 1123950 w 1892300"/>
                <a:gd name="connsiteY18" fmla="*/ 1184275 h 1682750"/>
                <a:gd name="connsiteX19" fmla="*/ 1190625 w 1892300"/>
                <a:gd name="connsiteY19" fmla="*/ 1165225 h 1682750"/>
                <a:gd name="connsiteX20" fmla="*/ 1343025 w 1892300"/>
                <a:gd name="connsiteY20" fmla="*/ 1181100 h 1682750"/>
                <a:gd name="connsiteX21" fmla="*/ 1435100 w 1892300"/>
                <a:gd name="connsiteY21" fmla="*/ 1216025 h 1682750"/>
                <a:gd name="connsiteX22" fmla="*/ 1457325 w 1892300"/>
                <a:gd name="connsiteY22" fmla="*/ 1270000 h 1682750"/>
                <a:gd name="connsiteX23" fmla="*/ 1416050 w 1892300"/>
                <a:gd name="connsiteY23" fmla="*/ 1301750 h 1682750"/>
                <a:gd name="connsiteX24" fmla="*/ 1352550 w 1892300"/>
                <a:gd name="connsiteY24" fmla="*/ 1292225 h 1682750"/>
                <a:gd name="connsiteX25" fmla="*/ 1289050 w 1892300"/>
                <a:gd name="connsiteY25" fmla="*/ 1250950 h 1682750"/>
                <a:gd name="connsiteX26" fmla="*/ 1282700 w 1892300"/>
                <a:gd name="connsiteY26" fmla="*/ 1282700 h 1682750"/>
                <a:gd name="connsiteX27" fmla="*/ 1323975 w 1892300"/>
                <a:gd name="connsiteY27" fmla="*/ 1336675 h 1682750"/>
                <a:gd name="connsiteX28" fmla="*/ 1317625 w 1892300"/>
                <a:gd name="connsiteY28" fmla="*/ 1482725 h 1682750"/>
                <a:gd name="connsiteX29" fmla="*/ 1298575 w 1892300"/>
                <a:gd name="connsiteY29" fmla="*/ 1565275 h 1682750"/>
                <a:gd name="connsiteX30" fmla="*/ 1257300 w 1892300"/>
                <a:gd name="connsiteY30" fmla="*/ 1606550 h 1682750"/>
                <a:gd name="connsiteX31" fmla="*/ 1244600 w 1892300"/>
                <a:gd name="connsiteY31" fmla="*/ 1670050 h 1682750"/>
                <a:gd name="connsiteX32" fmla="*/ 1304925 w 1892300"/>
                <a:gd name="connsiteY32" fmla="*/ 1682750 h 1682750"/>
                <a:gd name="connsiteX33" fmla="*/ 1339850 w 1892300"/>
                <a:gd name="connsiteY33" fmla="*/ 1641475 h 1682750"/>
                <a:gd name="connsiteX34" fmla="*/ 1397000 w 1892300"/>
                <a:gd name="connsiteY34" fmla="*/ 1565275 h 1682750"/>
                <a:gd name="connsiteX35" fmla="*/ 1473200 w 1892300"/>
                <a:gd name="connsiteY35" fmla="*/ 1565275 h 1682750"/>
                <a:gd name="connsiteX36" fmla="*/ 1524000 w 1892300"/>
                <a:gd name="connsiteY36" fmla="*/ 1504950 h 1682750"/>
                <a:gd name="connsiteX37" fmla="*/ 1587500 w 1892300"/>
                <a:gd name="connsiteY37" fmla="*/ 1485900 h 1682750"/>
                <a:gd name="connsiteX38" fmla="*/ 1625600 w 1892300"/>
                <a:gd name="connsiteY38" fmla="*/ 1416050 h 1682750"/>
                <a:gd name="connsiteX39" fmla="*/ 1546225 w 1892300"/>
                <a:gd name="connsiteY39" fmla="*/ 1441450 h 1682750"/>
                <a:gd name="connsiteX40" fmla="*/ 1517650 w 1892300"/>
                <a:gd name="connsiteY40" fmla="*/ 1438275 h 1682750"/>
                <a:gd name="connsiteX41" fmla="*/ 1565275 w 1892300"/>
                <a:gd name="connsiteY41" fmla="*/ 1374775 h 1682750"/>
                <a:gd name="connsiteX42" fmla="*/ 1619250 w 1892300"/>
                <a:gd name="connsiteY42" fmla="*/ 1346200 h 1682750"/>
                <a:gd name="connsiteX43" fmla="*/ 1685925 w 1892300"/>
                <a:gd name="connsiteY43" fmla="*/ 1330325 h 1682750"/>
                <a:gd name="connsiteX44" fmla="*/ 1768475 w 1892300"/>
                <a:gd name="connsiteY44" fmla="*/ 1289050 h 1682750"/>
                <a:gd name="connsiteX45" fmla="*/ 1809750 w 1892300"/>
                <a:gd name="connsiteY45" fmla="*/ 1241425 h 1682750"/>
                <a:gd name="connsiteX46" fmla="*/ 1873250 w 1892300"/>
                <a:gd name="connsiteY46" fmla="*/ 1158875 h 1682750"/>
                <a:gd name="connsiteX47" fmla="*/ 1892300 w 1892300"/>
                <a:gd name="connsiteY47" fmla="*/ 1114425 h 1682750"/>
                <a:gd name="connsiteX48" fmla="*/ 1870075 w 1892300"/>
                <a:gd name="connsiteY48" fmla="*/ 1069975 h 1682750"/>
                <a:gd name="connsiteX49" fmla="*/ 1819275 w 1892300"/>
                <a:gd name="connsiteY49" fmla="*/ 1092200 h 1682750"/>
                <a:gd name="connsiteX50" fmla="*/ 1755775 w 1892300"/>
                <a:gd name="connsiteY50" fmla="*/ 1117600 h 1682750"/>
                <a:gd name="connsiteX51" fmla="*/ 1685925 w 1892300"/>
                <a:gd name="connsiteY51" fmla="*/ 1111250 h 1682750"/>
                <a:gd name="connsiteX52" fmla="*/ 1590675 w 1892300"/>
                <a:gd name="connsiteY52" fmla="*/ 1092200 h 1682750"/>
                <a:gd name="connsiteX53" fmla="*/ 1520825 w 1892300"/>
                <a:gd name="connsiteY53" fmla="*/ 1085850 h 1682750"/>
                <a:gd name="connsiteX54" fmla="*/ 1419225 w 1892300"/>
                <a:gd name="connsiteY54" fmla="*/ 1019175 h 1682750"/>
                <a:gd name="connsiteX55" fmla="*/ 1349375 w 1892300"/>
                <a:gd name="connsiteY55" fmla="*/ 917575 h 1682750"/>
                <a:gd name="connsiteX56" fmla="*/ 1282700 w 1892300"/>
                <a:gd name="connsiteY56" fmla="*/ 717550 h 1682750"/>
                <a:gd name="connsiteX57" fmla="*/ 1196975 w 1892300"/>
                <a:gd name="connsiteY57" fmla="*/ 504825 h 1682750"/>
                <a:gd name="connsiteX58" fmla="*/ 1171575 w 1892300"/>
                <a:gd name="connsiteY58" fmla="*/ 539750 h 1682750"/>
                <a:gd name="connsiteX59" fmla="*/ 1098550 w 1892300"/>
                <a:gd name="connsiteY59" fmla="*/ 495300 h 1682750"/>
                <a:gd name="connsiteX60" fmla="*/ 1019175 w 1892300"/>
                <a:gd name="connsiteY60" fmla="*/ 450850 h 1682750"/>
                <a:gd name="connsiteX61" fmla="*/ 939800 w 1892300"/>
                <a:gd name="connsiteY61" fmla="*/ 374650 h 1682750"/>
                <a:gd name="connsiteX62" fmla="*/ 901700 w 1892300"/>
                <a:gd name="connsiteY62" fmla="*/ 292100 h 1682750"/>
                <a:gd name="connsiteX63" fmla="*/ 844550 w 1892300"/>
                <a:gd name="connsiteY63" fmla="*/ 123825 h 1682750"/>
                <a:gd name="connsiteX64" fmla="*/ 704850 w 1892300"/>
                <a:gd name="connsiteY64" fmla="*/ 130175 h 1682750"/>
                <a:gd name="connsiteX65" fmla="*/ 555625 w 1892300"/>
                <a:gd name="connsiteY65" fmla="*/ 117475 h 1682750"/>
                <a:gd name="connsiteX66" fmla="*/ 466725 w 1892300"/>
                <a:gd name="connsiteY66" fmla="*/ 92075 h 1682750"/>
                <a:gd name="connsiteX67" fmla="*/ 406400 w 1892300"/>
                <a:gd name="connsiteY67" fmla="*/ 38100 h 1682750"/>
                <a:gd name="connsiteX68" fmla="*/ 342900 w 1892300"/>
                <a:gd name="connsiteY68" fmla="*/ 0 h 16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92300" h="1682750">
                  <a:moveTo>
                    <a:pt x="342900" y="0"/>
                  </a:moveTo>
                  <a:lnTo>
                    <a:pt x="180975" y="304800"/>
                  </a:lnTo>
                  <a:lnTo>
                    <a:pt x="50800" y="469900"/>
                  </a:lnTo>
                  <a:lnTo>
                    <a:pt x="0" y="508000"/>
                  </a:lnTo>
                  <a:lnTo>
                    <a:pt x="57150" y="1044575"/>
                  </a:lnTo>
                  <a:lnTo>
                    <a:pt x="139700" y="1050925"/>
                  </a:lnTo>
                  <a:lnTo>
                    <a:pt x="203200" y="1035050"/>
                  </a:lnTo>
                  <a:lnTo>
                    <a:pt x="247650" y="1073150"/>
                  </a:lnTo>
                  <a:lnTo>
                    <a:pt x="301625" y="1092200"/>
                  </a:lnTo>
                  <a:lnTo>
                    <a:pt x="371475" y="1073150"/>
                  </a:lnTo>
                  <a:lnTo>
                    <a:pt x="504825" y="1076325"/>
                  </a:lnTo>
                  <a:lnTo>
                    <a:pt x="609600" y="923925"/>
                  </a:lnTo>
                  <a:lnTo>
                    <a:pt x="730250" y="923925"/>
                  </a:lnTo>
                  <a:lnTo>
                    <a:pt x="800100" y="984250"/>
                  </a:lnTo>
                  <a:lnTo>
                    <a:pt x="882650" y="1025525"/>
                  </a:lnTo>
                  <a:lnTo>
                    <a:pt x="952500" y="1089025"/>
                  </a:lnTo>
                  <a:lnTo>
                    <a:pt x="962025" y="1127125"/>
                  </a:lnTo>
                  <a:lnTo>
                    <a:pt x="1054100" y="1200150"/>
                  </a:lnTo>
                  <a:lnTo>
                    <a:pt x="1123950" y="1184275"/>
                  </a:lnTo>
                  <a:lnTo>
                    <a:pt x="1190625" y="1165225"/>
                  </a:lnTo>
                  <a:lnTo>
                    <a:pt x="1343025" y="1181100"/>
                  </a:lnTo>
                  <a:lnTo>
                    <a:pt x="1435100" y="1216025"/>
                  </a:lnTo>
                  <a:lnTo>
                    <a:pt x="1457325" y="1270000"/>
                  </a:lnTo>
                  <a:lnTo>
                    <a:pt x="1416050" y="1301750"/>
                  </a:lnTo>
                  <a:lnTo>
                    <a:pt x="1352550" y="1292225"/>
                  </a:lnTo>
                  <a:lnTo>
                    <a:pt x="1289050" y="1250950"/>
                  </a:lnTo>
                  <a:lnTo>
                    <a:pt x="1282700" y="1282700"/>
                  </a:lnTo>
                  <a:lnTo>
                    <a:pt x="1323975" y="1336675"/>
                  </a:lnTo>
                  <a:lnTo>
                    <a:pt x="1317625" y="1482725"/>
                  </a:lnTo>
                  <a:lnTo>
                    <a:pt x="1298575" y="1565275"/>
                  </a:lnTo>
                  <a:lnTo>
                    <a:pt x="1257300" y="1606550"/>
                  </a:lnTo>
                  <a:lnTo>
                    <a:pt x="1244600" y="1670050"/>
                  </a:lnTo>
                  <a:lnTo>
                    <a:pt x="1304925" y="1682750"/>
                  </a:lnTo>
                  <a:lnTo>
                    <a:pt x="1339850" y="1641475"/>
                  </a:lnTo>
                  <a:lnTo>
                    <a:pt x="1397000" y="1565275"/>
                  </a:lnTo>
                  <a:lnTo>
                    <a:pt x="1473200" y="1565275"/>
                  </a:lnTo>
                  <a:lnTo>
                    <a:pt x="1524000" y="1504950"/>
                  </a:lnTo>
                  <a:lnTo>
                    <a:pt x="1587500" y="1485900"/>
                  </a:lnTo>
                  <a:lnTo>
                    <a:pt x="1625600" y="1416050"/>
                  </a:lnTo>
                  <a:lnTo>
                    <a:pt x="1546225" y="1441450"/>
                  </a:lnTo>
                  <a:lnTo>
                    <a:pt x="1517650" y="1438275"/>
                  </a:lnTo>
                  <a:lnTo>
                    <a:pt x="1565275" y="1374775"/>
                  </a:lnTo>
                  <a:lnTo>
                    <a:pt x="1619250" y="1346200"/>
                  </a:lnTo>
                  <a:lnTo>
                    <a:pt x="1685925" y="1330325"/>
                  </a:lnTo>
                  <a:lnTo>
                    <a:pt x="1768475" y="1289050"/>
                  </a:lnTo>
                  <a:lnTo>
                    <a:pt x="1809750" y="1241425"/>
                  </a:lnTo>
                  <a:lnTo>
                    <a:pt x="1873250" y="1158875"/>
                  </a:lnTo>
                  <a:lnTo>
                    <a:pt x="1892300" y="1114425"/>
                  </a:lnTo>
                  <a:lnTo>
                    <a:pt x="1870075" y="1069975"/>
                  </a:lnTo>
                  <a:lnTo>
                    <a:pt x="1819275" y="1092200"/>
                  </a:lnTo>
                  <a:lnTo>
                    <a:pt x="1755775" y="1117600"/>
                  </a:lnTo>
                  <a:lnTo>
                    <a:pt x="1685925" y="1111250"/>
                  </a:lnTo>
                  <a:lnTo>
                    <a:pt x="1590675" y="1092200"/>
                  </a:lnTo>
                  <a:lnTo>
                    <a:pt x="1520825" y="1085850"/>
                  </a:lnTo>
                  <a:lnTo>
                    <a:pt x="1419225" y="1019175"/>
                  </a:lnTo>
                  <a:lnTo>
                    <a:pt x="1349375" y="917575"/>
                  </a:lnTo>
                  <a:lnTo>
                    <a:pt x="1282700" y="717550"/>
                  </a:lnTo>
                  <a:lnTo>
                    <a:pt x="1196975" y="504825"/>
                  </a:lnTo>
                  <a:lnTo>
                    <a:pt x="1171575" y="539750"/>
                  </a:lnTo>
                  <a:lnTo>
                    <a:pt x="1098550" y="495300"/>
                  </a:lnTo>
                  <a:lnTo>
                    <a:pt x="1019175" y="450850"/>
                  </a:lnTo>
                  <a:lnTo>
                    <a:pt x="939800" y="374650"/>
                  </a:lnTo>
                  <a:lnTo>
                    <a:pt x="901700" y="292100"/>
                  </a:lnTo>
                  <a:lnTo>
                    <a:pt x="844550" y="123825"/>
                  </a:lnTo>
                  <a:lnTo>
                    <a:pt x="704850" y="130175"/>
                  </a:lnTo>
                  <a:lnTo>
                    <a:pt x="555625" y="117475"/>
                  </a:lnTo>
                  <a:lnTo>
                    <a:pt x="466725" y="92075"/>
                  </a:lnTo>
                  <a:lnTo>
                    <a:pt x="406400" y="38100"/>
                  </a:lnTo>
                  <a:lnTo>
                    <a:pt x="342900" y="0"/>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FCC71E64-10A9-398C-774B-C20A274BFA33}"/>
                </a:ext>
              </a:extLst>
            </p:cNvPr>
            <p:cNvSpPr/>
            <p:nvPr/>
          </p:nvSpPr>
          <p:spPr>
            <a:xfrm>
              <a:off x="4996079" y="3345950"/>
              <a:ext cx="2066925" cy="1914525"/>
            </a:xfrm>
            <a:custGeom>
              <a:avLst/>
              <a:gdLst>
                <a:gd name="connsiteX0" fmla="*/ 266700 w 2066925"/>
                <a:gd name="connsiteY0" fmla="*/ 990600 h 1914525"/>
                <a:gd name="connsiteX1" fmla="*/ 346075 w 2066925"/>
                <a:gd name="connsiteY1" fmla="*/ 1050925 h 1914525"/>
                <a:gd name="connsiteX2" fmla="*/ 425450 w 2066925"/>
                <a:gd name="connsiteY2" fmla="*/ 1181100 h 1914525"/>
                <a:gd name="connsiteX3" fmla="*/ 466725 w 2066925"/>
                <a:gd name="connsiteY3" fmla="*/ 1260475 h 1914525"/>
                <a:gd name="connsiteX4" fmla="*/ 450850 w 2066925"/>
                <a:gd name="connsiteY4" fmla="*/ 1327150 h 1914525"/>
                <a:gd name="connsiteX5" fmla="*/ 523875 w 2066925"/>
                <a:gd name="connsiteY5" fmla="*/ 1489075 h 1914525"/>
                <a:gd name="connsiteX6" fmla="*/ 581025 w 2066925"/>
                <a:gd name="connsiteY6" fmla="*/ 1670050 h 1914525"/>
                <a:gd name="connsiteX7" fmla="*/ 638175 w 2066925"/>
                <a:gd name="connsiteY7" fmla="*/ 1790700 h 1914525"/>
                <a:gd name="connsiteX8" fmla="*/ 739775 w 2066925"/>
                <a:gd name="connsiteY8" fmla="*/ 1876425 h 1914525"/>
                <a:gd name="connsiteX9" fmla="*/ 869950 w 2066925"/>
                <a:gd name="connsiteY9" fmla="*/ 1908175 h 1914525"/>
                <a:gd name="connsiteX10" fmla="*/ 996950 w 2066925"/>
                <a:gd name="connsiteY10" fmla="*/ 1914525 h 1914525"/>
                <a:gd name="connsiteX11" fmla="*/ 1079500 w 2066925"/>
                <a:gd name="connsiteY11" fmla="*/ 1873250 h 1914525"/>
                <a:gd name="connsiteX12" fmla="*/ 1133475 w 2066925"/>
                <a:gd name="connsiteY12" fmla="*/ 1857375 h 1914525"/>
                <a:gd name="connsiteX13" fmla="*/ 1158875 w 2066925"/>
                <a:gd name="connsiteY13" fmla="*/ 1908175 h 1914525"/>
                <a:gd name="connsiteX14" fmla="*/ 1212850 w 2066925"/>
                <a:gd name="connsiteY14" fmla="*/ 1876425 h 1914525"/>
                <a:gd name="connsiteX15" fmla="*/ 1336675 w 2066925"/>
                <a:gd name="connsiteY15" fmla="*/ 1841500 h 1914525"/>
                <a:gd name="connsiteX16" fmla="*/ 1431925 w 2066925"/>
                <a:gd name="connsiteY16" fmla="*/ 1752600 h 1914525"/>
                <a:gd name="connsiteX17" fmla="*/ 1444625 w 2066925"/>
                <a:gd name="connsiteY17" fmla="*/ 1676400 h 1914525"/>
                <a:gd name="connsiteX18" fmla="*/ 1441450 w 2066925"/>
                <a:gd name="connsiteY18" fmla="*/ 1536700 h 1914525"/>
                <a:gd name="connsiteX19" fmla="*/ 1495425 w 2066925"/>
                <a:gd name="connsiteY19" fmla="*/ 1485900 h 1914525"/>
                <a:gd name="connsiteX20" fmla="*/ 1501775 w 2066925"/>
                <a:gd name="connsiteY20" fmla="*/ 1419225 h 1914525"/>
                <a:gd name="connsiteX21" fmla="*/ 1597025 w 2066925"/>
                <a:gd name="connsiteY21" fmla="*/ 1346200 h 1914525"/>
                <a:gd name="connsiteX22" fmla="*/ 1698625 w 2066925"/>
                <a:gd name="connsiteY22" fmla="*/ 1336675 h 1914525"/>
                <a:gd name="connsiteX23" fmla="*/ 1749425 w 2066925"/>
                <a:gd name="connsiteY23" fmla="*/ 1304925 h 1914525"/>
                <a:gd name="connsiteX24" fmla="*/ 1781175 w 2066925"/>
                <a:gd name="connsiteY24" fmla="*/ 1247775 h 1914525"/>
                <a:gd name="connsiteX25" fmla="*/ 1765300 w 2066925"/>
                <a:gd name="connsiteY25" fmla="*/ 1196975 h 1914525"/>
                <a:gd name="connsiteX26" fmla="*/ 1692275 w 2066925"/>
                <a:gd name="connsiteY26" fmla="*/ 1187450 h 1914525"/>
                <a:gd name="connsiteX27" fmla="*/ 1609725 w 2066925"/>
                <a:gd name="connsiteY27" fmla="*/ 1206500 h 1914525"/>
                <a:gd name="connsiteX28" fmla="*/ 1546225 w 2066925"/>
                <a:gd name="connsiteY28" fmla="*/ 1241425 h 1914525"/>
                <a:gd name="connsiteX29" fmla="*/ 1470025 w 2066925"/>
                <a:gd name="connsiteY29" fmla="*/ 1339850 h 1914525"/>
                <a:gd name="connsiteX30" fmla="*/ 1431925 w 2066925"/>
                <a:gd name="connsiteY30" fmla="*/ 1390650 h 1914525"/>
                <a:gd name="connsiteX31" fmla="*/ 1406525 w 2066925"/>
                <a:gd name="connsiteY31" fmla="*/ 1454150 h 1914525"/>
                <a:gd name="connsiteX32" fmla="*/ 1384300 w 2066925"/>
                <a:gd name="connsiteY32" fmla="*/ 1387475 h 1914525"/>
                <a:gd name="connsiteX33" fmla="*/ 1412875 w 2066925"/>
                <a:gd name="connsiteY33" fmla="*/ 1317625 h 1914525"/>
                <a:gd name="connsiteX34" fmla="*/ 1482725 w 2066925"/>
                <a:gd name="connsiteY34" fmla="*/ 1254125 h 1914525"/>
                <a:gd name="connsiteX35" fmla="*/ 1476375 w 2066925"/>
                <a:gd name="connsiteY35" fmla="*/ 1165225 h 1914525"/>
                <a:gd name="connsiteX36" fmla="*/ 1539875 w 2066925"/>
                <a:gd name="connsiteY36" fmla="*/ 1101725 h 1914525"/>
                <a:gd name="connsiteX37" fmla="*/ 1685925 w 2066925"/>
                <a:gd name="connsiteY37" fmla="*/ 1047750 h 1914525"/>
                <a:gd name="connsiteX38" fmla="*/ 1898650 w 2066925"/>
                <a:gd name="connsiteY38" fmla="*/ 958850 h 1914525"/>
                <a:gd name="connsiteX39" fmla="*/ 1968500 w 2066925"/>
                <a:gd name="connsiteY39" fmla="*/ 869950 h 1914525"/>
                <a:gd name="connsiteX40" fmla="*/ 1971675 w 2066925"/>
                <a:gd name="connsiteY40" fmla="*/ 784225 h 1914525"/>
                <a:gd name="connsiteX41" fmla="*/ 2006600 w 2066925"/>
                <a:gd name="connsiteY41" fmla="*/ 755650 h 1914525"/>
                <a:gd name="connsiteX42" fmla="*/ 2047875 w 2066925"/>
                <a:gd name="connsiteY42" fmla="*/ 720725 h 1914525"/>
                <a:gd name="connsiteX43" fmla="*/ 2066925 w 2066925"/>
                <a:gd name="connsiteY43" fmla="*/ 698500 h 1914525"/>
                <a:gd name="connsiteX44" fmla="*/ 1993900 w 2066925"/>
                <a:gd name="connsiteY44" fmla="*/ 704850 h 1914525"/>
                <a:gd name="connsiteX45" fmla="*/ 1927225 w 2066925"/>
                <a:gd name="connsiteY45" fmla="*/ 742950 h 1914525"/>
                <a:gd name="connsiteX46" fmla="*/ 1708150 w 2066925"/>
                <a:gd name="connsiteY46" fmla="*/ 841375 h 1914525"/>
                <a:gd name="connsiteX47" fmla="*/ 1625600 w 2066925"/>
                <a:gd name="connsiteY47" fmla="*/ 879475 h 1914525"/>
                <a:gd name="connsiteX48" fmla="*/ 1577975 w 2066925"/>
                <a:gd name="connsiteY48" fmla="*/ 879475 h 1914525"/>
                <a:gd name="connsiteX49" fmla="*/ 1520825 w 2066925"/>
                <a:gd name="connsiteY49" fmla="*/ 854075 h 1914525"/>
                <a:gd name="connsiteX50" fmla="*/ 1530350 w 2066925"/>
                <a:gd name="connsiteY50" fmla="*/ 965200 h 1914525"/>
                <a:gd name="connsiteX51" fmla="*/ 1460500 w 2066925"/>
                <a:gd name="connsiteY51" fmla="*/ 927100 h 1914525"/>
                <a:gd name="connsiteX52" fmla="*/ 1416050 w 2066925"/>
                <a:gd name="connsiteY52" fmla="*/ 952500 h 1914525"/>
                <a:gd name="connsiteX53" fmla="*/ 1343025 w 2066925"/>
                <a:gd name="connsiteY53" fmla="*/ 949325 h 1914525"/>
                <a:gd name="connsiteX54" fmla="*/ 1311275 w 2066925"/>
                <a:gd name="connsiteY54" fmla="*/ 892175 h 1914525"/>
                <a:gd name="connsiteX55" fmla="*/ 1254125 w 2066925"/>
                <a:gd name="connsiteY55" fmla="*/ 844550 h 1914525"/>
                <a:gd name="connsiteX56" fmla="*/ 1190625 w 2066925"/>
                <a:gd name="connsiteY56" fmla="*/ 793750 h 1914525"/>
                <a:gd name="connsiteX57" fmla="*/ 1136650 w 2066925"/>
                <a:gd name="connsiteY57" fmla="*/ 730250 h 1914525"/>
                <a:gd name="connsiteX58" fmla="*/ 1117600 w 2066925"/>
                <a:gd name="connsiteY58" fmla="*/ 635000 h 1914525"/>
                <a:gd name="connsiteX59" fmla="*/ 1139825 w 2066925"/>
                <a:gd name="connsiteY59" fmla="*/ 577850 h 1914525"/>
                <a:gd name="connsiteX60" fmla="*/ 1222375 w 2066925"/>
                <a:gd name="connsiteY60" fmla="*/ 622300 h 1914525"/>
                <a:gd name="connsiteX61" fmla="*/ 1289050 w 2066925"/>
                <a:gd name="connsiteY61" fmla="*/ 600075 h 1914525"/>
                <a:gd name="connsiteX62" fmla="*/ 1349375 w 2066925"/>
                <a:gd name="connsiteY62" fmla="*/ 587375 h 1914525"/>
                <a:gd name="connsiteX63" fmla="*/ 1349375 w 2066925"/>
                <a:gd name="connsiteY63" fmla="*/ 498475 h 1914525"/>
                <a:gd name="connsiteX64" fmla="*/ 1273175 w 2066925"/>
                <a:gd name="connsiteY64" fmla="*/ 482600 h 1914525"/>
                <a:gd name="connsiteX65" fmla="*/ 1203325 w 2066925"/>
                <a:gd name="connsiteY65" fmla="*/ 434975 h 1914525"/>
                <a:gd name="connsiteX66" fmla="*/ 1190625 w 2066925"/>
                <a:gd name="connsiteY66" fmla="*/ 342900 h 1914525"/>
                <a:gd name="connsiteX67" fmla="*/ 1111250 w 2066925"/>
                <a:gd name="connsiteY67" fmla="*/ 304800 h 1914525"/>
                <a:gd name="connsiteX68" fmla="*/ 1047750 w 2066925"/>
                <a:gd name="connsiteY68" fmla="*/ 247650 h 1914525"/>
                <a:gd name="connsiteX69" fmla="*/ 971550 w 2066925"/>
                <a:gd name="connsiteY69" fmla="*/ 158750 h 1914525"/>
                <a:gd name="connsiteX70" fmla="*/ 930275 w 2066925"/>
                <a:gd name="connsiteY70" fmla="*/ 47625 h 1914525"/>
                <a:gd name="connsiteX71" fmla="*/ 892175 w 2066925"/>
                <a:gd name="connsiteY71" fmla="*/ 3175 h 1914525"/>
                <a:gd name="connsiteX72" fmla="*/ 904875 w 2066925"/>
                <a:gd name="connsiteY72" fmla="*/ 165100 h 1914525"/>
                <a:gd name="connsiteX73" fmla="*/ 911225 w 2066925"/>
                <a:gd name="connsiteY73" fmla="*/ 273050 h 1914525"/>
                <a:gd name="connsiteX74" fmla="*/ 869950 w 2066925"/>
                <a:gd name="connsiteY74" fmla="*/ 314325 h 1914525"/>
                <a:gd name="connsiteX75" fmla="*/ 787400 w 2066925"/>
                <a:gd name="connsiteY75" fmla="*/ 304800 h 1914525"/>
                <a:gd name="connsiteX76" fmla="*/ 727075 w 2066925"/>
                <a:gd name="connsiteY76" fmla="*/ 279400 h 1914525"/>
                <a:gd name="connsiteX77" fmla="*/ 644525 w 2066925"/>
                <a:gd name="connsiteY77" fmla="*/ 241300 h 1914525"/>
                <a:gd name="connsiteX78" fmla="*/ 647700 w 2066925"/>
                <a:gd name="connsiteY78" fmla="*/ 200025 h 1914525"/>
                <a:gd name="connsiteX79" fmla="*/ 609600 w 2066925"/>
                <a:gd name="connsiteY79" fmla="*/ 152400 h 1914525"/>
                <a:gd name="connsiteX80" fmla="*/ 587375 w 2066925"/>
                <a:gd name="connsiteY80" fmla="*/ 79375 h 1914525"/>
                <a:gd name="connsiteX81" fmla="*/ 536575 w 2066925"/>
                <a:gd name="connsiteY81" fmla="*/ 66675 h 1914525"/>
                <a:gd name="connsiteX82" fmla="*/ 492125 w 2066925"/>
                <a:gd name="connsiteY82" fmla="*/ 73025 h 1914525"/>
                <a:gd name="connsiteX83" fmla="*/ 403225 w 2066925"/>
                <a:gd name="connsiteY83" fmla="*/ 25400 h 1914525"/>
                <a:gd name="connsiteX84" fmla="*/ 250825 w 2066925"/>
                <a:gd name="connsiteY84" fmla="*/ 0 h 1914525"/>
                <a:gd name="connsiteX85" fmla="*/ 190500 w 2066925"/>
                <a:gd name="connsiteY85" fmla="*/ 19050 h 1914525"/>
                <a:gd name="connsiteX86" fmla="*/ 44450 w 2066925"/>
                <a:gd name="connsiteY86" fmla="*/ 19050 h 1914525"/>
                <a:gd name="connsiteX87" fmla="*/ 0 w 2066925"/>
                <a:gd name="connsiteY87" fmla="*/ 79375 h 1914525"/>
                <a:gd name="connsiteX88" fmla="*/ 47625 w 2066925"/>
                <a:gd name="connsiteY88" fmla="*/ 123825 h 1914525"/>
                <a:gd name="connsiteX89" fmla="*/ 66675 w 2066925"/>
                <a:gd name="connsiteY89" fmla="*/ 269875 h 1914525"/>
                <a:gd name="connsiteX90" fmla="*/ 123825 w 2066925"/>
                <a:gd name="connsiteY90" fmla="*/ 288925 h 1914525"/>
                <a:gd name="connsiteX91" fmla="*/ 171450 w 2066925"/>
                <a:gd name="connsiteY91" fmla="*/ 361950 h 1914525"/>
                <a:gd name="connsiteX92" fmla="*/ 152400 w 2066925"/>
                <a:gd name="connsiteY92" fmla="*/ 431800 h 1914525"/>
                <a:gd name="connsiteX93" fmla="*/ 133350 w 2066925"/>
                <a:gd name="connsiteY93" fmla="*/ 498475 h 1914525"/>
                <a:gd name="connsiteX94" fmla="*/ 273050 w 2066925"/>
                <a:gd name="connsiteY94" fmla="*/ 555625 h 1914525"/>
                <a:gd name="connsiteX95" fmla="*/ 361950 w 2066925"/>
                <a:gd name="connsiteY95" fmla="*/ 628650 h 1914525"/>
                <a:gd name="connsiteX96" fmla="*/ 406400 w 2066925"/>
                <a:gd name="connsiteY96" fmla="*/ 733425 h 1914525"/>
                <a:gd name="connsiteX97" fmla="*/ 390525 w 2066925"/>
                <a:gd name="connsiteY97" fmla="*/ 828675 h 1914525"/>
                <a:gd name="connsiteX98" fmla="*/ 323850 w 2066925"/>
                <a:gd name="connsiteY98" fmla="*/ 917575 h 1914525"/>
                <a:gd name="connsiteX99" fmla="*/ 266700 w 2066925"/>
                <a:gd name="connsiteY99" fmla="*/ 99060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066925" h="1914525">
                  <a:moveTo>
                    <a:pt x="266700" y="990600"/>
                  </a:moveTo>
                  <a:lnTo>
                    <a:pt x="346075" y="1050925"/>
                  </a:lnTo>
                  <a:lnTo>
                    <a:pt x="425450" y="1181100"/>
                  </a:lnTo>
                  <a:lnTo>
                    <a:pt x="466725" y="1260475"/>
                  </a:lnTo>
                  <a:lnTo>
                    <a:pt x="450850" y="1327150"/>
                  </a:lnTo>
                  <a:lnTo>
                    <a:pt x="523875" y="1489075"/>
                  </a:lnTo>
                  <a:lnTo>
                    <a:pt x="581025" y="1670050"/>
                  </a:lnTo>
                  <a:lnTo>
                    <a:pt x="638175" y="1790700"/>
                  </a:lnTo>
                  <a:lnTo>
                    <a:pt x="739775" y="1876425"/>
                  </a:lnTo>
                  <a:lnTo>
                    <a:pt x="869950" y="1908175"/>
                  </a:lnTo>
                  <a:lnTo>
                    <a:pt x="996950" y="1914525"/>
                  </a:lnTo>
                  <a:lnTo>
                    <a:pt x="1079500" y="1873250"/>
                  </a:lnTo>
                  <a:lnTo>
                    <a:pt x="1133475" y="1857375"/>
                  </a:lnTo>
                  <a:lnTo>
                    <a:pt x="1158875" y="1908175"/>
                  </a:lnTo>
                  <a:lnTo>
                    <a:pt x="1212850" y="1876425"/>
                  </a:lnTo>
                  <a:lnTo>
                    <a:pt x="1336675" y="1841500"/>
                  </a:lnTo>
                  <a:lnTo>
                    <a:pt x="1431925" y="1752600"/>
                  </a:lnTo>
                  <a:lnTo>
                    <a:pt x="1444625" y="1676400"/>
                  </a:lnTo>
                  <a:cubicBezTo>
                    <a:pt x="1443567" y="1629833"/>
                    <a:pt x="1442508" y="1583267"/>
                    <a:pt x="1441450" y="1536700"/>
                  </a:cubicBezTo>
                  <a:lnTo>
                    <a:pt x="1495425" y="1485900"/>
                  </a:lnTo>
                  <a:lnTo>
                    <a:pt x="1501775" y="1419225"/>
                  </a:lnTo>
                  <a:lnTo>
                    <a:pt x="1597025" y="1346200"/>
                  </a:lnTo>
                  <a:lnTo>
                    <a:pt x="1698625" y="1336675"/>
                  </a:lnTo>
                  <a:lnTo>
                    <a:pt x="1749425" y="1304925"/>
                  </a:lnTo>
                  <a:lnTo>
                    <a:pt x="1781175" y="1247775"/>
                  </a:lnTo>
                  <a:lnTo>
                    <a:pt x="1765300" y="1196975"/>
                  </a:lnTo>
                  <a:lnTo>
                    <a:pt x="1692275" y="1187450"/>
                  </a:lnTo>
                  <a:lnTo>
                    <a:pt x="1609725" y="1206500"/>
                  </a:lnTo>
                  <a:lnTo>
                    <a:pt x="1546225" y="1241425"/>
                  </a:lnTo>
                  <a:lnTo>
                    <a:pt x="1470025" y="1339850"/>
                  </a:lnTo>
                  <a:lnTo>
                    <a:pt x="1431925" y="1390650"/>
                  </a:lnTo>
                  <a:lnTo>
                    <a:pt x="1406525" y="1454150"/>
                  </a:lnTo>
                  <a:lnTo>
                    <a:pt x="1384300" y="1387475"/>
                  </a:lnTo>
                  <a:lnTo>
                    <a:pt x="1412875" y="1317625"/>
                  </a:lnTo>
                  <a:lnTo>
                    <a:pt x="1482725" y="1254125"/>
                  </a:lnTo>
                  <a:lnTo>
                    <a:pt x="1476375" y="1165225"/>
                  </a:lnTo>
                  <a:lnTo>
                    <a:pt x="1539875" y="1101725"/>
                  </a:lnTo>
                  <a:lnTo>
                    <a:pt x="1685925" y="1047750"/>
                  </a:lnTo>
                  <a:lnTo>
                    <a:pt x="1898650" y="958850"/>
                  </a:lnTo>
                  <a:lnTo>
                    <a:pt x="1968500" y="869950"/>
                  </a:lnTo>
                  <a:lnTo>
                    <a:pt x="1971675" y="784225"/>
                  </a:lnTo>
                  <a:lnTo>
                    <a:pt x="2006600" y="755650"/>
                  </a:lnTo>
                  <a:lnTo>
                    <a:pt x="2047875" y="720725"/>
                  </a:lnTo>
                  <a:lnTo>
                    <a:pt x="2066925" y="698500"/>
                  </a:lnTo>
                  <a:lnTo>
                    <a:pt x="1993900" y="704850"/>
                  </a:lnTo>
                  <a:lnTo>
                    <a:pt x="1927225" y="742950"/>
                  </a:lnTo>
                  <a:lnTo>
                    <a:pt x="1708150" y="841375"/>
                  </a:lnTo>
                  <a:lnTo>
                    <a:pt x="1625600" y="879475"/>
                  </a:lnTo>
                  <a:lnTo>
                    <a:pt x="1577975" y="879475"/>
                  </a:lnTo>
                  <a:lnTo>
                    <a:pt x="1520825" y="854075"/>
                  </a:lnTo>
                  <a:lnTo>
                    <a:pt x="1530350" y="965200"/>
                  </a:lnTo>
                  <a:lnTo>
                    <a:pt x="1460500" y="927100"/>
                  </a:lnTo>
                  <a:lnTo>
                    <a:pt x="1416050" y="952500"/>
                  </a:lnTo>
                  <a:lnTo>
                    <a:pt x="1343025" y="949325"/>
                  </a:lnTo>
                  <a:lnTo>
                    <a:pt x="1311275" y="892175"/>
                  </a:lnTo>
                  <a:lnTo>
                    <a:pt x="1254125" y="844550"/>
                  </a:lnTo>
                  <a:lnTo>
                    <a:pt x="1190625" y="793750"/>
                  </a:lnTo>
                  <a:lnTo>
                    <a:pt x="1136650" y="730250"/>
                  </a:lnTo>
                  <a:lnTo>
                    <a:pt x="1117600" y="635000"/>
                  </a:lnTo>
                  <a:lnTo>
                    <a:pt x="1139825" y="577850"/>
                  </a:lnTo>
                  <a:lnTo>
                    <a:pt x="1222375" y="622300"/>
                  </a:lnTo>
                  <a:lnTo>
                    <a:pt x="1289050" y="600075"/>
                  </a:lnTo>
                  <a:lnTo>
                    <a:pt x="1349375" y="587375"/>
                  </a:lnTo>
                  <a:lnTo>
                    <a:pt x="1349375" y="498475"/>
                  </a:lnTo>
                  <a:lnTo>
                    <a:pt x="1273175" y="482600"/>
                  </a:lnTo>
                  <a:lnTo>
                    <a:pt x="1203325" y="434975"/>
                  </a:lnTo>
                  <a:lnTo>
                    <a:pt x="1190625" y="342900"/>
                  </a:lnTo>
                  <a:lnTo>
                    <a:pt x="1111250" y="304800"/>
                  </a:lnTo>
                  <a:lnTo>
                    <a:pt x="1047750" y="247650"/>
                  </a:lnTo>
                  <a:lnTo>
                    <a:pt x="971550" y="158750"/>
                  </a:lnTo>
                  <a:lnTo>
                    <a:pt x="930275" y="47625"/>
                  </a:lnTo>
                  <a:lnTo>
                    <a:pt x="892175" y="3175"/>
                  </a:lnTo>
                  <a:lnTo>
                    <a:pt x="904875" y="165100"/>
                  </a:lnTo>
                  <a:lnTo>
                    <a:pt x="911225" y="273050"/>
                  </a:lnTo>
                  <a:lnTo>
                    <a:pt x="869950" y="314325"/>
                  </a:lnTo>
                  <a:lnTo>
                    <a:pt x="787400" y="304800"/>
                  </a:lnTo>
                  <a:lnTo>
                    <a:pt x="727075" y="279400"/>
                  </a:lnTo>
                  <a:lnTo>
                    <a:pt x="644525" y="241300"/>
                  </a:lnTo>
                  <a:lnTo>
                    <a:pt x="647700" y="200025"/>
                  </a:lnTo>
                  <a:lnTo>
                    <a:pt x="609600" y="152400"/>
                  </a:lnTo>
                  <a:lnTo>
                    <a:pt x="587375" y="79375"/>
                  </a:lnTo>
                  <a:lnTo>
                    <a:pt x="536575" y="66675"/>
                  </a:lnTo>
                  <a:lnTo>
                    <a:pt x="492125" y="73025"/>
                  </a:lnTo>
                  <a:lnTo>
                    <a:pt x="403225" y="25400"/>
                  </a:lnTo>
                  <a:lnTo>
                    <a:pt x="250825" y="0"/>
                  </a:lnTo>
                  <a:lnTo>
                    <a:pt x="190500" y="19050"/>
                  </a:lnTo>
                  <a:lnTo>
                    <a:pt x="44450" y="19050"/>
                  </a:lnTo>
                  <a:lnTo>
                    <a:pt x="0" y="79375"/>
                  </a:lnTo>
                  <a:lnTo>
                    <a:pt x="47625" y="123825"/>
                  </a:lnTo>
                  <a:lnTo>
                    <a:pt x="66675" y="269875"/>
                  </a:lnTo>
                  <a:lnTo>
                    <a:pt x="123825" y="288925"/>
                  </a:lnTo>
                  <a:lnTo>
                    <a:pt x="171450" y="361950"/>
                  </a:lnTo>
                  <a:lnTo>
                    <a:pt x="152400" y="431800"/>
                  </a:lnTo>
                  <a:lnTo>
                    <a:pt x="133350" y="498475"/>
                  </a:lnTo>
                  <a:lnTo>
                    <a:pt x="273050" y="555625"/>
                  </a:lnTo>
                  <a:lnTo>
                    <a:pt x="361950" y="628650"/>
                  </a:lnTo>
                  <a:lnTo>
                    <a:pt x="406400" y="733425"/>
                  </a:lnTo>
                  <a:lnTo>
                    <a:pt x="390525" y="828675"/>
                  </a:lnTo>
                  <a:lnTo>
                    <a:pt x="323850" y="917575"/>
                  </a:lnTo>
                  <a:lnTo>
                    <a:pt x="266700" y="990600"/>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
              <a:extLst>
                <a:ext uri="{FF2B5EF4-FFF2-40B4-BE49-F238E27FC236}">
                  <a16:creationId xmlns:a16="http://schemas.microsoft.com/office/drawing/2014/main" id="{1ED75CCA-69AC-CDCF-3532-57141FADF106}"/>
                </a:ext>
              </a:extLst>
            </p:cNvPr>
            <p:cNvSpPr/>
            <p:nvPr/>
          </p:nvSpPr>
          <p:spPr>
            <a:xfrm>
              <a:off x="6869329" y="4701675"/>
              <a:ext cx="215900" cy="117475"/>
            </a:xfrm>
            <a:custGeom>
              <a:avLst/>
              <a:gdLst>
                <a:gd name="connsiteX0" fmla="*/ 0 w 215900"/>
                <a:gd name="connsiteY0" fmla="*/ 47625 h 117475"/>
                <a:gd name="connsiteX1" fmla="*/ 15875 w 215900"/>
                <a:gd name="connsiteY1" fmla="*/ 101600 h 117475"/>
                <a:gd name="connsiteX2" fmla="*/ 66675 w 215900"/>
                <a:gd name="connsiteY2" fmla="*/ 114300 h 117475"/>
                <a:gd name="connsiteX3" fmla="*/ 111125 w 215900"/>
                <a:gd name="connsiteY3" fmla="*/ 117475 h 117475"/>
                <a:gd name="connsiteX4" fmla="*/ 155575 w 215900"/>
                <a:gd name="connsiteY4" fmla="*/ 98425 h 117475"/>
                <a:gd name="connsiteX5" fmla="*/ 187325 w 215900"/>
                <a:gd name="connsiteY5" fmla="*/ 111125 h 117475"/>
                <a:gd name="connsiteX6" fmla="*/ 187325 w 215900"/>
                <a:gd name="connsiteY6" fmla="*/ 111125 h 117475"/>
                <a:gd name="connsiteX7" fmla="*/ 215900 w 215900"/>
                <a:gd name="connsiteY7" fmla="*/ 79375 h 117475"/>
                <a:gd name="connsiteX8" fmla="*/ 193675 w 215900"/>
                <a:gd name="connsiteY8" fmla="*/ 53975 h 117475"/>
                <a:gd name="connsiteX9" fmla="*/ 200025 w 215900"/>
                <a:gd name="connsiteY9" fmla="*/ 12700 h 117475"/>
                <a:gd name="connsiteX10" fmla="*/ 171450 w 215900"/>
                <a:gd name="connsiteY10" fmla="*/ 0 h 117475"/>
                <a:gd name="connsiteX11" fmla="*/ 142875 w 215900"/>
                <a:gd name="connsiteY11" fmla="*/ 31750 h 117475"/>
                <a:gd name="connsiteX12" fmla="*/ 98425 w 215900"/>
                <a:gd name="connsiteY12" fmla="*/ 76200 h 117475"/>
                <a:gd name="connsiteX13" fmla="*/ 66675 w 215900"/>
                <a:gd name="connsiteY13" fmla="*/ 76200 h 117475"/>
                <a:gd name="connsiteX14" fmla="*/ 0 w 215900"/>
                <a:gd name="connsiteY14" fmla="*/ 47625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117475">
                  <a:moveTo>
                    <a:pt x="0" y="47625"/>
                  </a:moveTo>
                  <a:lnTo>
                    <a:pt x="15875" y="101600"/>
                  </a:lnTo>
                  <a:lnTo>
                    <a:pt x="66675" y="114300"/>
                  </a:lnTo>
                  <a:lnTo>
                    <a:pt x="111125" y="117475"/>
                  </a:lnTo>
                  <a:lnTo>
                    <a:pt x="155575" y="98425"/>
                  </a:lnTo>
                  <a:lnTo>
                    <a:pt x="187325" y="111125"/>
                  </a:lnTo>
                  <a:lnTo>
                    <a:pt x="187325" y="111125"/>
                  </a:lnTo>
                  <a:lnTo>
                    <a:pt x="215900" y="79375"/>
                  </a:lnTo>
                  <a:lnTo>
                    <a:pt x="193675" y="53975"/>
                  </a:lnTo>
                  <a:lnTo>
                    <a:pt x="200025" y="12700"/>
                  </a:lnTo>
                  <a:lnTo>
                    <a:pt x="171450" y="0"/>
                  </a:lnTo>
                  <a:lnTo>
                    <a:pt x="142875" y="31750"/>
                  </a:lnTo>
                  <a:lnTo>
                    <a:pt x="98425" y="76200"/>
                  </a:lnTo>
                  <a:lnTo>
                    <a:pt x="66675" y="76200"/>
                  </a:lnTo>
                  <a:lnTo>
                    <a:pt x="0" y="47625"/>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9">
              <a:extLst>
                <a:ext uri="{FF2B5EF4-FFF2-40B4-BE49-F238E27FC236}">
                  <a16:creationId xmlns:a16="http://schemas.microsoft.com/office/drawing/2014/main" id="{EBFDD44E-E8E0-D8A0-9B42-8F7D23B322AA}"/>
                </a:ext>
              </a:extLst>
            </p:cNvPr>
            <p:cNvSpPr/>
            <p:nvPr/>
          </p:nvSpPr>
          <p:spPr>
            <a:xfrm>
              <a:off x="7078879" y="3980950"/>
              <a:ext cx="622300" cy="527050"/>
            </a:xfrm>
            <a:custGeom>
              <a:avLst/>
              <a:gdLst>
                <a:gd name="connsiteX0" fmla="*/ 0 w 622300"/>
                <a:gd name="connsiteY0" fmla="*/ 82550 h 527050"/>
                <a:gd name="connsiteX1" fmla="*/ 44450 w 622300"/>
                <a:gd name="connsiteY1" fmla="*/ 225425 h 527050"/>
                <a:gd name="connsiteX2" fmla="*/ 79375 w 622300"/>
                <a:gd name="connsiteY2" fmla="*/ 361950 h 527050"/>
                <a:gd name="connsiteX3" fmla="*/ 53975 w 622300"/>
                <a:gd name="connsiteY3" fmla="*/ 422275 h 527050"/>
                <a:gd name="connsiteX4" fmla="*/ 92075 w 622300"/>
                <a:gd name="connsiteY4" fmla="*/ 460375 h 527050"/>
                <a:gd name="connsiteX5" fmla="*/ 92075 w 622300"/>
                <a:gd name="connsiteY5" fmla="*/ 520700 h 527050"/>
                <a:gd name="connsiteX6" fmla="*/ 149225 w 622300"/>
                <a:gd name="connsiteY6" fmla="*/ 527050 h 527050"/>
                <a:gd name="connsiteX7" fmla="*/ 215900 w 622300"/>
                <a:gd name="connsiteY7" fmla="*/ 482600 h 527050"/>
                <a:gd name="connsiteX8" fmla="*/ 288925 w 622300"/>
                <a:gd name="connsiteY8" fmla="*/ 466725 h 527050"/>
                <a:gd name="connsiteX9" fmla="*/ 355600 w 622300"/>
                <a:gd name="connsiteY9" fmla="*/ 387350 h 527050"/>
                <a:gd name="connsiteX10" fmla="*/ 381000 w 622300"/>
                <a:gd name="connsiteY10" fmla="*/ 415925 h 527050"/>
                <a:gd name="connsiteX11" fmla="*/ 415925 w 622300"/>
                <a:gd name="connsiteY11" fmla="*/ 415925 h 527050"/>
                <a:gd name="connsiteX12" fmla="*/ 428625 w 622300"/>
                <a:gd name="connsiteY12" fmla="*/ 476250 h 527050"/>
                <a:gd name="connsiteX13" fmla="*/ 473075 w 622300"/>
                <a:gd name="connsiteY13" fmla="*/ 469900 h 527050"/>
                <a:gd name="connsiteX14" fmla="*/ 488950 w 622300"/>
                <a:gd name="connsiteY14" fmla="*/ 400050 h 527050"/>
                <a:gd name="connsiteX15" fmla="*/ 501650 w 622300"/>
                <a:gd name="connsiteY15" fmla="*/ 342900 h 527050"/>
                <a:gd name="connsiteX16" fmla="*/ 533400 w 622300"/>
                <a:gd name="connsiteY16" fmla="*/ 339725 h 527050"/>
                <a:gd name="connsiteX17" fmla="*/ 558800 w 622300"/>
                <a:gd name="connsiteY17" fmla="*/ 400050 h 527050"/>
                <a:gd name="connsiteX18" fmla="*/ 590550 w 622300"/>
                <a:gd name="connsiteY18" fmla="*/ 415925 h 527050"/>
                <a:gd name="connsiteX19" fmla="*/ 622300 w 622300"/>
                <a:gd name="connsiteY19" fmla="*/ 346075 h 527050"/>
                <a:gd name="connsiteX20" fmla="*/ 615950 w 622300"/>
                <a:gd name="connsiteY20" fmla="*/ 279400 h 527050"/>
                <a:gd name="connsiteX21" fmla="*/ 577850 w 622300"/>
                <a:gd name="connsiteY21" fmla="*/ 295275 h 527050"/>
                <a:gd name="connsiteX22" fmla="*/ 558800 w 622300"/>
                <a:gd name="connsiteY22" fmla="*/ 250825 h 527050"/>
                <a:gd name="connsiteX23" fmla="*/ 514350 w 622300"/>
                <a:gd name="connsiteY23" fmla="*/ 269875 h 527050"/>
                <a:gd name="connsiteX24" fmla="*/ 501650 w 622300"/>
                <a:gd name="connsiteY24" fmla="*/ 200025 h 527050"/>
                <a:gd name="connsiteX25" fmla="*/ 466725 w 622300"/>
                <a:gd name="connsiteY25" fmla="*/ 209550 h 527050"/>
                <a:gd name="connsiteX26" fmla="*/ 409575 w 622300"/>
                <a:gd name="connsiteY26" fmla="*/ 203200 h 527050"/>
                <a:gd name="connsiteX27" fmla="*/ 412750 w 622300"/>
                <a:gd name="connsiteY27" fmla="*/ 158750 h 527050"/>
                <a:gd name="connsiteX28" fmla="*/ 412750 w 622300"/>
                <a:gd name="connsiteY28" fmla="*/ 158750 h 527050"/>
                <a:gd name="connsiteX29" fmla="*/ 311150 w 622300"/>
                <a:gd name="connsiteY29" fmla="*/ 187325 h 527050"/>
                <a:gd name="connsiteX30" fmla="*/ 263525 w 622300"/>
                <a:gd name="connsiteY30" fmla="*/ 215900 h 527050"/>
                <a:gd name="connsiteX31" fmla="*/ 203200 w 622300"/>
                <a:gd name="connsiteY31" fmla="*/ 190500 h 527050"/>
                <a:gd name="connsiteX32" fmla="*/ 180975 w 622300"/>
                <a:gd name="connsiteY32" fmla="*/ 171450 h 527050"/>
                <a:gd name="connsiteX33" fmla="*/ 149225 w 622300"/>
                <a:gd name="connsiteY33" fmla="*/ 215900 h 527050"/>
                <a:gd name="connsiteX34" fmla="*/ 120650 w 622300"/>
                <a:gd name="connsiteY34" fmla="*/ 146050 h 527050"/>
                <a:gd name="connsiteX35" fmla="*/ 104775 w 622300"/>
                <a:gd name="connsiteY35" fmla="*/ 73025 h 527050"/>
                <a:gd name="connsiteX36" fmla="*/ 95250 w 622300"/>
                <a:gd name="connsiteY36" fmla="*/ 0 h 527050"/>
                <a:gd name="connsiteX37" fmla="*/ 38100 w 622300"/>
                <a:gd name="connsiteY37" fmla="*/ 15875 h 527050"/>
                <a:gd name="connsiteX38" fmla="*/ 0 w 622300"/>
                <a:gd name="connsiteY38" fmla="*/ 8255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2300" h="527050">
                  <a:moveTo>
                    <a:pt x="0" y="82550"/>
                  </a:moveTo>
                  <a:lnTo>
                    <a:pt x="44450" y="225425"/>
                  </a:lnTo>
                  <a:lnTo>
                    <a:pt x="79375" y="361950"/>
                  </a:lnTo>
                  <a:lnTo>
                    <a:pt x="53975" y="422275"/>
                  </a:lnTo>
                  <a:lnTo>
                    <a:pt x="92075" y="460375"/>
                  </a:lnTo>
                  <a:lnTo>
                    <a:pt x="92075" y="520700"/>
                  </a:lnTo>
                  <a:lnTo>
                    <a:pt x="149225" y="527050"/>
                  </a:lnTo>
                  <a:lnTo>
                    <a:pt x="215900" y="482600"/>
                  </a:lnTo>
                  <a:lnTo>
                    <a:pt x="288925" y="466725"/>
                  </a:lnTo>
                  <a:lnTo>
                    <a:pt x="355600" y="387350"/>
                  </a:lnTo>
                  <a:lnTo>
                    <a:pt x="381000" y="415925"/>
                  </a:lnTo>
                  <a:lnTo>
                    <a:pt x="415925" y="415925"/>
                  </a:lnTo>
                  <a:lnTo>
                    <a:pt x="428625" y="476250"/>
                  </a:lnTo>
                  <a:lnTo>
                    <a:pt x="473075" y="469900"/>
                  </a:lnTo>
                  <a:lnTo>
                    <a:pt x="488950" y="400050"/>
                  </a:lnTo>
                  <a:lnTo>
                    <a:pt x="501650" y="342900"/>
                  </a:lnTo>
                  <a:lnTo>
                    <a:pt x="533400" y="339725"/>
                  </a:lnTo>
                  <a:lnTo>
                    <a:pt x="558800" y="400050"/>
                  </a:lnTo>
                  <a:lnTo>
                    <a:pt x="590550" y="415925"/>
                  </a:lnTo>
                  <a:lnTo>
                    <a:pt x="622300" y="346075"/>
                  </a:lnTo>
                  <a:lnTo>
                    <a:pt x="615950" y="279400"/>
                  </a:lnTo>
                  <a:lnTo>
                    <a:pt x="577850" y="295275"/>
                  </a:lnTo>
                  <a:lnTo>
                    <a:pt x="558800" y="250825"/>
                  </a:lnTo>
                  <a:lnTo>
                    <a:pt x="514350" y="269875"/>
                  </a:lnTo>
                  <a:lnTo>
                    <a:pt x="501650" y="200025"/>
                  </a:lnTo>
                  <a:lnTo>
                    <a:pt x="466725" y="209550"/>
                  </a:lnTo>
                  <a:lnTo>
                    <a:pt x="409575" y="203200"/>
                  </a:lnTo>
                  <a:lnTo>
                    <a:pt x="412750" y="158750"/>
                  </a:lnTo>
                  <a:lnTo>
                    <a:pt x="412750" y="158750"/>
                  </a:lnTo>
                  <a:lnTo>
                    <a:pt x="311150" y="187325"/>
                  </a:lnTo>
                  <a:lnTo>
                    <a:pt x="263525" y="215900"/>
                  </a:lnTo>
                  <a:lnTo>
                    <a:pt x="203200" y="190500"/>
                  </a:lnTo>
                  <a:lnTo>
                    <a:pt x="180975" y="171450"/>
                  </a:lnTo>
                  <a:lnTo>
                    <a:pt x="149225" y="215900"/>
                  </a:lnTo>
                  <a:lnTo>
                    <a:pt x="120650" y="146050"/>
                  </a:lnTo>
                  <a:lnTo>
                    <a:pt x="104775" y="73025"/>
                  </a:lnTo>
                  <a:lnTo>
                    <a:pt x="95250" y="0"/>
                  </a:lnTo>
                  <a:lnTo>
                    <a:pt x="38100" y="15875"/>
                  </a:lnTo>
                  <a:lnTo>
                    <a:pt x="0" y="82550"/>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11">
              <a:extLst>
                <a:ext uri="{FF2B5EF4-FFF2-40B4-BE49-F238E27FC236}">
                  <a16:creationId xmlns:a16="http://schemas.microsoft.com/office/drawing/2014/main" id="{6B825DCD-86B8-71D0-1305-C7BB65959850}"/>
                </a:ext>
              </a:extLst>
            </p:cNvPr>
            <p:cNvSpPr/>
            <p:nvPr/>
          </p:nvSpPr>
          <p:spPr>
            <a:xfrm>
              <a:off x="5970804" y="3403100"/>
              <a:ext cx="1120775" cy="869950"/>
            </a:xfrm>
            <a:custGeom>
              <a:avLst/>
              <a:gdLst>
                <a:gd name="connsiteX0" fmla="*/ 1114425 w 1120775"/>
                <a:gd name="connsiteY0" fmla="*/ 593725 h 869950"/>
                <a:gd name="connsiteX1" fmla="*/ 1082675 w 1120775"/>
                <a:gd name="connsiteY1" fmla="*/ 615950 h 869950"/>
                <a:gd name="connsiteX2" fmla="*/ 1025525 w 1120775"/>
                <a:gd name="connsiteY2" fmla="*/ 612775 h 869950"/>
                <a:gd name="connsiteX3" fmla="*/ 949325 w 1120775"/>
                <a:gd name="connsiteY3" fmla="*/ 654050 h 869950"/>
                <a:gd name="connsiteX4" fmla="*/ 771525 w 1120775"/>
                <a:gd name="connsiteY4" fmla="*/ 736600 h 869950"/>
                <a:gd name="connsiteX5" fmla="*/ 631825 w 1120775"/>
                <a:gd name="connsiteY5" fmla="*/ 800100 h 869950"/>
                <a:gd name="connsiteX6" fmla="*/ 584200 w 1120775"/>
                <a:gd name="connsiteY6" fmla="*/ 784225 h 869950"/>
                <a:gd name="connsiteX7" fmla="*/ 552450 w 1120775"/>
                <a:gd name="connsiteY7" fmla="*/ 752475 h 869950"/>
                <a:gd name="connsiteX8" fmla="*/ 520700 w 1120775"/>
                <a:gd name="connsiteY8" fmla="*/ 755650 h 869950"/>
                <a:gd name="connsiteX9" fmla="*/ 517525 w 1120775"/>
                <a:gd name="connsiteY9" fmla="*/ 825500 h 869950"/>
                <a:gd name="connsiteX10" fmla="*/ 517525 w 1120775"/>
                <a:gd name="connsiteY10" fmla="*/ 825500 h 869950"/>
                <a:gd name="connsiteX11" fmla="*/ 482600 w 1120775"/>
                <a:gd name="connsiteY11" fmla="*/ 844550 h 869950"/>
                <a:gd name="connsiteX12" fmla="*/ 425450 w 1120775"/>
                <a:gd name="connsiteY12" fmla="*/ 869950 h 869950"/>
                <a:gd name="connsiteX13" fmla="*/ 374650 w 1120775"/>
                <a:gd name="connsiteY13" fmla="*/ 847725 h 869950"/>
                <a:gd name="connsiteX14" fmla="*/ 336550 w 1120775"/>
                <a:gd name="connsiteY14" fmla="*/ 790575 h 869950"/>
                <a:gd name="connsiteX15" fmla="*/ 266700 w 1120775"/>
                <a:gd name="connsiteY15" fmla="*/ 736600 h 869950"/>
                <a:gd name="connsiteX16" fmla="*/ 209550 w 1120775"/>
                <a:gd name="connsiteY16" fmla="*/ 676275 h 869950"/>
                <a:gd name="connsiteX17" fmla="*/ 184150 w 1120775"/>
                <a:gd name="connsiteY17" fmla="*/ 615950 h 869950"/>
                <a:gd name="connsiteX18" fmla="*/ 184150 w 1120775"/>
                <a:gd name="connsiteY18" fmla="*/ 565150 h 869950"/>
                <a:gd name="connsiteX19" fmla="*/ 241300 w 1120775"/>
                <a:gd name="connsiteY19" fmla="*/ 596900 h 869950"/>
                <a:gd name="connsiteX20" fmla="*/ 317500 w 1120775"/>
                <a:gd name="connsiteY20" fmla="*/ 574675 h 869950"/>
                <a:gd name="connsiteX21" fmla="*/ 393700 w 1120775"/>
                <a:gd name="connsiteY21" fmla="*/ 558800 h 869950"/>
                <a:gd name="connsiteX22" fmla="*/ 409575 w 1120775"/>
                <a:gd name="connsiteY22" fmla="*/ 514350 h 869950"/>
                <a:gd name="connsiteX23" fmla="*/ 400050 w 1120775"/>
                <a:gd name="connsiteY23" fmla="*/ 419100 h 869950"/>
                <a:gd name="connsiteX24" fmla="*/ 361950 w 1120775"/>
                <a:gd name="connsiteY24" fmla="*/ 400050 h 869950"/>
                <a:gd name="connsiteX25" fmla="*/ 295275 w 1120775"/>
                <a:gd name="connsiteY25" fmla="*/ 377825 h 869950"/>
                <a:gd name="connsiteX26" fmla="*/ 247650 w 1120775"/>
                <a:gd name="connsiteY26" fmla="*/ 346075 h 869950"/>
                <a:gd name="connsiteX27" fmla="*/ 263525 w 1120775"/>
                <a:gd name="connsiteY27" fmla="*/ 269875 h 869950"/>
                <a:gd name="connsiteX28" fmla="*/ 206375 w 1120775"/>
                <a:gd name="connsiteY28" fmla="*/ 238125 h 869950"/>
                <a:gd name="connsiteX29" fmla="*/ 152400 w 1120775"/>
                <a:gd name="connsiteY29" fmla="*/ 219075 h 869950"/>
                <a:gd name="connsiteX30" fmla="*/ 79375 w 1120775"/>
                <a:gd name="connsiteY30" fmla="*/ 127000 h 869950"/>
                <a:gd name="connsiteX31" fmla="*/ 22225 w 1120775"/>
                <a:gd name="connsiteY31" fmla="*/ 66675 h 869950"/>
                <a:gd name="connsiteX32" fmla="*/ 0 w 1120775"/>
                <a:gd name="connsiteY32" fmla="*/ 0 h 869950"/>
                <a:gd name="connsiteX33" fmla="*/ 117475 w 1120775"/>
                <a:gd name="connsiteY33" fmla="*/ 76200 h 869950"/>
                <a:gd name="connsiteX34" fmla="*/ 254000 w 1120775"/>
                <a:gd name="connsiteY34" fmla="*/ 149225 h 869950"/>
                <a:gd name="connsiteX35" fmla="*/ 352425 w 1120775"/>
                <a:gd name="connsiteY35" fmla="*/ 212725 h 869950"/>
                <a:gd name="connsiteX36" fmla="*/ 403225 w 1120775"/>
                <a:gd name="connsiteY36" fmla="*/ 266700 h 869950"/>
                <a:gd name="connsiteX37" fmla="*/ 403225 w 1120775"/>
                <a:gd name="connsiteY37" fmla="*/ 307975 h 869950"/>
                <a:gd name="connsiteX38" fmla="*/ 498475 w 1120775"/>
                <a:gd name="connsiteY38" fmla="*/ 320675 h 869950"/>
                <a:gd name="connsiteX39" fmla="*/ 593725 w 1120775"/>
                <a:gd name="connsiteY39" fmla="*/ 342900 h 869950"/>
                <a:gd name="connsiteX40" fmla="*/ 663575 w 1120775"/>
                <a:gd name="connsiteY40" fmla="*/ 346075 h 869950"/>
                <a:gd name="connsiteX41" fmla="*/ 781050 w 1120775"/>
                <a:gd name="connsiteY41" fmla="*/ 333375 h 869950"/>
                <a:gd name="connsiteX42" fmla="*/ 835025 w 1120775"/>
                <a:gd name="connsiteY42" fmla="*/ 381000 h 869950"/>
                <a:gd name="connsiteX43" fmla="*/ 908050 w 1120775"/>
                <a:gd name="connsiteY43" fmla="*/ 415925 h 869950"/>
                <a:gd name="connsiteX44" fmla="*/ 958850 w 1120775"/>
                <a:gd name="connsiteY44" fmla="*/ 396875 h 869950"/>
                <a:gd name="connsiteX45" fmla="*/ 1041400 w 1120775"/>
                <a:gd name="connsiteY45" fmla="*/ 434975 h 869950"/>
                <a:gd name="connsiteX46" fmla="*/ 1120775 w 1120775"/>
                <a:gd name="connsiteY46" fmla="*/ 511175 h 869950"/>
                <a:gd name="connsiteX47" fmla="*/ 1114425 w 1120775"/>
                <a:gd name="connsiteY47" fmla="*/ 593725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775" h="869950">
                  <a:moveTo>
                    <a:pt x="1114425" y="593725"/>
                  </a:moveTo>
                  <a:lnTo>
                    <a:pt x="1082675" y="615950"/>
                  </a:lnTo>
                  <a:lnTo>
                    <a:pt x="1025525" y="612775"/>
                  </a:lnTo>
                  <a:lnTo>
                    <a:pt x="949325" y="654050"/>
                  </a:lnTo>
                  <a:lnTo>
                    <a:pt x="771525" y="736600"/>
                  </a:lnTo>
                  <a:lnTo>
                    <a:pt x="631825" y="800100"/>
                  </a:lnTo>
                  <a:lnTo>
                    <a:pt x="584200" y="784225"/>
                  </a:lnTo>
                  <a:lnTo>
                    <a:pt x="552450" y="752475"/>
                  </a:lnTo>
                  <a:lnTo>
                    <a:pt x="520700" y="755650"/>
                  </a:lnTo>
                  <a:lnTo>
                    <a:pt x="517525" y="825500"/>
                  </a:lnTo>
                  <a:lnTo>
                    <a:pt x="517525" y="825500"/>
                  </a:lnTo>
                  <a:lnTo>
                    <a:pt x="482600" y="844550"/>
                  </a:lnTo>
                  <a:lnTo>
                    <a:pt x="425450" y="869950"/>
                  </a:lnTo>
                  <a:lnTo>
                    <a:pt x="374650" y="847725"/>
                  </a:lnTo>
                  <a:lnTo>
                    <a:pt x="336550" y="790575"/>
                  </a:lnTo>
                  <a:lnTo>
                    <a:pt x="266700" y="736600"/>
                  </a:lnTo>
                  <a:lnTo>
                    <a:pt x="209550" y="676275"/>
                  </a:lnTo>
                  <a:lnTo>
                    <a:pt x="184150" y="615950"/>
                  </a:lnTo>
                  <a:lnTo>
                    <a:pt x="184150" y="565150"/>
                  </a:lnTo>
                  <a:lnTo>
                    <a:pt x="241300" y="596900"/>
                  </a:lnTo>
                  <a:lnTo>
                    <a:pt x="317500" y="574675"/>
                  </a:lnTo>
                  <a:lnTo>
                    <a:pt x="393700" y="558800"/>
                  </a:lnTo>
                  <a:lnTo>
                    <a:pt x="409575" y="514350"/>
                  </a:lnTo>
                  <a:lnTo>
                    <a:pt x="400050" y="419100"/>
                  </a:lnTo>
                  <a:lnTo>
                    <a:pt x="361950" y="400050"/>
                  </a:lnTo>
                  <a:lnTo>
                    <a:pt x="295275" y="377825"/>
                  </a:lnTo>
                  <a:lnTo>
                    <a:pt x="247650" y="346075"/>
                  </a:lnTo>
                  <a:lnTo>
                    <a:pt x="263525" y="269875"/>
                  </a:lnTo>
                  <a:lnTo>
                    <a:pt x="206375" y="238125"/>
                  </a:lnTo>
                  <a:lnTo>
                    <a:pt x="152400" y="219075"/>
                  </a:lnTo>
                  <a:lnTo>
                    <a:pt x="79375" y="127000"/>
                  </a:lnTo>
                  <a:lnTo>
                    <a:pt x="22225" y="66675"/>
                  </a:lnTo>
                  <a:lnTo>
                    <a:pt x="0" y="0"/>
                  </a:lnTo>
                  <a:lnTo>
                    <a:pt x="117475" y="76200"/>
                  </a:lnTo>
                  <a:lnTo>
                    <a:pt x="254000" y="149225"/>
                  </a:lnTo>
                  <a:lnTo>
                    <a:pt x="352425" y="212725"/>
                  </a:lnTo>
                  <a:lnTo>
                    <a:pt x="403225" y="266700"/>
                  </a:lnTo>
                  <a:lnTo>
                    <a:pt x="403225" y="307975"/>
                  </a:lnTo>
                  <a:lnTo>
                    <a:pt x="498475" y="320675"/>
                  </a:lnTo>
                  <a:lnTo>
                    <a:pt x="593725" y="342900"/>
                  </a:lnTo>
                  <a:lnTo>
                    <a:pt x="663575" y="346075"/>
                  </a:lnTo>
                  <a:lnTo>
                    <a:pt x="781050" y="333375"/>
                  </a:lnTo>
                  <a:lnTo>
                    <a:pt x="835025" y="381000"/>
                  </a:lnTo>
                  <a:lnTo>
                    <a:pt x="908050" y="415925"/>
                  </a:lnTo>
                  <a:lnTo>
                    <a:pt x="958850" y="396875"/>
                  </a:lnTo>
                  <a:lnTo>
                    <a:pt x="1041400" y="434975"/>
                  </a:lnTo>
                  <a:lnTo>
                    <a:pt x="1120775" y="511175"/>
                  </a:lnTo>
                  <a:lnTo>
                    <a:pt x="1114425" y="593725"/>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6DEECEDB-8219-E2F4-92AC-A9FCCF72AC85}"/>
                </a:ext>
              </a:extLst>
            </p:cNvPr>
            <p:cNvSpPr/>
            <p:nvPr/>
          </p:nvSpPr>
          <p:spPr>
            <a:xfrm>
              <a:off x="2659523" y="2105013"/>
              <a:ext cx="3090985" cy="1762370"/>
            </a:xfrm>
            <a:custGeom>
              <a:avLst/>
              <a:gdLst>
                <a:gd name="connsiteX0" fmla="*/ 3048000 w 3090985"/>
                <a:gd name="connsiteY0" fmla="*/ 1168400 h 1762370"/>
                <a:gd name="connsiteX1" fmla="*/ 2891693 w 3090985"/>
                <a:gd name="connsiteY1" fmla="*/ 1164493 h 1762370"/>
                <a:gd name="connsiteX2" fmla="*/ 2786185 w 3090985"/>
                <a:gd name="connsiteY2" fmla="*/ 1152770 h 1762370"/>
                <a:gd name="connsiteX3" fmla="*/ 2782277 w 3090985"/>
                <a:gd name="connsiteY3" fmla="*/ 1191847 h 1762370"/>
                <a:gd name="connsiteX4" fmla="*/ 2723662 w 3090985"/>
                <a:gd name="connsiteY4" fmla="*/ 1168400 h 1762370"/>
                <a:gd name="connsiteX5" fmla="*/ 2672862 w 3090985"/>
                <a:gd name="connsiteY5" fmla="*/ 1133231 h 1762370"/>
                <a:gd name="connsiteX6" fmla="*/ 2618154 w 3090985"/>
                <a:gd name="connsiteY6" fmla="*/ 1074616 h 1762370"/>
                <a:gd name="connsiteX7" fmla="*/ 2543908 w 3090985"/>
                <a:gd name="connsiteY7" fmla="*/ 1058985 h 1762370"/>
                <a:gd name="connsiteX8" fmla="*/ 2473569 w 3090985"/>
                <a:gd name="connsiteY8" fmla="*/ 1031631 h 1762370"/>
                <a:gd name="connsiteX9" fmla="*/ 2364154 w 3090985"/>
                <a:gd name="connsiteY9" fmla="*/ 1070708 h 1762370"/>
                <a:gd name="connsiteX10" fmla="*/ 2278185 w 3090985"/>
                <a:gd name="connsiteY10" fmla="*/ 1074616 h 1762370"/>
                <a:gd name="connsiteX11" fmla="*/ 2223477 w 3090985"/>
                <a:gd name="connsiteY11" fmla="*/ 1027724 h 1762370"/>
                <a:gd name="connsiteX12" fmla="*/ 2239108 w 3090985"/>
                <a:gd name="connsiteY12" fmla="*/ 945662 h 1762370"/>
                <a:gd name="connsiteX13" fmla="*/ 2352431 w 3090985"/>
                <a:gd name="connsiteY13" fmla="*/ 930031 h 1762370"/>
                <a:gd name="connsiteX14" fmla="*/ 2418862 w 3090985"/>
                <a:gd name="connsiteY14" fmla="*/ 883139 h 1762370"/>
                <a:gd name="connsiteX15" fmla="*/ 2371969 w 3090985"/>
                <a:gd name="connsiteY15" fmla="*/ 781539 h 1762370"/>
                <a:gd name="connsiteX16" fmla="*/ 2371969 w 3090985"/>
                <a:gd name="connsiteY16" fmla="*/ 676031 h 1762370"/>
                <a:gd name="connsiteX17" fmla="*/ 2321169 w 3090985"/>
                <a:gd name="connsiteY17" fmla="*/ 578339 h 1762370"/>
                <a:gd name="connsiteX18" fmla="*/ 2246923 w 3090985"/>
                <a:gd name="connsiteY18" fmla="*/ 566616 h 1762370"/>
                <a:gd name="connsiteX19" fmla="*/ 2176585 w 3090985"/>
                <a:gd name="connsiteY19" fmla="*/ 535354 h 1762370"/>
                <a:gd name="connsiteX20" fmla="*/ 2137508 w 3090985"/>
                <a:gd name="connsiteY20" fmla="*/ 570524 h 1762370"/>
                <a:gd name="connsiteX21" fmla="*/ 2102339 w 3090985"/>
                <a:gd name="connsiteY21" fmla="*/ 547077 h 1762370"/>
                <a:gd name="connsiteX22" fmla="*/ 2098431 w 3090985"/>
                <a:gd name="connsiteY22" fmla="*/ 488462 h 1762370"/>
                <a:gd name="connsiteX23" fmla="*/ 2020277 w 3090985"/>
                <a:gd name="connsiteY23" fmla="*/ 465016 h 1762370"/>
                <a:gd name="connsiteX24" fmla="*/ 1957754 w 3090985"/>
                <a:gd name="connsiteY24" fmla="*/ 465016 h 1762370"/>
                <a:gd name="connsiteX25" fmla="*/ 1871785 w 3090985"/>
                <a:gd name="connsiteY25" fmla="*/ 457200 h 1762370"/>
                <a:gd name="connsiteX26" fmla="*/ 1820985 w 3090985"/>
                <a:gd name="connsiteY26" fmla="*/ 480647 h 1762370"/>
                <a:gd name="connsiteX27" fmla="*/ 1860062 w 3090985"/>
                <a:gd name="connsiteY27" fmla="*/ 558800 h 1762370"/>
                <a:gd name="connsiteX28" fmla="*/ 1867877 w 3090985"/>
                <a:gd name="connsiteY28" fmla="*/ 672124 h 1762370"/>
                <a:gd name="connsiteX29" fmla="*/ 1910862 w 3090985"/>
                <a:gd name="connsiteY29" fmla="*/ 738554 h 1762370"/>
                <a:gd name="connsiteX30" fmla="*/ 1953846 w 3090985"/>
                <a:gd name="connsiteY30" fmla="*/ 762000 h 1762370"/>
                <a:gd name="connsiteX31" fmla="*/ 1949939 w 3090985"/>
                <a:gd name="connsiteY31" fmla="*/ 851877 h 1762370"/>
                <a:gd name="connsiteX32" fmla="*/ 1875693 w 3090985"/>
                <a:gd name="connsiteY32" fmla="*/ 937847 h 1762370"/>
                <a:gd name="connsiteX33" fmla="*/ 1793631 w 3090985"/>
                <a:gd name="connsiteY33" fmla="*/ 926124 h 1762370"/>
                <a:gd name="connsiteX34" fmla="*/ 1738923 w 3090985"/>
                <a:gd name="connsiteY34" fmla="*/ 918308 h 1762370"/>
                <a:gd name="connsiteX35" fmla="*/ 1750646 w 3090985"/>
                <a:gd name="connsiteY35" fmla="*/ 988647 h 1762370"/>
                <a:gd name="connsiteX36" fmla="*/ 1723293 w 3090985"/>
                <a:gd name="connsiteY36" fmla="*/ 1086339 h 1762370"/>
                <a:gd name="connsiteX37" fmla="*/ 1719385 w 3090985"/>
                <a:gd name="connsiteY37" fmla="*/ 1180124 h 1762370"/>
                <a:gd name="connsiteX38" fmla="*/ 1695939 w 3090985"/>
                <a:gd name="connsiteY38" fmla="*/ 1242647 h 1762370"/>
                <a:gd name="connsiteX39" fmla="*/ 1649046 w 3090985"/>
                <a:gd name="connsiteY39" fmla="*/ 1230924 h 1762370"/>
                <a:gd name="connsiteX40" fmla="*/ 1649046 w 3090985"/>
                <a:gd name="connsiteY40" fmla="*/ 1230924 h 1762370"/>
                <a:gd name="connsiteX41" fmla="*/ 1649046 w 3090985"/>
                <a:gd name="connsiteY41" fmla="*/ 1230924 h 1762370"/>
                <a:gd name="connsiteX42" fmla="*/ 1594339 w 3090985"/>
                <a:gd name="connsiteY42" fmla="*/ 1281724 h 1762370"/>
                <a:gd name="connsiteX43" fmla="*/ 1586523 w 3090985"/>
                <a:gd name="connsiteY43" fmla="*/ 1363785 h 1762370"/>
                <a:gd name="connsiteX44" fmla="*/ 1500554 w 3090985"/>
                <a:gd name="connsiteY44" fmla="*/ 1465385 h 1762370"/>
                <a:gd name="connsiteX45" fmla="*/ 1445846 w 3090985"/>
                <a:gd name="connsiteY45" fmla="*/ 1621693 h 1762370"/>
                <a:gd name="connsiteX46" fmla="*/ 1418493 w 3090985"/>
                <a:gd name="connsiteY46" fmla="*/ 1711570 h 1762370"/>
                <a:gd name="connsiteX47" fmla="*/ 965200 w 3090985"/>
                <a:gd name="connsiteY47" fmla="*/ 1762370 h 1762370"/>
                <a:gd name="connsiteX48" fmla="*/ 976923 w 3090985"/>
                <a:gd name="connsiteY48" fmla="*/ 1254370 h 1762370"/>
                <a:gd name="connsiteX49" fmla="*/ 840154 w 3090985"/>
                <a:gd name="connsiteY49" fmla="*/ 1250462 h 1762370"/>
                <a:gd name="connsiteX50" fmla="*/ 664308 w 3090985"/>
                <a:gd name="connsiteY50" fmla="*/ 1215293 h 1762370"/>
                <a:gd name="connsiteX51" fmla="*/ 531446 w 3090985"/>
                <a:gd name="connsiteY51" fmla="*/ 1164493 h 1762370"/>
                <a:gd name="connsiteX52" fmla="*/ 488462 w 3090985"/>
                <a:gd name="connsiteY52" fmla="*/ 1121508 h 1762370"/>
                <a:gd name="connsiteX53" fmla="*/ 441569 w 3090985"/>
                <a:gd name="connsiteY53" fmla="*/ 1121508 h 1762370"/>
                <a:gd name="connsiteX54" fmla="*/ 371231 w 3090985"/>
                <a:gd name="connsiteY54" fmla="*/ 1039447 h 1762370"/>
                <a:gd name="connsiteX55" fmla="*/ 293077 w 3090985"/>
                <a:gd name="connsiteY55" fmla="*/ 1047262 h 1762370"/>
                <a:gd name="connsiteX56" fmla="*/ 0 w 3090985"/>
                <a:gd name="connsiteY56" fmla="*/ 726831 h 1762370"/>
                <a:gd name="connsiteX57" fmla="*/ 42985 w 3090985"/>
                <a:gd name="connsiteY57" fmla="*/ 539262 h 1762370"/>
                <a:gd name="connsiteX58" fmla="*/ 121139 w 3090985"/>
                <a:gd name="connsiteY58" fmla="*/ 590062 h 1762370"/>
                <a:gd name="connsiteX59" fmla="*/ 246185 w 3090985"/>
                <a:gd name="connsiteY59" fmla="*/ 676031 h 1762370"/>
                <a:gd name="connsiteX60" fmla="*/ 324339 w 3090985"/>
                <a:gd name="connsiteY60" fmla="*/ 687754 h 1762370"/>
                <a:gd name="connsiteX61" fmla="*/ 339969 w 3090985"/>
                <a:gd name="connsiteY61" fmla="*/ 738554 h 1762370"/>
                <a:gd name="connsiteX62" fmla="*/ 300893 w 3090985"/>
                <a:gd name="connsiteY62" fmla="*/ 769816 h 1762370"/>
                <a:gd name="connsiteX63" fmla="*/ 363416 w 3090985"/>
                <a:gd name="connsiteY63" fmla="*/ 812800 h 1762370"/>
                <a:gd name="connsiteX64" fmla="*/ 445477 w 3090985"/>
                <a:gd name="connsiteY64" fmla="*/ 828431 h 1762370"/>
                <a:gd name="connsiteX65" fmla="*/ 508000 w 3090985"/>
                <a:gd name="connsiteY65" fmla="*/ 801077 h 1762370"/>
                <a:gd name="connsiteX66" fmla="*/ 566616 w 3090985"/>
                <a:gd name="connsiteY66" fmla="*/ 801077 h 1762370"/>
                <a:gd name="connsiteX67" fmla="*/ 601785 w 3090985"/>
                <a:gd name="connsiteY67" fmla="*/ 867508 h 1762370"/>
                <a:gd name="connsiteX68" fmla="*/ 644769 w 3090985"/>
                <a:gd name="connsiteY68" fmla="*/ 832339 h 1762370"/>
                <a:gd name="connsiteX69" fmla="*/ 660400 w 3090985"/>
                <a:gd name="connsiteY69" fmla="*/ 793262 h 1762370"/>
                <a:gd name="connsiteX70" fmla="*/ 703385 w 3090985"/>
                <a:gd name="connsiteY70" fmla="*/ 734647 h 1762370"/>
                <a:gd name="connsiteX71" fmla="*/ 777631 w 3090985"/>
                <a:gd name="connsiteY71" fmla="*/ 703385 h 1762370"/>
                <a:gd name="connsiteX72" fmla="*/ 816708 w 3090985"/>
                <a:gd name="connsiteY72" fmla="*/ 762000 h 1762370"/>
                <a:gd name="connsiteX73" fmla="*/ 887046 w 3090985"/>
                <a:gd name="connsiteY73" fmla="*/ 808893 h 1762370"/>
                <a:gd name="connsiteX74" fmla="*/ 1066800 w 3090985"/>
                <a:gd name="connsiteY74" fmla="*/ 851877 h 1762370"/>
                <a:gd name="connsiteX75" fmla="*/ 1109785 w 3090985"/>
                <a:gd name="connsiteY75" fmla="*/ 742462 h 1762370"/>
                <a:gd name="connsiteX76" fmla="*/ 1043354 w 3090985"/>
                <a:gd name="connsiteY76" fmla="*/ 699477 h 1762370"/>
                <a:gd name="connsiteX77" fmla="*/ 1062893 w 3090985"/>
                <a:gd name="connsiteY77" fmla="*/ 617416 h 1762370"/>
                <a:gd name="connsiteX78" fmla="*/ 1121508 w 3090985"/>
                <a:gd name="connsiteY78" fmla="*/ 578339 h 1762370"/>
                <a:gd name="connsiteX79" fmla="*/ 1211385 w 3090985"/>
                <a:gd name="connsiteY79" fmla="*/ 644770 h 1762370"/>
                <a:gd name="connsiteX80" fmla="*/ 1262185 w 3090985"/>
                <a:gd name="connsiteY80" fmla="*/ 664308 h 1762370"/>
                <a:gd name="connsiteX81" fmla="*/ 1273908 w 3090985"/>
                <a:gd name="connsiteY81" fmla="*/ 613508 h 1762370"/>
                <a:gd name="connsiteX82" fmla="*/ 1195754 w 3090985"/>
                <a:gd name="connsiteY82" fmla="*/ 554893 h 1762370"/>
                <a:gd name="connsiteX83" fmla="*/ 1144954 w 3090985"/>
                <a:gd name="connsiteY83" fmla="*/ 488462 h 1762370"/>
                <a:gd name="connsiteX84" fmla="*/ 1164493 w 3090985"/>
                <a:gd name="connsiteY84" fmla="*/ 386862 h 1762370"/>
                <a:gd name="connsiteX85" fmla="*/ 1176216 w 3090985"/>
                <a:gd name="connsiteY85" fmla="*/ 293077 h 1762370"/>
                <a:gd name="connsiteX86" fmla="*/ 1141046 w 3090985"/>
                <a:gd name="connsiteY86" fmla="*/ 187570 h 1762370"/>
                <a:gd name="connsiteX87" fmla="*/ 1137139 w 3090985"/>
                <a:gd name="connsiteY87" fmla="*/ 78154 h 1762370"/>
                <a:gd name="connsiteX88" fmla="*/ 1187939 w 3090985"/>
                <a:gd name="connsiteY88" fmla="*/ 42985 h 1762370"/>
                <a:gd name="connsiteX89" fmla="*/ 1281723 w 3090985"/>
                <a:gd name="connsiteY89" fmla="*/ 35170 h 1762370"/>
                <a:gd name="connsiteX90" fmla="*/ 1328616 w 3090985"/>
                <a:gd name="connsiteY90" fmla="*/ 62524 h 1762370"/>
                <a:gd name="connsiteX91" fmla="*/ 1316893 w 3090985"/>
                <a:gd name="connsiteY91" fmla="*/ 148493 h 1762370"/>
                <a:gd name="connsiteX92" fmla="*/ 1281723 w 3090985"/>
                <a:gd name="connsiteY92" fmla="*/ 214924 h 1762370"/>
                <a:gd name="connsiteX93" fmla="*/ 1230923 w 3090985"/>
                <a:gd name="connsiteY93" fmla="*/ 218831 h 1762370"/>
                <a:gd name="connsiteX94" fmla="*/ 1238739 w 3090985"/>
                <a:gd name="connsiteY94" fmla="*/ 324339 h 1762370"/>
                <a:gd name="connsiteX95" fmla="*/ 1281723 w 3090985"/>
                <a:gd name="connsiteY95" fmla="*/ 398585 h 1762370"/>
                <a:gd name="connsiteX96" fmla="*/ 1363785 w 3090985"/>
                <a:gd name="connsiteY96" fmla="*/ 492370 h 1762370"/>
                <a:gd name="connsiteX97" fmla="*/ 1359877 w 3090985"/>
                <a:gd name="connsiteY97" fmla="*/ 562708 h 1762370"/>
                <a:gd name="connsiteX98" fmla="*/ 1449754 w 3090985"/>
                <a:gd name="connsiteY98" fmla="*/ 617416 h 1762370"/>
                <a:gd name="connsiteX99" fmla="*/ 1484923 w 3090985"/>
                <a:gd name="connsiteY99" fmla="*/ 699477 h 1762370"/>
                <a:gd name="connsiteX100" fmla="*/ 1524000 w 3090985"/>
                <a:gd name="connsiteY100" fmla="*/ 593970 h 1762370"/>
                <a:gd name="connsiteX101" fmla="*/ 1598246 w 3090985"/>
                <a:gd name="connsiteY101" fmla="*/ 656493 h 1762370"/>
                <a:gd name="connsiteX102" fmla="*/ 1606062 w 3090985"/>
                <a:gd name="connsiteY102" fmla="*/ 765908 h 1762370"/>
                <a:gd name="connsiteX103" fmla="*/ 1668585 w 3090985"/>
                <a:gd name="connsiteY103" fmla="*/ 832339 h 1762370"/>
                <a:gd name="connsiteX104" fmla="*/ 1692031 w 3090985"/>
                <a:gd name="connsiteY104" fmla="*/ 730739 h 1762370"/>
                <a:gd name="connsiteX105" fmla="*/ 1711569 w 3090985"/>
                <a:gd name="connsiteY105" fmla="*/ 625231 h 1762370"/>
                <a:gd name="connsiteX106" fmla="*/ 1641231 w 3090985"/>
                <a:gd name="connsiteY106" fmla="*/ 515816 h 1762370"/>
                <a:gd name="connsiteX107" fmla="*/ 1547446 w 3090985"/>
                <a:gd name="connsiteY107" fmla="*/ 476739 h 1762370"/>
                <a:gd name="connsiteX108" fmla="*/ 1488831 w 3090985"/>
                <a:gd name="connsiteY108" fmla="*/ 410308 h 1762370"/>
                <a:gd name="connsiteX109" fmla="*/ 1434123 w 3090985"/>
                <a:gd name="connsiteY109" fmla="*/ 332154 h 1762370"/>
                <a:gd name="connsiteX110" fmla="*/ 1387231 w 3090985"/>
                <a:gd name="connsiteY110" fmla="*/ 265724 h 1762370"/>
                <a:gd name="connsiteX111" fmla="*/ 1395046 w 3090985"/>
                <a:gd name="connsiteY111" fmla="*/ 144585 h 1762370"/>
                <a:gd name="connsiteX112" fmla="*/ 1426308 w 3090985"/>
                <a:gd name="connsiteY112" fmla="*/ 66431 h 1762370"/>
                <a:gd name="connsiteX113" fmla="*/ 1488831 w 3090985"/>
                <a:gd name="connsiteY113" fmla="*/ 15631 h 1762370"/>
                <a:gd name="connsiteX114" fmla="*/ 1551354 w 3090985"/>
                <a:gd name="connsiteY114" fmla="*/ 23447 h 1762370"/>
                <a:gd name="connsiteX115" fmla="*/ 1512277 w 3090985"/>
                <a:gd name="connsiteY115" fmla="*/ 109416 h 1762370"/>
                <a:gd name="connsiteX116" fmla="*/ 1527908 w 3090985"/>
                <a:gd name="connsiteY116" fmla="*/ 230554 h 1762370"/>
                <a:gd name="connsiteX117" fmla="*/ 1598246 w 3090985"/>
                <a:gd name="connsiteY117" fmla="*/ 332154 h 1762370"/>
                <a:gd name="connsiteX118" fmla="*/ 1578708 w 3090985"/>
                <a:gd name="connsiteY118" fmla="*/ 191477 h 1762370"/>
                <a:gd name="connsiteX119" fmla="*/ 1606062 w 3090985"/>
                <a:gd name="connsiteY119" fmla="*/ 82062 h 1762370"/>
                <a:gd name="connsiteX120" fmla="*/ 1660769 w 3090985"/>
                <a:gd name="connsiteY120" fmla="*/ 7816 h 1762370"/>
                <a:gd name="connsiteX121" fmla="*/ 1805354 w 3090985"/>
                <a:gd name="connsiteY121" fmla="*/ 0 h 1762370"/>
                <a:gd name="connsiteX122" fmla="*/ 1895231 w 3090985"/>
                <a:gd name="connsiteY122" fmla="*/ 117231 h 1762370"/>
                <a:gd name="connsiteX123" fmla="*/ 2028093 w 3090985"/>
                <a:gd name="connsiteY123" fmla="*/ 140677 h 1762370"/>
                <a:gd name="connsiteX124" fmla="*/ 2090616 w 3090985"/>
                <a:gd name="connsiteY124" fmla="*/ 218831 h 1762370"/>
                <a:gd name="connsiteX125" fmla="*/ 2215662 w 3090985"/>
                <a:gd name="connsiteY125" fmla="*/ 226647 h 1762370"/>
                <a:gd name="connsiteX126" fmla="*/ 2325077 w 3090985"/>
                <a:gd name="connsiteY126" fmla="*/ 250093 h 1762370"/>
                <a:gd name="connsiteX127" fmla="*/ 2454031 w 3090985"/>
                <a:gd name="connsiteY127" fmla="*/ 371231 h 1762370"/>
                <a:gd name="connsiteX128" fmla="*/ 2500923 w 3090985"/>
                <a:gd name="connsiteY128" fmla="*/ 457200 h 1762370"/>
                <a:gd name="connsiteX129" fmla="*/ 2590800 w 3090985"/>
                <a:gd name="connsiteY129" fmla="*/ 492370 h 1762370"/>
                <a:gd name="connsiteX130" fmla="*/ 2727569 w 3090985"/>
                <a:gd name="connsiteY130" fmla="*/ 511908 h 1762370"/>
                <a:gd name="connsiteX131" fmla="*/ 2774462 w 3090985"/>
                <a:gd name="connsiteY131" fmla="*/ 547077 h 1762370"/>
                <a:gd name="connsiteX132" fmla="*/ 2891693 w 3090985"/>
                <a:gd name="connsiteY132" fmla="*/ 547077 h 1762370"/>
                <a:gd name="connsiteX133" fmla="*/ 2942493 w 3090985"/>
                <a:gd name="connsiteY133" fmla="*/ 609600 h 1762370"/>
                <a:gd name="connsiteX134" fmla="*/ 2950308 w 3090985"/>
                <a:gd name="connsiteY134" fmla="*/ 695570 h 1762370"/>
                <a:gd name="connsiteX135" fmla="*/ 2989385 w 3090985"/>
                <a:gd name="connsiteY135" fmla="*/ 777631 h 1762370"/>
                <a:gd name="connsiteX136" fmla="*/ 2887785 w 3090985"/>
                <a:gd name="connsiteY136" fmla="*/ 781539 h 1762370"/>
                <a:gd name="connsiteX137" fmla="*/ 2797908 w 3090985"/>
                <a:gd name="connsiteY137" fmla="*/ 715108 h 1762370"/>
                <a:gd name="connsiteX138" fmla="*/ 2696308 w 3090985"/>
                <a:gd name="connsiteY138" fmla="*/ 683847 h 1762370"/>
                <a:gd name="connsiteX139" fmla="*/ 2704123 w 3090985"/>
                <a:gd name="connsiteY139" fmla="*/ 765908 h 1762370"/>
                <a:gd name="connsiteX140" fmla="*/ 2782277 w 3090985"/>
                <a:gd name="connsiteY140" fmla="*/ 804985 h 1762370"/>
                <a:gd name="connsiteX141" fmla="*/ 2911231 w 3090985"/>
                <a:gd name="connsiteY141" fmla="*/ 851877 h 1762370"/>
                <a:gd name="connsiteX142" fmla="*/ 3008923 w 3090985"/>
                <a:gd name="connsiteY142" fmla="*/ 918308 h 1762370"/>
                <a:gd name="connsiteX143" fmla="*/ 3063631 w 3090985"/>
                <a:gd name="connsiteY143" fmla="*/ 984739 h 1762370"/>
                <a:gd name="connsiteX144" fmla="*/ 3090985 w 3090985"/>
                <a:gd name="connsiteY144" fmla="*/ 1066800 h 1762370"/>
                <a:gd name="connsiteX145" fmla="*/ 3028462 w 3090985"/>
                <a:gd name="connsiteY145" fmla="*/ 1043354 h 1762370"/>
                <a:gd name="connsiteX146" fmla="*/ 2958123 w 3090985"/>
                <a:gd name="connsiteY146" fmla="*/ 1039447 h 1762370"/>
                <a:gd name="connsiteX147" fmla="*/ 2809631 w 3090985"/>
                <a:gd name="connsiteY147" fmla="*/ 996462 h 1762370"/>
                <a:gd name="connsiteX148" fmla="*/ 2852616 w 3090985"/>
                <a:gd name="connsiteY148" fmla="*/ 1047262 h 1762370"/>
                <a:gd name="connsiteX149" fmla="*/ 2981569 w 3090985"/>
                <a:gd name="connsiteY149" fmla="*/ 1090247 h 1762370"/>
                <a:gd name="connsiteX150" fmla="*/ 3059723 w 3090985"/>
                <a:gd name="connsiteY150" fmla="*/ 1113693 h 1762370"/>
                <a:gd name="connsiteX151" fmla="*/ 3048000 w 3090985"/>
                <a:gd name="connsiteY151" fmla="*/ 1168400 h 17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090985" h="1762370">
                  <a:moveTo>
                    <a:pt x="3048000" y="1168400"/>
                  </a:moveTo>
                  <a:lnTo>
                    <a:pt x="2891693" y="1164493"/>
                  </a:lnTo>
                  <a:lnTo>
                    <a:pt x="2786185" y="1152770"/>
                  </a:lnTo>
                  <a:lnTo>
                    <a:pt x="2782277" y="1191847"/>
                  </a:lnTo>
                  <a:lnTo>
                    <a:pt x="2723662" y="1168400"/>
                  </a:lnTo>
                  <a:lnTo>
                    <a:pt x="2672862" y="1133231"/>
                  </a:lnTo>
                  <a:lnTo>
                    <a:pt x="2618154" y="1074616"/>
                  </a:lnTo>
                  <a:lnTo>
                    <a:pt x="2543908" y="1058985"/>
                  </a:lnTo>
                  <a:lnTo>
                    <a:pt x="2473569" y="1031631"/>
                  </a:lnTo>
                  <a:lnTo>
                    <a:pt x="2364154" y="1070708"/>
                  </a:lnTo>
                  <a:lnTo>
                    <a:pt x="2278185" y="1074616"/>
                  </a:lnTo>
                  <a:lnTo>
                    <a:pt x="2223477" y="1027724"/>
                  </a:lnTo>
                  <a:lnTo>
                    <a:pt x="2239108" y="945662"/>
                  </a:lnTo>
                  <a:lnTo>
                    <a:pt x="2352431" y="930031"/>
                  </a:lnTo>
                  <a:lnTo>
                    <a:pt x="2418862" y="883139"/>
                  </a:lnTo>
                  <a:lnTo>
                    <a:pt x="2371969" y="781539"/>
                  </a:lnTo>
                  <a:lnTo>
                    <a:pt x="2371969" y="676031"/>
                  </a:lnTo>
                  <a:lnTo>
                    <a:pt x="2321169" y="578339"/>
                  </a:lnTo>
                  <a:lnTo>
                    <a:pt x="2246923" y="566616"/>
                  </a:lnTo>
                  <a:lnTo>
                    <a:pt x="2176585" y="535354"/>
                  </a:lnTo>
                  <a:lnTo>
                    <a:pt x="2137508" y="570524"/>
                  </a:lnTo>
                  <a:lnTo>
                    <a:pt x="2102339" y="547077"/>
                  </a:lnTo>
                  <a:lnTo>
                    <a:pt x="2098431" y="488462"/>
                  </a:lnTo>
                  <a:lnTo>
                    <a:pt x="2020277" y="465016"/>
                  </a:lnTo>
                  <a:lnTo>
                    <a:pt x="1957754" y="465016"/>
                  </a:lnTo>
                  <a:lnTo>
                    <a:pt x="1871785" y="457200"/>
                  </a:lnTo>
                  <a:lnTo>
                    <a:pt x="1820985" y="480647"/>
                  </a:lnTo>
                  <a:lnTo>
                    <a:pt x="1860062" y="558800"/>
                  </a:lnTo>
                  <a:lnTo>
                    <a:pt x="1867877" y="672124"/>
                  </a:lnTo>
                  <a:lnTo>
                    <a:pt x="1910862" y="738554"/>
                  </a:lnTo>
                  <a:lnTo>
                    <a:pt x="1953846" y="762000"/>
                  </a:lnTo>
                  <a:lnTo>
                    <a:pt x="1949939" y="851877"/>
                  </a:lnTo>
                  <a:lnTo>
                    <a:pt x="1875693" y="937847"/>
                  </a:lnTo>
                  <a:lnTo>
                    <a:pt x="1793631" y="926124"/>
                  </a:lnTo>
                  <a:lnTo>
                    <a:pt x="1738923" y="918308"/>
                  </a:lnTo>
                  <a:lnTo>
                    <a:pt x="1750646" y="988647"/>
                  </a:lnTo>
                  <a:lnTo>
                    <a:pt x="1723293" y="1086339"/>
                  </a:lnTo>
                  <a:lnTo>
                    <a:pt x="1719385" y="1180124"/>
                  </a:lnTo>
                  <a:lnTo>
                    <a:pt x="1695939" y="1242647"/>
                  </a:lnTo>
                  <a:lnTo>
                    <a:pt x="1649046" y="1230924"/>
                  </a:lnTo>
                  <a:lnTo>
                    <a:pt x="1649046" y="1230924"/>
                  </a:lnTo>
                  <a:lnTo>
                    <a:pt x="1649046" y="1230924"/>
                  </a:lnTo>
                  <a:lnTo>
                    <a:pt x="1594339" y="1281724"/>
                  </a:lnTo>
                  <a:lnTo>
                    <a:pt x="1586523" y="1363785"/>
                  </a:lnTo>
                  <a:lnTo>
                    <a:pt x="1500554" y="1465385"/>
                  </a:lnTo>
                  <a:lnTo>
                    <a:pt x="1445846" y="1621693"/>
                  </a:lnTo>
                  <a:lnTo>
                    <a:pt x="1418493" y="1711570"/>
                  </a:lnTo>
                  <a:lnTo>
                    <a:pt x="965200" y="1762370"/>
                  </a:lnTo>
                  <a:lnTo>
                    <a:pt x="976923" y="1254370"/>
                  </a:lnTo>
                  <a:lnTo>
                    <a:pt x="840154" y="1250462"/>
                  </a:lnTo>
                  <a:lnTo>
                    <a:pt x="664308" y="1215293"/>
                  </a:lnTo>
                  <a:lnTo>
                    <a:pt x="531446" y="1164493"/>
                  </a:lnTo>
                  <a:lnTo>
                    <a:pt x="488462" y="1121508"/>
                  </a:lnTo>
                  <a:lnTo>
                    <a:pt x="441569" y="1121508"/>
                  </a:lnTo>
                  <a:lnTo>
                    <a:pt x="371231" y="1039447"/>
                  </a:lnTo>
                  <a:lnTo>
                    <a:pt x="293077" y="1047262"/>
                  </a:lnTo>
                  <a:lnTo>
                    <a:pt x="0" y="726831"/>
                  </a:lnTo>
                  <a:lnTo>
                    <a:pt x="42985" y="539262"/>
                  </a:lnTo>
                  <a:lnTo>
                    <a:pt x="121139" y="590062"/>
                  </a:lnTo>
                  <a:lnTo>
                    <a:pt x="246185" y="676031"/>
                  </a:lnTo>
                  <a:lnTo>
                    <a:pt x="324339" y="687754"/>
                  </a:lnTo>
                  <a:lnTo>
                    <a:pt x="339969" y="738554"/>
                  </a:lnTo>
                  <a:lnTo>
                    <a:pt x="300893" y="769816"/>
                  </a:lnTo>
                  <a:lnTo>
                    <a:pt x="363416" y="812800"/>
                  </a:lnTo>
                  <a:lnTo>
                    <a:pt x="445477" y="828431"/>
                  </a:lnTo>
                  <a:lnTo>
                    <a:pt x="508000" y="801077"/>
                  </a:lnTo>
                  <a:lnTo>
                    <a:pt x="566616" y="801077"/>
                  </a:lnTo>
                  <a:lnTo>
                    <a:pt x="601785" y="867508"/>
                  </a:lnTo>
                  <a:lnTo>
                    <a:pt x="644769" y="832339"/>
                  </a:lnTo>
                  <a:lnTo>
                    <a:pt x="660400" y="793262"/>
                  </a:lnTo>
                  <a:lnTo>
                    <a:pt x="703385" y="734647"/>
                  </a:lnTo>
                  <a:lnTo>
                    <a:pt x="777631" y="703385"/>
                  </a:lnTo>
                  <a:lnTo>
                    <a:pt x="816708" y="762000"/>
                  </a:lnTo>
                  <a:lnTo>
                    <a:pt x="887046" y="808893"/>
                  </a:lnTo>
                  <a:lnTo>
                    <a:pt x="1066800" y="851877"/>
                  </a:lnTo>
                  <a:lnTo>
                    <a:pt x="1109785" y="742462"/>
                  </a:lnTo>
                  <a:lnTo>
                    <a:pt x="1043354" y="699477"/>
                  </a:lnTo>
                  <a:lnTo>
                    <a:pt x="1062893" y="617416"/>
                  </a:lnTo>
                  <a:lnTo>
                    <a:pt x="1121508" y="578339"/>
                  </a:lnTo>
                  <a:lnTo>
                    <a:pt x="1211385" y="644770"/>
                  </a:lnTo>
                  <a:lnTo>
                    <a:pt x="1262185" y="664308"/>
                  </a:lnTo>
                  <a:lnTo>
                    <a:pt x="1273908" y="613508"/>
                  </a:lnTo>
                  <a:lnTo>
                    <a:pt x="1195754" y="554893"/>
                  </a:lnTo>
                  <a:lnTo>
                    <a:pt x="1144954" y="488462"/>
                  </a:lnTo>
                  <a:lnTo>
                    <a:pt x="1164493" y="386862"/>
                  </a:lnTo>
                  <a:lnTo>
                    <a:pt x="1176216" y="293077"/>
                  </a:lnTo>
                  <a:lnTo>
                    <a:pt x="1141046" y="187570"/>
                  </a:lnTo>
                  <a:lnTo>
                    <a:pt x="1137139" y="78154"/>
                  </a:lnTo>
                  <a:lnTo>
                    <a:pt x="1187939" y="42985"/>
                  </a:lnTo>
                  <a:lnTo>
                    <a:pt x="1281723" y="35170"/>
                  </a:lnTo>
                  <a:lnTo>
                    <a:pt x="1328616" y="62524"/>
                  </a:lnTo>
                  <a:lnTo>
                    <a:pt x="1316893" y="148493"/>
                  </a:lnTo>
                  <a:lnTo>
                    <a:pt x="1281723" y="214924"/>
                  </a:lnTo>
                  <a:lnTo>
                    <a:pt x="1230923" y="218831"/>
                  </a:lnTo>
                  <a:lnTo>
                    <a:pt x="1238739" y="324339"/>
                  </a:lnTo>
                  <a:lnTo>
                    <a:pt x="1281723" y="398585"/>
                  </a:lnTo>
                  <a:lnTo>
                    <a:pt x="1363785" y="492370"/>
                  </a:lnTo>
                  <a:lnTo>
                    <a:pt x="1359877" y="562708"/>
                  </a:lnTo>
                  <a:lnTo>
                    <a:pt x="1449754" y="617416"/>
                  </a:lnTo>
                  <a:lnTo>
                    <a:pt x="1484923" y="699477"/>
                  </a:lnTo>
                  <a:lnTo>
                    <a:pt x="1524000" y="593970"/>
                  </a:lnTo>
                  <a:lnTo>
                    <a:pt x="1598246" y="656493"/>
                  </a:lnTo>
                  <a:lnTo>
                    <a:pt x="1606062" y="765908"/>
                  </a:lnTo>
                  <a:lnTo>
                    <a:pt x="1668585" y="832339"/>
                  </a:lnTo>
                  <a:lnTo>
                    <a:pt x="1692031" y="730739"/>
                  </a:lnTo>
                  <a:lnTo>
                    <a:pt x="1711569" y="625231"/>
                  </a:lnTo>
                  <a:lnTo>
                    <a:pt x="1641231" y="515816"/>
                  </a:lnTo>
                  <a:lnTo>
                    <a:pt x="1547446" y="476739"/>
                  </a:lnTo>
                  <a:lnTo>
                    <a:pt x="1488831" y="410308"/>
                  </a:lnTo>
                  <a:lnTo>
                    <a:pt x="1434123" y="332154"/>
                  </a:lnTo>
                  <a:lnTo>
                    <a:pt x="1387231" y="265724"/>
                  </a:lnTo>
                  <a:lnTo>
                    <a:pt x="1395046" y="144585"/>
                  </a:lnTo>
                  <a:lnTo>
                    <a:pt x="1426308" y="66431"/>
                  </a:lnTo>
                  <a:lnTo>
                    <a:pt x="1488831" y="15631"/>
                  </a:lnTo>
                  <a:lnTo>
                    <a:pt x="1551354" y="23447"/>
                  </a:lnTo>
                  <a:lnTo>
                    <a:pt x="1512277" y="109416"/>
                  </a:lnTo>
                  <a:lnTo>
                    <a:pt x="1527908" y="230554"/>
                  </a:lnTo>
                  <a:lnTo>
                    <a:pt x="1598246" y="332154"/>
                  </a:lnTo>
                  <a:lnTo>
                    <a:pt x="1578708" y="191477"/>
                  </a:lnTo>
                  <a:lnTo>
                    <a:pt x="1606062" y="82062"/>
                  </a:lnTo>
                  <a:lnTo>
                    <a:pt x="1660769" y="7816"/>
                  </a:lnTo>
                  <a:lnTo>
                    <a:pt x="1805354" y="0"/>
                  </a:lnTo>
                  <a:lnTo>
                    <a:pt x="1895231" y="117231"/>
                  </a:lnTo>
                  <a:lnTo>
                    <a:pt x="2028093" y="140677"/>
                  </a:lnTo>
                  <a:lnTo>
                    <a:pt x="2090616" y="218831"/>
                  </a:lnTo>
                  <a:lnTo>
                    <a:pt x="2215662" y="226647"/>
                  </a:lnTo>
                  <a:lnTo>
                    <a:pt x="2325077" y="250093"/>
                  </a:lnTo>
                  <a:lnTo>
                    <a:pt x="2454031" y="371231"/>
                  </a:lnTo>
                  <a:lnTo>
                    <a:pt x="2500923" y="457200"/>
                  </a:lnTo>
                  <a:lnTo>
                    <a:pt x="2590800" y="492370"/>
                  </a:lnTo>
                  <a:lnTo>
                    <a:pt x="2727569" y="511908"/>
                  </a:lnTo>
                  <a:lnTo>
                    <a:pt x="2774462" y="547077"/>
                  </a:lnTo>
                  <a:lnTo>
                    <a:pt x="2891693" y="547077"/>
                  </a:lnTo>
                  <a:lnTo>
                    <a:pt x="2942493" y="609600"/>
                  </a:lnTo>
                  <a:lnTo>
                    <a:pt x="2950308" y="695570"/>
                  </a:lnTo>
                  <a:lnTo>
                    <a:pt x="2989385" y="777631"/>
                  </a:lnTo>
                  <a:lnTo>
                    <a:pt x="2887785" y="781539"/>
                  </a:lnTo>
                  <a:lnTo>
                    <a:pt x="2797908" y="715108"/>
                  </a:lnTo>
                  <a:lnTo>
                    <a:pt x="2696308" y="683847"/>
                  </a:lnTo>
                  <a:lnTo>
                    <a:pt x="2704123" y="765908"/>
                  </a:lnTo>
                  <a:lnTo>
                    <a:pt x="2782277" y="804985"/>
                  </a:lnTo>
                  <a:lnTo>
                    <a:pt x="2911231" y="851877"/>
                  </a:lnTo>
                  <a:lnTo>
                    <a:pt x="3008923" y="918308"/>
                  </a:lnTo>
                  <a:lnTo>
                    <a:pt x="3063631" y="984739"/>
                  </a:lnTo>
                  <a:lnTo>
                    <a:pt x="3090985" y="1066800"/>
                  </a:lnTo>
                  <a:lnTo>
                    <a:pt x="3028462" y="1043354"/>
                  </a:lnTo>
                  <a:lnTo>
                    <a:pt x="2958123" y="1039447"/>
                  </a:lnTo>
                  <a:lnTo>
                    <a:pt x="2809631" y="996462"/>
                  </a:lnTo>
                  <a:lnTo>
                    <a:pt x="2852616" y="1047262"/>
                  </a:lnTo>
                  <a:lnTo>
                    <a:pt x="2981569" y="1090247"/>
                  </a:lnTo>
                  <a:lnTo>
                    <a:pt x="3059723" y="1113693"/>
                  </a:lnTo>
                  <a:lnTo>
                    <a:pt x="3048000" y="1168400"/>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Freeform 14">
              <a:extLst>
                <a:ext uri="{FF2B5EF4-FFF2-40B4-BE49-F238E27FC236}">
                  <a16:creationId xmlns:a16="http://schemas.microsoft.com/office/drawing/2014/main" id="{4AFB1E93-E13A-94C7-683A-48A38196AB84}"/>
                </a:ext>
              </a:extLst>
            </p:cNvPr>
            <p:cNvSpPr/>
            <p:nvPr/>
          </p:nvSpPr>
          <p:spPr>
            <a:xfrm>
              <a:off x="4437523" y="3089752"/>
              <a:ext cx="394677" cy="339969"/>
            </a:xfrm>
            <a:custGeom>
              <a:avLst/>
              <a:gdLst>
                <a:gd name="connsiteX0" fmla="*/ 78154 w 394677"/>
                <a:gd name="connsiteY0" fmla="*/ 42985 h 339969"/>
                <a:gd name="connsiteX1" fmla="*/ 207108 w 394677"/>
                <a:gd name="connsiteY1" fmla="*/ 93785 h 339969"/>
                <a:gd name="connsiteX2" fmla="*/ 347785 w 394677"/>
                <a:gd name="connsiteY2" fmla="*/ 152400 h 339969"/>
                <a:gd name="connsiteX3" fmla="*/ 394677 w 394677"/>
                <a:gd name="connsiteY3" fmla="*/ 222738 h 339969"/>
                <a:gd name="connsiteX4" fmla="*/ 324339 w 394677"/>
                <a:gd name="connsiteY4" fmla="*/ 230554 h 339969"/>
                <a:gd name="connsiteX5" fmla="*/ 199293 w 394677"/>
                <a:gd name="connsiteY5" fmla="*/ 183661 h 339969"/>
                <a:gd name="connsiteX6" fmla="*/ 171939 w 394677"/>
                <a:gd name="connsiteY6" fmla="*/ 273538 h 339969"/>
                <a:gd name="connsiteX7" fmla="*/ 132862 w 394677"/>
                <a:gd name="connsiteY7" fmla="*/ 339969 h 339969"/>
                <a:gd name="connsiteX8" fmla="*/ 66431 w 394677"/>
                <a:gd name="connsiteY8" fmla="*/ 281354 h 339969"/>
                <a:gd name="connsiteX9" fmla="*/ 0 w 394677"/>
                <a:gd name="connsiteY9" fmla="*/ 261815 h 339969"/>
                <a:gd name="connsiteX10" fmla="*/ 39077 w 394677"/>
                <a:gd name="connsiteY10" fmla="*/ 218831 h 339969"/>
                <a:gd name="connsiteX11" fmla="*/ 3908 w 394677"/>
                <a:gd name="connsiteY11" fmla="*/ 168031 h 339969"/>
                <a:gd name="connsiteX12" fmla="*/ 3908 w 394677"/>
                <a:gd name="connsiteY12" fmla="*/ 109415 h 339969"/>
                <a:gd name="connsiteX13" fmla="*/ 0 w 394677"/>
                <a:gd name="connsiteY13" fmla="*/ 46892 h 339969"/>
                <a:gd name="connsiteX14" fmla="*/ 15631 w 394677"/>
                <a:gd name="connsiteY14" fmla="*/ 0 h 339969"/>
                <a:gd name="connsiteX15" fmla="*/ 78154 w 394677"/>
                <a:gd name="connsiteY15" fmla="*/ 42985 h 3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77" h="339969">
                  <a:moveTo>
                    <a:pt x="78154" y="42985"/>
                  </a:moveTo>
                  <a:lnTo>
                    <a:pt x="207108" y="93785"/>
                  </a:lnTo>
                  <a:lnTo>
                    <a:pt x="347785" y="152400"/>
                  </a:lnTo>
                  <a:lnTo>
                    <a:pt x="394677" y="222738"/>
                  </a:lnTo>
                  <a:lnTo>
                    <a:pt x="324339" y="230554"/>
                  </a:lnTo>
                  <a:lnTo>
                    <a:pt x="199293" y="183661"/>
                  </a:lnTo>
                  <a:lnTo>
                    <a:pt x="171939" y="273538"/>
                  </a:lnTo>
                  <a:lnTo>
                    <a:pt x="132862" y="339969"/>
                  </a:lnTo>
                  <a:lnTo>
                    <a:pt x="66431" y="281354"/>
                  </a:lnTo>
                  <a:lnTo>
                    <a:pt x="0" y="261815"/>
                  </a:lnTo>
                  <a:lnTo>
                    <a:pt x="39077" y="218831"/>
                  </a:lnTo>
                  <a:lnTo>
                    <a:pt x="3908" y="168031"/>
                  </a:lnTo>
                  <a:lnTo>
                    <a:pt x="3908" y="109415"/>
                  </a:lnTo>
                  <a:lnTo>
                    <a:pt x="0" y="46892"/>
                  </a:lnTo>
                  <a:lnTo>
                    <a:pt x="15631" y="0"/>
                  </a:lnTo>
                  <a:lnTo>
                    <a:pt x="78154" y="42985"/>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Freeform 15">
              <a:extLst>
                <a:ext uri="{FF2B5EF4-FFF2-40B4-BE49-F238E27FC236}">
                  <a16:creationId xmlns:a16="http://schemas.microsoft.com/office/drawing/2014/main" id="{54921B7E-EC96-47E6-2356-C216F653E6BC}"/>
                </a:ext>
              </a:extLst>
            </p:cNvPr>
            <p:cNvSpPr/>
            <p:nvPr/>
          </p:nvSpPr>
          <p:spPr>
            <a:xfrm>
              <a:off x="4664169" y="3386737"/>
              <a:ext cx="125047" cy="128953"/>
            </a:xfrm>
            <a:custGeom>
              <a:avLst/>
              <a:gdLst>
                <a:gd name="connsiteX0" fmla="*/ 125047 w 125047"/>
                <a:gd name="connsiteY0" fmla="*/ 0 h 128953"/>
                <a:gd name="connsiteX1" fmla="*/ 50800 w 125047"/>
                <a:gd name="connsiteY1" fmla="*/ 7815 h 128953"/>
                <a:gd name="connsiteX2" fmla="*/ 3908 w 125047"/>
                <a:gd name="connsiteY2" fmla="*/ 58615 h 128953"/>
                <a:gd name="connsiteX3" fmla="*/ 0 w 125047"/>
                <a:gd name="connsiteY3" fmla="*/ 128953 h 128953"/>
                <a:gd name="connsiteX4" fmla="*/ 78154 w 125047"/>
                <a:gd name="connsiteY4" fmla="*/ 101600 h 128953"/>
                <a:gd name="connsiteX5" fmla="*/ 125047 w 125047"/>
                <a:gd name="connsiteY5" fmla="*/ 0 h 12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7" h="128953">
                  <a:moveTo>
                    <a:pt x="125047" y="0"/>
                  </a:moveTo>
                  <a:lnTo>
                    <a:pt x="50800" y="7815"/>
                  </a:lnTo>
                  <a:lnTo>
                    <a:pt x="3908" y="58615"/>
                  </a:lnTo>
                  <a:lnTo>
                    <a:pt x="0" y="128953"/>
                  </a:lnTo>
                  <a:lnTo>
                    <a:pt x="78154" y="101600"/>
                  </a:lnTo>
                  <a:lnTo>
                    <a:pt x="125047" y="0"/>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Freeform 16">
              <a:extLst>
                <a:ext uri="{FF2B5EF4-FFF2-40B4-BE49-F238E27FC236}">
                  <a16:creationId xmlns:a16="http://schemas.microsoft.com/office/drawing/2014/main" id="{55BAD014-DA4C-69F2-5B17-81FD40BCF609}"/>
                </a:ext>
              </a:extLst>
            </p:cNvPr>
            <p:cNvSpPr/>
            <p:nvPr/>
          </p:nvSpPr>
          <p:spPr>
            <a:xfrm>
              <a:off x="4879092" y="3421906"/>
              <a:ext cx="89877" cy="121138"/>
            </a:xfrm>
            <a:custGeom>
              <a:avLst/>
              <a:gdLst>
                <a:gd name="connsiteX0" fmla="*/ 35170 w 89877"/>
                <a:gd name="connsiteY0" fmla="*/ 0 h 121138"/>
                <a:gd name="connsiteX1" fmla="*/ 0 w 89877"/>
                <a:gd name="connsiteY1" fmla="*/ 54707 h 121138"/>
                <a:gd name="connsiteX2" fmla="*/ 70339 w 89877"/>
                <a:gd name="connsiteY2" fmla="*/ 121138 h 121138"/>
                <a:gd name="connsiteX3" fmla="*/ 89877 w 89877"/>
                <a:gd name="connsiteY3" fmla="*/ 46892 h 121138"/>
                <a:gd name="connsiteX4" fmla="*/ 35170 w 89877"/>
                <a:gd name="connsiteY4" fmla="*/ 0 h 12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77" h="121138">
                  <a:moveTo>
                    <a:pt x="35170" y="0"/>
                  </a:moveTo>
                  <a:lnTo>
                    <a:pt x="0" y="54707"/>
                  </a:lnTo>
                  <a:lnTo>
                    <a:pt x="70339" y="121138"/>
                  </a:lnTo>
                  <a:lnTo>
                    <a:pt x="89877" y="46892"/>
                  </a:lnTo>
                  <a:lnTo>
                    <a:pt x="35170" y="0"/>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Freeform 17">
              <a:extLst>
                <a:ext uri="{FF2B5EF4-FFF2-40B4-BE49-F238E27FC236}">
                  <a16:creationId xmlns:a16="http://schemas.microsoft.com/office/drawing/2014/main" id="{D4341DC6-7F35-0C37-8F96-0BBE75B9C3A6}"/>
                </a:ext>
              </a:extLst>
            </p:cNvPr>
            <p:cNvSpPr/>
            <p:nvPr/>
          </p:nvSpPr>
          <p:spPr>
            <a:xfrm>
              <a:off x="1924877" y="2503598"/>
              <a:ext cx="1672492" cy="1367692"/>
            </a:xfrm>
            <a:custGeom>
              <a:avLst/>
              <a:gdLst>
                <a:gd name="connsiteX0" fmla="*/ 1672492 w 1672492"/>
                <a:gd name="connsiteY0" fmla="*/ 1363785 h 1367692"/>
                <a:gd name="connsiteX1" fmla="*/ 1672492 w 1672492"/>
                <a:gd name="connsiteY1" fmla="*/ 887046 h 1367692"/>
                <a:gd name="connsiteX2" fmla="*/ 1547446 w 1672492"/>
                <a:gd name="connsiteY2" fmla="*/ 890954 h 1367692"/>
                <a:gd name="connsiteX3" fmla="*/ 1398954 w 1672492"/>
                <a:gd name="connsiteY3" fmla="*/ 855785 h 1367692"/>
                <a:gd name="connsiteX4" fmla="*/ 1309077 w 1672492"/>
                <a:gd name="connsiteY4" fmla="*/ 836246 h 1367692"/>
                <a:gd name="connsiteX5" fmla="*/ 1184031 w 1672492"/>
                <a:gd name="connsiteY5" fmla="*/ 754185 h 1367692"/>
                <a:gd name="connsiteX6" fmla="*/ 1141046 w 1672492"/>
                <a:gd name="connsiteY6" fmla="*/ 765908 h 1367692"/>
                <a:gd name="connsiteX7" fmla="*/ 1086339 w 1672492"/>
                <a:gd name="connsiteY7" fmla="*/ 676031 h 1367692"/>
                <a:gd name="connsiteX8" fmla="*/ 1008185 w 1672492"/>
                <a:gd name="connsiteY8" fmla="*/ 679939 h 1367692"/>
                <a:gd name="connsiteX9" fmla="*/ 715108 w 1672492"/>
                <a:gd name="connsiteY9" fmla="*/ 355600 h 1367692"/>
                <a:gd name="connsiteX10" fmla="*/ 687754 w 1672492"/>
                <a:gd name="connsiteY10" fmla="*/ 320431 h 1367692"/>
                <a:gd name="connsiteX11" fmla="*/ 722923 w 1672492"/>
                <a:gd name="connsiteY11" fmla="*/ 152400 h 1367692"/>
                <a:gd name="connsiteX12" fmla="*/ 672123 w 1672492"/>
                <a:gd name="connsiteY12" fmla="*/ 117231 h 1367692"/>
                <a:gd name="connsiteX13" fmla="*/ 648677 w 1672492"/>
                <a:gd name="connsiteY13" fmla="*/ 85969 h 1367692"/>
                <a:gd name="connsiteX14" fmla="*/ 593969 w 1672492"/>
                <a:gd name="connsiteY14" fmla="*/ 140677 h 1367692"/>
                <a:gd name="connsiteX15" fmla="*/ 531446 w 1672492"/>
                <a:gd name="connsiteY15" fmla="*/ 0 h 1367692"/>
                <a:gd name="connsiteX16" fmla="*/ 496277 w 1672492"/>
                <a:gd name="connsiteY16" fmla="*/ 46892 h 1367692"/>
                <a:gd name="connsiteX17" fmla="*/ 375139 w 1672492"/>
                <a:gd name="connsiteY17" fmla="*/ 19539 h 1367692"/>
                <a:gd name="connsiteX18" fmla="*/ 257908 w 1672492"/>
                <a:gd name="connsiteY18" fmla="*/ 58615 h 1367692"/>
                <a:gd name="connsiteX19" fmla="*/ 199292 w 1672492"/>
                <a:gd name="connsiteY19" fmla="*/ 42985 h 1367692"/>
                <a:gd name="connsiteX20" fmla="*/ 105508 w 1672492"/>
                <a:gd name="connsiteY20" fmla="*/ 58615 h 1367692"/>
                <a:gd name="connsiteX21" fmla="*/ 82062 w 1672492"/>
                <a:gd name="connsiteY21" fmla="*/ 128954 h 1367692"/>
                <a:gd name="connsiteX22" fmla="*/ 31262 w 1672492"/>
                <a:gd name="connsiteY22" fmla="*/ 211015 h 1367692"/>
                <a:gd name="connsiteX23" fmla="*/ 0 w 1672492"/>
                <a:gd name="connsiteY23" fmla="*/ 230554 h 1367692"/>
                <a:gd name="connsiteX24" fmla="*/ 11723 w 1672492"/>
                <a:gd name="connsiteY24" fmla="*/ 296985 h 1367692"/>
                <a:gd name="connsiteX25" fmla="*/ 62523 w 1672492"/>
                <a:gd name="connsiteY25" fmla="*/ 328246 h 1367692"/>
                <a:gd name="connsiteX26" fmla="*/ 78154 w 1672492"/>
                <a:gd name="connsiteY26" fmla="*/ 433754 h 1367692"/>
                <a:gd name="connsiteX27" fmla="*/ 85969 w 1672492"/>
                <a:gd name="connsiteY27" fmla="*/ 629139 h 1367692"/>
                <a:gd name="connsiteX28" fmla="*/ 117231 w 1672492"/>
                <a:gd name="connsiteY28" fmla="*/ 847969 h 1367692"/>
                <a:gd name="connsiteX29" fmla="*/ 97692 w 1672492"/>
                <a:gd name="connsiteY29" fmla="*/ 902677 h 1367692"/>
                <a:gd name="connsiteX30" fmla="*/ 128954 w 1672492"/>
                <a:gd name="connsiteY30" fmla="*/ 965200 h 1367692"/>
                <a:gd name="connsiteX31" fmla="*/ 128954 w 1672492"/>
                <a:gd name="connsiteY31" fmla="*/ 1051169 h 1367692"/>
                <a:gd name="connsiteX32" fmla="*/ 171939 w 1672492"/>
                <a:gd name="connsiteY32" fmla="*/ 1094154 h 1367692"/>
                <a:gd name="connsiteX33" fmla="*/ 296985 w 1672492"/>
                <a:gd name="connsiteY33" fmla="*/ 1094154 h 1367692"/>
                <a:gd name="connsiteX34" fmla="*/ 300892 w 1672492"/>
                <a:gd name="connsiteY34" fmla="*/ 1250462 h 1367692"/>
                <a:gd name="connsiteX35" fmla="*/ 609600 w 1672492"/>
                <a:gd name="connsiteY35" fmla="*/ 1297354 h 1367692"/>
                <a:gd name="connsiteX36" fmla="*/ 1004277 w 1672492"/>
                <a:gd name="connsiteY36" fmla="*/ 1324708 h 1367692"/>
                <a:gd name="connsiteX37" fmla="*/ 1473200 w 1672492"/>
                <a:gd name="connsiteY37" fmla="*/ 1367692 h 1367692"/>
                <a:gd name="connsiteX38" fmla="*/ 1672492 w 1672492"/>
                <a:gd name="connsiteY38" fmla="*/ 1363785 h 136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72492" h="1367692">
                  <a:moveTo>
                    <a:pt x="1672492" y="1363785"/>
                  </a:moveTo>
                  <a:lnTo>
                    <a:pt x="1672492" y="887046"/>
                  </a:lnTo>
                  <a:lnTo>
                    <a:pt x="1547446" y="890954"/>
                  </a:lnTo>
                  <a:lnTo>
                    <a:pt x="1398954" y="855785"/>
                  </a:lnTo>
                  <a:lnTo>
                    <a:pt x="1309077" y="836246"/>
                  </a:lnTo>
                  <a:lnTo>
                    <a:pt x="1184031" y="754185"/>
                  </a:lnTo>
                  <a:lnTo>
                    <a:pt x="1141046" y="765908"/>
                  </a:lnTo>
                  <a:lnTo>
                    <a:pt x="1086339" y="676031"/>
                  </a:lnTo>
                  <a:lnTo>
                    <a:pt x="1008185" y="679939"/>
                  </a:lnTo>
                  <a:lnTo>
                    <a:pt x="715108" y="355600"/>
                  </a:lnTo>
                  <a:lnTo>
                    <a:pt x="687754" y="320431"/>
                  </a:lnTo>
                  <a:lnTo>
                    <a:pt x="722923" y="152400"/>
                  </a:lnTo>
                  <a:lnTo>
                    <a:pt x="672123" y="117231"/>
                  </a:lnTo>
                  <a:lnTo>
                    <a:pt x="648677" y="85969"/>
                  </a:lnTo>
                  <a:lnTo>
                    <a:pt x="593969" y="140677"/>
                  </a:lnTo>
                  <a:lnTo>
                    <a:pt x="531446" y="0"/>
                  </a:lnTo>
                  <a:lnTo>
                    <a:pt x="496277" y="46892"/>
                  </a:lnTo>
                  <a:lnTo>
                    <a:pt x="375139" y="19539"/>
                  </a:lnTo>
                  <a:lnTo>
                    <a:pt x="257908" y="58615"/>
                  </a:lnTo>
                  <a:lnTo>
                    <a:pt x="199292" y="42985"/>
                  </a:lnTo>
                  <a:lnTo>
                    <a:pt x="105508" y="58615"/>
                  </a:lnTo>
                  <a:lnTo>
                    <a:pt x="82062" y="128954"/>
                  </a:lnTo>
                  <a:lnTo>
                    <a:pt x="31262" y="211015"/>
                  </a:lnTo>
                  <a:lnTo>
                    <a:pt x="0" y="230554"/>
                  </a:lnTo>
                  <a:lnTo>
                    <a:pt x="11723" y="296985"/>
                  </a:lnTo>
                  <a:lnTo>
                    <a:pt x="62523" y="328246"/>
                  </a:lnTo>
                  <a:lnTo>
                    <a:pt x="78154" y="433754"/>
                  </a:lnTo>
                  <a:lnTo>
                    <a:pt x="85969" y="629139"/>
                  </a:lnTo>
                  <a:lnTo>
                    <a:pt x="117231" y="847969"/>
                  </a:lnTo>
                  <a:lnTo>
                    <a:pt x="97692" y="902677"/>
                  </a:lnTo>
                  <a:lnTo>
                    <a:pt x="128954" y="965200"/>
                  </a:lnTo>
                  <a:lnTo>
                    <a:pt x="128954" y="1051169"/>
                  </a:lnTo>
                  <a:lnTo>
                    <a:pt x="171939" y="1094154"/>
                  </a:lnTo>
                  <a:lnTo>
                    <a:pt x="296985" y="1094154"/>
                  </a:lnTo>
                  <a:cubicBezTo>
                    <a:pt x="298287" y="1146257"/>
                    <a:pt x="299590" y="1198359"/>
                    <a:pt x="300892" y="1250462"/>
                  </a:cubicBezTo>
                  <a:lnTo>
                    <a:pt x="609600" y="1297354"/>
                  </a:lnTo>
                  <a:lnTo>
                    <a:pt x="1004277" y="1324708"/>
                  </a:lnTo>
                  <a:lnTo>
                    <a:pt x="1473200" y="1367692"/>
                  </a:lnTo>
                  <a:lnTo>
                    <a:pt x="1672492" y="1363785"/>
                  </a:lnTo>
                  <a:close/>
                </a:path>
              </a:pathLst>
            </a:custGeom>
            <a:solidFill>
              <a:srgbClr val="4F81BD">
                <a:lumMod val="20000"/>
                <a:lumOff val="8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ED589849-9CB9-BB38-CF7C-A4819EA56275}"/>
                </a:ext>
              </a:extLst>
            </p:cNvPr>
            <p:cNvSpPr/>
            <p:nvPr/>
          </p:nvSpPr>
          <p:spPr>
            <a:xfrm>
              <a:off x="1178508" y="2421537"/>
              <a:ext cx="1008184" cy="1316892"/>
            </a:xfrm>
            <a:custGeom>
              <a:avLst/>
              <a:gdLst>
                <a:gd name="connsiteX0" fmla="*/ 1008184 w 1008184"/>
                <a:gd name="connsiteY0" fmla="*/ 1199661 h 1316892"/>
                <a:gd name="connsiteX1" fmla="*/ 1004277 w 1008184"/>
                <a:gd name="connsiteY1" fmla="*/ 1316892 h 1316892"/>
                <a:gd name="connsiteX2" fmla="*/ 758092 w 1008184"/>
                <a:gd name="connsiteY2" fmla="*/ 1258276 h 1316892"/>
                <a:gd name="connsiteX3" fmla="*/ 347784 w 1008184"/>
                <a:gd name="connsiteY3" fmla="*/ 1141046 h 1316892"/>
                <a:gd name="connsiteX4" fmla="*/ 199292 w 1008184"/>
                <a:gd name="connsiteY4" fmla="*/ 1094153 h 1316892"/>
                <a:gd name="connsiteX5" fmla="*/ 113323 w 1008184"/>
                <a:gd name="connsiteY5" fmla="*/ 1086338 h 1316892"/>
                <a:gd name="connsiteX6" fmla="*/ 82061 w 1008184"/>
                <a:gd name="connsiteY6" fmla="*/ 1031630 h 1316892"/>
                <a:gd name="connsiteX7" fmla="*/ 0 w 1008184"/>
                <a:gd name="connsiteY7" fmla="*/ 1012092 h 1316892"/>
                <a:gd name="connsiteX8" fmla="*/ 633046 w 1008184"/>
                <a:gd name="connsiteY8" fmla="*/ 0 h 1316892"/>
                <a:gd name="connsiteX9" fmla="*/ 719015 w 1008184"/>
                <a:gd name="connsiteY9" fmla="*/ 27353 h 1316892"/>
                <a:gd name="connsiteX10" fmla="*/ 773723 w 1008184"/>
                <a:gd name="connsiteY10" fmla="*/ 85969 h 1316892"/>
                <a:gd name="connsiteX11" fmla="*/ 808892 w 1008184"/>
                <a:gd name="connsiteY11" fmla="*/ 160215 h 1316892"/>
                <a:gd name="connsiteX12" fmla="*/ 762000 w 1008184"/>
                <a:gd name="connsiteY12" fmla="*/ 242276 h 1316892"/>
                <a:gd name="connsiteX13" fmla="*/ 722923 w 1008184"/>
                <a:gd name="connsiteY13" fmla="*/ 265723 h 1316892"/>
                <a:gd name="connsiteX14" fmla="*/ 711200 w 1008184"/>
                <a:gd name="connsiteY14" fmla="*/ 394676 h 1316892"/>
                <a:gd name="connsiteX15" fmla="*/ 773723 w 1008184"/>
                <a:gd name="connsiteY15" fmla="*/ 437661 h 1316892"/>
                <a:gd name="connsiteX16" fmla="*/ 785446 w 1008184"/>
                <a:gd name="connsiteY16" fmla="*/ 562707 h 1316892"/>
                <a:gd name="connsiteX17" fmla="*/ 793261 w 1008184"/>
                <a:gd name="connsiteY17" fmla="*/ 758092 h 1316892"/>
                <a:gd name="connsiteX18" fmla="*/ 812800 w 1008184"/>
                <a:gd name="connsiteY18" fmla="*/ 922215 h 1316892"/>
                <a:gd name="connsiteX19" fmla="*/ 808892 w 1008184"/>
                <a:gd name="connsiteY19" fmla="*/ 1016000 h 1316892"/>
                <a:gd name="connsiteX20" fmla="*/ 840154 w 1008184"/>
                <a:gd name="connsiteY20" fmla="*/ 1074615 h 1316892"/>
                <a:gd name="connsiteX21" fmla="*/ 840154 w 1008184"/>
                <a:gd name="connsiteY21" fmla="*/ 1164492 h 1316892"/>
                <a:gd name="connsiteX22" fmla="*/ 906584 w 1008184"/>
                <a:gd name="connsiteY22" fmla="*/ 1219200 h 1316892"/>
                <a:gd name="connsiteX23" fmla="*/ 1008184 w 1008184"/>
                <a:gd name="connsiteY23" fmla="*/ 1199661 h 13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184" h="1316892">
                  <a:moveTo>
                    <a:pt x="1008184" y="1199661"/>
                  </a:moveTo>
                  <a:lnTo>
                    <a:pt x="1004277" y="1316892"/>
                  </a:lnTo>
                  <a:lnTo>
                    <a:pt x="758092" y="1258276"/>
                  </a:lnTo>
                  <a:lnTo>
                    <a:pt x="347784" y="1141046"/>
                  </a:lnTo>
                  <a:lnTo>
                    <a:pt x="199292" y="1094153"/>
                  </a:lnTo>
                  <a:lnTo>
                    <a:pt x="113323" y="1086338"/>
                  </a:lnTo>
                  <a:lnTo>
                    <a:pt x="82061" y="1031630"/>
                  </a:lnTo>
                  <a:lnTo>
                    <a:pt x="0" y="1012092"/>
                  </a:lnTo>
                  <a:lnTo>
                    <a:pt x="633046" y="0"/>
                  </a:lnTo>
                  <a:lnTo>
                    <a:pt x="719015" y="27353"/>
                  </a:lnTo>
                  <a:lnTo>
                    <a:pt x="773723" y="85969"/>
                  </a:lnTo>
                  <a:lnTo>
                    <a:pt x="808892" y="160215"/>
                  </a:lnTo>
                  <a:lnTo>
                    <a:pt x="762000" y="242276"/>
                  </a:lnTo>
                  <a:lnTo>
                    <a:pt x="722923" y="265723"/>
                  </a:lnTo>
                  <a:lnTo>
                    <a:pt x="711200" y="394676"/>
                  </a:lnTo>
                  <a:lnTo>
                    <a:pt x="773723" y="437661"/>
                  </a:lnTo>
                  <a:lnTo>
                    <a:pt x="785446" y="562707"/>
                  </a:lnTo>
                  <a:lnTo>
                    <a:pt x="793261" y="758092"/>
                  </a:lnTo>
                  <a:lnTo>
                    <a:pt x="812800" y="922215"/>
                  </a:lnTo>
                  <a:lnTo>
                    <a:pt x="808892" y="1016000"/>
                  </a:lnTo>
                  <a:lnTo>
                    <a:pt x="840154" y="1074615"/>
                  </a:lnTo>
                  <a:lnTo>
                    <a:pt x="840154" y="1164492"/>
                  </a:lnTo>
                  <a:lnTo>
                    <a:pt x="906584" y="1219200"/>
                  </a:lnTo>
                  <a:lnTo>
                    <a:pt x="1008184" y="1199661"/>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BE264A1F-73BA-612A-3CEF-F10B9436EA5A}"/>
                </a:ext>
              </a:extLst>
            </p:cNvPr>
            <p:cNvSpPr/>
            <p:nvPr/>
          </p:nvSpPr>
          <p:spPr>
            <a:xfrm>
              <a:off x="2647800" y="2093290"/>
              <a:ext cx="1012092" cy="750277"/>
            </a:xfrm>
            <a:custGeom>
              <a:avLst/>
              <a:gdLst>
                <a:gd name="connsiteX0" fmla="*/ 992554 w 1012092"/>
                <a:gd name="connsiteY0" fmla="*/ 523631 h 750277"/>
                <a:gd name="connsiteX1" fmla="*/ 918308 w 1012092"/>
                <a:gd name="connsiteY1" fmla="*/ 523631 h 750277"/>
                <a:gd name="connsiteX2" fmla="*/ 859692 w 1012092"/>
                <a:gd name="connsiteY2" fmla="*/ 472831 h 750277"/>
                <a:gd name="connsiteX3" fmla="*/ 820616 w 1012092"/>
                <a:gd name="connsiteY3" fmla="*/ 367323 h 750277"/>
                <a:gd name="connsiteX4" fmla="*/ 781539 w 1012092"/>
                <a:gd name="connsiteY4" fmla="*/ 218831 h 750277"/>
                <a:gd name="connsiteX5" fmla="*/ 746369 w 1012092"/>
                <a:gd name="connsiteY5" fmla="*/ 179754 h 750277"/>
                <a:gd name="connsiteX6" fmla="*/ 707292 w 1012092"/>
                <a:gd name="connsiteY6" fmla="*/ 160216 h 750277"/>
                <a:gd name="connsiteX7" fmla="*/ 719016 w 1012092"/>
                <a:gd name="connsiteY7" fmla="*/ 304800 h 750277"/>
                <a:gd name="connsiteX8" fmla="*/ 679939 w 1012092"/>
                <a:gd name="connsiteY8" fmla="*/ 355600 h 750277"/>
                <a:gd name="connsiteX9" fmla="*/ 644769 w 1012092"/>
                <a:gd name="connsiteY9" fmla="*/ 308708 h 750277"/>
                <a:gd name="connsiteX10" fmla="*/ 672123 w 1012092"/>
                <a:gd name="connsiteY10" fmla="*/ 246185 h 750277"/>
                <a:gd name="connsiteX11" fmla="*/ 652585 w 1012092"/>
                <a:gd name="connsiteY11" fmla="*/ 195385 h 750277"/>
                <a:gd name="connsiteX12" fmla="*/ 597877 w 1012092"/>
                <a:gd name="connsiteY12" fmla="*/ 214923 h 750277"/>
                <a:gd name="connsiteX13" fmla="*/ 550985 w 1012092"/>
                <a:gd name="connsiteY13" fmla="*/ 183662 h 750277"/>
                <a:gd name="connsiteX14" fmla="*/ 519723 w 1012092"/>
                <a:gd name="connsiteY14" fmla="*/ 261816 h 750277"/>
                <a:gd name="connsiteX15" fmla="*/ 468923 w 1012092"/>
                <a:gd name="connsiteY15" fmla="*/ 238370 h 750277"/>
                <a:gd name="connsiteX16" fmla="*/ 484554 w 1012092"/>
                <a:gd name="connsiteY16" fmla="*/ 156308 h 750277"/>
                <a:gd name="connsiteX17" fmla="*/ 449385 w 1012092"/>
                <a:gd name="connsiteY17" fmla="*/ 125047 h 750277"/>
                <a:gd name="connsiteX18" fmla="*/ 398585 w 1012092"/>
                <a:gd name="connsiteY18" fmla="*/ 70339 h 750277"/>
                <a:gd name="connsiteX19" fmla="*/ 308708 w 1012092"/>
                <a:gd name="connsiteY19" fmla="*/ 23447 h 750277"/>
                <a:gd name="connsiteX20" fmla="*/ 218831 w 1012092"/>
                <a:gd name="connsiteY20" fmla="*/ 0 h 750277"/>
                <a:gd name="connsiteX21" fmla="*/ 144585 w 1012092"/>
                <a:gd name="connsiteY21" fmla="*/ 31262 h 750277"/>
                <a:gd name="connsiteX22" fmla="*/ 105508 w 1012092"/>
                <a:gd name="connsiteY22" fmla="*/ 109416 h 750277"/>
                <a:gd name="connsiteX23" fmla="*/ 66431 w 1012092"/>
                <a:gd name="connsiteY23" fmla="*/ 187570 h 750277"/>
                <a:gd name="connsiteX24" fmla="*/ 0 w 1012092"/>
                <a:gd name="connsiteY24" fmla="*/ 234462 h 750277"/>
                <a:gd name="connsiteX25" fmla="*/ 62523 w 1012092"/>
                <a:gd name="connsiteY25" fmla="*/ 406400 h 750277"/>
                <a:gd name="connsiteX26" fmla="*/ 136769 w 1012092"/>
                <a:gd name="connsiteY26" fmla="*/ 367323 h 750277"/>
                <a:gd name="connsiteX27" fmla="*/ 211016 w 1012092"/>
                <a:gd name="connsiteY27" fmla="*/ 328247 h 750277"/>
                <a:gd name="connsiteX28" fmla="*/ 277446 w 1012092"/>
                <a:gd name="connsiteY28" fmla="*/ 371231 h 750277"/>
                <a:gd name="connsiteX29" fmla="*/ 261816 w 1012092"/>
                <a:gd name="connsiteY29" fmla="*/ 441570 h 750277"/>
                <a:gd name="connsiteX30" fmla="*/ 293077 w 1012092"/>
                <a:gd name="connsiteY30" fmla="*/ 504093 h 750277"/>
                <a:gd name="connsiteX31" fmla="*/ 449385 w 1012092"/>
                <a:gd name="connsiteY31" fmla="*/ 500185 h 750277"/>
                <a:gd name="connsiteX32" fmla="*/ 500185 w 1012092"/>
                <a:gd name="connsiteY32" fmla="*/ 550985 h 750277"/>
                <a:gd name="connsiteX33" fmla="*/ 300892 w 1012092"/>
                <a:gd name="connsiteY33" fmla="*/ 570523 h 750277"/>
                <a:gd name="connsiteX34" fmla="*/ 261816 w 1012092"/>
                <a:gd name="connsiteY34" fmla="*/ 609600 h 750277"/>
                <a:gd name="connsiteX35" fmla="*/ 359508 w 1012092"/>
                <a:gd name="connsiteY35" fmla="*/ 672123 h 750277"/>
                <a:gd name="connsiteX36" fmla="*/ 418123 w 1012092"/>
                <a:gd name="connsiteY36" fmla="*/ 683847 h 750277"/>
                <a:gd name="connsiteX37" fmla="*/ 418123 w 1012092"/>
                <a:gd name="connsiteY37" fmla="*/ 750277 h 750277"/>
                <a:gd name="connsiteX38" fmla="*/ 550985 w 1012092"/>
                <a:gd name="connsiteY38" fmla="*/ 750277 h 750277"/>
                <a:gd name="connsiteX39" fmla="*/ 699477 w 1012092"/>
                <a:gd name="connsiteY39" fmla="*/ 695570 h 750277"/>
                <a:gd name="connsiteX40" fmla="*/ 754185 w 1012092"/>
                <a:gd name="connsiteY40" fmla="*/ 660400 h 750277"/>
                <a:gd name="connsiteX41" fmla="*/ 828431 w 1012092"/>
                <a:gd name="connsiteY41" fmla="*/ 707293 h 750277"/>
                <a:gd name="connsiteX42" fmla="*/ 918308 w 1012092"/>
                <a:gd name="connsiteY42" fmla="*/ 703385 h 750277"/>
                <a:gd name="connsiteX43" fmla="*/ 969108 w 1012092"/>
                <a:gd name="connsiteY43" fmla="*/ 707293 h 750277"/>
                <a:gd name="connsiteX44" fmla="*/ 980831 w 1012092"/>
                <a:gd name="connsiteY44" fmla="*/ 660400 h 750277"/>
                <a:gd name="connsiteX45" fmla="*/ 933939 w 1012092"/>
                <a:gd name="connsiteY45" fmla="*/ 621323 h 750277"/>
                <a:gd name="connsiteX46" fmla="*/ 1012092 w 1012092"/>
                <a:gd name="connsiteY46" fmla="*/ 605693 h 750277"/>
                <a:gd name="connsiteX47" fmla="*/ 992554 w 1012092"/>
                <a:gd name="connsiteY47" fmla="*/ 523631 h 75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12092" h="750277">
                  <a:moveTo>
                    <a:pt x="992554" y="523631"/>
                  </a:moveTo>
                  <a:lnTo>
                    <a:pt x="918308" y="523631"/>
                  </a:lnTo>
                  <a:lnTo>
                    <a:pt x="859692" y="472831"/>
                  </a:lnTo>
                  <a:lnTo>
                    <a:pt x="820616" y="367323"/>
                  </a:lnTo>
                  <a:lnTo>
                    <a:pt x="781539" y="218831"/>
                  </a:lnTo>
                  <a:lnTo>
                    <a:pt x="746369" y="179754"/>
                  </a:lnTo>
                  <a:lnTo>
                    <a:pt x="707292" y="160216"/>
                  </a:lnTo>
                  <a:lnTo>
                    <a:pt x="719016" y="304800"/>
                  </a:lnTo>
                  <a:lnTo>
                    <a:pt x="679939" y="355600"/>
                  </a:lnTo>
                  <a:lnTo>
                    <a:pt x="644769" y="308708"/>
                  </a:lnTo>
                  <a:lnTo>
                    <a:pt x="672123" y="246185"/>
                  </a:lnTo>
                  <a:lnTo>
                    <a:pt x="652585" y="195385"/>
                  </a:lnTo>
                  <a:lnTo>
                    <a:pt x="597877" y="214923"/>
                  </a:lnTo>
                  <a:lnTo>
                    <a:pt x="550985" y="183662"/>
                  </a:lnTo>
                  <a:lnTo>
                    <a:pt x="519723" y="261816"/>
                  </a:lnTo>
                  <a:lnTo>
                    <a:pt x="468923" y="238370"/>
                  </a:lnTo>
                  <a:lnTo>
                    <a:pt x="484554" y="156308"/>
                  </a:lnTo>
                  <a:lnTo>
                    <a:pt x="449385" y="125047"/>
                  </a:lnTo>
                  <a:lnTo>
                    <a:pt x="398585" y="70339"/>
                  </a:lnTo>
                  <a:lnTo>
                    <a:pt x="308708" y="23447"/>
                  </a:lnTo>
                  <a:lnTo>
                    <a:pt x="218831" y="0"/>
                  </a:lnTo>
                  <a:lnTo>
                    <a:pt x="144585" y="31262"/>
                  </a:lnTo>
                  <a:lnTo>
                    <a:pt x="105508" y="109416"/>
                  </a:lnTo>
                  <a:lnTo>
                    <a:pt x="66431" y="187570"/>
                  </a:lnTo>
                  <a:lnTo>
                    <a:pt x="0" y="234462"/>
                  </a:lnTo>
                  <a:lnTo>
                    <a:pt x="62523" y="406400"/>
                  </a:lnTo>
                  <a:lnTo>
                    <a:pt x="136769" y="367323"/>
                  </a:lnTo>
                  <a:lnTo>
                    <a:pt x="211016" y="328247"/>
                  </a:lnTo>
                  <a:lnTo>
                    <a:pt x="277446" y="371231"/>
                  </a:lnTo>
                  <a:lnTo>
                    <a:pt x="261816" y="441570"/>
                  </a:lnTo>
                  <a:lnTo>
                    <a:pt x="293077" y="504093"/>
                  </a:lnTo>
                  <a:lnTo>
                    <a:pt x="449385" y="500185"/>
                  </a:lnTo>
                  <a:lnTo>
                    <a:pt x="500185" y="550985"/>
                  </a:lnTo>
                  <a:lnTo>
                    <a:pt x="300892" y="570523"/>
                  </a:lnTo>
                  <a:lnTo>
                    <a:pt x="261816" y="609600"/>
                  </a:lnTo>
                  <a:lnTo>
                    <a:pt x="359508" y="672123"/>
                  </a:lnTo>
                  <a:lnTo>
                    <a:pt x="418123" y="683847"/>
                  </a:lnTo>
                  <a:lnTo>
                    <a:pt x="418123" y="750277"/>
                  </a:lnTo>
                  <a:lnTo>
                    <a:pt x="550985" y="750277"/>
                  </a:lnTo>
                  <a:lnTo>
                    <a:pt x="699477" y="695570"/>
                  </a:lnTo>
                  <a:lnTo>
                    <a:pt x="754185" y="660400"/>
                  </a:lnTo>
                  <a:lnTo>
                    <a:pt x="828431" y="707293"/>
                  </a:lnTo>
                  <a:lnTo>
                    <a:pt x="918308" y="703385"/>
                  </a:lnTo>
                  <a:lnTo>
                    <a:pt x="969108" y="707293"/>
                  </a:lnTo>
                  <a:lnTo>
                    <a:pt x="980831" y="660400"/>
                  </a:lnTo>
                  <a:lnTo>
                    <a:pt x="933939" y="621323"/>
                  </a:lnTo>
                  <a:lnTo>
                    <a:pt x="1012092" y="605693"/>
                  </a:lnTo>
                  <a:lnTo>
                    <a:pt x="992554" y="523631"/>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Freeform 20">
              <a:extLst>
                <a:ext uri="{FF2B5EF4-FFF2-40B4-BE49-F238E27FC236}">
                  <a16:creationId xmlns:a16="http://schemas.microsoft.com/office/drawing/2014/main" id="{45CC43C3-7584-9D9E-2A85-340E75136AC2}"/>
                </a:ext>
              </a:extLst>
            </p:cNvPr>
            <p:cNvSpPr/>
            <p:nvPr/>
          </p:nvSpPr>
          <p:spPr>
            <a:xfrm>
              <a:off x="3527031" y="2171444"/>
              <a:ext cx="269631" cy="367323"/>
            </a:xfrm>
            <a:custGeom>
              <a:avLst/>
              <a:gdLst>
                <a:gd name="connsiteX0" fmla="*/ 195385 w 269631"/>
                <a:gd name="connsiteY0" fmla="*/ 128954 h 367323"/>
                <a:gd name="connsiteX1" fmla="*/ 246185 w 269631"/>
                <a:gd name="connsiteY1" fmla="*/ 144585 h 367323"/>
                <a:gd name="connsiteX2" fmla="*/ 269631 w 269631"/>
                <a:gd name="connsiteY2" fmla="*/ 257908 h 367323"/>
                <a:gd name="connsiteX3" fmla="*/ 211015 w 269631"/>
                <a:gd name="connsiteY3" fmla="*/ 320431 h 367323"/>
                <a:gd name="connsiteX4" fmla="*/ 168031 w 269631"/>
                <a:gd name="connsiteY4" fmla="*/ 367323 h 367323"/>
                <a:gd name="connsiteX5" fmla="*/ 136769 w 269631"/>
                <a:gd name="connsiteY5" fmla="*/ 296985 h 367323"/>
                <a:gd name="connsiteX6" fmla="*/ 85969 w 269631"/>
                <a:gd name="connsiteY6" fmla="*/ 246185 h 367323"/>
                <a:gd name="connsiteX7" fmla="*/ 39077 w 269631"/>
                <a:gd name="connsiteY7" fmla="*/ 211016 h 367323"/>
                <a:gd name="connsiteX8" fmla="*/ 0 w 269631"/>
                <a:gd name="connsiteY8" fmla="*/ 125046 h 367323"/>
                <a:gd name="connsiteX9" fmla="*/ 54708 w 269631"/>
                <a:gd name="connsiteY9" fmla="*/ 117231 h 367323"/>
                <a:gd name="connsiteX10" fmla="*/ 97692 w 269631"/>
                <a:gd name="connsiteY10" fmla="*/ 144585 h 367323"/>
                <a:gd name="connsiteX11" fmla="*/ 74246 w 269631"/>
                <a:gd name="connsiteY11" fmla="*/ 78154 h 367323"/>
                <a:gd name="connsiteX12" fmla="*/ 46892 w 269631"/>
                <a:gd name="connsiteY12" fmla="*/ 42985 h 367323"/>
                <a:gd name="connsiteX13" fmla="*/ 82061 w 269631"/>
                <a:gd name="connsiteY13" fmla="*/ 0 h 367323"/>
                <a:gd name="connsiteX14" fmla="*/ 156308 w 269631"/>
                <a:gd name="connsiteY14" fmla="*/ 35169 h 367323"/>
                <a:gd name="connsiteX15" fmla="*/ 222738 w 269631"/>
                <a:gd name="connsiteY15" fmla="*/ 11723 h 367323"/>
                <a:gd name="connsiteX16" fmla="*/ 195385 w 269631"/>
                <a:gd name="connsiteY16" fmla="*/ 128954 h 36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631" h="367323">
                  <a:moveTo>
                    <a:pt x="195385" y="128954"/>
                  </a:moveTo>
                  <a:lnTo>
                    <a:pt x="246185" y="144585"/>
                  </a:lnTo>
                  <a:lnTo>
                    <a:pt x="269631" y="257908"/>
                  </a:lnTo>
                  <a:lnTo>
                    <a:pt x="211015" y="320431"/>
                  </a:lnTo>
                  <a:lnTo>
                    <a:pt x="168031" y="367323"/>
                  </a:lnTo>
                  <a:lnTo>
                    <a:pt x="136769" y="296985"/>
                  </a:lnTo>
                  <a:lnTo>
                    <a:pt x="85969" y="246185"/>
                  </a:lnTo>
                  <a:lnTo>
                    <a:pt x="39077" y="211016"/>
                  </a:lnTo>
                  <a:lnTo>
                    <a:pt x="0" y="125046"/>
                  </a:lnTo>
                  <a:lnTo>
                    <a:pt x="54708" y="117231"/>
                  </a:lnTo>
                  <a:lnTo>
                    <a:pt x="97692" y="144585"/>
                  </a:lnTo>
                  <a:lnTo>
                    <a:pt x="74246" y="78154"/>
                  </a:lnTo>
                  <a:lnTo>
                    <a:pt x="46892" y="42985"/>
                  </a:lnTo>
                  <a:lnTo>
                    <a:pt x="82061" y="0"/>
                  </a:lnTo>
                  <a:lnTo>
                    <a:pt x="156308" y="35169"/>
                  </a:lnTo>
                  <a:lnTo>
                    <a:pt x="222738" y="11723"/>
                  </a:lnTo>
                  <a:lnTo>
                    <a:pt x="195385" y="128954"/>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Freeform 21">
              <a:extLst>
                <a:ext uri="{FF2B5EF4-FFF2-40B4-BE49-F238E27FC236}">
                  <a16:creationId xmlns:a16="http://schemas.microsoft.com/office/drawing/2014/main" id="{509B04E3-CD26-7CD6-9F5E-BE935C43B86A}"/>
                </a:ext>
              </a:extLst>
            </p:cNvPr>
            <p:cNvSpPr/>
            <p:nvPr/>
          </p:nvSpPr>
          <p:spPr>
            <a:xfrm>
              <a:off x="2862723" y="1737690"/>
              <a:ext cx="582246" cy="402493"/>
            </a:xfrm>
            <a:custGeom>
              <a:avLst/>
              <a:gdLst>
                <a:gd name="connsiteX0" fmla="*/ 82062 w 582246"/>
                <a:gd name="connsiteY0" fmla="*/ 89877 h 402493"/>
                <a:gd name="connsiteX1" fmla="*/ 187569 w 582246"/>
                <a:gd name="connsiteY1" fmla="*/ 31262 h 402493"/>
                <a:gd name="connsiteX2" fmla="*/ 265723 w 582246"/>
                <a:gd name="connsiteY2" fmla="*/ 0 h 402493"/>
                <a:gd name="connsiteX3" fmla="*/ 328246 w 582246"/>
                <a:gd name="connsiteY3" fmla="*/ 7816 h 402493"/>
                <a:gd name="connsiteX4" fmla="*/ 293077 w 582246"/>
                <a:gd name="connsiteY4" fmla="*/ 70339 h 402493"/>
                <a:gd name="connsiteX5" fmla="*/ 339969 w 582246"/>
                <a:gd name="connsiteY5" fmla="*/ 156308 h 402493"/>
                <a:gd name="connsiteX6" fmla="*/ 394677 w 582246"/>
                <a:gd name="connsiteY6" fmla="*/ 214923 h 402493"/>
                <a:gd name="connsiteX7" fmla="*/ 429846 w 582246"/>
                <a:gd name="connsiteY7" fmla="*/ 187570 h 402493"/>
                <a:gd name="connsiteX8" fmla="*/ 414216 w 582246"/>
                <a:gd name="connsiteY8" fmla="*/ 144585 h 402493"/>
                <a:gd name="connsiteX9" fmla="*/ 484554 w 582246"/>
                <a:gd name="connsiteY9" fmla="*/ 70339 h 402493"/>
                <a:gd name="connsiteX10" fmla="*/ 500185 w 582246"/>
                <a:gd name="connsiteY10" fmla="*/ 156308 h 402493"/>
                <a:gd name="connsiteX11" fmla="*/ 554893 w 582246"/>
                <a:gd name="connsiteY11" fmla="*/ 191477 h 402493"/>
                <a:gd name="connsiteX12" fmla="*/ 582246 w 582246"/>
                <a:gd name="connsiteY12" fmla="*/ 242277 h 402493"/>
                <a:gd name="connsiteX13" fmla="*/ 566616 w 582246"/>
                <a:gd name="connsiteY13" fmla="*/ 312616 h 402493"/>
                <a:gd name="connsiteX14" fmla="*/ 465016 w 582246"/>
                <a:gd name="connsiteY14" fmla="*/ 332154 h 402493"/>
                <a:gd name="connsiteX15" fmla="*/ 402493 w 582246"/>
                <a:gd name="connsiteY15" fmla="*/ 347785 h 402493"/>
                <a:gd name="connsiteX16" fmla="*/ 324339 w 582246"/>
                <a:gd name="connsiteY16" fmla="*/ 402493 h 402493"/>
                <a:gd name="connsiteX17" fmla="*/ 277446 w 582246"/>
                <a:gd name="connsiteY17" fmla="*/ 386862 h 402493"/>
                <a:gd name="connsiteX18" fmla="*/ 281354 w 582246"/>
                <a:gd name="connsiteY18" fmla="*/ 336062 h 402493"/>
                <a:gd name="connsiteX19" fmla="*/ 336062 w 582246"/>
                <a:gd name="connsiteY19" fmla="*/ 289170 h 402493"/>
                <a:gd name="connsiteX20" fmla="*/ 226646 w 582246"/>
                <a:gd name="connsiteY20" fmla="*/ 312616 h 402493"/>
                <a:gd name="connsiteX21" fmla="*/ 214923 w 582246"/>
                <a:gd name="connsiteY21" fmla="*/ 246185 h 402493"/>
                <a:gd name="connsiteX22" fmla="*/ 203200 w 582246"/>
                <a:gd name="connsiteY22" fmla="*/ 211016 h 402493"/>
                <a:gd name="connsiteX23" fmla="*/ 160216 w 582246"/>
                <a:gd name="connsiteY23" fmla="*/ 250093 h 402493"/>
                <a:gd name="connsiteX24" fmla="*/ 101600 w 582246"/>
                <a:gd name="connsiteY24" fmla="*/ 191477 h 402493"/>
                <a:gd name="connsiteX25" fmla="*/ 70339 w 582246"/>
                <a:gd name="connsiteY25" fmla="*/ 203200 h 402493"/>
                <a:gd name="connsiteX26" fmla="*/ 0 w 582246"/>
                <a:gd name="connsiteY26" fmla="*/ 171939 h 402493"/>
                <a:gd name="connsiteX27" fmla="*/ 82062 w 582246"/>
                <a:gd name="connsiteY27" fmla="*/ 89877 h 40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2246" h="402493">
                  <a:moveTo>
                    <a:pt x="82062" y="89877"/>
                  </a:moveTo>
                  <a:lnTo>
                    <a:pt x="187569" y="31262"/>
                  </a:lnTo>
                  <a:lnTo>
                    <a:pt x="265723" y="0"/>
                  </a:lnTo>
                  <a:lnTo>
                    <a:pt x="328246" y="7816"/>
                  </a:lnTo>
                  <a:lnTo>
                    <a:pt x="293077" y="70339"/>
                  </a:lnTo>
                  <a:lnTo>
                    <a:pt x="339969" y="156308"/>
                  </a:lnTo>
                  <a:lnTo>
                    <a:pt x="394677" y="214923"/>
                  </a:lnTo>
                  <a:lnTo>
                    <a:pt x="429846" y="187570"/>
                  </a:lnTo>
                  <a:lnTo>
                    <a:pt x="414216" y="144585"/>
                  </a:lnTo>
                  <a:lnTo>
                    <a:pt x="484554" y="70339"/>
                  </a:lnTo>
                  <a:lnTo>
                    <a:pt x="500185" y="156308"/>
                  </a:lnTo>
                  <a:lnTo>
                    <a:pt x="554893" y="191477"/>
                  </a:lnTo>
                  <a:lnTo>
                    <a:pt x="582246" y="242277"/>
                  </a:lnTo>
                  <a:lnTo>
                    <a:pt x="566616" y="312616"/>
                  </a:lnTo>
                  <a:lnTo>
                    <a:pt x="465016" y="332154"/>
                  </a:lnTo>
                  <a:lnTo>
                    <a:pt x="402493" y="347785"/>
                  </a:lnTo>
                  <a:lnTo>
                    <a:pt x="324339" y="402493"/>
                  </a:lnTo>
                  <a:lnTo>
                    <a:pt x="277446" y="386862"/>
                  </a:lnTo>
                  <a:lnTo>
                    <a:pt x="281354" y="336062"/>
                  </a:lnTo>
                  <a:lnTo>
                    <a:pt x="336062" y="289170"/>
                  </a:lnTo>
                  <a:lnTo>
                    <a:pt x="226646" y="312616"/>
                  </a:lnTo>
                  <a:lnTo>
                    <a:pt x="214923" y="246185"/>
                  </a:lnTo>
                  <a:lnTo>
                    <a:pt x="203200" y="211016"/>
                  </a:lnTo>
                  <a:lnTo>
                    <a:pt x="160216" y="250093"/>
                  </a:lnTo>
                  <a:lnTo>
                    <a:pt x="101600" y="191477"/>
                  </a:lnTo>
                  <a:lnTo>
                    <a:pt x="70339" y="203200"/>
                  </a:lnTo>
                  <a:lnTo>
                    <a:pt x="0" y="171939"/>
                  </a:lnTo>
                  <a:lnTo>
                    <a:pt x="82062" y="89877"/>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Freeform 22">
              <a:extLst>
                <a:ext uri="{FF2B5EF4-FFF2-40B4-BE49-F238E27FC236}">
                  <a16:creationId xmlns:a16="http://schemas.microsoft.com/office/drawing/2014/main" id="{F4BD3C54-F61B-379F-A1D0-C73ED12398FA}"/>
                </a:ext>
              </a:extLst>
            </p:cNvPr>
            <p:cNvSpPr/>
            <p:nvPr/>
          </p:nvSpPr>
          <p:spPr>
            <a:xfrm>
              <a:off x="3695062" y="1780675"/>
              <a:ext cx="636954" cy="320431"/>
            </a:xfrm>
            <a:custGeom>
              <a:avLst/>
              <a:gdLst>
                <a:gd name="connsiteX0" fmla="*/ 23446 w 636954"/>
                <a:gd name="connsiteY0" fmla="*/ 0 h 320431"/>
                <a:gd name="connsiteX1" fmla="*/ 0 w 636954"/>
                <a:gd name="connsiteY1" fmla="*/ 39077 h 320431"/>
                <a:gd name="connsiteX2" fmla="*/ 27354 w 636954"/>
                <a:gd name="connsiteY2" fmla="*/ 58615 h 320431"/>
                <a:gd name="connsiteX3" fmla="*/ 35169 w 636954"/>
                <a:gd name="connsiteY3" fmla="*/ 113323 h 320431"/>
                <a:gd name="connsiteX4" fmla="*/ 121138 w 636954"/>
                <a:gd name="connsiteY4" fmla="*/ 117231 h 320431"/>
                <a:gd name="connsiteX5" fmla="*/ 160215 w 636954"/>
                <a:gd name="connsiteY5" fmla="*/ 156308 h 320431"/>
                <a:gd name="connsiteX6" fmla="*/ 179754 w 636954"/>
                <a:gd name="connsiteY6" fmla="*/ 257908 h 320431"/>
                <a:gd name="connsiteX7" fmla="*/ 207107 w 636954"/>
                <a:gd name="connsiteY7" fmla="*/ 293077 h 320431"/>
                <a:gd name="connsiteX8" fmla="*/ 320430 w 636954"/>
                <a:gd name="connsiteY8" fmla="*/ 304800 h 320431"/>
                <a:gd name="connsiteX9" fmla="*/ 394677 w 636954"/>
                <a:gd name="connsiteY9" fmla="*/ 320431 h 320431"/>
                <a:gd name="connsiteX10" fmla="*/ 519723 w 636954"/>
                <a:gd name="connsiteY10" fmla="*/ 285262 h 320431"/>
                <a:gd name="connsiteX11" fmla="*/ 609600 w 636954"/>
                <a:gd name="connsiteY11" fmla="*/ 250092 h 320431"/>
                <a:gd name="connsiteX12" fmla="*/ 636954 w 636954"/>
                <a:gd name="connsiteY12" fmla="*/ 203200 h 320431"/>
                <a:gd name="connsiteX13" fmla="*/ 590061 w 636954"/>
                <a:gd name="connsiteY13" fmla="*/ 132862 h 320431"/>
                <a:gd name="connsiteX14" fmla="*/ 531446 w 636954"/>
                <a:gd name="connsiteY14" fmla="*/ 125046 h 320431"/>
                <a:gd name="connsiteX15" fmla="*/ 461107 w 636954"/>
                <a:gd name="connsiteY15" fmla="*/ 113323 h 320431"/>
                <a:gd name="connsiteX16" fmla="*/ 390769 w 636954"/>
                <a:gd name="connsiteY16" fmla="*/ 148492 h 320431"/>
                <a:gd name="connsiteX17" fmla="*/ 277446 w 636954"/>
                <a:gd name="connsiteY17" fmla="*/ 128954 h 320431"/>
                <a:gd name="connsiteX18" fmla="*/ 171938 w 636954"/>
                <a:gd name="connsiteY18" fmla="*/ 70338 h 320431"/>
                <a:gd name="connsiteX19" fmla="*/ 97692 w 636954"/>
                <a:gd name="connsiteY19" fmla="*/ 15631 h 320431"/>
                <a:gd name="connsiteX20" fmla="*/ 23446 w 636954"/>
                <a:gd name="connsiteY20" fmla="*/ 0 h 3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954" h="320431">
                  <a:moveTo>
                    <a:pt x="23446" y="0"/>
                  </a:moveTo>
                  <a:lnTo>
                    <a:pt x="0" y="39077"/>
                  </a:lnTo>
                  <a:lnTo>
                    <a:pt x="27354" y="58615"/>
                  </a:lnTo>
                  <a:lnTo>
                    <a:pt x="35169" y="113323"/>
                  </a:lnTo>
                  <a:lnTo>
                    <a:pt x="121138" y="117231"/>
                  </a:lnTo>
                  <a:lnTo>
                    <a:pt x="160215" y="156308"/>
                  </a:lnTo>
                  <a:lnTo>
                    <a:pt x="179754" y="257908"/>
                  </a:lnTo>
                  <a:lnTo>
                    <a:pt x="207107" y="293077"/>
                  </a:lnTo>
                  <a:lnTo>
                    <a:pt x="320430" y="304800"/>
                  </a:lnTo>
                  <a:lnTo>
                    <a:pt x="394677" y="320431"/>
                  </a:lnTo>
                  <a:lnTo>
                    <a:pt x="519723" y="285262"/>
                  </a:lnTo>
                  <a:lnTo>
                    <a:pt x="609600" y="250092"/>
                  </a:lnTo>
                  <a:lnTo>
                    <a:pt x="636954" y="203200"/>
                  </a:lnTo>
                  <a:lnTo>
                    <a:pt x="590061" y="132862"/>
                  </a:lnTo>
                  <a:lnTo>
                    <a:pt x="531446" y="125046"/>
                  </a:lnTo>
                  <a:lnTo>
                    <a:pt x="461107" y="113323"/>
                  </a:lnTo>
                  <a:lnTo>
                    <a:pt x="390769" y="148492"/>
                  </a:lnTo>
                  <a:lnTo>
                    <a:pt x="277446" y="128954"/>
                  </a:lnTo>
                  <a:lnTo>
                    <a:pt x="171938" y="70338"/>
                  </a:lnTo>
                  <a:lnTo>
                    <a:pt x="97692" y="15631"/>
                  </a:lnTo>
                  <a:lnTo>
                    <a:pt x="23446" y="0"/>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Freeform 23">
              <a:extLst>
                <a:ext uri="{FF2B5EF4-FFF2-40B4-BE49-F238E27FC236}">
                  <a16:creationId xmlns:a16="http://schemas.microsoft.com/office/drawing/2014/main" id="{0436E4B2-460A-6993-D942-1F69BF5F38D9}"/>
                </a:ext>
              </a:extLst>
            </p:cNvPr>
            <p:cNvSpPr/>
            <p:nvPr/>
          </p:nvSpPr>
          <p:spPr>
            <a:xfrm>
              <a:off x="3460600" y="1839290"/>
              <a:ext cx="382954" cy="254000"/>
            </a:xfrm>
            <a:custGeom>
              <a:avLst/>
              <a:gdLst>
                <a:gd name="connsiteX0" fmla="*/ 0 w 382954"/>
                <a:gd name="connsiteY0" fmla="*/ 0 h 254000"/>
                <a:gd name="connsiteX1" fmla="*/ 7816 w 382954"/>
                <a:gd name="connsiteY1" fmla="*/ 62523 h 254000"/>
                <a:gd name="connsiteX2" fmla="*/ 78154 w 382954"/>
                <a:gd name="connsiteY2" fmla="*/ 152400 h 254000"/>
                <a:gd name="connsiteX3" fmla="*/ 148492 w 382954"/>
                <a:gd name="connsiteY3" fmla="*/ 207108 h 254000"/>
                <a:gd name="connsiteX4" fmla="*/ 242277 w 382954"/>
                <a:gd name="connsiteY4" fmla="*/ 218831 h 254000"/>
                <a:gd name="connsiteX5" fmla="*/ 261816 w 382954"/>
                <a:gd name="connsiteY5" fmla="*/ 152400 h 254000"/>
                <a:gd name="connsiteX6" fmla="*/ 304800 w 382954"/>
                <a:gd name="connsiteY6" fmla="*/ 191477 h 254000"/>
                <a:gd name="connsiteX7" fmla="*/ 316523 w 382954"/>
                <a:gd name="connsiteY7" fmla="*/ 254000 h 254000"/>
                <a:gd name="connsiteX8" fmla="*/ 375139 w 382954"/>
                <a:gd name="connsiteY8" fmla="*/ 250093 h 254000"/>
                <a:gd name="connsiteX9" fmla="*/ 382954 w 382954"/>
                <a:gd name="connsiteY9" fmla="*/ 175847 h 254000"/>
                <a:gd name="connsiteX10" fmla="*/ 351692 w 382954"/>
                <a:gd name="connsiteY10" fmla="*/ 117231 h 254000"/>
                <a:gd name="connsiteX11" fmla="*/ 281354 w 382954"/>
                <a:gd name="connsiteY11" fmla="*/ 105508 h 254000"/>
                <a:gd name="connsiteX12" fmla="*/ 226646 w 382954"/>
                <a:gd name="connsiteY12" fmla="*/ 101600 h 254000"/>
                <a:gd name="connsiteX13" fmla="*/ 214923 w 382954"/>
                <a:gd name="connsiteY13" fmla="*/ 23447 h 254000"/>
                <a:gd name="connsiteX14" fmla="*/ 187569 w 382954"/>
                <a:gd name="connsiteY14" fmla="*/ 0 h 254000"/>
                <a:gd name="connsiteX15" fmla="*/ 85969 w 382954"/>
                <a:gd name="connsiteY15" fmla="*/ 42985 h 254000"/>
                <a:gd name="connsiteX16" fmla="*/ 0 w 382954"/>
                <a:gd name="connsiteY16"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954" h="254000">
                  <a:moveTo>
                    <a:pt x="0" y="0"/>
                  </a:moveTo>
                  <a:lnTo>
                    <a:pt x="7816" y="62523"/>
                  </a:lnTo>
                  <a:lnTo>
                    <a:pt x="78154" y="152400"/>
                  </a:lnTo>
                  <a:lnTo>
                    <a:pt x="148492" y="207108"/>
                  </a:lnTo>
                  <a:lnTo>
                    <a:pt x="242277" y="218831"/>
                  </a:lnTo>
                  <a:lnTo>
                    <a:pt x="261816" y="152400"/>
                  </a:lnTo>
                  <a:lnTo>
                    <a:pt x="304800" y="191477"/>
                  </a:lnTo>
                  <a:lnTo>
                    <a:pt x="316523" y="254000"/>
                  </a:lnTo>
                  <a:lnTo>
                    <a:pt x="375139" y="250093"/>
                  </a:lnTo>
                  <a:lnTo>
                    <a:pt x="382954" y="175847"/>
                  </a:lnTo>
                  <a:lnTo>
                    <a:pt x="351692" y="117231"/>
                  </a:lnTo>
                  <a:lnTo>
                    <a:pt x="281354" y="105508"/>
                  </a:lnTo>
                  <a:lnTo>
                    <a:pt x="226646" y="101600"/>
                  </a:lnTo>
                  <a:lnTo>
                    <a:pt x="214923" y="23447"/>
                  </a:lnTo>
                  <a:lnTo>
                    <a:pt x="187569" y="0"/>
                  </a:lnTo>
                  <a:lnTo>
                    <a:pt x="85969" y="42985"/>
                  </a:lnTo>
                  <a:lnTo>
                    <a:pt x="0" y="0"/>
                  </a:lnTo>
                  <a:close/>
                </a:path>
              </a:pathLst>
            </a:cu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B5BE8238-EB5C-8371-B8CC-91064EECB63E}"/>
                </a:ext>
              </a:extLst>
            </p:cNvPr>
            <p:cNvSpPr/>
            <p:nvPr/>
          </p:nvSpPr>
          <p:spPr>
            <a:xfrm>
              <a:off x="1335716" y="3097122"/>
              <a:ext cx="58916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Yukon</a:t>
              </a:r>
            </a:p>
          </p:txBody>
        </p:sp>
        <p:sp>
          <p:nvSpPr>
            <p:cNvPr id="31" name="Rectangle 30">
              <a:extLst>
                <a:ext uri="{FF2B5EF4-FFF2-40B4-BE49-F238E27FC236}">
                  <a16:creationId xmlns:a16="http://schemas.microsoft.com/office/drawing/2014/main" id="{A935EC82-3342-217E-8315-E4EC391E4C72}"/>
                </a:ext>
              </a:extLst>
            </p:cNvPr>
            <p:cNvSpPr/>
            <p:nvPr/>
          </p:nvSpPr>
          <p:spPr>
            <a:xfrm>
              <a:off x="2317564" y="3239025"/>
              <a:ext cx="4572000"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Northwest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Territories</a:t>
              </a:r>
            </a:p>
          </p:txBody>
        </p:sp>
        <p:sp>
          <p:nvSpPr>
            <p:cNvPr id="32" name="Rectangle 31">
              <a:extLst>
                <a:ext uri="{FF2B5EF4-FFF2-40B4-BE49-F238E27FC236}">
                  <a16:creationId xmlns:a16="http://schemas.microsoft.com/office/drawing/2014/main" id="{08ABD5A9-2369-9AE8-C894-9EAEB525DD36}"/>
                </a:ext>
              </a:extLst>
            </p:cNvPr>
            <p:cNvSpPr/>
            <p:nvPr/>
          </p:nvSpPr>
          <p:spPr>
            <a:xfrm>
              <a:off x="3585402" y="3097122"/>
              <a:ext cx="738078"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rPr>
                <a:t>Nunavut</a:t>
              </a:r>
            </a:p>
          </p:txBody>
        </p:sp>
        <p:sp>
          <p:nvSpPr>
            <p:cNvPr id="33" name="Rectangle 32">
              <a:extLst>
                <a:ext uri="{FF2B5EF4-FFF2-40B4-BE49-F238E27FC236}">
                  <a16:creationId xmlns:a16="http://schemas.microsoft.com/office/drawing/2014/main" id="{05E6EFE4-2E60-3EC9-0AF0-16FBE465D145}"/>
                </a:ext>
              </a:extLst>
            </p:cNvPr>
            <p:cNvSpPr/>
            <p:nvPr/>
          </p:nvSpPr>
          <p:spPr>
            <a:xfrm>
              <a:off x="3640202" y="4246803"/>
              <a:ext cx="79293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Manitoba</a:t>
              </a:r>
            </a:p>
          </p:txBody>
        </p:sp>
        <p:sp>
          <p:nvSpPr>
            <p:cNvPr id="34" name="Rectangle 33">
              <a:extLst>
                <a:ext uri="{FF2B5EF4-FFF2-40B4-BE49-F238E27FC236}">
                  <a16:creationId xmlns:a16="http://schemas.microsoft.com/office/drawing/2014/main" id="{A0D91610-8092-9569-4919-520DBB4EFC65}"/>
                </a:ext>
              </a:extLst>
            </p:cNvPr>
            <p:cNvSpPr/>
            <p:nvPr/>
          </p:nvSpPr>
          <p:spPr>
            <a:xfrm rot="19202503">
              <a:off x="2851403" y="4615262"/>
              <a:ext cx="111644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Saskatchewan</a:t>
              </a:r>
            </a:p>
          </p:txBody>
        </p:sp>
        <p:sp>
          <p:nvSpPr>
            <p:cNvPr id="35" name="TextBox 34">
              <a:extLst>
                <a:ext uri="{FF2B5EF4-FFF2-40B4-BE49-F238E27FC236}">
                  <a16:creationId xmlns:a16="http://schemas.microsoft.com/office/drawing/2014/main" id="{0495DC33-C3D5-E8D0-1975-8270E33820BC}"/>
                </a:ext>
              </a:extLst>
            </p:cNvPr>
            <p:cNvSpPr txBox="1"/>
            <p:nvPr/>
          </p:nvSpPr>
          <p:spPr>
            <a:xfrm>
              <a:off x="2446477" y="4281598"/>
              <a:ext cx="677264"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Alberta</a:t>
              </a:r>
            </a:p>
          </p:txBody>
        </p:sp>
        <p:sp>
          <p:nvSpPr>
            <p:cNvPr id="36" name="Rectangle 35">
              <a:extLst>
                <a:ext uri="{FF2B5EF4-FFF2-40B4-BE49-F238E27FC236}">
                  <a16:creationId xmlns:a16="http://schemas.microsoft.com/office/drawing/2014/main" id="{03400845-65DB-D52C-182B-3192370B0383}"/>
                </a:ext>
              </a:extLst>
            </p:cNvPr>
            <p:cNvSpPr/>
            <p:nvPr/>
          </p:nvSpPr>
          <p:spPr>
            <a:xfrm>
              <a:off x="1604182" y="4191935"/>
              <a:ext cx="1291892"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British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Columbia</a:t>
              </a:r>
            </a:p>
          </p:txBody>
        </p:sp>
        <p:sp>
          <p:nvSpPr>
            <p:cNvPr id="37" name="TextBox 36">
              <a:extLst>
                <a:ext uri="{FF2B5EF4-FFF2-40B4-BE49-F238E27FC236}">
                  <a16:creationId xmlns:a16="http://schemas.microsoft.com/office/drawing/2014/main" id="{BAB3655C-96F4-81C8-59A8-B5635F4C3247}"/>
                </a:ext>
              </a:extLst>
            </p:cNvPr>
            <p:cNvSpPr txBox="1"/>
            <p:nvPr/>
          </p:nvSpPr>
          <p:spPr>
            <a:xfrm>
              <a:off x="4452252" y="4572929"/>
              <a:ext cx="690175"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Ontario</a:t>
              </a:r>
            </a:p>
          </p:txBody>
        </p:sp>
        <p:sp>
          <p:nvSpPr>
            <p:cNvPr id="38" name="Rectangle 37">
              <a:extLst>
                <a:ext uri="{FF2B5EF4-FFF2-40B4-BE49-F238E27FC236}">
                  <a16:creationId xmlns:a16="http://schemas.microsoft.com/office/drawing/2014/main" id="{BE50910C-8C12-600D-6315-433276DE756E}"/>
                </a:ext>
              </a:extLst>
            </p:cNvPr>
            <p:cNvSpPr/>
            <p:nvPr/>
          </p:nvSpPr>
          <p:spPr>
            <a:xfrm>
              <a:off x="5609873" y="4260285"/>
              <a:ext cx="61660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rPr>
                <a:t>Quebec</a:t>
              </a:r>
            </a:p>
          </p:txBody>
        </p:sp>
        <p:sp>
          <p:nvSpPr>
            <p:cNvPr id="39" name="Rectangle 38">
              <a:extLst>
                <a:ext uri="{FF2B5EF4-FFF2-40B4-BE49-F238E27FC236}">
                  <a16:creationId xmlns:a16="http://schemas.microsoft.com/office/drawing/2014/main" id="{6909E390-8519-1E2B-0A2A-3FCE106D63EE}"/>
                </a:ext>
              </a:extLst>
            </p:cNvPr>
            <p:cNvSpPr/>
            <p:nvPr/>
          </p:nvSpPr>
          <p:spPr>
            <a:xfrm>
              <a:off x="6407554" y="3350344"/>
              <a:ext cx="1603041"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Newfoundland and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Labrador</a:t>
              </a:r>
            </a:p>
          </p:txBody>
        </p:sp>
        <p:sp>
          <p:nvSpPr>
            <p:cNvPr id="40" name="TextBox 39">
              <a:extLst>
                <a:ext uri="{FF2B5EF4-FFF2-40B4-BE49-F238E27FC236}">
                  <a16:creationId xmlns:a16="http://schemas.microsoft.com/office/drawing/2014/main" id="{08EFC685-E85D-098E-5011-A31FEC466A7C}"/>
                </a:ext>
              </a:extLst>
            </p:cNvPr>
            <p:cNvSpPr txBox="1"/>
            <p:nvPr/>
          </p:nvSpPr>
          <p:spPr>
            <a:xfrm>
              <a:off x="348324" y="305183"/>
              <a:ext cx="729852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Helvetica" pitchFamily="2" charset="0"/>
                </a:rPr>
                <a:t>Status of colorectal cancer screening programs in Canada</a:t>
              </a:r>
            </a:p>
          </p:txBody>
        </p:sp>
        <p:sp>
          <p:nvSpPr>
            <p:cNvPr id="41" name="TextBox 40">
              <a:extLst>
                <a:ext uri="{FF2B5EF4-FFF2-40B4-BE49-F238E27FC236}">
                  <a16:creationId xmlns:a16="http://schemas.microsoft.com/office/drawing/2014/main" id="{0BBB5D43-2B15-6725-52ED-435941069791}"/>
                </a:ext>
              </a:extLst>
            </p:cNvPr>
            <p:cNvSpPr txBox="1"/>
            <p:nvPr/>
          </p:nvSpPr>
          <p:spPr>
            <a:xfrm>
              <a:off x="544896" y="1150013"/>
              <a:ext cx="1346972"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Fully implemented</a:t>
              </a:r>
            </a:p>
          </p:txBody>
        </p:sp>
        <p:sp>
          <p:nvSpPr>
            <p:cNvPr id="42" name="TextBox 41">
              <a:extLst>
                <a:ext uri="{FF2B5EF4-FFF2-40B4-BE49-F238E27FC236}">
                  <a16:creationId xmlns:a16="http://schemas.microsoft.com/office/drawing/2014/main" id="{71CE5371-37DD-F292-265E-9FF3D15A6510}"/>
                </a:ext>
              </a:extLst>
            </p:cNvPr>
            <p:cNvSpPr txBox="1"/>
            <p:nvPr/>
          </p:nvSpPr>
          <p:spPr>
            <a:xfrm>
              <a:off x="549122" y="1404601"/>
              <a:ext cx="1560042"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Partially implemented</a:t>
              </a:r>
            </a:p>
          </p:txBody>
        </p:sp>
        <p:sp>
          <p:nvSpPr>
            <p:cNvPr id="43" name="Alternate Process 44">
              <a:extLst>
                <a:ext uri="{FF2B5EF4-FFF2-40B4-BE49-F238E27FC236}">
                  <a16:creationId xmlns:a16="http://schemas.microsoft.com/office/drawing/2014/main" id="{BE2526A9-5144-09FF-C4B6-F863F2E6F042}"/>
                </a:ext>
              </a:extLst>
            </p:cNvPr>
            <p:cNvSpPr/>
            <p:nvPr/>
          </p:nvSpPr>
          <p:spPr>
            <a:xfrm>
              <a:off x="441326" y="1229657"/>
              <a:ext cx="140911" cy="108290"/>
            </a:xfrm>
            <a:prstGeom prst="flowChartAlternateProcess">
              <a:avLst/>
            </a:pr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Alternate Process 46">
              <a:extLst>
                <a:ext uri="{FF2B5EF4-FFF2-40B4-BE49-F238E27FC236}">
                  <a16:creationId xmlns:a16="http://schemas.microsoft.com/office/drawing/2014/main" id="{5B47D359-18D5-F60B-2D0F-55F2D8F6F671}"/>
                </a:ext>
              </a:extLst>
            </p:cNvPr>
            <p:cNvSpPr/>
            <p:nvPr/>
          </p:nvSpPr>
          <p:spPr>
            <a:xfrm>
              <a:off x="438055" y="1477523"/>
              <a:ext cx="140911" cy="108290"/>
            </a:xfrm>
            <a:prstGeom prst="flowChartAlternateProcess">
              <a:avLst/>
            </a:prstGeom>
            <a:solidFill>
              <a:srgbClr val="4F81BD">
                <a:lumMod val="20000"/>
                <a:lumOff val="8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Freeform 51">
              <a:extLst>
                <a:ext uri="{FF2B5EF4-FFF2-40B4-BE49-F238E27FC236}">
                  <a16:creationId xmlns:a16="http://schemas.microsoft.com/office/drawing/2014/main" id="{C282DDC5-3C27-9C69-3665-1E4CAE03E6C1}"/>
                </a:ext>
              </a:extLst>
            </p:cNvPr>
            <p:cNvSpPr/>
            <p:nvPr/>
          </p:nvSpPr>
          <p:spPr>
            <a:xfrm>
              <a:off x="6525431" y="4701675"/>
              <a:ext cx="396875" cy="365125"/>
            </a:xfrm>
            <a:custGeom>
              <a:avLst/>
              <a:gdLst>
                <a:gd name="connsiteX0" fmla="*/ 396875 w 396875"/>
                <a:gd name="connsiteY0" fmla="*/ 155575 h 365125"/>
                <a:gd name="connsiteX1" fmla="*/ 317500 w 396875"/>
                <a:gd name="connsiteY1" fmla="*/ 123825 h 365125"/>
                <a:gd name="connsiteX2" fmla="*/ 273050 w 396875"/>
                <a:gd name="connsiteY2" fmla="*/ 57150 h 365125"/>
                <a:gd name="connsiteX3" fmla="*/ 244475 w 396875"/>
                <a:gd name="connsiteY3" fmla="*/ 0 h 365125"/>
                <a:gd name="connsiteX4" fmla="*/ 155575 w 396875"/>
                <a:gd name="connsiteY4" fmla="*/ 25400 h 365125"/>
                <a:gd name="connsiteX5" fmla="*/ 79375 w 396875"/>
                <a:gd name="connsiteY5" fmla="*/ 44450 h 365125"/>
                <a:gd name="connsiteX6" fmla="*/ 9525 w 396875"/>
                <a:gd name="connsiteY6" fmla="*/ 92075 h 365125"/>
                <a:gd name="connsiteX7" fmla="*/ 0 w 396875"/>
                <a:gd name="connsiteY7" fmla="*/ 152400 h 365125"/>
                <a:gd name="connsiteX8" fmla="*/ 3175 w 396875"/>
                <a:gd name="connsiteY8" fmla="*/ 187325 h 365125"/>
                <a:gd name="connsiteX9" fmla="*/ 53975 w 396875"/>
                <a:gd name="connsiteY9" fmla="*/ 180975 h 365125"/>
                <a:gd name="connsiteX10" fmla="*/ 82550 w 396875"/>
                <a:gd name="connsiteY10" fmla="*/ 254000 h 365125"/>
                <a:gd name="connsiteX11" fmla="*/ 180975 w 396875"/>
                <a:gd name="connsiteY11" fmla="*/ 358775 h 365125"/>
                <a:gd name="connsiteX12" fmla="*/ 266700 w 396875"/>
                <a:gd name="connsiteY12" fmla="*/ 365125 h 365125"/>
                <a:gd name="connsiteX13" fmla="*/ 361950 w 396875"/>
                <a:gd name="connsiteY13" fmla="*/ 250825 h 365125"/>
                <a:gd name="connsiteX14" fmla="*/ 396875 w 396875"/>
                <a:gd name="connsiteY14" fmla="*/ 15557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875" h="365125">
                  <a:moveTo>
                    <a:pt x="396875" y="155575"/>
                  </a:moveTo>
                  <a:lnTo>
                    <a:pt x="317500" y="123825"/>
                  </a:lnTo>
                  <a:lnTo>
                    <a:pt x="273050" y="57150"/>
                  </a:lnTo>
                  <a:lnTo>
                    <a:pt x="244475" y="0"/>
                  </a:lnTo>
                  <a:lnTo>
                    <a:pt x="155575" y="25400"/>
                  </a:lnTo>
                  <a:lnTo>
                    <a:pt x="79375" y="44450"/>
                  </a:lnTo>
                  <a:lnTo>
                    <a:pt x="9525" y="92075"/>
                  </a:lnTo>
                  <a:lnTo>
                    <a:pt x="0" y="152400"/>
                  </a:lnTo>
                  <a:lnTo>
                    <a:pt x="3175" y="187325"/>
                  </a:lnTo>
                  <a:lnTo>
                    <a:pt x="53975" y="180975"/>
                  </a:lnTo>
                  <a:lnTo>
                    <a:pt x="82550" y="254000"/>
                  </a:lnTo>
                  <a:lnTo>
                    <a:pt x="180975" y="358775"/>
                  </a:lnTo>
                  <a:lnTo>
                    <a:pt x="266700" y="365125"/>
                  </a:lnTo>
                  <a:lnTo>
                    <a:pt x="361950" y="250825"/>
                  </a:lnTo>
                  <a:lnTo>
                    <a:pt x="396875" y="155575"/>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Freeform 52">
              <a:extLst>
                <a:ext uri="{FF2B5EF4-FFF2-40B4-BE49-F238E27FC236}">
                  <a16:creationId xmlns:a16="http://schemas.microsoft.com/office/drawing/2014/main" id="{798A4587-FBBC-CDDE-A426-8F5620C7C720}"/>
                </a:ext>
              </a:extLst>
            </p:cNvPr>
            <p:cNvSpPr/>
            <p:nvPr/>
          </p:nvSpPr>
          <p:spPr>
            <a:xfrm>
              <a:off x="6869329" y="4622300"/>
              <a:ext cx="349250" cy="568325"/>
            </a:xfrm>
            <a:custGeom>
              <a:avLst/>
              <a:gdLst>
                <a:gd name="connsiteX0" fmla="*/ 257175 w 349250"/>
                <a:gd name="connsiteY0" fmla="*/ 0 h 568325"/>
                <a:gd name="connsiteX1" fmla="*/ 269875 w 349250"/>
                <a:gd name="connsiteY1" fmla="*/ 149225 h 568325"/>
                <a:gd name="connsiteX2" fmla="*/ 209550 w 349250"/>
                <a:gd name="connsiteY2" fmla="*/ 222250 h 568325"/>
                <a:gd name="connsiteX3" fmla="*/ 127000 w 349250"/>
                <a:gd name="connsiteY3" fmla="*/ 231775 h 568325"/>
                <a:gd name="connsiteX4" fmla="*/ 92075 w 349250"/>
                <a:gd name="connsiteY4" fmla="*/ 234950 h 568325"/>
                <a:gd name="connsiteX5" fmla="*/ 41275 w 349250"/>
                <a:gd name="connsiteY5" fmla="*/ 342900 h 568325"/>
                <a:gd name="connsiteX6" fmla="*/ 0 w 349250"/>
                <a:gd name="connsiteY6" fmla="*/ 441325 h 568325"/>
                <a:gd name="connsiteX7" fmla="*/ 28575 w 349250"/>
                <a:gd name="connsiteY7" fmla="*/ 555625 h 568325"/>
                <a:gd name="connsiteX8" fmla="*/ 114300 w 349250"/>
                <a:gd name="connsiteY8" fmla="*/ 568325 h 568325"/>
                <a:gd name="connsiteX9" fmla="*/ 149225 w 349250"/>
                <a:gd name="connsiteY9" fmla="*/ 476250 h 568325"/>
                <a:gd name="connsiteX10" fmla="*/ 184150 w 349250"/>
                <a:gd name="connsiteY10" fmla="*/ 358775 h 568325"/>
                <a:gd name="connsiteX11" fmla="*/ 269875 w 349250"/>
                <a:gd name="connsiteY11" fmla="*/ 311150 h 568325"/>
                <a:gd name="connsiteX12" fmla="*/ 330200 w 349250"/>
                <a:gd name="connsiteY12" fmla="*/ 231775 h 568325"/>
                <a:gd name="connsiteX13" fmla="*/ 349250 w 349250"/>
                <a:gd name="connsiteY13" fmla="*/ 142875 h 568325"/>
                <a:gd name="connsiteX14" fmla="*/ 336550 w 349250"/>
                <a:gd name="connsiteY14" fmla="*/ 69850 h 568325"/>
                <a:gd name="connsiteX15" fmla="*/ 314325 w 349250"/>
                <a:gd name="connsiteY15" fmla="*/ 22225 h 568325"/>
                <a:gd name="connsiteX16" fmla="*/ 257175 w 349250"/>
                <a:gd name="connsiteY16" fmla="*/ 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 h="568325">
                  <a:moveTo>
                    <a:pt x="257175" y="0"/>
                  </a:moveTo>
                  <a:lnTo>
                    <a:pt x="269875" y="149225"/>
                  </a:lnTo>
                  <a:lnTo>
                    <a:pt x="209550" y="222250"/>
                  </a:lnTo>
                  <a:lnTo>
                    <a:pt x="127000" y="231775"/>
                  </a:lnTo>
                  <a:lnTo>
                    <a:pt x="92075" y="234950"/>
                  </a:lnTo>
                  <a:lnTo>
                    <a:pt x="41275" y="342900"/>
                  </a:lnTo>
                  <a:lnTo>
                    <a:pt x="0" y="441325"/>
                  </a:lnTo>
                  <a:lnTo>
                    <a:pt x="28575" y="555625"/>
                  </a:lnTo>
                  <a:lnTo>
                    <a:pt x="114300" y="568325"/>
                  </a:lnTo>
                  <a:lnTo>
                    <a:pt x="149225" y="476250"/>
                  </a:lnTo>
                  <a:lnTo>
                    <a:pt x="184150" y="358775"/>
                  </a:lnTo>
                  <a:lnTo>
                    <a:pt x="269875" y="311150"/>
                  </a:lnTo>
                  <a:lnTo>
                    <a:pt x="330200" y="231775"/>
                  </a:lnTo>
                  <a:lnTo>
                    <a:pt x="349250" y="142875"/>
                  </a:lnTo>
                  <a:lnTo>
                    <a:pt x="336550" y="69850"/>
                  </a:lnTo>
                  <a:lnTo>
                    <a:pt x="314325" y="22225"/>
                  </a:lnTo>
                  <a:lnTo>
                    <a:pt x="257175" y="0"/>
                  </a:lnTo>
                  <a:close/>
                </a:path>
              </a:pathLst>
            </a:custGeom>
            <a:solidFill>
              <a:srgbClr val="4F81BD">
                <a:lumMod val="60000"/>
                <a:lumOff val="40000"/>
              </a:srgb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2980C941-AA1A-54AE-D167-0913F89E6BD7}"/>
                </a:ext>
              </a:extLst>
            </p:cNvPr>
            <p:cNvSpPr/>
            <p:nvPr/>
          </p:nvSpPr>
          <p:spPr>
            <a:xfrm>
              <a:off x="6385141" y="5060420"/>
              <a:ext cx="968375"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New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Brunswick</a:t>
              </a:r>
            </a:p>
          </p:txBody>
        </p:sp>
        <p:sp>
          <p:nvSpPr>
            <p:cNvPr id="48" name="Rectangle 47">
              <a:extLst>
                <a:ext uri="{FF2B5EF4-FFF2-40B4-BE49-F238E27FC236}">
                  <a16:creationId xmlns:a16="http://schemas.microsoft.com/office/drawing/2014/main" id="{CBBC645F-9916-9DED-AEEC-FA97CF67DCC7}"/>
                </a:ext>
              </a:extLst>
            </p:cNvPr>
            <p:cNvSpPr/>
            <p:nvPr/>
          </p:nvSpPr>
          <p:spPr>
            <a:xfrm>
              <a:off x="7171314" y="4825440"/>
              <a:ext cx="739901"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Nova Scotia</a:t>
              </a:r>
            </a:p>
          </p:txBody>
        </p:sp>
        <p:cxnSp>
          <p:nvCxnSpPr>
            <p:cNvPr id="49" name="Straight Connector 48">
              <a:extLst>
                <a:ext uri="{FF2B5EF4-FFF2-40B4-BE49-F238E27FC236}">
                  <a16:creationId xmlns:a16="http://schemas.microsoft.com/office/drawing/2014/main" id="{79D4DC0F-B1CF-9608-477C-A228D9828885}"/>
                </a:ext>
              </a:extLst>
            </p:cNvPr>
            <p:cNvCxnSpPr/>
            <p:nvPr/>
          </p:nvCxnSpPr>
          <p:spPr>
            <a:xfrm>
              <a:off x="443766" y="928143"/>
              <a:ext cx="8226898"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50" name="TextBox 49">
              <a:extLst>
                <a:ext uri="{FF2B5EF4-FFF2-40B4-BE49-F238E27FC236}">
                  <a16:creationId xmlns:a16="http://schemas.microsoft.com/office/drawing/2014/main" id="{A6AED8C0-E682-9AE5-19EB-0E11C4714EFE}"/>
                </a:ext>
              </a:extLst>
            </p:cNvPr>
            <p:cNvSpPr txBox="1"/>
            <p:nvPr/>
          </p:nvSpPr>
          <p:spPr>
            <a:xfrm>
              <a:off x="378048" y="634190"/>
              <a:ext cx="1688753"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June 2022</a:t>
              </a:r>
            </a:p>
          </p:txBody>
        </p:sp>
      </p:grpSp>
      <p:sp>
        <p:nvSpPr>
          <p:cNvPr id="53" name="TextBox 52">
            <a:extLst>
              <a:ext uri="{FF2B5EF4-FFF2-40B4-BE49-F238E27FC236}">
                <a16:creationId xmlns:a16="http://schemas.microsoft.com/office/drawing/2014/main" id="{A6A8D2DD-F1B3-1583-27E2-BC83FBD27CE6}"/>
              </a:ext>
            </a:extLst>
          </p:cNvPr>
          <p:cNvSpPr txBox="1"/>
          <p:nvPr/>
        </p:nvSpPr>
        <p:spPr>
          <a:xfrm>
            <a:off x="2131402" y="2005322"/>
            <a:ext cx="1641796"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Announced or planning</a:t>
            </a:r>
          </a:p>
        </p:txBody>
      </p:sp>
      <p:sp>
        <p:nvSpPr>
          <p:cNvPr id="54" name="Alternate Process 46">
            <a:extLst>
              <a:ext uri="{FF2B5EF4-FFF2-40B4-BE49-F238E27FC236}">
                <a16:creationId xmlns:a16="http://schemas.microsoft.com/office/drawing/2014/main" id="{77A7EB10-9AFD-5657-2EE1-A0FBE459F065}"/>
              </a:ext>
            </a:extLst>
          </p:cNvPr>
          <p:cNvSpPr/>
          <p:nvPr/>
        </p:nvSpPr>
        <p:spPr>
          <a:xfrm>
            <a:off x="2020335" y="2078244"/>
            <a:ext cx="140911" cy="108290"/>
          </a:xfrm>
          <a:prstGeom prst="flowChartAlternateProcess">
            <a:avLst/>
          </a:prstGeom>
          <a:solidFill>
            <a:srgbClr val="1F497D"/>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D5B12BFC-02F2-38AD-811B-AB60C039EFF0}"/>
              </a:ext>
            </a:extLst>
          </p:cNvPr>
          <p:cNvSpPr/>
          <p:nvPr/>
        </p:nvSpPr>
        <p:spPr>
          <a:xfrm>
            <a:off x="9275551" y="4794659"/>
            <a:ext cx="890302" cy="553998"/>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Prince</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Edward</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Island</a:t>
            </a:r>
          </a:p>
        </p:txBody>
      </p:sp>
    </p:spTree>
    <p:extLst>
      <p:ext uri="{BB962C8B-B14F-4D97-AF65-F5344CB8AC3E}">
        <p14:creationId xmlns:p14="http://schemas.microsoft.com/office/powerpoint/2010/main" val="755090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74371" y="254026"/>
            <a:ext cx="10380786" cy="752842"/>
          </a:xfrm>
        </p:spPr>
        <p:txBody>
          <a:bodyPr>
            <a:normAutofit/>
          </a:bodyPr>
          <a:lstStyle/>
          <a:p>
            <a:r>
              <a:rPr lang="en-US" sz="1600" dirty="0"/>
              <a:t>Colorectal Screening Programs in Canada</a:t>
            </a:r>
          </a:p>
        </p:txBody>
      </p:sp>
      <p:graphicFrame>
        <p:nvGraphicFramePr>
          <p:cNvPr id="7" name="Table 6">
            <a:extLst>
              <a:ext uri="{FF2B5EF4-FFF2-40B4-BE49-F238E27FC236}">
                <a16:creationId xmlns:a16="http://schemas.microsoft.com/office/drawing/2014/main" id="{5BD71C19-9298-D458-0781-1741026C596B}"/>
              </a:ext>
            </a:extLst>
          </p:cNvPr>
          <p:cNvGraphicFramePr>
            <a:graphicFrameLocks noGrp="1"/>
          </p:cNvGraphicFramePr>
          <p:nvPr>
            <p:extLst>
              <p:ext uri="{D42A27DB-BD31-4B8C-83A1-F6EECF244321}">
                <p14:modId xmlns:p14="http://schemas.microsoft.com/office/powerpoint/2010/main" val="764780847"/>
              </p:ext>
            </p:extLst>
          </p:nvPr>
        </p:nvGraphicFramePr>
        <p:xfrm>
          <a:off x="585558" y="1115568"/>
          <a:ext cx="11020884" cy="5201609"/>
        </p:xfrm>
        <a:graphic>
          <a:graphicData uri="http://schemas.openxmlformats.org/drawingml/2006/table">
            <a:tbl>
              <a:tblPr firstRow="1" firstCol="1" bandRow="1">
                <a:tableStyleId>{7E9639D4-E3E2-4D34-9284-5A2195B3D0D7}</a:tableStyleId>
              </a:tblPr>
              <a:tblGrid>
                <a:gridCol w="1159959">
                  <a:extLst>
                    <a:ext uri="{9D8B030D-6E8A-4147-A177-3AD203B41FA5}">
                      <a16:colId xmlns:a16="http://schemas.microsoft.com/office/drawing/2014/main" val="336978820"/>
                    </a:ext>
                  </a:extLst>
                </a:gridCol>
                <a:gridCol w="730187">
                  <a:extLst>
                    <a:ext uri="{9D8B030D-6E8A-4147-A177-3AD203B41FA5}">
                      <a16:colId xmlns:a16="http://schemas.microsoft.com/office/drawing/2014/main" val="2499660681"/>
                    </a:ext>
                  </a:extLst>
                </a:gridCol>
                <a:gridCol w="2384596">
                  <a:extLst>
                    <a:ext uri="{9D8B030D-6E8A-4147-A177-3AD203B41FA5}">
                      <a16:colId xmlns:a16="http://schemas.microsoft.com/office/drawing/2014/main" val="3255986793"/>
                    </a:ext>
                  </a:extLst>
                </a:gridCol>
                <a:gridCol w="3835607">
                  <a:extLst>
                    <a:ext uri="{9D8B030D-6E8A-4147-A177-3AD203B41FA5}">
                      <a16:colId xmlns:a16="http://schemas.microsoft.com/office/drawing/2014/main" val="2465654534"/>
                    </a:ext>
                  </a:extLst>
                </a:gridCol>
                <a:gridCol w="2910535">
                  <a:extLst>
                    <a:ext uri="{9D8B030D-6E8A-4147-A177-3AD203B41FA5}">
                      <a16:colId xmlns:a16="http://schemas.microsoft.com/office/drawing/2014/main" val="3642095376"/>
                    </a:ext>
                  </a:extLst>
                </a:gridCol>
              </a:tblGrid>
              <a:tr h="54172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P/T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Program start date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Program status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Program name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Agency responsible for program administration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650246387"/>
                  </a:ext>
                </a:extLst>
              </a:tr>
              <a:tr h="35845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Yukon (YT)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2017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Full program, territory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err="1">
                          <a:solidFill>
                            <a:schemeClr val="lt1"/>
                          </a:solidFill>
                          <a:effectLst/>
                          <a:latin typeface="+mn-lt"/>
                          <a:ea typeface="+mn-ea"/>
                          <a:cs typeface="+mn-cs"/>
                        </a:rPr>
                        <a:t>ColonCheck</a:t>
                      </a:r>
                      <a:r>
                        <a:rPr lang="en-US" sz="900" b="0" kern="1200" dirty="0">
                          <a:solidFill>
                            <a:schemeClr val="lt1"/>
                          </a:solidFill>
                          <a:effectLst/>
                          <a:latin typeface="+mn-lt"/>
                          <a:ea typeface="+mn-ea"/>
                          <a:cs typeface="+mn-cs"/>
                        </a:rPr>
                        <a:t> Yukon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Government of Yukon Health and Social Services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187532"/>
                  </a:ext>
                </a:extLst>
              </a:tr>
              <a:tr h="54172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Northwest Territories (NT)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Implemented in 3 of 7 health regions. Launching in remainder of Territory by 2023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Colorectal Cancer Screening Program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Northwest Territories Health and Social Services Authority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6154023"/>
                  </a:ext>
                </a:extLst>
              </a:tr>
              <a:tr h="35845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Nunavut (NU)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Under development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Government of Nunavut Department of Health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287330"/>
                  </a:ext>
                </a:extLst>
              </a:tr>
              <a:tr h="35845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British Columbia (BC)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2013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Full program, implemented in 4 out of the 5 BC Health Authorities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Colon Screening Program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BC Cancer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3840328"/>
                  </a:ext>
                </a:extLst>
              </a:tr>
              <a:tr h="175182">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Alberta (AB)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2007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Alberta Colorectal Cancer Screening Program (ACRCSP)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Alberta Health Services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90177"/>
                  </a:ext>
                </a:extLst>
              </a:tr>
              <a:tr h="35845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Saskatchewan (SK)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Screening Program for Colorectal Cancer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Saskatchewan Cancer Agency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1298235"/>
                  </a:ext>
                </a:extLst>
              </a:tr>
              <a:tr h="175182">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Manitoba (MB)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2007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err="1">
                          <a:solidFill>
                            <a:schemeClr val="lt1"/>
                          </a:solidFill>
                          <a:effectLst/>
                          <a:latin typeface="+mn-lt"/>
                          <a:ea typeface="+mn-ea"/>
                          <a:cs typeface="+mn-cs"/>
                        </a:rPr>
                        <a:t>ColonCheck</a:t>
                      </a:r>
                      <a:endParaRPr lang="en-US" sz="9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err="1">
                          <a:solidFill>
                            <a:schemeClr val="lt1"/>
                          </a:solidFill>
                          <a:effectLst/>
                          <a:latin typeface="+mn-lt"/>
                          <a:ea typeface="+mn-ea"/>
                          <a:cs typeface="+mn-cs"/>
                        </a:rPr>
                        <a:t>CancerCare</a:t>
                      </a:r>
                      <a:r>
                        <a:rPr lang="en-US" sz="900" b="0" kern="1200" dirty="0">
                          <a:solidFill>
                            <a:schemeClr val="lt1"/>
                          </a:solidFill>
                          <a:effectLst/>
                          <a:latin typeface="+mn-lt"/>
                          <a:ea typeface="+mn-ea"/>
                          <a:cs typeface="+mn-cs"/>
                        </a:rPr>
                        <a:t> Manitoba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702851"/>
                  </a:ext>
                </a:extLst>
              </a:tr>
              <a:tr h="175182">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Ontario (ON)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err="1">
                          <a:solidFill>
                            <a:schemeClr val="lt1"/>
                          </a:solidFill>
                          <a:effectLst/>
                          <a:latin typeface="+mn-lt"/>
                          <a:ea typeface="+mn-ea"/>
                          <a:cs typeface="+mn-cs"/>
                        </a:rPr>
                        <a:t>ColonCancerCheck</a:t>
                      </a:r>
                      <a:endParaRPr lang="en-US" sz="9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Ontario Health (Cancer Care Ontario)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007467"/>
                  </a:ext>
                </a:extLst>
              </a:tr>
              <a:tr h="54172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Québec (QC)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Population wide screening program in development.</a:t>
                      </a:r>
                      <a:br>
                        <a:rPr lang="en-US" sz="900" b="0" kern="1200">
                          <a:solidFill>
                            <a:schemeClr val="lt1"/>
                          </a:solidFill>
                          <a:effectLst/>
                          <a:latin typeface="+mn-lt"/>
                          <a:ea typeface="+mn-ea"/>
                          <a:cs typeface="+mn-cs"/>
                        </a:rPr>
                      </a:br>
                      <a:r>
                        <a:rPr lang="en-US" sz="900" b="0" kern="1200">
                          <a:solidFill>
                            <a:schemeClr val="lt1"/>
                          </a:solidFill>
                          <a:effectLst/>
                          <a:latin typeface="+mn-lt"/>
                          <a:ea typeface="+mn-ea"/>
                          <a:cs typeface="+mn-cs"/>
                        </a:rPr>
                        <a:t>Opportunistic screening at present.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fr-CA" sz="900" b="0" kern="1200" dirty="0">
                          <a:solidFill>
                            <a:schemeClr val="lt1"/>
                          </a:solidFill>
                          <a:effectLst/>
                          <a:latin typeface="+mn-lt"/>
                          <a:ea typeface="+mn-ea"/>
                          <a:cs typeface="+mn-cs"/>
                        </a:rPr>
                        <a:t>Programme québécois de dépistage du cancer colorectal (PQDCCR) (Québec Colorectal Cancer Screening Program)</a:t>
                      </a:r>
                      <a:endParaRPr lang="en-US" sz="9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fr-CA" sz="900" b="0" kern="1200" dirty="0">
                          <a:solidFill>
                            <a:schemeClr val="lt1"/>
                          </a:solidFill>
                          <a:effectLst/>
                          <a:latin typeface="+mn-lt"/>
                          <a:ea typeface="+mn-ea"/>
                          <a:cs typeface="+mn-cs"/>
                        </a:rPr>
                        <a:t>Ministère de la Santé et des Services sociaux (Ministry of </a:t>
                      </a:r>
                      <a:r>
                        <a:rPr lang="fr-CA" sz="900" b="0" kern="1200" dirty="0" err="1">
                          <a:solidFill>
                            <a:schemeClr val="lt1"/>
                          </a:solidFill>
                          <a:effectLst/>
                          <a:latin typeface="+mn-lt"/>
                          <a:ea typeface="+mn-ea"/>
                          <a:cs typeface="+mn-cs"/>
                        </a:rPr>
                        <a:t>Health</a:t>
                      </a:r>
                      <a:r>
                        <a:rPr lang="fr-CA" sz="900" b="0" kern="1200" dirty="0">
                          <a:solidFill>
                            <a:schemeClr val="lt1"/>
                          </a:solidFill>
                          <a:effectLst/>
                          <a:latin typeface="+mn-lt"/>
                          <a:ea typeface="+mn-ea"/>
                          <a:cs typeface="+mn-cs"/>
                        </a:rPr>
                        <a:t> and Social Services)</a:t>
                      </a:r>
                      <a:endParaRPr lang="en-US" sz="900" b="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0282660"/>
                  </a:ext>
                </a:extLst>
              </a:tr>
              <a:tr h="35845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New Brunswick (NB)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New Brunswick Colon Cancer Screening Program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New Brunswick Cancer Network (NB Department of Health)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55326"/>
                  </a:ext>
                </a:extLst>
              </a:tr>
              <a:tr h="35845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Nova Scotia (NS)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Colon Cancer Prevention Program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Nova Scotia Health Cancer Care Program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22314"/>
                  </a:ext>
                </a:extLst>
              </a:tr>
              <a:tr h="35845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Prince Edward Island (PE)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Colorectal Cancer Screening Program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Health PEI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818273"/>
                  </a:ext>
                </a:extLst>
              </a:tr>
              <a:tr h="541723">
                <a:tc>
                  <a:txBody>
                    <a:bodyPr/>
                    <a:lstStyle/>
                    <a:p>
                      <a:pPr marL="0" marR="0" algn="ctr" defTabSz="914400" rtl="0" eaLnBrk="1" latinLnBrk="0" hangingPunct="1">
                        <a:lnSpc>
                          <a:spcPct val="107000"/>
                        </a:lnSpc>
                        <a:spcBef>
                          <a:spcPts val="240"/>
                        </a:spcBef>
                        <a:spcAft>
                          <a:spcPts val="240"/>
                        </a:spcAft>
                        <a:tabLst>
                          <a:tab pos="5280025" algn="l"/>
                        </a:tabLst>
                      </a:pPr>
                      <a:r>
                        <a:rPr lang="en-US" sz="900" b="1" kern="1200" dirty="0">
                          <a:solidFill>
                            <a:srgbClr val="FEFFFE"/>
                          </a:solidFill>
                          <a:effectLst/>
                          <a:latin typeface="+mn-lt"/>
                          <a:ea typeface="+mn-ea"/>
                          <a:cs typeface="+mn-cs"/>
                        </a:rPr>
                        <a:t>Newfoundland and Labrador (NL)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2012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Full program, province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a:solidFill>
                            <a:schemeClr val="lt1"/>
                          </a:solidFill>
                          <a:effectLst/>
                          <a:latin typeface="+mn-lt"/>
                          <a:ea typeface="+mn-ea"/>
                          <a:cs typeface="+mn-cs"/>
                        </a:rPr>
                        <a:t>Newfoundland and Labrador Colon Screening Program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14400" rtl="0" eaLnBrk="1" latinLnBrk="0" hangingPunct="1">
                        <a:lnSpc>
                          <a:spcPct val="107000"/>
                        </a:lnSpc>
                        <a:spcBef>
                          <a:spcPts val="240"/>
                        </a:spcBef>
                        <a:spcAft>
                          <a:spcPts val="240"/>
                        </a:spcAft>
                        <a:tabLst>
                          <a:tab pos="5280025" algn="l"/>
                        </a:tabLst>
                      </a:pPr>
                      <a:r>
                        <a:rPr lang="en-US" sz="900" b="0" kern="1200" dirty="0">
                          <a:solidFill>
                            <a:schemeClr val="lt1"/>
                          </a:solidFill>
                          <a:effectLst/>
                          <a:latin typeface="+mn-lt"/>
                          <a:ea typeface="+mn-ea"/>
                          <a:cs typeface="+mn-cs"/>
                        </a:rPr>
                        <a:t>Cancer Care Program, Eastern Health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302757"/>
                  </a:ext>
                </a:extLst>
              </a:tr>
            </a:tbl>
          </a:graphicData>
        </a:graphic>
      </p:graphicFrame>
    </p:spTree>
    <p:extLst>
      <p:ext uri="{BB962C8B-B14F-4D97-AF65-F5344CB8AC3E}">
        <p14:creationId xmlns:p14="http://schemas.microsoft.com/office/powerpoint/2010/main" val="2723417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35484" y="259662"/>
            <a:ext cx="10380786" cy="752842"/>
          </a:xfrm>
        </p:spPr>
        <p:txBody>
          <a:bodyPr>
            <a:normAutofit/>
          </a:bodyPr>
          <a:lstStyle/>
          <a:p>
            <a:r>
              <a:rPr lang="en-US" sz="1600" dirty="0"/>
              <a:t>Provincial and Territorial Screening Guidelines</a:t>
            </a:r>
          </a:p>
        </p:txBody>
      </p:sp>
      <p:sp>
        <p:nvSpPr>
          <p:cNvPr id="5" name="Slide Number Placeholder 4">
            <a:extLst>
              <a:ext uri="{FF2B5EF4-FFF2-40B4-BE49-F238E27FC236}">
                <a16:creationId xmlns:a16="http://schemas.microsoft.com/office/drawing/2014/main" id="{71DB3E14-2F29-334D-80D7-9A6489D57168}"/>
              </a:ext>
            </a:extLst>
          </p:cNvPr>
          <p:cNvSpPr>
            <a:spLocks noGrp="1"/>
          </p:cNvSpPr>
          <p:nvPr>
            <p:ph type="sldNum" sz="quarter" idx="12"/>
          </p:nvPr>
        </p:nvSpPr>
        <p:spPr/>
        <p:txBody>
          <a:bodyPr/>
          <a:lstStyle/>
          <a:p>
            <a:fld id="{D9F2F12A-E773-6344-8602-31C2DEEE88BD}" type="slidenum">
              <a:rPr lang="en-US" smtClean="0"/>
              <a:pPr/>
              <a:t>7</a:t>
            </a:fld>
            <a:endParaRPr lang="en-US"/>
          </a:p>
        </p:txBody>
      </p:sp>
      <p:graphicFrame>
        <p:nvGraphicFramePr>
          <p:cNvPr id="3" name="Table 2">
            <a:extLst>
              <a:ext uri="{FF2B5EF4-FFF2-40B4-BE49-F238E27FC236}">
                <a16:creationId xmlns:a16="http://schemas.microsoft.com/office/drawing/2014/main" id="{B927097B-58D6-B7FB-BF69-7F6277104AA0}"/>
              </a:ext>
            </a:extLst>
          </p:cNvPr>
          <p:cNvGraphicFramePr>
            <a:graphicFrameLocks noGrp="1"/>
          </p:cNvGraphicFramePr>
          <p:nvPr>
            <p:extLst>
              <p:ext uri="{D42A27DB-BD31-4B8C-83A1-F6EECF244321}">
                <p14:modId xmlns:p14="http://schemas.microsoft.com/office/powerpoint/2010/main" val="613787588"/>
              </p:ext>
            </p:extLst>
          </p:nvPr>
        </p:nvGraphicFramePr>
        <p:xfrm>
          <a:off x="677172" y="873405"/>
          <a:ext cx="10837655" cy="3972195"/>
        </p:xfrm>
        <a:graphic>
          <a:graphicData uri="http://schemas.openxmlformats.org/drawingml/2006/table">
            <a:tbl>
              <a:tblPr firstRow="1" firstCol="1">
                <a:tableStyleId>{7E9639D4-E3E2-4D34-9284-5A2195B3D0D7}</a:tableStyleId>
              </a:tblPr>
              <a:tblGrid>
                <a:gridCol w="1211341">
                  <a:extLst>
                    <a:ext uri="{9D8B030D-6E8A-4147-A177-3AD203B41FA5}">
                      <a16:colId xmlns:a16="http://schemas.microsoft.com/office/drawing/2014/main" val="576484715"/>
                    </a:ext>
                  </a:extLst>
                </a:gridCol>
                <a:gridCol w="1043193">
                  <a:extLst>
                    <a:ext uri="{9D8B030D-6E8A-4147-A177-3AD203B41FA5}">
                      <a16:colId xmlns:a16="http://schemas.microsoft.com/office/drawing/2014/main" val="414641329"/>
                    </a:ext>
                  </a:extLst>
                </a:gridCol>
                <a:gridCol w="1656392">
                  <a:extLst>
                    <a:ext uri="{9D8B030D-6E8A-4147-A177-3AD203B41FA5}">
                      <a16:colId xmlns:a16="http://schemas.microsoft.com/office/drawing/2014/main" val="3846567216"/>
                    </a:ext>
                  </a:extLst>
                </a:gridCol>
                <a:gridCol w="1129358">
                  <a:extLst>
                    <a:ext uri="{9D8B030D-6E8A-4147-A177-3AD203B41FA5}">
                      <a16:colId xmlns:a16="http://schemas.microsoft.com/office/drawing/2014/main" val="3321063074"/>
                    </a:ext>
                  </a:extLst>
                </a:gridCol>
                <a:gridCol w="2032845">
                  <a:extLst>
                    <a:ext uri="{9D8B030D-6E8A-4147-A177-3AD203B41FA5}">
                      <a16:colId xmlns:a16="http://schemas.microsoft.com/office/drawing/2014/main" val="4240926185"/>
                    </a:ext>
                  </a:extLst>
                </a:gridCol>
                <a:gridCol w="3764526">
                  <a:extLst>
                    <a:ext uri="{9D8B030D-6E8A-4147-A177-3AD203B41FA5}">
                      <a16:colId xmlns:a16="http://schemas.microsoft.com/office/drawing/2014/main" val="2216146727"/>
                    </a:ext>
                  </a:extLst>
                </a:gridCol>
              </a:tblGrid>
              <a:tr h="391079">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Start age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a:solidFill>
                            <a:srgbClr val="FEFFFE"/>
                          </a:solidFill>
                          <a:effectLst/>
                        </a:rPr>
                        <a:t>Interval</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a:solidFill>
                            <a:srgbClr val="FEFFFE"/>
                          </a:solidFill>
                          <a:effectLst/>
                        </a:rPr>
                        <a:t>Stop age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Primary screening test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Criteria</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849514138"/>
                  </a:ext>
                </a:extLst>
              </a:tr>
              <a:tr h="236037">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dirty="0">
                          <a:effectLst/>
                        </a:rPr>
                        <a:t>50</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Asymptomatic, average risk individuals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9873301"/>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1-2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Based on clinical guidelines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670943"/>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Based on clinical practice guidelines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509789"/>
                  </a:ext>
                </a:extLst>
              </a:tr>
              <a:tr h="236037">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Asymptomatic, average risk individuals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065000"/>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1-2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Asymptomatic, average risk individuals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8423332"/>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SK</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Asymptomatic, average risk individuals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3756586"/>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dirty="0">
                          <a:effectLst/>
                        </a:rPr>
                        <a:t>50</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2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75</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FTg</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a:effectLst/>
                        </a:rPr>
                        <a:t>Asymptomatic, average risk individuals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231658"/>
                  </a:ext>
                </a:extLst>
              </a:tr>
              <a:tr h="748672">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dirty="0">
                          <a:effectLst/>
                        </a:rPr>
                        <a:t>50</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2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74^</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240"/>
                        </a:spcBef>
                        <a:spcAft>
                          <a:spcPts val="0"/>
                        </a:spcAft>
                        <a:tabLst>
                          <a:tab pos="5280025" algn="l"/>
                        </a:tabLst>
                      </a:pPr>
                      <a:r>
                        <a:rPr lang="en-US" sz="900" dirty="0">
                          <a:effectLst/>
                        </a:rPr>
                        <a:t>FIT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marR="0" indent="0">
                        <a:spcBef>
                          <a:spcPts val="100"/>
                        </a:spcBef>
                        <a:spcAft>
                          <a:spcPts val="100"/>
                        </a:spcAft>
                      </a:pPr>
                      <a:r>
                        <a:rPr lang="en-CA" sz="900" dirty="0">
                          <a:effectLst/>
                        </a:rPr>
                        <a:t>Asymptomatic, average risk individuals without a parent, sibling, or child diagnosed with colorectal cancer.</a:t>
                      </a:r>
                      <a:endParaRPr lang="en-US" sz="900" dirty="0">
                        <a:effectLst/>
                      </a:endParaRPr>
                    </a:p>
                    <a:p>
                      <a:pPr marL="0" marR="0">
                        <a:lnSpc>
                          <a:spcPct val="107000"/>
                        </a:lnSpc>
                        <a:spcBef>
                          <a:spcPts val="0"/>
                        </a:spcBef>
                        <a:spcAft>
                          <a:spcPts val="240"/>
                        </a:spcAft>
                        <a:tabLst>
                          <a:tab pos="5280025" algn="l"/>
                        </a:tabLst>
                      </a:pPr>
                      <a:r>
                        <a:rPr lang="en-US" sz="900" dirty="0">
                          <a:effectLst/>
                        </a:rPr>
                        <a:t>People with inflammatory bowel disease (i.e. Crohn’s disease involving the colon or ulcerative colitis) and some people who have had polyps removed from their colon may need a regular colonoscopy instead of FIT.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911243"/>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2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Asymptomatic, average risk individuals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9234826"/>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74</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Asymptomatic, average risk individuals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5171312"/>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FIT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Asymptomatic, average risk individuals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307984"/>
                  </a:ext>
                </a:extLst>
              </a:tr>
              <a:tr h="236037">
                <a:tc>
                  <a:txBody>
                    <a:bodyPr/>
                    <a:lstStyle/>
                    <a:p>
                      <a:pPr marL="0" marR="0" algn="ctr">
                        <a:lnSpc>
                          <a:spcPct val="107000"/>
                        </a:lnSpc>
                        <a:spcBef>
                          <a:spcPts val="240"/>
                        </a:spcBef>
                        <a:spcAft>
                          <a:spcPts val="240"/>
                        </a:spcAft>
                        <a:tabLst>
                          <a:tab pos="5280025" algn="l"/>
                        </a:tabLst>
                      </a:pPr>
                      <a:r>
                        <a:rPr lang="en-US" sz="900">
                          <a:solidFill>
                            <a:srgbClr val="FEFFFE"/>
                          </a:solidFill>
                          <a:effectLst/>
                        </a:rPr>
                        <a:t>PE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a:effectLst/>
                        </a:rPr>
                        <a:t>50</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2 years</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75</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FIT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Asymptomatic, average risk individuals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9230226"/>
                  </a:ext>
                </a:extLst>
              </a:tr>
              <a:tr h="236037">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ctr">
                        <a:lnSpc>
                          <a:spcPct val="107000"/>
                        </a:lnSpc>
                        <a:spcBef>
                          <a:spcPts val="0"/>
                        </a:spcBef>
                        <a:spcAft>
                          <a:spcPts val="0"/>
                        </a:spcAft>
                        <a:tabLst>
                          <a:tab pos="5280025" algn="l"/>
                        </a:tabLst>
                      </a:pPr>
                      <a:r>
                        <a:rPr lang="en-US" sz="900" dirty="0">
                          <a:effectLst/>
                        </a:rPr>
                        <a:t>50</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dirty="0">
                          <a:effectLst/>
                        </a:rPr>
                        <a:t>2 years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74</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tabLst>
                          <a:tab pos="5280025" algn="l"/>
                        </a:tabLst>
                      </a:pPr>
                      <a:r>
                        <a:rPr lang="en-US" sz="900">
                          <a:effectLst/>
                        </a:rPr>
                        <a:t>FIT</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tabLst>
                          <a:tab pos="5280025" algn="l"/>
                        </a:tabLst>
                      </a:pPr>
                      <a:r>
                        <a:rPr lang="en-US" sz="900" dirty="0">
                          <a:effectLst/>
                        </a:rPr>
                        <a:t>Asymptomatic, average risk individuals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973477"/>
                  </a:ext>
                </a:extLst>
              </a:tr>
            </a:tbl>
          </a:graphicData>
        </a:graphic>
      </p:graphicFrame>
      <p:sp>
        <p:nvSpPr>
          <p:cNvPr id="4" name="TextBox 3">
            <a:extLst>
              <a:ext uri="{FF2B5EF4-FFF2-40B4-BE49-F238E27FC236}">
                <a16:creationId xmlns:a16="http://schemas.microsoft.com/office/drawing/2014/main" id="{47EB29D7-BB94-3687-30E0-885072EBE091}"/>
              </a:ext>
            </a:extLst>
          </p:cNvPr>
          <p:cNvSpPr txBox="1"/>
          <p:nvPr/>
        </p:nvSpPr>
        <p:spPr>
          <a:xfrm>
            <a:off x="677170" y="4845600"/>
            <a:ext cx="10897413" cy="646331"/>
          </a:xfrm>
          <a:prstGeom prst="rect">
            <a:avLst/>
          </a:prstGeom>
          <a:noFill/>
        </p:spPr>
        <p:txBody>
          <a:bodyPr wrap="square">
            <a:spAutoFit/>
          </a:bodyPr>
          <a:lstStyle/>
          <a:p>
            <a:r>
              <a:rPr lang="en-US" sz="900" b="0" i="0" dirty="0">
                <a:solidFill>
                  <a:schemeClr val="bg1"/>
                </a:solidFill>
                <a:effectLst/>
              </a:rPr>
              <a:t>ON: *In Ontario, people ages 50 to 74 with no symptoms or family history of colorectal cancer in a first-degree relative may choose to be screened with flexible sigmoidoscopy instead of FIT. It is recommended that eligible people who are screened with flexible sigmoidoscopy repeat the test every 10 years.</a:t>
            </a:r>
            <a:br>
              <a:rPr lang="en-US" sz="900" dirty="0">
                <a:solidFill>
                  <a:schemeClr val="bg1"/>
                </a:solidFill>
              </a:rPr>
            </a:br>
            <a:r>
              <a:rPr lang="en-US" sz="900" b="0" i="0" dirty="0">
                <a:solidFill>
                  <a:schemeClr val="bg1"/>
                </a:solidFill>
                <a:effectLst/>
              </a:rPr>
              <a:t>ON: ^People ages 75-85 may also screen with FIT at the PCP’s discretion.</a:t>
            </a:r>
            <a:br>
              <a:rPr lang="en-US" sz="900" dirty="0">
                <a:solidFill>
                  <a:schemeClr val="bg1"/>
                </a:solidFill>
              </a:rPr>
            </a:br>
            <a:r>
              <a:rPr lang="en-US" sz="900" b="0" i="0" dirty="0">
                <a:solidFill>
                  <a:schemeClr val="bg1"/>
                </a:solidFill>
                <a:effectLst/>
              </a:rPr>
              <a:t>NS: ~The last FIT kit is mailed shortly after the participant’s 74th birthday. Participants can request a new kit (if lost or expired) up until their 76th birthday.</a:t>
            </a:r>
            <a:endParaRPr lang="en-US" sz="900" dirty="0">
              <a:solidFill>
                <a:schemeClr val="bg1"/>
              </a:solidFill>
            </a:endParaRPr>
          </a:p>
        </p:txBody>
      </p:sp>
    </p:spTree>
    <p:extLst>
      <p:ext uri="{BB962C8B-B14F-4D97-AF65-F5344CB8AC3E}">
        <p14:creationId xmlns:p14="http://schemas.microsoft.com/office/powerpoint/2010/main" val="163248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66344" y="344438"/>
            <a:ext cx="10380786" cy="752842"/>
          </a:xfrm>
        </p:spPr>
        <p:txBody>
          <a:bodyPr>
            <a:normAutofit/>
          </a:bodyPr>
          <a:lstStyle/>
          <a:p>
            <a:r>
              <a:rPr lang="en-US" sz="1600" dirty="0"/>
              <a:t>Initial Colorectal Screening Recruitment Strategies</a:t>
            </a:r>
          </a:p>
        </p:txBody>
      </p:sp>
      <p:graphicFrame>
        <p:nvGraphicFramePr>
          <p:cNvPr id="3" name="Table 2">
            <a:extLst>
              <a:ext uri="{FF2B5EF4-FFF2-40B4-BE49-F238E27FC236}">
                <a16:creationId xmlns:a16="http://schemas.microsoft.com/office/drawing/2014/main" id="{AB8997C3-C3F7-BDD3-88C5-02ECB4E0D0A7}"/>
              </a:ext>
            </a:extLst>
          </p:cNvPr>
          <p:cNvGraphicFramePr>
            <a:graphicFrameLocks noGrp="1"/>
          </p:cNvGraphicFramePr>
          <p:nvPr>
            <p:extLst>
              <p:ext uri="{D42A27DB-BD31-4B8C-83A1-F6EECF244321}">
                <p14:modId xmlns:p14="http://schemas.microsoft.com/office/powerpoint/2010/main" val="3154420855"/>
              </p:ext>
            </p:extLst>
          </p:nvPr>
        </p:nvGraphicFramePr>
        <p:xfrm>
          <a:off x="466344" y="1002030"/>
          <a:ext cx="10876404" cy="3374180"/>
        </p:xfrm>
        <a:graphic>
          <a:graphicData uri="http://schemas.openxmlformats.org/drawingml/2006/table">
            <a:tbl>
              <a:tblPr firstRow="1" firstCol="1" bandRow="1">
                <a:tableStyleId>{7E9639D4-E3E2-4D34-9284-5A2195B3D0D7}</a:tableStyleId>
              </a:tblPr>
              <a:tblGrid>
                <a:gridCol w="820893">
                  <a:extLst>
                    <a:ext uri="{9D8B030D-6E8A-4147-A177-3AD203B41FA5}">
                      <a16:colId xmlns:a16="http://schemas.microsoft.com/office/drawing/2014/main" val="4041371623"/>
                    </a:ext>
                  </a:extLst>
                </a:gridCol>
                <a:gridCol w="719835">
                  <a:extLst>
                    <a:ext uri="{9D8B030D-6E8A-4147-A177-3AD203B41FA5}">
                      <a16:colId xmlns:a16="http://schemas.microsoft.com/office/drawing/2014/main" val="1409567451"/>
                    </a:ext>
                  </a:extLst>
                </a:gridCol>
                <a:gridCol w="1221815">
                  <a:extLst>
                    <a:ext uri="{9D8B030D-6E8A-4147-A177-3AD203B41FA5}">
                      <a16:colId xmlns:a16="http://schemas.microsoft.com/office/drawing/2014/main" val="2975292415"/>
                    </a:ext>
                  </a:extLst>
                </a:gridCol>
                <a:gridCol w="886333">
                  <a:extLst>
                    <a:ext uri="{9D8B030D-6E8A-4147-A177-3AD203B41FA5}">
                      <a16:colId xmlns:a16="http://schemas.microsoft.com/office/drawing/2014/main" val="633529328"/>
                    </a:ext>
                  </a:extLst>
                </a:gridCol>
                <a:gridCol w="894617">
                  <a:extLst>
                    <a:ext uri="{9D8B030D-6E8A-4147-A177-3AD203B41FA5}">
                      <a16:colId xmlns:a16="http://schemas.microsoft.com/office/drawing/2014/main" val="1380279641"/>
                    </a:ext>
                  </a:extLst>
                </a:gridCol>
                <a:gridCol w="921124">
                  <a:extLst>
                    <a:ext uri="{9D8B030D-6E8A-4147-A177-3AD203B41FA5}">
                      <a16:colId xmlns:a16="http://schemas.microsoft.com/office/drawing/2014/main" val="3329629273"/>
                    </a:ext>
                  </a:extLst>
                </a:gridCol>
                <a:gridCol w="1209390">
                  <a:extLst>
                    <a:ext uri="{9D8B030D-6E8A-4147-A177-3AD203B41FA5}">
                      <a16:colId xmlns:a16="http://schemas.microsoft.com/office/drawing/2014/main" val="4190394521"/>
                    </a:ext>
                  </a:extLst>
                </a:gridCol>
                <a:gridCol w="955087">
                  <a:extLst>
                    <a:ext uri="{9D8B030D-6E8A-4147-A177-3AD203B41FA5}">
                      <a16:colId xmlns:a16="http://schemas.microsoft.com/office/drawing/2014/main" val="3448656122"/>
                    </a:ext>
                  </a:extLst>
                </a:gridCol>
                <a:gridCol w="1008930">
                  <a:extLst>
                    <a:ext uri="{9D8B030D-6E8A-4147-A177-3AD203B41FA5}">
                      <a16:colId xmlns:a16="http://schemas.microsoft.com/office/drawing/2014/main" val="1214802050"/>
                    </a:ext>
                  </a:extLst>
                </a:gridCol>
                <a:gridCol w="1226966">
                  <a:extLst>
                    <a:ext uri="{9D8B030D-6E8A-4147-A177-3AD203B41FA5}">
                      <a16:colId xmlns:a16="http://schemas.microsoft.com/office/drawing/2014/main" val="3146037869"/>
                    </a:ext>
                  </a:extLst>
                </a:gridCol>
                <a:gridCol w="1011414">
                  <a:extLst>
                    <a:ext uri="{9D8B030D-6E8A-4147-A177-3AD203B41FA5}">
                      <a16:colId xmlns:a16="http://schemas.microsoft.com/office/drawing/2014/main" val="1014124154"/>
                    </a:ext>
                  </a:extLst>
                </a:gridCol>
              </a:tblGrid>
              <a:tr h="609913">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Physician referral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Other healthcare provider referral (e.g., NP, community health nurse)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a:solidFill>
                            <a:srgbClr val="FEFFFE"/>
                          </a:solidFill>
                          <a:effectLst/>
                        </a:rPr>
                        <a:t>Self-referral: In person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a:solidFill>
                            <a:srgbClr val="FEFFFE"/>
                          </a:solidFill>
                          <a:effectLst/>
                        </a:rPr>
                        <a:t>Self-referral: Phone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a:solidFill>
                            <a:srgbClr val="FEFFFE"/>
                          </a:solidFill>
                          <a:effectLst/>
                        </a:rPr>
                        <a:t>Self-referral: online</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a:solidFill>
                            <a:srgbClr val="FEFFFE"/>
                          </a:solidFill>
                          <a:effectLst/>
                        </a:rPr>
                        <a:t>FIT kit distribution at public events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a:solidFill>
                            <a:srgbClr val="FEFFFE"/>
                          </a:solidFill>
                          <a:effectLst/>
                        </a:rPr>
                        <a:t>Referral through other screening programs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a:solidFill>
                            <a:srgbClr val="FEFFFE"/>
                          </a:solidFill>
                          <a:effectLst/>
                        </a:rPr>
                        <a:t>Mailed invitation letters </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a:solidFill>
                            <a:srgbClr val="FEFFFE"/>
                          </a:solidFill>
                          <a:effectLst/>
                        </a:rPr>
                        <a:t>Kit automatically sent to participants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Program website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759086940"/>
                  </a:ext>
                </a:extLst>
              </a:tr>
              <a:tr h="151245">
                <a:tc>
                  <a:txBody>
                    <a:bodyPr/>
                    <a:lstStyle/>
                    <a:p>
                      <a:pPr marL="0" marR="0" algn="ctr">
                        <a:lnSpc>
                          <a:spcPct val="107000"/>
                        </a:lnSpc>
                        <a:spcBef>
                          <a:spcPts val="240"/>
                        </a:spcBef>
                        <a:spcAft>
                          <a:spcPts val="0"/>
                        </a:spcAft>
                        <a:tabLst>
                          <a:tab pos="5280025" algn="l"/>
                        </a:tabLst>
                      </a:pPr>
                      <a:r>
                        <a:rPr lang="en-US" sz="900">
                          <a:solidFill>
                            <a:srgbClr val="FEFFFE"/>
                          </a:solidFill>
                          <a:effectLst/>
                        </a:rPr>
                        <a:t>YT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4706037"/>
                  </a:ext>
                </a:extLst>
              </a:tr>
              <a:tr h="117600">
                <a:tc>
                  <a:txBody>
                    <a:bodyPr/>
                    <a:lstStyle/>
                    <a:p>
                      <a:pPr marL="0" marR="0" algn="ctr">
                        <a:lnSpc>
                          <a:spcPct val="107000"/>
                        </a:lnSpc>
                        <a:spcBef>
                          <a:spcPts val="240"/>
                        </a:spcBef>
                        <a:spcAft>
                          <a:spcPts val="0"/>
                        </a:spcAft>
                        <a:tabLst>
                          <a:tab pos="5280025" algn="l"/>
                        </a:tabLst>
                      </a:pPr>
                      <a:r>
                        <a:rPr lang="en-US" sz="900">
                          <a:solidFill>
                            <a:srgbClr val="FEFFFE"/>
                          </a:solidFill>
                          <a:effectLst/>
                        </a:rPr>
                        <a:t>NT</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3220406"/>
                  </a:ext>
                </a:extLst>
              </a:tr>
              <a:tr h="117600">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NU</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043156"/>
                  </a:ext>
                </a:extLst>
              </a:tr>
              <a:tr h="117600">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3939658"/>
                  </a:ext>
                </a:extLst>
              </a:tr>
              <a:tr h="117600">
                <a:tc>
                  <a:txBody>
                    <a:bodyPr/>
                    <a:lstStyle/>
                    <a:p>
                      <a:pPr marL="0" marR="0" algn="ctr">
                        <a:lnSpc>
                          <a:spcPct val="107000"/>
                        </a:lnSpc>
                        <a:spcBef>
                          <a:spcPts val="240"/>
                        </a:spcBef>
                        <a:spcAft>
                          <a:spcPts val="0"/>
                        </a:spcAft>
                        <a:tabLst>
                          <a:tab pos="5280025" algn="l"/>
                        </a:tabLs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045021"/>
                  </a:ext>
                </a:extLst>
              </a:tr>
              <a:tr h="117600">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771255"/>
                  </a:ext>
                </a:extLst>
              </a:tr>
              <a:tr h="117600">
                <a:tc>
                  <a:txBody>
                    <a:bodyPr/>
                    <a:lstStyle/>
                    <a:p>
                      <a:pPr marL="0" marR="0" algn="ctr">
                        <a:lnSpc>
                          <a:spcPct val="107000"/>
                        </a:lnSpc>
                        <a:spcBef>
                          <a:spcPts val="240"/>
                        </a:spcBef>
                        <a:spcAft>
                          <a:spcPts val="0"/>
                        </a:spcAft>
                        <a:tabLst>
                          <a:tab pos="5280025" algn="l"/>
                        </a:tabLst>
                      </a:pPr>
                      <a:r>
                        <a:rPr lang="en-US" sz="900">
                          <a:solidFill>
                            <a:srgbClr val="FEFFFE"/>
                          </a:solidFill>
                          <a:effectLst/>
                        </a:rPr>
                        <a:t>MB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530463"/>
                  </a:ext>
                </a:extLst>
              </a:tr>
              <a:tr h="117600">
                <a:tc>
                  <a:txBody>
                    <a:bodyPr/>
                    <a:lstStyle/>
                    <a:p>
                      <a:pPr marL="0" marR="0" algn="ctr">
                        <a:lnSpc>
                          <a:spcPct val="107000"/>
                        </a:lnSpc>
                        <a:spcBef>
                          <a:spcPts val="240"/>
                        </a:spcBef>
                        <a:spcAft>
                          <a:spcPts val="0"/>
                        </a:spcAft>
                        <a:tabLst>
                          <a:tab pos="5280025" algn="l"/>
                        </a:tabLst>
                      </a:pPr>
                      <a:r>
                        <a:rPr lang="en-US" sz="900">
                          <a:solidFill>
                            <a:srgbClr val="FEFFFE"/>
                          </a:solidFill>
                          <a:effectLst/>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31759"/>
                  </a:ext>
                </a:extLst>
              </a:tr>
              <a:tr h="240678">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QC~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Nurse practitioner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4500259"/>
                  </a:ext>
                </a:extLst>
              </a:tr>
              <a:tr h="117600">
                <a:tc>
                  <a:txBody>
                    <a:bodyPr/>
                    <a:lstStyle/>
                    <a:p>
                      <a:pPr marL="0" marR="0" algn="ctr">
                        <a:lnSpc>
                          <a:spcPct val="107000"/>
                        </a:lnSpc>
                        <a:spcBef>
                          <a:spcPts val="240"/>
                        </a:spcBef>
                        <a:spcAft>
                          <a:spcPts val="0"/>
                        </a:spcAft>
                        <a:tabLst>
                          <a:tab pos="5280025" algn="l"/>
                        </a:tabLst>
                      </a:pPr>
                      <a:r>
                        <a:rPr lang="en-US" sz="900">
                          <a:solidFill>
                            <a:srgbClr val="FEFFFE"/>
                          </a:solidFill>
                          <a:effectLst/>
                        </a:rPr>
                        <a:t>NB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spcBef>
                          <a:spcPts val="0"/>
                        </a:spcBef>
                        <a:spcAft>
                          <a:spcPts val="100"/>
                        </a:spcAf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8457320"/>
                  </a:ext>
                </a:extLst>
              </a:tr>
              <a:tr h="117600">
                <a:tc>
                  <a:txBody>
                    <a:bodyPr/>
                    <a:lstStyle/>
                    <a:p>
                      <a:pPr marL="0" marR="0" algn="ctr">
                        <a:lnSpc>
                          <a:spcPct val="107000"/>
                        </a:lnSpc>
                        <a:spcBef>
                          <a:spcPts val="240"/>
                        </a:spcBef>
                        <a:spcAft>
                          <a:spcPts val="0"/>
                        </a:spcAft>
                        <a:tabLst>
                          <a:tab pos="5280025" algn="l"/>
                        </a:tabLst>
                      </a:pPr>
                      <a:r>
                        <a:rPr lang="en-US" sz="900">
                          <a:solidFill>
                            <a:srgbClr val="FEFFFE"/>
                          </a:solidFill>
                          <a:effectLst/>
                        </a:rPr>
                        <a:t>NS</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spcBef>
                          <a:spcPts val="0"/>
                        </a:spcBef>
                        <a:spcAft>
                          <a:spcPts val="100"/>
                        </a:spcAf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8763129"/>
                  </a:ext>
                </a:extLst>
              </a:tr>
              <a:tr h="969624">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PE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 </a:t>
                      </a:r>
                    </a:p>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Yes, referral can come from any health care provider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New: for retention strategy</a:t>
                      </a:r>
                    </a:p>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Yes, since 2019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 </a:t>
                      </a:r>
                    </a:p>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a:t>
                      </a:r>
                    </a:p>
                    <a:p>
                      <a:pPr marL="0" marR="0" indent="-137160" algn="l" defTabSz="914400" rtl="0" eaLnBrk="1" latinLnBrk="0" hangingPunct="1">
                        <a:lnSpc>
                          <a:spcPct val="107000"/>
                        </a:lnSpc>
                        <a:spcBef>
                          <a:spcPts val="0"/>
                        </a:spcBef>
                        <a:spcAft>
                          <a:spcPts val="0"/>
                        </a:spcAft>
                        <a:tabLst>
                          <a:tab pos="5280025" algn="l"/>
                        </a:tabLst>
                      </a:pPr>
                      <a:r>
                        <a:rPr lang="en-US" sz="900" kern="1200" dirty="0">
                          <a:solidFill>
                            <a:schemeClr val="tx1"/>
                          </a:solidFill>
                          <a:effectLst/>
                          <a:latin typeface="+mn-lt"/>
                          <a:ea typeface="+mn-ea"/>
                          <a:cs typeface="+mn-cs"/>
                        </a:rPr>
                        <a:t>Yes, there is a program website about colorectal cancer screening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896480"/>
                  </a:ext>
                </a:extLst>
              </a:tr>
              <a:tr h="117600">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spcBef>
                          <a:spcPts val="0"/>
                        </a:spcBef>
                        <a:spcAft>
                          <a:spcPts val="100"/>
                        </a:spcAf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364494"/>
                  </a:ext>
                </a:extLst>
              </a:tr>
            </a:tbl>
          </a:graphicData>
        </a:graphic>
      </p:graphicFrame>
      <p:sp>
        <p:nvSpPr>
          <p:cNvPr id="6" name="TextBox 5">
            <a:extLst>
              <a:ext uri="{FF2B5EF4-FFF2-40B4-BE49-F238E27FC236}">
                <a16:creationId xmlns:a16="http://schemas.microsoft.com/office/drawing/2014/main" id="{F31353F7-ACD2-5DC0-1E8B-97417A0570E4}"/>
              </a:ext>
            </a:extLst>
          </p:cNvPr>
          <p:cNvSpPr txBox="1"/>
          <p:nvPr/>
        </p:nvSpPr>
        <p:spPr>
          <a:xfrm>
            <a:off x="466344" y="4408166"/>
            <a:ext cx="11000230" cy="507831"/>
          </a:xfrm>
          <a:prstGeom prst="rect">
            <a:avLst/>
          </a:prstGeom>
          <a:noFill/>
        </p:spPr>
        <p:txBody>
          <a:bodyPr wrap="square">
            <a:spAutoFit/>
          </a:bodyPr>
          <a:lstStyle/>
          <a:p>
            <a:r>
              <a:rPr lang="en-US" sz="900" dirty="0">
                <a:effectLst/>
                <a:latin typeface="Calibri" panose="020F0502020204030204" pitchFamily="34" charset="0"/>
                <a:ea typeface="Yu Mincho" panose="02020400000000000000" pitchFamily="18" charset="-128"/>
              </a:rPr>
              <a:t>ON: *NPs, Health Canada nurses at nursing stations, staff on mobile coaches</a:t>
            </a:r>
            <a:br>
              <a:rPr lang="en-US" sz="900" dirty="0">
                <a:effectLst/>
                <a:latin typeface="Calibri" panose="020F0502020204030204" pitchFamily="34" charset="0"/>
                <a:ea typeface="Yu Mincho" panose="02020400000000000000" pitchFamily="18" charset="-128"/>
              </a:rPr>
            </a:br>
            <a:r>
              <a:rPr lang="en-US" sz="900" dirty="0">
                <a:effectLst/>
                <a:latin typeface="Calibri" panose="020F0502020204030204" pitchFamily="34" charset="0"/>
                <a:ea typeface="Yu Mincho" panose="02020400000000000000" pitchFamily="18" charset="-128"/>
              </a:rPr>
              <a:t>ON: ^Participant calls Telehealth Ontario</a:t>
            </a:r>
            <a:br>
              <a:rPr lang="en-US" sz="900" dirty="0">
                <a:effectLst/>
                <a:latin typeface="Calibri" panose="020F0502020204030204" pitchFamily="34" charset="0"/>
                <a:ea typeface="Yu Mincho" panose="02020400000000000000" pitchFamily="18" charset="-128"/>
              </a:rPr>
            </a:br>
            <a:r>
              <a:rPr lang="en-US" sz="900" dirty="0">
                <a:effectLst/>
                <a:latin typeface="Calibri" panose="020F0502020204030204" pitchFamily="34" charset="0"/>
                <a:ea typeface="Yu Mincho" panose="02020400000000000000" pitchFamily="18" charset="-128"/>
              </a:rPr>
              <a:t>QC: ~Currently working on an expanded access strategy in opportunistic mode for people who do not have an easy access to a PCP.</a:t>
            </a:r>
            <a:endParaRPr lang="en-US" sz="900" dirty="0"/>
          </a:p>
        </p:txBody>
      </p:sp>
    </p:spTree>
    <p:extLst>
      <p:ext uri="{BB962C8B-B14F-4D97-AF65-F5344CB8AC3E}">
        <p14:creationId xmlns:p14="http://schemas.microsoft.com/office/powerpoint/2010/main" val="4061726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66344" y="344438"/>
            <a:ext cx="10380786" cy="752842"/>
          </a:xfrm>
        </p:spPr>
        <p:txBody>
          <a:bodyPr>
            <a:normAutofit/>
          </a:bodyPr>
          <a:lstStyle/>
          <a:p>
            <a:r>
              <a:rPr lang="en-US" sz="1600" dirty="0"/>
              <a:t>Initial Colorectal Screening Promotional Strategies</a:t>
            </a:r>
          </a:p>
        </p:txBody>
      </p:sp>
      <p:graphicFrame>
        <p:nvGraphicFramePr>
          <p:cNvPr id="2" name="Table 1">
            <a:extLst>
              <a:ext uri="{FF2B5EF4-FFF2-40B4-BE49-F238E27FC236}">
                <a16:creationId xmlns:a16="http://schemas.microsoft.com/office/drawing/2014/main" id="{C61E8BB5-CACB-DA98-C64D-5ADA8BCF5DFE}"/>
              </a:ext>
            </a:extLst>
          </p:cNvPr>
          <p:cNvGraphicFramePr>
            <a:graphicFrameLocks noGrp="1"/>
          </p:cNvGraphicFramePr>
          <p:nvPr>
            <p:extLst>
              <p:ext uri="{D42A27DB-BD31-4B8C-83A1-F6EECF244321}">
                <p14:modId xmlns:p14="http://schemas.microsoft.com/office/powerpoint/2010/main" val="448101421"/>
              </p:ext>
            </p:extLst>
          </p:nvPr>
        </p:nvGraphicFramePr>
        <p:xfrm>
          <a:off x="466343" y="1190625"/>
          <a:ext cx="11182735" cy="4156778"/>
        </p:xfrm>
        <a:graphic>
          <a:graphicData uri="http://schemas.openxmlformats.org/drawingml/2006/table">
            <a:tbl>
              <a:tblPr firstRow="1" firstCol="1" bandRow="1">
                <a:tableStyleId>{7E9639D4-E3E2-4D34-9284-5A2195B3D0D7}</a:tableStyleId>
              </a:tblPr>
              <a:tblGrid>
                <a:gridCol w="781496">
                  <a:extLst>
                    <a:ext uri="{9D8B030D-6E8A-4147-A177-3AD203B41FA5}">
                      <a16:colId xmlns:a16="http://schemas.microsoft.com/office/drawing/2014/main" val="58964200"/>
                    </a:ext>
                  </a:extLst>
                </a:gridCol>
                <a:gridCol w="871303">
                  <a:extLst>
                    <a:ext uri="{9D8B030D-6E8A-4147-A177-3AD203B41FA5}">
                      <a16:colId xmlns:a16="http://schemas.microsoft.com/office/drawing/2014/main" val="1702094175"/>
                    </a:ext>
                  </a:extLst>
                </a:gridCol>
                <a:gridCol w="792722">
                  <a:extLst>
                    <a:ext uri="{9D8B030D-6E8A-4147-A177-3AD203B41FA5}">
                      <a16:colId xmlns:a16="http://schemas.microsoft.com/office/drawing/2014/main" val="1035203252"/>
                    </a:ext>
                  </a:extLst>
                </a:gridCol>
                <a:gridCol w="733138">
                  <a:extLst>
                    <a:ext uri="{9D8B030D-6E8A-4147-A177-3AD203B41FA5}">
                      <a16:colId xmlns:a16="http://schemas.microsoft.com/office/drawing/2014/main" val="1553327718"/>
                    </a:ext>
                  </a:extLst>
                </a:gridCol>
                <a:gridCol w="799630">
                  <a:extLst>
                    <a:ext uri="{9D8B030D-6E8A-4147-A177-3AD203B41FA5}">
                      <a16:colId xmlns:a16="http://schemas.microsoft.com/office/drawing/2014/main" val="2270488962"/>
                    </a:ext>
                  </a:extLst>
                </a:gridCol>
                <a:gridCol w="800494">
                  <a:extLst>
                    <a:ext uri="{9D8B030D-6E8A-4147-A177-3AD203B41FA5}">
                      <a16:colId xmlns:a16="http://schemas.microsoft.com/office/drawing/2014/main" val="2372022441"/>
                    </a:ext>
                  </a:extLst>
                </a:gridCol>
                <a:gridCol w="800494">
                  <a:extLst>
                    <a:ext uri="{9D8B030D-6E8A-4147-A177-3AD203B41FA5}">
                      <a16:colId xmlns:a16="http://schemas.microsoft.com/office/drawing/2014/main" val="1625488410"/>
                    </a:ext>
                  </a:extLst>
                </a:gridCol>
                <a:gridCol w="800494">
                  <a:extLst>
                    <a:ext uri="{9D8B030D-6E8A-4147-A177-3AD203B41FA5}">
                      <a16:colId xmlns:a16="http://schemas.microsoft.com/office/drawing/2014/main" val="1094048985"/>
                    </a:ext>
                  </a:extLst>
                </a:gridCol>
                <a:gridCol w="800494">
                  <a:extLst>
                    <a:ext uri="{9D8B030D-6E8A-4147-A177-3AD203B41FA5}">
                      <a16:colId xmlns:a16="http://schemas.microsoft.com/office/drawing/2014/main" val="1195915279"/>
                    </a:ext>
                  </a:extLst>
                </a:gridCol>
                <a:gridCol w="800494">
                  <a:extLst>
                    <a:ext uri="{9D8B030D-6E8A-4147-A177-3AD203B41FA5}">
                      <a16:colId xmlns:a16="http://schemas.microsoft.com/office/drawing/2014/main" val="2561389439"/>
                    </a:ext>
                  </a:extLst>
                </a:gridCol>
                <a:gridCol w="800494">
                  <a:extLst>
                    <a:ext uri="{9D8B030D-6E8A-4147-A177-3AD203B41FA5}">
                      <a16:colId xmlns:a16="http://schemas.microsoft.com/office/drawing/2014/main" val="660891661"/>
                    </a:ext>
                  </a:extLst>
                </a:gridCol>
                <a:gridCol w="800494">
                  <a:extLst>
                    <a:ext uri="{9D8B030D-6E8A-4147-A177-3AD203B41FA5}">
                      <a16:colId xmlns:a16="http://schemas.microsoft.com/office/drawing/2014/main" val="707886415"/>
                    </a:ext>
                  </a:extLst>
                </a:gridCol>
                <a:gridCol w="800494">
                  <a:extLst>
                    <a:ext uri="{9D8B030D-6E8A-4147-A177-3AD203B41FA5}">
                      <a16:colId xmlns:a16="http://schemas.microsoft.com/office/drawing/2014/main" val="2013326105"/>
                    </a:ext>
                  </a:extLst>
                </a:gridCol>
                <a:gridCol w="800494">
                  <a:extLst>
                    <a:ext uri="{9D8B030D-6E8A-4147-A177-3AD203B41FA5}">
                      <a16:colId xmlns:a16="http://schemas.microsoft.com/office/drawing/2014/main" val="3004003934"/>
                    </a:ext>
                  </a:extLst>
                </a:gridCol>
              </a:tblGrid>
              <a:tr h="1257300">
                <a:tc>
                  <a:txBody>
                    <a:bodyPr/>
                    <a:lstStyle/>
                    <a:p>
                      <a:pPr marL="0" marR="0" algn="ctr">
                        <a:lnSpc>
                          <a:spcPct val="107000"/>
                        </a:lnSpc>
                        <a:spcBef>
                          <a:spcPts val="240"/>
                        </a:spcBef>
                        <a:spcAft>
                          <a:spcPts val="240"/>
                        </a:spcAft>
                        <a:tabLst>
                          <a:tab pos="5280025" algn="l"/>
                        </a:tabLst>
                      </a:pPr>
                      <a:r>
                        <a:rPr lang="en-US" sz="900" dirty="0">
                          <a:solidFill>
                            <a:srgbClr val="FEFFFE"/>
                          </a:solidFill>
                          <a:effectLst/>
                        </a:rPr>
                        <a:t>P/T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Public awareness campaigns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Social media campaigns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Program website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Promo materials (e.g., brochures)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Radio or print ads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Community events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Booths at conference and health symposium</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Education resources and events for healthcare providers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Education resources for public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Physician linked correspondence program</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Online interactive reports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nSpc>
                          <a:spcPct val="107000"/>
                        </a:lnSpc>
                        <a:spcBef>
                          <a:spcPts val="240"/>
                        </a:spcBef>
                        <a:spcAft>
                          <a:spcPts val="240"/>
                        </a:spcAft>
                        <a:tabLst>
                          <a:tab pos="5280025" algn="l"/>
                        </a:tabLst>
                      </a:pPr>
                      <a:r>
                        <a:rPr lang="en-US" sz="900" dirty="0">
                          <a:solidFill>
                            <a:srgbClr val="FEFFFE"/>
                          </a:solidFill>
                          <a:effectLst/>
                        </a:rPr>
                        <a:t>Promotion of guidelines to PCP</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algn="l">
                        <a:lnSpc>
                          <a:spcPct val="107000"/>
                        </a:lnSpc>
                        <a:spcBef>
                          <a:spcPts val="240"/>
                        </a:spcBef>
                        <a:spcAft>
                          <a:spcPts val="240"/>
                        </a:spcAft>
                        <a:tabLst>
                          <a:tab pos="5280025" algn="l"/>
                        </a:tabLst>
                      </a:pPr>
                      <a:r>
                        <a:rPr lang="en-US" sz="900" dirty="0">
                          <a:solidFill>
                            <a:srgbClr val="FEFFFE"/>
                          </a:solidFill>
                          <a:effectLst/>
                        </a:rPr>
                        <a:t>Billboards and transit ads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905734211"/>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YT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152333"/>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NT</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9339131"/>
                  </a:ext>
                </a:extLst>
              </a:tr>
              <a:tr h="217456">
                <a:tc>
                  <a:txBody>
                    <a:bodyPr/>
                    <a:lstStyle/>
                    <a:p>
                      <a:pPr marL="0" marR="0" algn="ctr">
                        <a:lnSpc>
                          <a:spcPct val="107000"/>
                        </a:lnSpc>
                        <a:spcBef>
                          <a:spcPts val="240"/>
                        </a:spcBef>
                        <a:spcAft>
                          <a:spcPts val="0"/>
                        </a:spcAft>
                        <a:tabLst>
                          <a:tab pos="5280025" algn="l"/>
                        </a:tabLst>
                      </a:pPr>
                      <a:r>
                        <a:rPr lang="en-US" sz="900">
                          <a:solidFill>
                            <a:srgbClr val="FEFFFE"/>
                          </a:solidFill>
                          <a:effectLst/>
                        </a:rPr>
                        <a:t>NU</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5444554"/>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BC</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5015345"/>
                  </a:ext>
                </a:extLst>
              </a:tr>
              <a:tr h="217456">
                <a:tc>
                  <a:txBody>
                    <a:bodyPr/>
                    <a:lstStyle/>
                    <a:p>
                      <a:pPr marL="0" marR="0" algn="ctr">
                        <a:lnSpc>
                          <a:spcPct val="107000"/>
                        </a:lnSpc>
                        <a:spcBef>
                          <a:spcPts val="240"/>
                        </a:spcBef>
                        <a:spcAft>
                          <a:spcPts val="0"/>
                        </a:spcAft>
                        <a:tabLst>
                          <a:tab pos="5280025" algn="l"/>
                        </a:tabLst>
                      </a:pPr>
                      <a:r>
                        <a:rPr lang="en-US" sz="900">
                          <a:solidFill>
                            <a:srgbClr val="FEFFFE"/>
                          </a:solidFill>
                          <a:effectLst/>
                        </a:rPr>
                        <a:t>AB</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2214021"/>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SK</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824936"/>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MB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827426"/>
                  </a:ext>
                </a:extLst>
              </a:tr>
              <a:tr h="29000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322675"/>
                  </a:ext>
                </a:extLst>
              </a:tr>
              <a:tr h="217456">
                <a:tc>
                  <a:txBody>
                    <a:bodyPr/>
                    <a:lstStyle/>
                    <a:p>
                      <a:pPr marL="0" marR="0" algn="ctr">
                        <a:lnSpc>
                          <a:spcPct val="107000"/>
                        </a:lnSpc>
                        <a:spcBef>
                          <a:spcPts val="240"/>
                        </a:spcBef>
                        <a:spcAft>
                          <a:spcPts val="0"/>
                        </a:spcAft>
                        <a:tabLst>
                          <a:tab pos="5280025" algn="l"/>
                        </a:tabLst>
                      </a:pPr>
                      <a:r>
                        <a:rPr lang="en-US" sz="900">
                          <a:solidFill>
                            <a:srgbClr val="FEFFFE"/>
                          </a:solidFill>
                          <a:effectLst/>
                        </a:rPr>
                        <a:t>QC**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775595"/>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NB</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9990299"/>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NS</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3193773"/>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PE</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139049"/>
                  </a:ext>
                </a:extLst>
              </a:tr>
              <a:tr h="217456">
                <a:tc>
                  <a:txBody>
                    <a:bodyPr/>
                    <a:lstStyle/>
                    <a:p>
                      <a:pPr marL="0" marR="0" algn="ctr">
                        <a:lnSpc>
                          <a:spcPct val="107000"/>
                        </a:lnSpc>
                        <a:spcBef>
                          <a:spcPts val="240"/>
                        </a:spcBef>
                        <a:spcAft>
                          <a:spcPts val="0"/>
                        </a:spcAft>
                        <a:tabLst>
                          <a:tab pos="5280025" algn="l"/>
                        </a:tabLst>
                      </a:pPr>
                      <a:r>
                        <a:rPr lang="en-US" sz="900" dirty="0">
                          <a:solidFill>
                            <a:srgbClr val="FEFFFE"/>
                          </a:solidFill>
                          <a:effectLst/>
                        </a:rPr>
                        <a:t>NL</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indent="-137160" algn="l" defTabSz="914400" rtl="0" eaLnBrk="1" latinLnBrk="0" hangingPunct="1">
                        <a:lnSpc>
                          <a:spcPct val="107000"/>
                        </a:lnSpc>
                        <a:spcBef>
                          <a:spcPts val="0"/>
                        </a:spcBef>
                        <a:spcAft>
                          <a:spcPts val="100"/>
                        </a:spcAft>
                        <a:tabLst>
                          <a:tab pos="5280025" algn="l"/>
                        </a:tabLst>
                      </a:pPr>
                      <a:r>
                        <a:rPr lang="en-US" sz="900" kern="1200" dirty="0">
                          <a:solidFill>
                            <a:schemeClr val="tx1"/>
                          </a:solidFill>
                          <a:effectLst/>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7936"/>
                  </a:ext>
                </a:extLst>
              </a:tr>
            </a:tbl>
          </a:graphicData>
        </a:graphic>
      </p:graphicFrame>
      <p:sp>
        <p:nvSpPr>
          <p:cNvPr id="5" name="TextBox 4">
            <a:extLst>
              <a:ext uri="{FF2B5EF4-FFF2-40B4-BE49-F238E27FC236}">
                <a16:creationId xmlns:a16="http://schemas.microsoft.com/office/drawing/2014/main" id="{0D08C73D-8178-2247-AF74-459F88870984}"/>
              </a:ext>
            </a:extLst>
          </p:cNvPr>
          <p:cNvSpPr txBox="1"/>
          <p:nvPr/>
        </p:nvSpPr>
        <p:spPr>
          <a:xfrm>
            <a:off x="466342" y="5347403"/>
            <a:ext cx="11182735" cy="678519"/>
          </a:xfrm>
          <a:prstGeom prst="rect">
            <a:avLst/>
          </a:prstGeom>
          <a:noFill/>
        </p:spPr>
        <p:txBody>
          <a:bodyPr wrap="square">
            <a:spAutoFit/>
          </a:bodyPr>
          <a:lstStyle/>
          <a:p>
            <a:pPr marL="0" marR="0">
              <a:lnSpc>
                <a:spcPct val="107000"/>
              </a:lnSpc>
              <a:spcBef>
                <a:spcPts val="600"/>
              </a:spcBef>
              <a:spcAft>
                <a:spcPts val="800"/>
              </a:spcAft>
            </a:pPr>
            <a:r>
              <a:rPr lang="en-US" sz="900" dirty="0">
                <a:effectLst/>
                <a:latin typeface="Calibri" panose="020F0502020204030204" pitchFamily="34" charset="0"/>
                <a:ea typeface="Yu Mincho" panose="02020400000000000000" pitchFamily="18" charset="-128"/>
                <a:cs typeface="Calibri" panose="020F0502020204030204" pitchFamily="34" charset="0"/>
              </a:rPr>
              <a:t>NT: *Community events were planned, but cancelled due to COVID.  </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ON: ^This occurs some years and is funded by the Ontario Ministry of Health (e.g., Mar 2020, Sept 2021)</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ON: ~ These occur via Regional Cancer Programs</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QC: ** Other promotional strategy: fund various non-profit organizations to support them in their promotional campaigns on colorectal cancer screening</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387534984"/>
      </p:ext>
    </p:extLst>
  </p:cSld>
  <p:clrMapOvr>
    <a:masterClrMapping/>
  </p:clrMapOvr>
</p:sld>
</file>

<file path=ppt/theme/theme1.xml><?xml version="1.0" encoding="utf-8"?>
<a:theme xmlns:a="http://schemas.openxmlformats.org/drawingml/2006/main" name="Office Theme">
  <a:themeElements>
    <a:clrScheme name="Partnership Colors">
      <a:dk1>
        <a:srgbClr val="015C9B"/>
      </a:dk1>
      <a:lt1>
        <a:srgbClr val="1E4E58"/>
      </a:lt1>
      <a:dk2>
        <a:srgbClr val="223A6D"/>
      </a:dk2>
      <a:lt2>
        <a:srgbClr val="389182"/>
      </a:lt2>
      <a:accent1>
        <a:srgbClr val="4F3785"/>
      </a:accent1>
      <a:accent2>
        <a:srgbClr val="AD3543"/>
      </a:accent2>
      <a:accent3>
        <a:srgbClr val="2E6E45"/>
      </a:accent3>
      <a:accent4>
        <a:srgbClr val="263037"/>
      </a:accent4>
      <a:accent5>
        <a:srgbClr val="EEA95F"/>
      </a:accent5>
      <a:accent6>
        <a:srgbClr val="23A5C5"/>
      </a:accent6>
      <a:hlink>
        <a:srgbClr val="DD6C51"/>
      </a:hlink>
      <a:folHlink>
        <a:srgbClr val="82BE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AC_External Deck" id="{BC7F182A-0D15-9442-A129-CE1539EA203E}" vid="{DAEAE6CB-614F-9A48-B90D-C32624752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90df65-eabd-49d4-aa3f-7d95fad082a4">
      <Terms xmlns="http://schemas.microsoft.com/office/infopath/2007/PartnerControls"/>
    </lcf76f155ced4ddcb4097134ff3c332f>
    <TaxCatchAll xmlns="5b78d93a-6580-430d-b136-279dfa9889f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5D6952581B294C98232D5E32F435BE" ma:contentTypeVersion="13" ma:contentTypeDescription="Create a new document." ma:contentTypeScope="" ma:versionID="14e76a66c224bf0b1898b5a0fba18a85">
  <xsd:schema xmlns:xsd="http://www.w3.org/2001/XMLSchema" xmlns:xs="http://www.w3.org/2001/XMLSchema" xmlns:p="http://schemas.microsoft.com/office/2006/metadata/properties" xmlns:ns2="5390df65-eabd-49d4-aa3f-7d95fad082a4" xmlns:ns3="5b78d93a-6580-430d-b136-279dfa9889f1" targetNamespace="http://schemas.microsoft.com/office/2006/metadata/properties" ma:root="true" ma:fieldsID="9d9f7273a7953ad95bee50d6a3a9b153" ns2:_="" ns3:_="">
    <xsd:import namespace="5390df65-eabd-49d4-aa3f-7d95fad082a4"/>
    <xsd:import namespace="5b78d93a-6580-430d-b136-279dfa9889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0df65-eabd-49d4-aa3f-7d95fad08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42a9708-8294-4f62-a706-783335cf6f6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78d93a-6580-430d-b136-279dfa9889f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0515d79-45c5-4890-9562-6df18ff178d8}" ma:internalName="TaxCatchAll" ma:showField="CatchAllData" ma:web="5b78d93a-6580-430d-b136-279dfa9889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270D22-A1C9-4350-9AF7-20199DE346D0}">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5b78d93a-6580-430d-b136-279dfa9889f1"/>
    <ds:schemaRef ds:uri="http://purl.org/dc/elements/1.1/"/>
    <ds:schemaRef ds:uri="5390df65-eabd-49d4-aa3f-7d95fad082a4"/>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BFCE7D2B-763A-47EF-BE26-7F82C31CA132}">
  <ds:schemaRefs>
    <ds:schemaRef ds:uri="http://schemas.microsoft.com/sharepoint/v3/contenttype/forms"/>
  </ds:schemaRefs>
</ds:datastoreItem>
</file>

<file path=customXml/itemProps3.xml><?xml version="1.0" encoding="utf-8"?>
<ds:datastoreItem xmlns:ds="http://schemas.openxmlformats.org/officeDocument/2006/customXml" ds:itemID="{6CB0C217-1559-45DD-924E-2663DC3C41E1}">
  <ds:schemaRefs>
    <ds:schemaRef ds:uri="5390df65-eabd-49d4-aa3f-7d95fad082a4"/>
    <ds:schemaRef ds:uri="5b78d93a-6580-430d-b136-279dfa9889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608</TotalTime>
  <Words>13994</Words>
  <Application>Microsoft Office PowerPoint</Application>
  <PresentationFormat>Widescreen</PresentationFormat>
  <Paragraphs>2448</Paragraphs>
  <Slides>47</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Montserrat</vt:lpstr>
      <vt:lpstr>Arial</vt:lpstr>
      <vt:lpstr>Calibri</vt:lpstr>
      <vt:lpstr>Calibri Light</vt:lpstr>
      <vt:lpstr>Segoe UI Symbol</vt:lpstr>
      <vt:lpstr>Montserrat SemiBold</vt:lpstr>
      <vt:lpstr>Wingdings</vt:lpstr>
      <vt:lpstr>Helvetica</vt:lpstr>
      <vt:lpstr>ITC New Baskerville</vt:lpstr>
      <vt:lpstr>Office Theme</vt:lpstr>
      <vt:lpstr>PowerPoint Presentation</vt:lpstr>
      <vt:lpstr>Summary</vt:lpstr>
      <vt:lpstr>Colorectal Cancer Screening Pathway</vt:lpstr>
      <vt:lpstr>Programs</vt:lpstr>
      <vt:lpstr>PowerPoint Presentation</vt:lpstr>
      <vt:lpstr>Colorectal Screening Programs in Canada</vt:lpstr>
      <vt:lpstr>Provincial and Territorial Screening Guidelines</vt:lpstr>
      <vt:lpstr>Initial Colorectal Screening Recruitment Strategies</vt:lpstr>
      <vt:lpstr>Initial Colorectal Screening Promotional Strategies</vt:lpstr>
      <vt:lpstr>Colorectal screening reminder notifications</vt:lpstr>
      <vt:lpstr>Colorectal screening fecal testing information</vt:lpstr>
      <vt:lpstr>FIT Tests Used in Canada</vt:lpstr>
      <vt:lpstr>Access to Colorectal Screening Tests (1/2)</vt:lpstr>
      <vt:lpstr>Access to Colorectal Screening Tests (2/2)</vt:lpstr>
      <vt:lpstr>Screening Process for Participants with no PCP (1/2)</vt:lpstr>
      <vt:lpstr>Screening Process for Participants with no PCP (2/2)</vt:lpstr>
      <vt:lpstr>Limits on Colonoscopy as a Primary Test for Screening Individuals at Average Risk</vt:lpstr>
      <vt:lpstr>Returning the Colorectal Screening Test</vt:lpstr>
      <vt:lpstr>Recommended Timeframe for Kit Return</vt:lpstr>
      <vt:lpstr>Diagnostic follow-up for colorectal screening </vt:lpstr>
      <vt:lpstr>Receiving Results for Normal Colorectal Screening Test Results</vt:lpstr>
      <vt:lpstr>Recall for Screening after Normal Results</vt:lpstr>
      <vt:lpstr>Receiving Results for Abnormal Colorectal Screening Tests</vt:lpstr>
      <vt:lpstr>Follow-up for Abnormal Colorectal Screening Test Results</vt:lpstr>
      <vt:lpstr>Follow-up for Abnormal Colorectal Screening Test Results</vt:lpstr>
      <vt:lpstr>Screening Recall After an Abnormal Fecal Test</vt:lpstr>
      <vt:lpstr>Strategies Being Implemented to Reduce the Time from Abnormal Fecal Test to Colonoscopy Follow-up (1/2)</vt:lpstr>
      <vt:lpstr>Strategies Being Implemented to Reduce the Time from Abnormal Fecal Test to Colonoscopy Follow-up (2/2)</vt:lpstr>
      <vt:lpstr>Colorectal screening for individuals at increased and high risk</vt:lpstr>
      <vt:lpstr>Definitions of Increased Risk for Colorectal Cancer</vt:lpstr>
      <vt:lpstr>Increased Risk Recommendations (1/2)</vt:lpstr>
      <vt:lpstr>Increased Risk Recommendations (2/2)</vt:lpstr>
      <vt:lpstr>Plans to Implement Fecal Test Screening for Individuals with Family History of Colorectal Cancer</vt:lpstr>
      <vt:lpstr>Definitions of High-Risk for Colorectal Cancer </vt:lpstr>
      <vt:lpstr>Screening Recommendations for Individuals with Lynch Syndrome</vt:lpstr>
      <vt:lpstr>Population Outreach </vt:lpstr>
      <vt:lpstr>Strategies to Improve Colorectal Screening for All Eligible People (1/3)</vt:lpstr>
      <vt:lpstr>Strategies to Improve Colorectal Screening for All Eligible People (2/3)</vt:lpstr>
      <vt:lpstr>Strategies to Improve Colorectal Screening for All Eligible People(3/3)</vt:lpstr>
      <vt:lpstr>Strategies to Improve Colorectal Screening for First Nations, Inuit, and Métis* (1/3)</vt:lpstr>
      <vt:lpstr>Strategies to Improve Colorectal Screening for First Nations, Inuit, and Métis (2/3)</vt:lpstr>
      <vt:lpstr>Strategies to Improve Colorectal Screening for First Nations, Inuit, and Métis (3/3)</vt:lpstr>
      <vt:lpstr>Strategies to Improve Screening for Underserved Populations* (1/3)</vt:lpstr>
      <vt:lpstr>Strategies to Improve Screening for Underserved Populations (2/3)</vt:lpstr>
      <vt:lpstr>Strategies to Improve Screening for Underserved Populations (3/3)</vt:lpstr>
      <vt:lpstr>Strategies to Improve Screening for Rural and Remote Populations* (1/2)</vt:lpstr>
      <vt:lpstr>Strategies to Improve Screening for LGBTQ2S+ People*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Atterbury</dc:creator>
  <cp:lastModifiedBy>Catherine Jan</cp:lastModifiedBy>
  <cp:revision>2</cp:revision>
  <dcterms:created xsi:type="dcterms:W3CDTF">2020-09-24T23:36:57Z</dcterms:created>
  <dcterms:modified xsi:type="dcterms:W3CDTF">2022-09-28T19:57:03Z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0x010100CD5D6952581B294C98232D5E32F435BE</vt:lpwstr>
  </property>
  <property fmtid="{D5CDD505-2E9C-101B-9397-08002B2CF9AE}" pid="3" name="MediaServiceImageTags">
    <vt:lpwstr/>
  </property>
</Properties>
</file>