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bookmarkIdSeed="3">
  <p:sldMasterIdLst>
    <p:sldMasterId id="2147483648" r:id="rId4"/>
  </p:sldMasterIdLst>
  <p:notesMasterIdLst>
    <p:notesMasterId r:id="rId39"/>
  </p:notesMasterIdLst>
  <p:sldIdLst>
    <p:sldId id="256" r:id="rId5"/>
    <p:sldId id="258" r:id="rId6"/>
    <p:sldId id="272" r:id="rId7"/>
    <p:sldId id="259" r:id="rId8"/>
    <p:sldId id="304" r:id="rId9"/>
    <p:sldId id="260" r:id="rId10"/>
    <p:sldId id="261" r:id="rId11"/>
    <p:sldId id="262" r:id="rId12"/>
    <p:sldId id="263" r:id="rId13"/>
    <p:sldId id="264" r:id="rId14"/>
    <p:sldId id="265" r:id="rId15"/>
    <p:sldId id="266" r:id="rId16"/>
    <p:sldId id="267" r:id="rId17"/>
    <p:sldId id="268" r:id="rId18"/>
    <p:sldId id="269" r:id="rId19"/>
    <p:sldId id="296" r:id="rId20"/>
    <p:sldId id="270" r:id="rId21"/>
    <p:sldId id="273" r:id="rId22"/>
    <p:sldId id="274" r:id="rId23"/>
    <p:sldId id="280" r:id="rId24"/>
    <p:sldId id="281" r:id="rId25"/>
    <p:sldId id="282" r:id="rId26"/>
    <p:sldId id="283" r:id="rId27"/>
    <p:sldId id="287" r:id="rId28"/>
    <p:sldId id="288" r:id="rId29"/>
    <p:sldId id="297" r:id="rId30"/>
    <p:sldId id="298" r:id="rId31"/>
    <p:sldId id="289" r:id="rId32"/>
    <p:sldId id="299" r:id="rId33"/>
    <p:sldId id="300" r:id="rId34"/>
    <p:sldId id="301" r:id="rId35"/>
    <p:sldId id="302" r:id="rId36"/>
    <p:sldId id="305" r:id="rId37"/>
    <p:sldId id="303" r:id="rId38"/>
  </p:sldIdLst>
  <p:sldSz cx="12192000" cy="6858000"/>
  <p:notesSz cx="6858000" cy="9144000"/>
  <p:embeddedFontLst>
    <p:embeddedFont>
      <p:font typeface="Bahnschrift SemiLight SemiConde" panose="020B0502040204020203" pitchFamily="34" charset="0"/>
      <p:regular r:id="rId40"/>
    </p:embeddedFont>
    <p:embeddedFont>
      <p:font typeface="Calibri" panose="020F0502020204030204" pitchFamily="34" charset="0"/>
      <p:regular r:id="rId41"/>
      <p:bold r:id="rId42"/>
      <p:italic r:id="rId43"/>
      <p:boldItalic r:id="rId44"/>
    </p:embeddedFont>
    <p:embeddedFont>
      <p:font typeface="Helvetica" panose="020B0604020202020204" pitchFamily="34" charset="0"/>
      <p:regular r:id="rId45"/>
      <p:bold r:id="rId46"/>
      <p:italic r:id="rId47"/>
      <p:boldItalic r:id="rId48"/>
    </p:embeddedFont>
    <p:embeddedFont>
      <p:font typeface="ITC New Baskerville" charset="0"/>
      <p:regular r:id="rId49"/>
      <p:bold r:id="rId50"/>
    </p:embeddedFont>
    <p:embeddedFont>
      <p:font typeface="Montserrat" pitchFamily="2" charset="0"/>
      <p:regular r:id="rId51"/>
      <p:bold r:id="rId52"/>
      <p:italic r:id="rId53"/>
      <p:boldItalic r:id="rId54"/>
    </p:embeddedFont>
    <p:embeddedFont>
      <p:font typeface="Montserrat Light" pitchFamily="2" charset="0"/>
      <p:regular r:id="rId55"/>
      <p:italic r:id="rId56"/>
    </p:embeddedFont>
    <p:embeddedFont>
      <p:font typeface="Montserrat SemiBold" pitchFamily="2" charset="0"/>
      <p:regular r:id="rId57"/>
      <p:bold r:id="rId58"/>
      <p:italic r:id="rId59"/>
      <p:boldItalic r:id="rId60"/>
    </p:embeddedFont>
    <p:embeddedFont>
      <p:font typeface="Segoe UI Symbol" panose="020B0502040204020203" pitchFamily="34"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00BF3C-6AF7-FF6D-1E7F-E5B71BFFA5CC}" name="Selina Costa" initials="SC" userId="S::selina.costa@partnershipagainstcancer.ca::be178ea0-13cc-4d25-8415-35bd1712d8da" providerId="AD"/>
  <p188:author id="{87F1E453-3BC3-9C0D-32DC-F002F6814F54}" name="Erica Dias" initials="ED" userId="S::Erica.Dias@partnershipagainstcancer.ca::1ab0f39c-a44d-44e5-a5f5-3ae634544859" providerId="AD"/>
  <p188:author id="{5E5DF09A-A529-4B02-7486-2D05BD6F26E0}" name="Erica Dias" initials="ED" userId="S::erica.dias@partnershipagainstcancer.ca::1ab0f39c-a44d-44e5-a5f5-3ae6345448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A89D"/>
    <a:srgbClr val="FEFFFE"/>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D889E-F87E-4283-A123-99D264BA3E8B}" v="3" dt="2022-10-17T18:07:50.484"/>
    <p1510:client id="{A1CF5234-FA6B-A692-D59F-FE5335024A61}" v="18" dt="2022-11-01T17:23:33.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font" Target="fonts/font2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7.fntdata"/><Relationship Id="rId59" Type="http://schemas.openxmlformats.org/officeDocument/2006/relationships/font" Target="fonts/font20.fntdata"/><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7334D-B2E4-0540-B007-89F59DCC9174}"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3F1E39-3A41-0A4A-BFEA-38E4F95F2B1B}" type="slidenum">
              <a:rPr lang="en-US" smtClean="0"/>
              <a:t>‹#›</a:t>
            </a:fld>
            <a:endParaRPr lang="en-US"/>
          </a:p>
        </p:txBody>
      </p:sp>
    </p:spTree>
    <p:extLst>
      <p:ext uri="{BB962C8B-B14F-4D97-AF65-F5344CB8AC3E}">
        <p14:creationId xmlns:p14="http://schemas.microsoft.com/office/powerpoint/2010/main" val="410170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6</a:t>
            </a:fld>
            <a:endParaRPr lang="en-US"/>
          </a:p>
        </p:txBody>
      </p:sp>
    </p:spTree>
    <p:extLst>
      <p:ext uri="{BB962C8B-B14F-4D97-AF65-F5344CB8AC3E}">
        <p14:creationId xmlns:p14="http://schemas.microsoft.com/office/powerpoint/2010/main" val="144430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11</a:t>
            </a:fld>
            <a:endParaRPr lang="en-US"/>
          </a:p>
        </p:txBody>
      </p:sp>
    </p:spTree>
    <p:extLst>
      <p:ext uri="{BB962C8B-B14F-4D97-AF65-F5344CB8AC3E}">
        <p14:creationId xmlns:p14="http://schemas.microsoft.com/office/powerpoint/2010/main" val="6915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32</a:t>
            </a:fld>
            <a:endParaRPr lang="en-US"/>
          </a:p>
        </p:txBody>
      </p:sp>
    </p:spTree>
    <p:extLst>
      <p:ext uri="{BB962C8B-B14F-4D97-AF65-F5344CB8AC3E}">
        <p14:creationId xmlns:p14="http://schemas.microsoft.com/office/powerpoint/2010/main" val="4146138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3F1E39-3A41-0A4A-BFEA-38E4F95F2B1B}" type="slidenum">
              <a:rPr lang="en-US" smtClean="0"/>
              <a:t>34</a:t>
            </a:fld>
            <a:endParaRPr lang="en-US"/>
          </a:p>
        </p:txBody>
      </p:sp>
    </p:spTree>
    <p:extLst>
      <p:ext uri="{BB962C8B-B14F-4D97-AF65-F5344CB8AC3E}">
        <p14:creationId xmlns:p14="http://schemas.microsoft.com/office/powerpoint/2010/main" val="1712760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6012D0-C2D9-5A4B-B947-3CB288B9A933}"/>
              </a:ext>
            </a:extLst>
          </p:cNvPr>
          <p:cNvSpPr>
            <a:spLocks noGrp="1"/>
          </p:cNvSpPr>
          <p:nvPr>
            <p:ph type="dt" sz="half" idx="10"/>
          </p:nvPr>
        </p:nvSpPr>
        <p:spPr/>
        <p:txBody>
          <a:bodyPr/>
          <a:lstStyle/>
          <a:p>
            <a:fld id="{D338BDDC-179A-A14B-B69C-0811029A5C52}" type="datetime1">
              <a:rPr lang="en-CA" smtClean="0"/>
              <a:t>2022-11-01</a:t>
            </a:fld>
            <a:endParaRPr lang="en-US"/>
          </a:p>
        </p:txBody>
      </p:sp>
      <p:sp>
        <p:nvSpPr>
          <p:cNvPr id="5" name="Footer Placeholder 4">
            <a:extLst>
              <a:ext uri="{FF2B5EF4-FFF2-40B4-BE49-F238E27FC236}">
                <a16:creationId xmlns:a16="http://schemas.microsoft.com/office/drawing/2014/main" id="{9C4DBFAD-4A1E-D048-B1AD-C0BD14879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DB7FD-77B0-B042-9650-1ACB1D3C05C5}"/>
              </a:ext>
            </a:extLst>
          </p:cNvPr>
          <p:cNvSpPr>
            <a:spLocks noGrp="1"/>
          </p:cNvSpPr>
          <p:nvPr>
            <p:ph type="sldNum" sz="quarter" idx="12"/>
          </p:nvPr>
        </p:nvSpPr>
        <p:spPr/>
        <p:txBody>
          <a:bodyPr/>
          <a:lstStyle/>
          <a:p>
            <a:fld id="{D9F2F12A-E773-6344-8602-31C2DEEE88BD}" type="slidenum">
              <a:rPr lang="en-US" smtClean="0"/>
              <a:t>‹#›</a:t>
            </a:fld>
            <a:endParaRPr lang="en-US"/>
          </a:p>
        </p:txBody>
      </p:sp>
    </p:spTree>
    <p:extLst>
      <p:ext uri="{BB962C8B-B14F-4D97-AF65-F5344CB8AC3E}">
        <p14:creationId xmlns:p14="http://schemas.microsoft.com/office/powerpoint/2010/main" val="110878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0" name="Picture 9">
            <a:extLst>
              <a:ext uri="{FF2B5EF4-FFF2-40B4-BE49-F238E27FC236}">
                <a16:creationId xmlns:a16="http://schemas.microsoft.com/office/drawing/2014/main" id="{99F6E31C-992E-0E48-867F-594FA6370429}"/>
              </a:ext>
            </a:extLst>
          </p:cNvPr>
          <p:cNvPicPr>
            <a:picLocks noChangeAspect="1"/>
          </p:cNvPicPr>
          <p:nvPr userDrawn="1"/>
        </p:nvPicPr>
        <p:blipFill>
          <a:blip r:embed="rId3"/>
          <a:srcRect/>
          <a:stretch/>
        </p:blipFill>
        <p:spPr>
          <a:xfrm>
            <a:off x="1084385" y="1787728"/>
            <a:ext cx="10363200" cy="1193800"/>
          </a:xfrm>
          <a:prstGeom prst="rect">
            <a:avLst/>
          </a:prstGeom>
        </p:spPr>
      </p:pic>
      <p:pic>
        <p:nvPicPr>
          <p:cNvPr id="13" name="Picture 12">
            <a:extLst>
              <a:ext uri="{FF2B5EF4-FFF2-40B4-BE49-F238E27FC236}">
                <a16:creationId xmlns:a16="http://schemas.microsoft.com/office/drawing/2014/main" id="{FA8B83B3-077F-1349-805F-69F4D10C7A6A}"/>
              </a:ext>
            </a:extLst>
          </p:cNvPr>
          <p:cNvPicPr>
            <a:picLocks noChangeAspect="1"/>
          </p:cNvPicPr>
          <p:nvPr userDrawn="1"/>
        </p:nvPicPr>
        <p:blipFill>
          <a:blip r:embed="rId4"/>
          <a:srcRect/>
          <a:stretch/>
        </p:blipFill>
        <p:spPr>
          <a:xfrm>
            <a:off x="1084385" y="3126664"/>
            <a:ext cx="10363200" cy="1193800"/>
          </a:xfrm>
          <a:prstGeom prst="rect">
            <a:avLst/>
          </a:prstGeom>
        </p:spPr>
      </p:pic>
      <p:pic>
        <p:nvPicPr>
          <p:cNvPr id="14" name="Picture 13">
            <a:extLst>
              <a:ext uri="{FF2B5EF4-FFF2-40B4-BE49-F238E27FC236}">
                <a16:creationId xmlns:a16="http://schemas.microsoft.com/office/drawing/2014/main" id="{BA6009BF-B0D6-084F-A4EA-DE90C24EDAD8}"/>
              </a:ext>
            </a:extLst>
          </p:cNvPr>
          <p:cNvPicPr>
            <a:picLocks noChangeAspect="1"/>
          </p:cNvPicPr>
          <p:nvPr userDrawn="1"/>
        </p:nvPicPr>
        <p:blipFill>
          <a:blip r:embed="rId5"/>
          <a:srcRect/>
          <a:stretch/>
        </p:blipFill>
        <p:spPr>
          <a:xfrm>
            <a:off x="1084385" y="4465600"/>
            <a:ext cx="10363200" cy="1168400"/>
          </a:xfrm>
          <a:prstGeom prst="rect">
            <a:avLst/>
          </a:prstGeom>
        </p:spPr>
      </p:pic>
      <p:sp>
        <p:nvSpPr>
          <p:cNvPr id="15" name="Content Placeholder 2">
            <a:extLst>
              <a:ext uri="{FF2B5EF4-FFF2-40B4-BE49-F238E27FC236}">
                <a16:creationId xmlns:a16="http://schemas.microsoft.com/office/drawing/2014/main" id="{81B3A22F-3A80-7649-BB39-119210C56ED8}"/>
              </a:ext>
            </a:extLst>
          </p:cNvPr>
          <p:cNvSpPr>
            <a:spLocks noGrp="1"/>
          </p:cNvSpPr>
          <p:nvPr>
            <p:ph idx="1" hasCustomPrompt="1"/>
          </p:nvPr>
        </p:nvSpPr>
        <p:spPr>
          <a:xfrm>
            <a:off x="1084386" y="1852243"/>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2E156331-2075-C04B-84C0-D9F072D7F291}"/>
              </a:ext>
            </a:extLst>
          </p:cNvPr>
          <p:cNvSpPr>
            <a:spLocks noGrp="1"/>
          </p:cNvSpPr>
          <p:nvPr>
            <p:ph idx="13" hasCustomPrompt="1"/>
          </p:nvPr>
        </p:nvSpPr>
        <p:spPr>
          <a:xfrm>
            <a:off x="1084385" y="3191178"/>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3136DBAC-4045-5448-8F0D-2C7971126E8A}"/>
              </a:ext>
            </a:extLst>
          </p:cNvPr>
          <p:cNvSpPr>
            <a:spLocks noGrp="1"/>
          </p:cNvSpPr>
          <p:nvPr>
            <p:ph idx="14" hasCustomPrompt="1"/>
          </p:nvPr>
        </p:nvSpPr>
        <p:spPr>
          <a:xfrm>
            <a:off x="1084385" y="4485157"/>
            <a:ext cx="1031630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4688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descr="A picture containing racket, holding, player, person&#10;&#10;Description automatically generated">
            <a:extLst>
              <a:ext uri="{FF2B5EF4-FFF2-40B4-BE49-F238E27FC236}">
                <a16:creationId xmlns:a16="http://schemas.microsoft.com/office/drawing/2014/main" id="{19C5AA39-86F7-3140-BFDA-09603ABF972F}"/>
              </a:ext>
            </a:extLst>
          </p:cNvPr>
          <p:cNvPicPr>
            <a:picLocks noChangeAspect="1"/>
          </p:cNvPicPr>
          <p:nvPr userDrawn="1"/>
        </p:nvPicPr>
        <p:blipFill>
          <a:blip r:embed="rId3"/>
          <a:stretch>
            <a:fillRect/>
          </a:stretch>
        </p:blipFill>
        <p:spPr>
          <a:xfrm>
            <a:off x="1078314" y="1754150"/>
            <a:ext cx="2450020" cy="3949700"/>
          </a:xfrm>
          <a:prstGeom prst="rect">
            <a:avLst/>
          </a:prstGeom>
        </p:spPr>
      </p:pic>
      <p:pic>
        <p:nvPicPr>
          <p:cNvPr id="12" name="Picture 11" descr="A picture containing holding, racket, ball, light&#10;&#10;Description automatically generated">
            <a:extLst>
              <a:ext uri="{FF2B5EF4-FFF2-40B4-BE49-F238E27FC236}">
                <a16:creationId xmlns:a16="http://schemas.microsoft.com/office/drawing/2014/main" id="{A1E504B0-9E8A-1B45-99BD-61BFC4418DED}"/>
              </a:ext>
            </a:extLst>
          </p:cNvPr>
          <p:cNvPicPr>
            <a:picLocks noChangeAspect="1"/>
          </p:cNvPicPr>
          <p:nvPr userDrawn="1"/>
        </p:nvPicPr>
        <p:blipFill>
          <a:blip r:embed="rId4"/>
          <a:stretch>
            <a:fillRect/>
          </a:stretch>
        </p:blipFill>
        <p:spPr>
          <a:xfrm>
            <a:off x="6295291" y="1754150"/>
            <a:ext cx="2450020" cy="39497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10072F46-52B1-144D-8EDF-C3CA745A82E9}"/>
              </a:ext>
            </a:extLst>
          </p:cNvPr>
          <p:cNvPicPr>
            <a:picLocks noChangeAspect="1"/>
          </p:cNvPicPr>
          <p:nvPr userDrawn="1"/>
        </p:nvPicPr>
        <p:blipFill>
          <a:blip r:embed="rId5"/>
          <a:stretch>
            <a:fillRect/>
          </a:stretch>
        </p:blipFill>
        <p:spPr>
          <a:xfrm>
            <a:off x="3686802" y="1754150"/>
            <a:ext cx="2450020" cy="3949700"/>
          </a:xfrm>
          <a:prstGeom prst="rect">
            <a:avLst/>
          </a:prstGeom>
        </p:spPr>
      </p:pic>
      <p:pic>
        <p:nvPicPr>
          <p:cNvPr id="18" name="Picture 17" descr="A picture containing bird&#10;&#10;Description automatically generated">
            <a:extLst>
              <a:ext uri="{FF2B5EF4-FFF2-40B4-BE49-F238E27FC236}">
                <a16:creationId xmlns:a16="http://schemas.microsoft.com/office/drawing/2014/main" id="{45F5578A-8AA7-1A4E-9868-69E87A2BD33C}"/>
              </a:ext>
            </a:extLst>
          </p:cNvPr>
          <p:cNvPicPr>
            <a:picLocks noChangeAspect="1"/>
          </p:cNvPicPr>
          <p:nvPr userDrawn="1"/>
        </p:nvPicPr>
        <p:blipFill>
          <a:blip r:embed="rId6"/>
          <a:stretch>
            <a:fillRect/>
          </a:stretch>
        </p:blipFill>
        <p:spPr>
          <a:xfrm>
            <a:off x="8903780" y="1754150"/>
            <a:ext cx="2450020" cy="3949700"/>
          </a:xfrm>
          <a:prstGeom prst="rect">
            <a:avLst/>
          </a:prstGeom>
        </p:spPr>
      </p:pic>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01970" y="1840523"/>
            <a:ext cx="2438086"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0CD716DF-B4C7-6045-AA91-7F2516C5E832}"/>
              </a:ext>
            </a:extLst>
          </p:cNvPr>
          <p:cNvSpPr>
            <a:spLocks noGrp="1"/>
          </p:cNvSpPr>
          <p:nvPr>
            <p:ph idx="13" hasCustomPrompt="1"/>
          </p:nvPr>
        </p:nvSpPr>
        <p:spPr>
          <a:xfrm>
            <a:off x="3698525" y="1840522"/>
            <a:ext cx="2356025"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2" name="Content Placeholder 2">
            <a:extLst>
              <a:ext uri="{FF2B5EF4-FFF2-40B4-BE49-F238E27FC236}">
                <a16:creationId xmlns:a16="http://schemas.microsoft.com/office/drawing/2014/main" id="{BFAC904F-2B27-E544-B930-63852A213345}"/>
              </a:ext>
            </a:extLst>
          </p:cNvPr>
          <p:cNvSpPr>
            <a:spLocks noGrp="1"/>
          </p:cNvSpPr>
          <p:nvPr>
            <p:ph idx="14" hasCustomPrompt="1"/>
          </p:nvPr>
        </p:nvSpPr>
        <p:spPr>
          <a:xfrm>
            <a:off x="6307013" y="1847447"/>
            <a:ext cx="2438298"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3" name="Content Placeholder 2">
            <a:extLst>
              <a:ext uri="{FF2B5EF4-FFF2-40B4-BE49-F238E27FC236}">
                <a16:creationId xmlns:a16="http://schemas.microsoft.com/office/drawing/2014/main" id="{52BBC3A1-AA3D-6C4A-B1EA-43308C589882}"/>
              </a:ext>
            </a:extLst>
          </p:cNvPr>
          <p:cNvSpPr>
            <a:spLocks noGrp="1"/>
          </p:cNvSpPr>
          <p:nvPr>
            <p:ph idx="15" hasCustomPrompt="1"/>
          </p:nvPr>
        </p:nvSpPr>
        <p:spPr>
          <a:xfrm>
            <a:off x="8915503" y="1847447"/>
            <a:ext cx="2450020" cy="3856403"/>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66316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a:extLst>
              <a:ext uri="{FF2B5EF4-FFF2-40B4-BE49-F238E27FC236}">
                <a16:creationId xmlns:a16="http://schemas.microsoft.com/office/drawing/2014/main" id="{19C5AA39-86F7-3140-BFDA-09603ABF972F}"/>
              </a:ext>
            </a:extLst>
          </p:cNvPr>
          <p:cNvPicPr>
            <a:picLocks noChangeAspect="1"/>
          </p:cNvPicPr>
          <p:nvPr userDrawn="1"/>
        </p:nvPicPr>
        <p:blipFill>
          <a:blip r:embed="rId3"/>
          <a:srcRect/>
          <a:stretch/>
        </p:blipFill>
        <p:spPr>
          <a:xfrm>
            <a:off x="1096649" y="1754150"/>
            <a:ext cx="2450020" cy="3949700"/>
          </a:xfrm>
          <a:prstGeom prst="rect">
            <a:avLst/>
          </a:prstGeom>
        </p:spPr>
      </p:pic>
      <p:pic>
        <p:nvPicPr>
          <p:cNvPr id="12" name="Picture 11">
            <a:extLst>
              <a:ext uri="{FF2B5EF4-FFF2-40B4-BE49-F238E27FC236}">
                <a16:creationId xmlns:a16="http://schemas.microsoft.com/office/drawing/2014/main" id="{A1E504B0-9E8A-1B45-99BD-61BFC4418DED}"/>
              </a:ext>
            </a:extLst>
          </p:cNvPr>
          <p:cNvPicPr>
            <a:picLocks noChangeAspect="1"/>
          </p:cNvPicPr>
          <p:nvPr userDrawn="1"/>
        </p:nvPicPr>
        <p:blipFill>
          <a:blip r:embed="rId4"/>
          <a:srcRect/>
          <a:stretch/>
        </p:blipFill>
        <p:spPr>
          <a:xfrm>
            <a:off x="6320293" y="1754150"/>
            <a:ext cx="2436484" cy="3949700"/>
          </a:xfrm>
          <a:prstGeom prst="rect">
            <a:avLst/>
          </a:prstGeom>
        </p:spPr>
      </p:pic>
      <p:pic>
        <p:nvPicPr>
          <p:cNvPr id="17" name="Picture 16">
            <a:extLst>
              <a:ext uri="{FF2B5EF4-FFF2-40B4-BE49-F238E27FC236}">
                <a16:creationId xmlns:a16="http://schemas.microsoft.com/office/drawing/2014/main" id="{10072F46-52B1-144D-8EDF-C3CA745A82E9}"/>
              </a:ext>
            </a:extLst>
          </p:cNvPr>
          <p:cNvPicPr>
            <a:picLocks noChangeAspect="1"/>
          </p:cNvPicPr>
          <p:nvPr userDrawn="1"/>
        </p:nvPicPr>
        <p:blipFill>
          <a:blip r:embed="rId5"/>
          <a:srcRect/>
          <a:stretch/>
        </p:blipFill>
        <p:spPr>
          <a:xfrm>
            <a:off x="3705137" y="1754150"/>
            <a:ext cx="2450020" cy="3949700"/>
          </a:xfrm>
          <a:prstGeom prst="rect">
            <a:avLst/>
          </a:prstGeom>
        </p:spPr>
      </p:pic>
      <p:pic>
        <p:nvPicPr>
          <p:cNvPr id="18" name="Picture 17">
            <a:extLst>
              <a:ext uri="{FF2B5EF4-FFF2-40B4-BE49-F238E27FC236}">
                <a16:creationId xmlns:a16="http://schemas.microsoft.com/office/drawing/2014/main" id="{45F5578A-8AA7-1A4E-9868-69E87A2BD33C}"/>
              </a:ext>
            </a:extLst>
          </p:cNvPr>
          <p:cNvPicPr>
            <a:picLocks noChangeAspect="1"/>
          </p:cNvPicPr>
          <p:nvPr userDrawn="1"/>
        </p:nvPicPr>
        <p:blipFill>
          <a:blip r:embed="rId6"/>
          <a:srcRect/>
          <a:stretch/>
        </p:blipFill>
        <p:spPr>
          <a:xfrm>
            <a:off x="8922115" y="1754150"/>
            <a:ext cx="2450020" cy="3949700"/>
          </a:xfrm>
          <a:prstGeom prst="rect">
            <a:avLst/>
          </a:prstGeom>
        </p:spPr>
      </p:pic>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01970" y="1833599"/>
            <a:ext cx="2438086"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0CD716DF-B4C7-6045-AA91-7F2516C5E832}"/>
              </a:ext>
            </a:extLst>
          </p:cNvPr>
          <p:cNvSpPr>
            <a:spLocks noGrp="1"/>
          </p:cNvSpPr>
          <p:nvPr>
            <p:ph idx="13" hasCustomPrompt="1"/>
          </p:nvPr>
        </p:nvSpPr>
        <p:spPr>
          <a:xfrm>
            <a:off x="3698525" y="1833598"/>
            <a:ext cx="2356025"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2" name="Content Placeholder 2">
            <a:extLst>
              <a:ext uri="{FF2B5EF4-FFF2-40B4-BE49-F238E27FC236}">
                <a16:creationId xmlns:a16="http://schemas.microsoft.com/office/drawing/2014/main" id="{BFAC904F-2B27-E544-B930-63852A213345}"/>
              </a:ext>
            </a:extLst>
          </p:cNvPr>
          <p:cNvSpPr>
            <a:spLocks noGrp="1"/>
          </p:cNvSpPr>
          <p:nvPr>
            <p:ph idx="14" hasCustomPrompt="1"/>
          </p:nvPr>
        </p:nvSpPr>
        <p:spPr>
          <a:xfrm>
            <a:off x="6307013" y="1840523"/>
            <a:ext cx="2438298"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3" name="Content Placeholder 2">
            <a:extLst>
              <a:ext uri="{FF2B5EF4-FFF2-40B4-BE49-F238E27FC236}">
                <a16:creationId xmlns:a16="http://schemas.microsoft.com/office/drawing/2014/main" id="{52BBC3A1-AA3D-6C4A-B1EA-43308C589882}"/>
              </a:ext>
            </a:extLst>
          </p:cNvPr>
          <p:cNvSpPr>
            <a:spLocks noGrp="1"/>
          </p:cNvSpPr>
          <p:nvPr>
            <p:ph idx="15" hasCustomPrompt="1"/>
          </p:nvPr>
        </p:nvSpPr>
        <p:spPr>
          <a:xfrm>
            <a:off x="8915503" y="1840523"/>
            <a:ext cx="2450020" cy="3863327"/>
          </a:xfrm>
        </p:spPr>
        <p:txBody>
          <a:bodyPr>
            <a:normAutofit/>
          </a:bodyPr>
          <a:lstStyle>
            <a:lvl1pPr marL="0" indent="0">
              <a:buFontTx/>
              <a:buNone/>
              <a:defRPr sz="2000" b="1">
                <a:solidFill>
                  <a:schemeClr val="accent4"/>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078790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outdoor, racket, blue, flying&#10;&#10;Description automatically generated">
            <a:extLst>
              <a:ext uri="{FF2B5EF4-FFF2-40B4-BE49-F238E27FC236}">
                <a16:creationId xmlns:a16="http://schemas.microsoft.com/office/drawing/2014/main" id="{119380A0-FAE0-174F-8DFA-C4371E2666F9}"/>
              </a:ext>
            </a:extLst>
          </p:cNvPr>
          <p:cNvPicPr>
            <a:picLocks noChangeAspect="1"/>
          </p:cNvPicPr>
          <p:nvPr userDrawn="1"/>
        </p:nvPicPr>
        <p:blipFill>
          <a:blip r:embed="rId3"/>
          <a:stretch>
            <a:fillRect/>
          </a:stretch>
        </p:blipFill>
        <p:spPr>
          <a:xfrm>
            <a:off x="1101970" y="1694890"/>
            <a:ext cx="4775200" cy="1828800"/>
          </a:xfrm>
          <a:prstGeom prst="rect">
            <a:avLst/>
          </a:prstGeom>
        </p:spPr>
      </p:pic>
      <p:pic>
        <p:nvPicPr>
          <p:cNvPr id="6" name="Picture 5" descr="A clear blue sky&#10;&#10;Description automatically generated">
            <a:extLst>
              <a:ext uri="{FF2B5EF4-FFF2-40B4-BE49-F238E27FC236}">
                <a16:creationId xmlns:a16="http://schemas.microsoft.com/office/drawing/2014/main" id="{06CF8548-DD21-7644-9AE5-8FEF8DA6135F}"/>
              </a:ext>
            </a:extLst>
          </p:cNvPr>
          <p:cNvPicPr>
            <a:picLocks noChangeAspect="1"/>
          </p:cNvPicPr>
          <p:nvPr userDrawn="1"/>
        </p:nvPicPr>
        <p:blipFill>
          <a:blip r:embed="rId4"/>
          <a:stretch>
            <a:fillRect/>
          </a:stretch>
        </p:blipFill>
        <p:spPr>
          <a:xfrm>
            <a:off x="6590323" y="1696365"/>
            <a:ext cx="4775200" cy="1828800"/>
          </a:xfrm>
          <a:prstGeom prst="rect">
            <a:avLst/>
          </a:prstGeom>
        </p:spPr>
      </p:pic>
      <p:pic>
        <p:nvPicPr>
          <p:cNvPr id="8" name="Picture 7" descr="Background pattern&#10;&#10;Description automatically generated">
            <a:extLst>
              <a:ext uri="{FF2B5EF4-FFF2-40B4-BE49-F238E27FC236}">
                <a16:creationId xmlns:a16="http://schemas.microsoft.com/office/drawing/2014/main" id="{07D27816-637B-9243-8553-17BF012B1055}"/>
              </a:ext>
            </a:extLst>
          </p:cNvPr>
          <p:cNvPicPr>
            <a:picLocks noChangeAspect="1"/>
          </p:cNvPicPr>
          <p:nvPr userDrawn="1"/>
        </p:nvPicPr>
        <p:blipFill>
          <a:blip r:embed="rId5"/>
          <a:stretch>
            <a:fillRect/>
          </a:stretch>
        </p:blipFill>
        <p:spPr>
          <a:xfrm>
            <a:off x="1101970" y="3880338"/>
            <a:ext cx="4775200" cy="1828800"/>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EFB43406-0219-9341-9ADB-FA8F8E6F348D}"/>
              </a:ext>
            </a:extLst>
          </p:cNvPr>
          <p:cNvPicPr>
            <a:picLocks noChangeAspect="1"/>
          </p:cNvPicPr>
          <p:nvPr userDrawn="1"/>
        </p:nvPicPr>
        <p:blipFill>
          <a:blip r:embed="rId6"/>
          <a:stretch>
            <a:fillRect/>
          </a:stretch>
        </p:blipFill>
        <p:spPr>
          <a:xfrm>
            <a:off x="6590323" y="3908868"/>
            <a:ext cx="4775200" cy="1828800"/>
          </a:xfrm>
          <a:prstGeom prst="rect">
            <a:avLst/>
          </a:prstGeom>
        </p:spPr>
      </p:pic>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
        <p:nvSpPr>
          <p:cNvPr id="19" name="Content Placeholder 2">
            <a:extLst>
              <a:ext uri="{FF2B5EF4-FFF2-40B4-BE49-F238E27FC236}">
                <a16:creationId xmlns:a16="http://schemas.microsoft.com/office/drawing/2014/main" id="{53F312D6-D757-B042-9687-332BE4F7C091}"/>
              </a:ext>
            </a:extLst>
          </p:cNvPr>
          <p:cNvSpPr>
            <a:spLocks noGrp="1"/>
          </p:cNvSpPr>
          <p:nvPr>
            <p:ph idx="1" hasCustomPrompt="1"/>
          </p:nvPr>
        </p:nvSpPr>
        <p:spPr>
          <a:xfrm>
            <a:off x="1137138" y="1777441"/>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C87DB2FB-B8C3-794C-8312-E006764B04F8}"/>
              </a:ext>
            </a:extLst>
          </p:cNvPr>
          <p:cNvSpPr>
            <a:spLocks noGrp="1"/>
          </p:cNvSpPr>
          <p:nvPr>
            <p:ph idx="13" hasCustomPrompt="1"/>
          </p:nvPr>
        </p:nvSpPr>
        <p:spPr>
          <a:xfrm>
            <a:off x="6625492" y="1777441"/>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4" name="Content Placeholder 2">
            <a:extLst>
              <a:ext uri="{FF2B5EF4-FFF2-40B4-BE49-F238E27FC236}">
                <a16:creationId xmlns:a16="http://schemas.microsoft.com/office/drawing/2014/main" id="{B2206BEE-DCCC-184C-946F-119EF29C5A21}"/>
              </a:ext>
            </a:extLst>
          </p:cNvPr>
          <p:cNvSpPr>
            <a:spLocks noGrp="1"/>
          </p:cNvSpPr>
          <p:nvPr>
            <p:ph idx="14" hasCustomPrompt="1"/>
          </p:nvPr>
        </p:nvSpPr>
        <p:spPr>
          <a:xfrm>
            <a:off x="1119554" y="3955964"/>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5" name="Content Placeholder 2">
            <a:extLst>
              <a:ext uri="{FF2B5EF4-FFF2-40B4-BE49-F238E27FC236}">
                <a16:creationId xmlns:a16="http://schemas.microsoft.com/office/drawing/2014/main" id="{58277245-FA37-914F-8EEA-35A71E7AAF30}"/>
              </a:ext>
            </a:extLst>
          </p:cNvPr>
          <p:cNvSpPr>
            <a:spLocks noGrp="1"/>
          </p:cNvSpPr>
          <p:nvPr>
            <p:ph idx="15" hasCustomPrompt="1"/>
          </p:nvPr>
        </p:nvSpPr>
        <p:spPr>
          <a:xfrm>
            <a:off x="6613769" y="3955964"/>
            <a:ext cx="4740031" cy="1753174"/>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626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descr="A picture containing background pattern&#10;&#10;Description automatically generated">
            <a:extLst>
              <a:ext uri="{FF2B5EF4-FFF2-40B4-BE49-F238E27FC236}">
                <a16:creationId xmlns:a16="http://schemas.microsoft.com/office/drawing/2014/main" id="{1F3A383B-E71F-3348-81C1-2F9D99BF496D}"/>
              </a:ext>
            </a:extLst>
          </p:cNvPr>
          <p:cNvPicPr>
            <a:picLocks noChangeAspect="1"/>
          </p:cNvPicPr>
          <p:nvPr userDrawn="1"/>
        </p:nvPicPr>
        <p:blipFill>
          <a:blip r:embed="rId3"/>
          <a:stretch>
            <a:fillRect/>
          </a:stretch>
        </p:blipFill>
        <p:spPr>
          <a:xfrm>
            <a:off x="1080838" y="1676400"/>
            <a:ext cx="3098800" cy="1752600"/>
          </a:xfrm>
          <a:prstGeom prst="rect">
            <a:avLst/>
          </a:prstGeom>
        </p:spPr>
      </p:pic>
      <p:pic>
        <p:nvPicPr>
          <p:cNvPr id="10" name="Picture 9" descr="A picture containing nature, holding, rainbow, person&#10;&#10;Description automatically generated">
            <a:extLst>
              <a:ext uri="{FF2B5EF4-FFF2-40B4-BE49-F238E27FC236}">
                <a16:creationId xmlns:a16="http://schemas.microsoft.com/office/drawing/2014/main" id="{B346911C-C2C2-EE45-9497-2585600F1C9E}"/>
              </a:ext>
            </a:extLst>
          </p:cNvPr>
          <p:cNvPicPr>
            <a:picLocks noChangeAspect="1"/>
          </p:cNvPicPr>
          <p:nvPr userDrawn="1"/>
        </p:nvPicPr>
        <p:blipFill>
          <a:blip r:embed="rId4"/>
          <a:stretch>
            <a:fillRect/>
          </a:stretch>
        </p:blipFill>
        <p:spPr>
          <a:xfrm>
            <a:off x="4827552" y="1676400"/>
            <a:ext cx="3111500" cy="1752600"/>
          </a:xfrm>
          <a:prstGeom prst="rect">
            <a:avLst/>
          </a:prstGeom>
        </p:spPr>
      </p:pic>
      <p:pic>
        <p:nvPicPr>
          <p:cNvPr id="12" name="Picture 11" descr="Background pattern&#10;&#10;Description automatically generated">
            <a:extLst>
              <a:ext uri="{FF2B5EF4-FFF2-40B4-BE49-F238E27FC236}">
                <a16:creationId xmlns:a16="http://schemas.microsoft.com/office/drawing/2014/main" id="{DBD22F6A-54D1-554F-AFC4-48505A1CA69A}"/>
              </a:ext>
            </a:extLst>
          </p:cNvPr>
          <p:cNvPicPr>
            <a:picLocks noChangeAspect="1"/>
          </p:cNvPicPr>
          <p:nvPr userDrawn="1"/>
        </p:nvPicPr>
        <p:blipFill>
          <a:blip r:embed="rId5"/>
          <a:stretch>
            <a:fillRect/>
          </a:stretch>
        </p:blipFill>
        <p:spPr>
          <a:xfrm>
            <a:off x="8280400" y="1676400"/>
            <a:ext cx="3111500" cy="1752600"/>
          </a:xfrm>
          <a:prstGeom prst="rect">
            <a:avLst/>
          </a:prstGeom>
        </p:spPr>
      </p:pic>
      <p:pic>
        <p:nvPicPr>
          <p:cNvPr id="15" name="Picture 14" descr="Background pattern&#10;&#10;Description automatically generated">
            <a:extLst>
              <a:ext uri="{FF2B5EF4-FFF2-40B4-BE49-F238E27FC236}">
                <a16:creationId xmlns:a16="http://schemas.microsoft.com/office/drawing/2014/main" id="{5F11ECA6-ADD4-BD40-8E50-8C8DDD9103F9}"/>
              </a:ext>
            </a:extLst>
          </p:cNvPr>
          <p:cNvPicPr>
            <a:picLocks noChangeAspect="1"/>
          </p:cNvPicPr>
          <p:nvPr userDrawn="1"/>
        </p:nvPicPr>
        <p:blipFill>
          <a:blip r:embed="rId6"/>
          <a:stretch>
            <a:fillRect/>
          </a:stretch>
        </p:blipFill>
        <p:spPr>
          <a:xfrm>
            <a:off x="1080838" y="3798807"/>
            <a:ext cx="3098800" cy="1752600"/>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1CCF529B-C544-F242-93C1-971F45505885}"/>
              </a:ext>
            </a:extLst>
          </p:cNvPr>
          <p:cNvPicPr>
            <a:picLocks noChangeAspect="1"/>
          </p:cNvPicPr>
          <p:nvPr userDrawn="1"/>
        </p:nvPicPr>
        <p:blipFill>
          <a:blip r:embed="rId7"/>
          <a:stretch>
            <a:fillRect/>
          </a:stretch>
        </p:blipFill>
        <p:spPr>
          <a:xfrm>
            <a:off x="4827552" y="3798807"/>
            <a:ext cx="3111500" cy="1752600"/>
          </a:xfrm>
          <a:prstGeom prst="rect">
            <a:avLst/>
          </a:prstGeom>
        </p:spPr>
      </p:pic>
      <p:pic>
        <p:nvPicPr>
          <p:cNvPr id="20" name="Picture 19" descr="A picture containing sunburst chart&#10;&#10;Description automatically generated">
            <a:extLst>
              <a:ext uri="{FF2B5EF4-FFF2-40B4-BE49-F238E27FC236}">
                <a16:creationId xmlns:a16="http://schemas.microsoft.com/office/drawing/2014/main" id="{2F9F51D7-459A-E44E-A6B5-AB6BAEFE62ED}"/>
              </a:ext>
            </a:extLst>
          </p:cNvPr>
          <p:cNvPicPr>
            <a:picLocks noChangeAspect="1"/>
          </p:cNvPicPr>
          <p:nvPr userDrawn="1"/>
        </p:nvPicPr>
        <p:blipFill>
          <a:blip r:embed="rId8"/>
          <a:stretch>
            <a:fillRect/>
          </a:stretch>
        </p:blipFill>
        <p:spPr>
          <a:xfrm>
            <a:off x="8280400" y="3798807"/>
            <a:ext cx="3073400" cy="1752600"/>
          </a:xfrm>
          <a:prstGeom prst="rect">
            <a:avLst/>
          </a:prstGeom>
        </p:spPr>
      </p:pic>
      <p:sp>
        <p:nvSpPr>
          <p:cNvPr id="27" name="Content Placeholder 2">
            <a:extLst>
              <a:ext uri="{FF2B5EF4-FFF2-40B4-BE49-F238E27FC236}">
                <a16:creationId xmlns:a16="http://schemas.microsoft.com/office/drawing/2014/main" id="{3CB05956-E44E-EA4C-806C-8BEE62CCDE3F}"/>
              </a:ext>
            </a:extLst>
          </p:cNvPr>
          <p:cNvSpPr>
            <a:spLocks noGrp="1"/>
          </p:cNvSpPr>
          <p:nvPr>
            <p:ph idx="1" hasCustomPrompt="1"/>
          </p:nvPr>
        </p:nvSpPr>
        <p:spPr>
          <a:xfrm>
            <a:off x="1101970"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8" name="Content Placeholder 2">
            <a:extLst>
              <a:ext uri="{FF2B5EF4-FFF2-40B4-BE49-F238E27FC236}">
                <a16:creationId xmlns:a16="http://schemas.microsoft.com/office/drawing/2014/main" id="{CA1CBDD7-D7FF-B846-B346-479130E018E6}"/>
              </a:ext>
            </a:extLst>
          </p:cNvPr>
          <p:cNvSpPr>
            <a:spLocks noGrp="1"/>
          </p:cNvSpPr>
          <p:nvPr>
            <p:ph idx="13" hasCustomPrompt="1"/>
          </p:nvPr>
        </p:nvSpPr>
        <p:spPr>
          <a:xfrm>
            <a:off x="4827552"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9" name="Content Placeholder 2">
            <a:extLst>
              <a:ext uri="{FF2B5EF4-FFF2-40B4-BE49-F238E27FC236}">
                <a16:creationId xmlns:a16="http://schemas.microsoft.com/office/drawing/2014/main" id="{D0FBB023-4E8E-0949-8DD1-610B921AB010}"/>
              </a:ext>
            </a:extLst>
          </p:cNvPr>
          <p:cNvSpPr>
            <a:spLocks noGrp="1"/>
          </p:cNvSpPr>
          <p:nvPr>
            <p:ph idx="14" hasCustomPrompt="1"/>
          </p:nvPr>
        </p:nvSpPr>
        <p:spPr>
          <a:xfrm>
            <a:off x="8295850" y="1742272"/>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0" name="Content Placeholder 2">
            <a:extLst>
              <a:ext uri="{FF2B5EF4-FFF2-40B4-BE49-F238E27FC236}">
                <a16:creationId xmlns:a16="http://schemas.microsoft.com/office/drawing/2014/main" id="{6CD8211D-F40A-354C-9DA7-51856FDF35C2}"/>
              </a:ext>
            </a:extLst>
          </p:cNvPr>
          <p:cNvSpPr>
            <a:spLocks noGrp="1"/>
          </p:cNvSpPr>
          <p:nvPr>
            <p:ph idx="15" hasCustomPrompt="1"/>
          </p:nvPr>
        </p:nvSpPr>
        <p:spPr>
          <a:xfrm>
            <a:off x="1080838" y="3864679"/>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1" name="Content Placeholder 2">
            <a:extLst>
              <a:ext uri="{FF2B5EF4-FFF2-40B4-BE49-F238E27FC236}">
                <a16:creationId xmlns:a16="http://schemas.microsoft.com/office/drawing/2014/main" id="{B0F35B03-CCFF-F843-90AB-BA10B6882622}"/>
              </a:ext>
            </a:extLst>
          </p:cNvPr>
          <p:cNvSpPr>
            <a:spLocks noGrp="1"/>
          </p:cNvSpPr>
          <p:nvPr>
            <p:ph idx="16" hasCustomPrompt="1"/>
          </p:nvPr>
        </p:nvSpPr>
        <p:spPr>
          <a:xfrm>
            <a:off x="4827552" y="3860373"/>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2" name="Content Placeholder 2">
            <a:extLst>
              <a:ext uri="{FF2B5EF4-FFF2-40B4-BE49-F238E27FC236}">
                <a16:creationId xmlns:a16="http://schemas.microsoft.com/office/drawing/2014/main" id="{2300953E-09ED-C54E-B653-3B3F378B92CE}"/>
              </a:ext>
            </a:extLst>
          </p:cNvPr>
          <p:cNvSpPr>
            <a:spLocks noGrp="1"/>
          </p:cNvSpPr>
          <p:nvPr>
            <p:ph idx="17" hasCustomPrompt="1"/>
          </p:nvPr>
        </p:nvSpPr>
        <p:spPr>
          <a:xfrm>
            <a:off x="8280400" y="3831743"/>
            <a:ext cx="30425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26899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4" name="Picture 3" descr="A picture containing background pattern&#10;&#10;Description automatically generated">
            <a:extLst>
              <a:ext uri="{FF2B5EF4-FFF2-40B4-BE49-F238E27FC236}">
                <a16:creationId xmlns:a16="http://schemas.microsoft.com/office/drawing/2014/main" id="{E5395314-B0E9-A94A-BC94-D2F0A05622BC}"/>
              </a:ext>
            </a:extLst>
          </p:cNvPr>
          <p:cNvPicPr>
            <a:picLocks noChangeAspect="1"/>
          </p:cNvPicPr>
          <p:nvPr userDrawn="1"/>
        </p:nvPicPr>
        <p:blipFill>
          <a:blip r:embed="rId3"/>
          <a:stretch>
            <a:fillRect/>
          </a:stretch>
        </p:blipFill>
        <p:spPr>
          <a:xfrm>
            <a:off x="1067947" y="1819138"/>
            <a:ext cx="2298700" cy="1727200"/>
          </a:xfrm>
          <a:prstGeom prst="rect">
            <a:avLst/>
          </a:prstGeom>
        </p:spPr>
      </p:pic>
      <p:pic>
        <p:nvPicPr>
          <p:cNvPr id="7" name="Picture 6" descr="Background pattern&#10;&#10;Description automatically generated">
            <a:extLst>
              <a:ext uri="{FF2B5EF4-FFF2-40B4-BE49-F238E27FC236}">
                <a16:creationId xmlns:a16="http://schemas.microsoft.com/office/drawing/2014/main" id="{CDB28126-CD18-E44D-B81F-23AA73DF53C8}"/>
              </a:ext>
            </a:extLst>
          </p:cNvPr>
          <p:cNvPicPr>
            <a:picLocks noChangeAspect="1"/>
          </p:cNvPicPr>
          <p:nvPr userDrawn="1"/>
        </p:nvPicPr>
        <p:blipFill>
          <a:blip r:embed="rId4"/>
          <a:stretch>
            <a:fillRect/>
          </a:stretch>
        </p:blipFill>
        <p:spPr>
          <a:xfrm>
            <a:off x="3726123" y="1819138"/>
            <a:ext cx="2298700" cy="1727200"/>
          </a:xfrm>
          <a:prstGeom prst="rect">
            <a:avLst/>
          </a:prstGeom>
        </p:spPr>
      </p:pic>
      <p:pic>
        <p:nvPicPr>
          <p:cNvPr id="11" name="Picture 10" descr="Background pattern&#10;&#10;Description automatically generated">
            <a:extLst>
              <a:ext uri="{FF2B5EF4-FFF2-40B4-BE49-F238E27FC236}">
                <a16:creationId xmlns:a16="http://schemas.microsoft.com/office/drawing/2014/main" id="{44F0CB35-DC56-9649-924C-1DFB3A5A3E1A}"/>
              </a:ext>
            </a:extLst>
          </p:cNvPr>
          <p:cNvPicPr>
            <a:picLocks noChangeAspect="1"/>
          </p:cNvPicPr>
          <p:nvPr userDrawn="1"/>
        </p:nvPicPr>
        <p:blipFill>
          <a:blip r:embed="rId5"/>
          <a:stretch>
            <a:fillRect/>
          </a:stretch>
        </p:blipFill>
        <p:spPr>
          <a:xfrm>
            <a:off x="6403848" y="1819138"/>
            <a:ext cx="2298700" cy="1727200"/>
          </a:xfrm>
          <a:prstGeom prst="rect">
            <a:avLst/>
          </a:prstGeom>
        </p:spPr>
      </p:pic>
      <p:pic>
        <p:nvPicPr>
          <p:cNvPr id="14" name="Picture 13" descr="Shape, rectangle&#10;&#10;Description automatically generated">
            <a:extLst>
              <a:ext uri="{FF2B5EF4-FFF2-40B4-BE49-F238E27FC236}">
                <a16:creationId xmlns:a16="http://schemas.microsoft.com/office/drawing/2014/main" id="{C5D3EF8B-7EB3-3E42-8AAF-3E72838A3D08}"/>
              </a:ext>
            </a:extLst>
          </p:cNvPr>
          <p:cNvPicPr>
            <a:picLocks noChangeAspect="1"/>
          </p:cNvPicPr>
          <p:nvPr userDrawn="1"/>
        </p:nvPicPr>
        <p:blipFill>
          <a:blip r:embed="rId6"/>
          <a:stretch>
            <a:fillRect/>
          </a:stretch>
        </p:blipFill>
        <p:spPr>
          <a:xfrm>
            <a:off x="9100177" y="1819138"/>
            <a:ext cx="2298700" cy="1727200"/>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AA3FA912-DFE3-F14C-A38A-4DC422FD2E30}"/>
              </a:ext>
            </a:extLst>
          </p:cNvPr>
          <p:cNvPicPr>
            <a:picLocks noChangeAspect="1"/>
          </p:cNvPicPr>
          <p:nvPr userDrawn="1"/>
        </p:nvPicPr>
        <p:blipFill>
          <a:blip r:embed="rId7"/>
          <a:stretch>
            <a:fillRect/>
          </a:stretch>
        </p:blipFill>
        <p:spPr>
          <a:xfrm>
            <a:off x="1067947" y="3855300"/>
            <a:ext cx="2298700" cy="1752600"/>
          </a:xfrm>
          <a:prstGeom prst="rect">
            <a:avLst/>
          </a:prstGeom>
        </p:spPr>
      </p:pic>
      <p:pic>
        <p:nvPicPr>
          <p:cNvPr id="21" name="Picture 20" descr="Shape, circle&#10;&#10;Description automatically generated">
            <a:extLst>
              <a:ext uri="{FF2B5EF4-FFF2-40B4-BE49-F238E27FC236}">
                <a16:creationId xmlns:a16="http://schemas.microsoft.com/office/drawing/2014/main" id="{B8A0ACB6-A92B-1F47-BFFC-213598EE8B27}"/>
              </a:ext>
            </a:extLst>
          </p:cNvPr>
          <p:cNvPicPr>
            <a:picLocks noChangeAspect="1"/>
          </p:cNvPicPr>
          <p:nvPr userDrawn="1"/>
        </p:nvPicPr>
        <p:blipFill>
          <a:blip r:embed="rId8"/>
          <a:stretch>
            <a:fillRect/>
          </a:stretch>
        </p:blipFill>
        <p:spPr>
          <a:xfrm>
            <a:off x="3726123" y="3855300"/>
            <a:ext cx="2298700" cy="1752600"/>
          </a:xfrm>
          <a:prstGeom prst="rect">
            <a:avLst/>
          </a:prstGeom>
        </p:spPr>
      </p:pic>
      <p:pic>
        <p:nvPicPr>
          <p:cNvPr id="23" name="Picture 22" descr="Background pattern&#10;&#10;Description automatically generated">
            <a:extLst>
              <a:ext uri="{FF2B5EF4-FFF2-40B4-BE49-F238E27FC236}">
                <a16:creationId xmlns:a16="http://schemas.microsoft.com/office/drawing/2014/main" id="{74132AEF-6CF1-AC42-B499-EB73BC7FCD70}"/>
              </a:ext>
            </a:extLst>
          </p:cNvPr>
          <p:cNvPicPr>
            <a:picLocks noChangeAspect="1"/>
          </p:cNvPicPr>
          <p:nvPr userDrawn="1"/>
        </p:nvPicPr>
        <p:blipFill>
          <a:blip r:embed="rId9"/>
          <a:stretch>
            <a:fillRect/>
          </a:stretch>
        </p:blipFill>
        <p:spPr>
          <a:xfrm>
            <a:off x="6396924" y="3855300"/>
            <a:ext cx="2298700" cy="1752600"/>
          </a:xfrm>
          <a:prstGeom prst="rect">
            <a:avLst/>
          </a:prstGeom>
        </p:spPr>
      </p:pic>
      <p:pic>
        <p:nvPicPr>
          <p:cNvPr id="25" name="Picture 24" descr="Venn diagram&#10;&#10;Description automatically generated">
            <a:extLst>
              <a:ext uri="{FF2B5EF4-FFF2-40B4-BE49-F238E27FC236}">
                <a16:creationId xmlns:a16="http://schemas.microsoft.com/office/drawing/2014/main" id="{16EC92A1-8258-DE4C-AE2A-CB28F1166639}"/>
              </a:ext>
            </a:extLst>
          </p:cNvPr>
          <p:cNvPicPr>
            <a:picLocks noChangeAspect="1"/>
          </p:cNvPicPr>
          <p:nvPr userDrawn="1"/>
        </p:nvPicPr>
        <p:blipFill>
          <a:blip r:embed="rId10"/>
          <a:stretch>
            <a:fillRect/>
          </a:stretch>
        </p:blipFill>
        <p:spPr>
          <a:xfrm>
            <a:off x="9055100" y="3855300"/>
            <a:ext cx="2298700" cy="1752600"/>
          </a:xfrm>
          <a:prstGeom prst="rect">
            <a:avLst/>
          </a:prstGeom>
        </p:spPr>
      </p:pic>
      <p:sp>
        <p:nvSpPr>
          <p:cNvPr id="33" name="Content Placeholder 2">
            <a:extLst>
              <a:ext uri="{FF2B5EF4-FFF2-40B4-BE49-F238E27FC236}">
                <a16:creationId xmlns:a16="http://schemas.microsoft.com/office/drawing/2014/main" id="{580D5E9B-6E5A-CB46-A11E-00C01BD6E31C}"/>
              </a:ext>
            </a:extLst>
          </p:cNvPr>
          <p:cNvSpPr>
            <a:spLocks noGrp="1"/>
          </p:cNvSpPr>
          <p:nvPr>
            <p:ph idx="1" hasCustomPrompt="1"/>
          </p:nvPr>
        </p:nvSpPr>
        <p:spPr>
          <a:xfrm>
            <a:off x="1067947" y="186547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4" name="Content Placeholder 2">
            <a:extLst>
              <a:ext uri="{FF2B5EF4-FFF2-40B4-BE49-F238E27FC236}">
                <a16:creationId xmlns:a16="http://schemas.microsoft.com/office/drawing/2014/main" id="{F44F95D6-318C-E248-B2CB-65473256BF07}"/>
              </a:ext>
            </a:extLst>
          </p:cNvPr>
          <p:cNvSpPr>
            <a:spLocks noGrp="1"/>
          </p:cNvSpPr>
          <p:nvPr>
            <p:ph idx="13" hasCustomPrompt="1"/>
          </p:nvPr>
        </p:nvSpPr>
        <p:spPr>
          <a:xfrm>
            <a:off x="3726123" y="1859610"/>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5" name="Content Placeholder 2">
            <a:extLst>
              <a:ext uri="{FF2B5EF4-FFF2-40B4-BE49-F238E27FC236}">
                <a16:creationId xmlns:a16="http://schemas.microsoft.com/office/drawing/2014/main" id="{E837B3CB-A425-B24E-9834-5001F6E91580}"/>
              </a:ext>
            </a:extLst>
          </p:cNvPr>
          <p:cNvSpPr>
            <a:spLocks noGrp="1"/>
          </p:cNvSpPr>
          <p:nvPr>
            <p:ph idx="14" hasCustomPrompt="1"/>
          </p:nvPr>
        </p:nvSpPr>
        <p:spPr>
          <a:xfrm>
            <a:off x="6422452" y="1859610"/>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6" name="Content Placeholder 2">
            <a:extLst>
              <a:ext uri="{FF2B5EF4-FFF2-40B4-BE49-F238E27FC236}">
                <a16:creationId xmlns:a16="http://schemas.microsoft.com/office/drawing/2014/main" id="{131604F7-B8C8-EB4C-9D5C-9B69B0412679}"/>
              </a:ext>
            </a:extLst>
          </p:cNvPr>
          <p:cNvSpPr>
            <a:spLocks noGrp="1"/>
          </p:cNvSpPr>
          <p:nvPr>
            <p:ph idx="15" hasCustomPrompt="1"/>
          </p:nvPr>
        </p:nvSpPr>
        <p:spPr>
          <a:xfrm>
            <a:off x="9081573" y="1842584"/>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7" name="Content Placeholder 2">
            <a:extLst>
              <a:ext uri="{FF2B5EF4-FFF2-40B4-BE49-F238E27FC236}">
                <a16:creationId xmlns:a16="http://schemas.microsoft.com/office/drawing/2014/main" id="{FAF82D21-8CF5-6847-80E2-8A2892B22B5B}"/>
              </a:ext>
            </a:extLst>
          </p:cNvPr>
          <p:cNvSpPr>
            <a:spLocks noGrp="1"/>
          </p:cNvSpPr>
          <p:nvPr>
            <p:ph idx="16" hasCustomPrompt="1"/>
          </p:nvPr>
        </p:nvSpPr>
        <p:spPr>
          <a:xfrm>
            <a:off x="1067947" y="3895214"/>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8" name="Content Placeholder 2">
            <a:extLst>
              <a:ext uri="{FF2B5EF4-FFF2-40B4-BE49-F238E27FC236}">
                <a16:creationId xmlns:a16="http://schemas.microsoft.com/office/drawing/2014/main" id="{B7FDD800-4CD5-1445-AC1D-CF85D8A25665}"/>
              </a:ext>
            </a:extLst>
          </p:cNvPr>
          <p:cNvSpPr>
            <a:spLocks noGrp="1"/>
          </p:cNvSpPr>
          <p:nvPr>
            <p:ph idx="17" hasCustomPrompt="1"/>
          </p:nvPr>
        </p:nvSpPr>
        <p:spPr>
          <a:xfrm>
            <a:off x="3726123" y="388935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39" name="Content Placeholder 2">
            <a:extLst>
              <a:ext uri="{FF2B5EF4-FFF2-40B4-BE49-F238E27FC236}">
                <a16:creationId xmlns:a16="http://schemas.microsoft.com/office/drawing/2014/main" id="{8FDA839C-DDBD-0446-A709-4E20AA5894BC}"/>
              </a:ext>
            </a:extLst>
          </p:cNvPr>
          <p:cNvSpPr>
            <a:spLocks noGrp="1"/>
          </p:cNvSpPr>
          <p:nvPr>
            <p:ph idx="18" hasCustomPrompt="1"/>
          </p:nvPr>
        </p:nvSpPr>
        <p:spPr>
          <a:xfrm>
            <a:off x="6422452" y="3889352"/>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40" name="Content Placeholder 2">
            <a:extLst>
              <a:ext uri="{FF2B5EF4-FFF2-40B4-BE49-F238E27FC236}">
                <a16:creationId xmlns:a16="http://schemas.microsoft.com/office/drawing/2014/main" id="{EE15FC20-D0C6-8045-BCBA-174A769FA9DE}"/>
              </a:ext>
            </a:extLst>
          </p:cNvPr>
          <p:cNvSpPr>
            <a:spLocks noGrp="1"/>
          </p:cNvSpPr>
          <p:nvPr>
            <p:ph idx="19" hasCustomPrompt="1"/>
          </p:nvPr>
        </p:nvSpPr>
        <p:spPr>
          <a:xfrm>
            <a:off x="9081573" y="3872326"/>
            <a:ext cx="2298700" cy="1686728"/>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6673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3" name="Content Placeholder 2">
            <a:extLst>
              <a:ext uri="{FF2B5EF4-FFF2-40B4-BE49-F238E27FC236}">
                <a16:creationId xmlns:a16="http://schemas.microsoft.com/office/drawing/2014/main" id="{01DE45AB-3F1A-304A-8DAC-71C68016C733}"/>
              </a:ext>
            </a:extLst>
          </p:cNvPr>
          <p:cNvSpPr>
            <a:spLocks noGrp="1"/>
          </p:cNvSpPr>
          <p:nvPr>
            <p:ph idx="1" hasCustomPrompt="1"/>
          </p:nvPr>
        </p:nvSpPr>
        <p:spPr>
          <a:xfrm>
            <a:off x="973014" y="1825625"/>
            <a:ext cx="10380785" cy="4094529"/>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Tree>
    <p:extLst>
      <p:ext uri="{BB962C8B-B14F-4D97-AF65-F5344CB8AC3E}">
        <p14:creationId xmlns:p14="http://schemas.microsoft.com/office/powerpoint/2010/main" val="377135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3" name="Content Placeholder 2">
            <a:extLst>
              <a:ext uri="{FF2B5EF4-FFF2-40B4-BE49-F238E27FC236}">
                <a16:creationId xmlns:a16="http://schemas.microsoft.com/office/drawing/2014/main" id="{01DE45AB-3F1A-304A-8DAC-71C68016C733}"/>
              </a:ext>
            </a:extLst>
          </p:cNvPr>
          <p:cNvSpPr>
            <a:spLocks noGrp="1"/>
          </p:cNvSpPr>
          <p:nvPr>
            <p:ph idx="1" hasCustomPrompt="1"/>
          </p:nvPr>
        </p:nvSpPr>
        <p:spPr>
          <a:xfrm>
            <a:off x="973014" y="1825625"/>
            <a:ext cx="10380785" cy="4094529"/>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sp>
        <p:nvSpPr>
          <p:cNvPr id="4" name="Rectangle 3">
            <a:extLst>
              <a:ext uri="{FF2B5EF4-FFF2-40B4-BE49-F238E27FC236}">
                <a16:creationId xmlns:a16="http://schemas.microsoft.com/office/drawing/2014/main" id="{20BB48DC-ACBC-2542-B7C7-9C07F85C67C9}"/>
              </a:ext>
            </a:extLst>
          </p:cNvPr>
          <p:cNvSpPr/>
          <p:nvPr userDrawn="1"/>
        </p:nvSpPr>
        <p:spPr>
          <a:xfrm>
            <a:off x="973014" y="5993296"/>
            <a:ext cx="11218986" cy="864704"/>
          </a:xfrm>
          <a:prstGeom prst="rect">
            <a:avLst/>
          </a:prstGeom>
          <a:solidFill>
            <a:srgbClr val="FE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26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805963B-C242-C346-AA42-AD8F8E533E39}"/>
              </a:ext>
            </a:extLst>
          </p:cNvPr>
          <p:cNvSpPr>
            <a:spLocks noGrp="1"/>
          </p:cNvSpPr>
          <p:nvPr>
            <p:ph type="sldNum" sz="quarter" idx="12"/>
          </p:nvPr>
        </p:nvSpPr>
        <p:spPr>
          <a:xfrm>
            <a:off x="298939" y="6356350"/>
            <a:ext cx="545123" cy="365125"/>
          </a:xfrm>
        </p:spPr>
        <p:txBody>
          <a:bodyPr/>
          <a:lstStyle>
            <a:lvl1pPr algn="l">
              <a:defRPr>
                <a:solidFill>
                  <a:schemeClr val="bg1"/>
                </a:solidFill>
              </a:defRPr>
            </a:lvl1pPr>
          </a:lstStyle>
          <a:p>
            <a:fld id="{D9F2F12A-E773-6344-8602-31C2DEEE88BD}" type="slidenum">
              <a:rPr lang="en-US" smtClean="0"/>
              <a:pPr/>
              <a:t>‹#›</a:t>
            </a:fld>
            <a:endParaRPr lang="en-US"/>
          </a:p>
        </p:txBody>
      </p:sp>
      <p:sp>
        <p:nvSpPr>
          <p:cNvPr id="7" name="Title 1">
            <a:extLst>
              <a:ext uri="{FF2B5EF4-FFF2-40B4-BE49-F238E27FC236}">
                <a16:creationId xmlns:a16="http://schemas.microsoft.com/office/drawing/2014/main" id="{177716A1-83AB-564F-8416-C2E9E54DA07F}"/>
              </a:ext>
            </a:extLst>
          </p:cNvPr>
          <p:cNvSpPr>
            <a:spLocks noGrp="1"/>
          </p:cNvSpPr>
          <p:nvPr>
            <p:ph type="title" hasCustomPrompt="1"/>
          </p:nvPr>
        </p:nvSpPr>
        <p:spPr>
          <a:xfrm>
            <a:off x="4349262" y="492185"/>
            <a:ext cx="7004538"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Click to edit Slide title</a:t>
            </a:r>
          </a:p>
        </p:txBody>
      </p:sp>
      <p:sp>
        <p:nvSpPr>
          <p:cNvPr id="8" name="Content Placeholder 2">
            <a:extLst>
              <a:ext uri="{FF2B5EF4-FFF2-40B4-BE49-F238E27FC236}">
                <a16:creationId xmlns:a16="http://schemas.microsoft.com/office/drawing/2014/main" id="{C9BF6698-8F39-9B40-B8CE-2B132C168DA8}"/>
              </a:ext>
            </a:extLst>
          </p:cNvPr>
          <p:cNvSpPr>
            <a:spLocks noGrp="1"/>
          </p:cNvSpPr>
          <p:nvPr>
            <p:ph idx="1" hasCustomPrompt="1"/>
          </p:nvPr>
        </p:nvSpPr>
        <p:spPr>
          <a:xfrm>
            <a:off x="4349262" y="1825625"/>
            <a:ext cx="7004538" cy="4351338"/>
          </a:xfrm>
        </p:spPr>
        <p:txBody>
          <a:bodyPr/>
          <a:lstStyle>
            <a:lvl1pPr>
              <a:defRPr sz="2400">
                <a:solidFill>
                  <a:schemeClr val="accent4"/>
                </a:solidFill>
                <a:latin typeface="Montserrat" pitchFamily="2" charset="77"/>
              </a:defRPr>
            </a:lvl1pPr>
            <a:lvl2pPr>
              <a:defRPr sz="2000">
                <a:solidFill>
                  <a:schemeClr val="accent4"/>
                </a:solidFill>
                <a:latin typeface="Montserrat" pitchFamily="2" charset="77"/>
              </a:defRPr>
            </a:lvl2pPr>
            <a:lvl3pPr>
              <a:defRPr sz="1800">
                <a:solidFill>
                  <a:schemeClr val="accent4"/>
                </a:solidFill>
                <a:latin typeface="Montserrat" pitchFamily="2" charset="77"/>
              </a:defRPr>
            </a:lvl3pPr>
            <a:lvl4pPr>
              <a:defRPr sz="1600">
                <a:solidFill>
                  <a:schemeClr val="accent4"/>
                </a:solidFill>
                <a:latin typeface="Montserrat" pitchFamily="2" charset="77"/>
              </a:defRPr>
            </a:lvl4pPr>
            <a:lvl5pPr>
              <a:defRPr sz="1400">
                <a:solidFill>
                  <a:schemeClr val="accent4"/>
                </a:solidFill>
                <a:latin typeface="Montserrat" pitchFamily="2" charset="77"/>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96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descr="A picture containing outdoor, flying, holding, person&#10;&#10;Description automatically generated">
            <a:extLst>
              <a:ext uri="{FF2B5EF4-FFF2-40B4-BE49-F238E27FC236}">
                <a16:creationId xmlns:a16="http://schemas.microsoft.com/office/drawing/2014/main" id="{8C80636C-9562-3746-A596-01E913863FB8}"/>
              </a:ext>
            </a:extLst>
          </p:cNvPr>
          <p:cNvPicPr>
            <a:picLocks noChangeAspect="1"/>
          </p:cNvPicPr>
          <p:nvPr userDrawn="1"/>
        </p:nvPicPr>
        <p:blipFill>
          <a:blip r:embed="rId3"/>
          <a:stretch>
            <a:fillRect/>
          </a:stretch>
        </p:blipFill>
        <p:spPr>
          <a:xfrm>
            <a:off x="6369093" y="1782396"/>
            <a:ext cx="5072630" cy="3949700"/>
          </a:xfrm>
          <a:prstGeom prst="rect">
            <a:avLst/>
          </a:prstGeom>
          <a:noFill/>
          <a:ln>
            <a:noFill/>
          </a:ln>
        </p:spPr>
      </p:pic>
      <p:pic>
        <p:nvPicPr>
          <p:cNvPr id="7" name="Picture 6">
            <a:extLst>
              <a:ext uri="{FF2B5EF4-FFF2-40B4-BE49-F238E27FC236}">
                <a16:creationId xmlns:a16="http://schemas.microsoft.com/office/drawing/2014/main" id="{9B16B3A7-3B73-C54C-A8ED-12055BA17B52}"/>
              </a:ext>
            </a:extLst>
          </p:cNvPr>
          <p:cNvPicPr>
            <a:picLocks noChangeAspect="1"/>
          </p:cNvPicPr>
          <p:nvPr/>
        </p:nvPicPr>
        <p:blipFill>
          <a:blip r:embed="rId4"/>
          <a:srcRect/>
          <a:stretch/>
        </p:blipFill>
        <p:spPr>
          <a:xfrm>
            <a:off x="1066798" y="1782396"/>
            <a:ext cx="5041678" cy="3949700"/>
          </a:xfrm>
          <a:prstGeom prst="rect">
            <a:avLst/>
          </a:prstGeom>
          <a:noFill/>
          <a:ln>
            <a:noFill/>
          </a:ln>
        </p:spPr>
      </p:pic>
      <p:sp>
        <p:nvSpPr>
          <p:cNvPr id="11" name="Content Placeholder 2">
            <a:extLst>
              <a:ext uri="{FF2B5EF4-FFF2-40B4-BE49-F238E27FC236}">
                <a16:creationId xmlns:a16="http://schemas.microsoft.com/office/drawing/2014/main" id="{CF71E8A5-BC27-6F40-87F0-964121468E85}"/>
              </a:ext>
            </a:extLst>
          </p:cNvPr>
          <p:cNvSpPr>
            <a:spLocks noGrp="1"/>
          </p:cNvSpPr>
          <p:nvPr>
            <p:ph idx="1" hasCustomPrompt="1"/>
          </p:nvPr>
        </p:nvSpPr>
        <p:spPr>
          <a:xfrm>
            <a:off x="1172308" y="1922580"/>
            <a:ext cx="4923692"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2" name="Content Placeholder 2">
            <a:extLst>
              <a:ext uri="{FF2B5EF4-FFF2-40B4-BE49-F238E27FC236}">
                <a16:creationId xmlns:a16="http://schemas.microsoft.com/office/drawing/2014/main" id="{0B4330D2-90DC-9849-AE6F-51DC128AD68D}"/>
              </a:ext>
            </a:extLst>
          </p:cNvPr>
          <p:cNvSpPr>
            <a:spLocks noGrp="1"/>
          </p:cNvSpPr>
          <p:nvPr>
            <p:ph idx="13" hasCustomPrompt="1"/>
          </p:nvPr>
        </p:nvSpPr>
        <p:spPr>
          <a:xfrm>
            <a:off x="6496317" y="1934298"/>
            <a:ext cx="4923692" cy="3809515"/>
          </a:xfrm>
        </p:spPr>
        <p:txBody>
          <a:bodyPr>
            <a:normAutofit/>
          </a:bodyPr>
          <a:lstStyle>
            <a:lvl1pPr marL="0" indent="0">
              <a:buFontTx/>
              <a:buNone/>
              <a:defRPr sz="2000" b="1">
                <a:solidFill>
                  <a:srgbClr val="FEFFFE"/>
                </a:solidFill>
                <a:latin typeface="Montserrat" pitchFamily="2" charset="77"/>
              </a:defRPr>
            </a:lvl1pPr>
            <a:lvl2pPr>
              <a:defRPr sz="2000">
                <a:solidFill>
                  <a:schemeClr val="bg1"/>
                </a:solidFill>
                <a:latin typeface="Montserrat" pitchFamily="2" charset="77"/>
              </a:defRPr>
            </a:lvl2pPr>
            <a:lvl3pPr>
              <a:defRPr sz="1800">
                <a:solidFill>
                  <a:schemeClr val="bg1"/>
                </a:solidFill>
                <a:latin typeface="Montserrat" pitchFamily="2" charset="77"/>
              </a:defRPr>
            </a:lvl3pPr>
            <a:lvl4pPr>
              <a:defRPr sz="1600">
                <a:solidFill>
                  <a:schemeClr val="bg1"/>
                </a:solidFill>
                <a:latin typeface="Montserrat" pitchFamily="2" charset="77"/>
              </a:defRPr>
            </a:lvl4pPr>
            <a:lvl5pPr>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7778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5" name="Picture 4">
            <a:extLst>
              <a:ext uri="{FF2B5EF4-FFF2-40B4-BE49-F238E27FC236}">
                <a16:creationId xmlns:a16="http://schemas.microsoft.com/office/drawing/2014/main" id="{8C80636C-9562-3746-A596-01E913863FB8}"/>
              </a:ext>
            </a:extLst>
          </p:cNvPr>
          <p:cNvPicPr>
            <a:picLocks noChangeAspect="1"/>
          </p:cNvPicPr>
          <p:nvPr userDrawn="1"/>
        </p:nvPicPr>
        <p:blipFill>
          <a:blip r:embed="rId3"/>
          <a:srcRect/>
          <a:stretch/>
        </p:blipFill>
        <p:spPr>
          <a:xfrm>
            <a:off x="6369317" y="1782396"/>
            <a:ext cx="4923691" cy="3949700"/>
          </a:xfrm>
          <a:prstGeom prst="rect">
            <a:avLst/>
          </a:prstGeom>
          <a:noFill/>
          <a:ln>
            <a:noFill/>
          </a:ln>
        </p:spPr>
      </p:pic>
      <p:pic>
        <p:nvPicPr>
          <p:cNvPr id="7" name="Picture 6">
            <a:extLst>
              <a:ext uri="{FF2B5EF4-FFF2-40B4-BE49-F238E27FC236}">
                <a16:creationId xmlns:a16="http://schemas.microsoft.com/office/drawing/2014/main" id="{9B16B3A7-3B73-C54C-A8ED-12055BA17B52}"/>
              </a:ext>
            </a:extLst>
          </p:cNvPr>
          <p:cNvPicPr>
            <a:picLocks noChangeAspect="1"/>
          </p:cNvPicPr>
          <p:nvPr/>
        </p:nvPicPr>
        <p:blipFill>
          <a:blip r:embed="rId4"/>
          <a:srcRect/>
          <a:stretch/>
        </p:blipFill>
        <p:spPr>
          <a:xfrm>
            <a:off x="1080476" y="1782396"/>
            <a:ext cx="4882061" cy="3949700"/>
          </a:xfrm>
          <a:prstGeom prst="rect">
            <a:avLst/>
          </a:prstGeom>
          <a:noFill/>
          <a:ln>
            <a:noFill/>
          </a:ln>
        </p:spPr>
      </p:pic>
      <p:sp>
        <p:nvSpPr>
          <p:cNvPr id="11" name="Content Placeholder 2">
            <a:extLst>
              <a:ext uri="{FF2B5EF4-FFF2-40B4-BE49-F238E27FC236}">
                <a16:creationId xmlns:a16="http://schemas.microsoft.com/office/drawing/2014/main" id="{CF71E8A5-BC27-6F40-87F0-964121468E85}"/>
              </a:ext>
            </a:extLst>
          </p:cNvPr>
          <p:cNvSpPr>
            <a:spLocks noGrp="1"/>
          </p:cNvSpPr>
          <p:nvPr>
            <p:ph idx="1" hasCustomPrompt="1"/>
          </p:nvPr>
        </p:nvSpPr>
        <p:spPr>
          <a:xfrm>
            <a:off x="1207477" y="1922580"/>
            <a:ext cx="4923692"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2" name="Content Placeholder 2">
            <a:extLst>
              <a:ext uri="{FF2B5EF4-FFF2-40B4-BE49-F238E27FC236}">
                <a16:creationId xmlns:a16="http://schemas.microsoft.com/office/drawing/2014/main" id="{0B4330D2-90DC-9849-AE6F-51DC128AD68D}"/>
              </a:ext>
            </a:extLst>
          </p:cNvPr>
          <p:cNvSpPr>
            <a:spLocks noGrp="1"/>
          </p:cNvSpPr>
          <p:nvPr>
            <p:ph idx="13" hasCustomPrompt="1"/>
          </p:nvPr>
        </p:nvSpPr>
        <p:spPr>
          <a:xfrm>
            <a:off x="6496317" y="1934298"/>
            <a:ext cx="4923692" cy="3809515"/>
          </a:xfrm>
        </p:spPr>
        <p:txBody>
          <a:bodyPr>
            <a:normAutofit/>
          </a:bodyPr>
          <a:lstStyle>
            <a:lvl1pPr marL="0" indent="0">
              <a:buFontTx/>
              <a:buNone/>
              <a:defRPr sz="2000" b="1">
                <a:solidFill>
                  <a:srgbClr val="FEFFFE"/>
                </a:solidFill>
                <a:latin typeface="Montserrat" pitchFamily="2" charset="77"/>
              </a:defRPr>
            </a:lvl1pPr>
            <a:lvl2pPr>
              <a:defRPr sz="2000">
                <a:solidFill>
                  <a:schemeClr val="bg1"/>
                </a:solidFill>
                <a:latin typeface="Montserrat" pitchFamily="2" charset="77"/>
              </a:defRPr>
            </a:lvl2pPr>
            <a:lvl3pPr>
              <a:defRPr sz="1800">
                <a:solidFill>
                  <a:schemeClr val="bg1"/>
                </a:solidFill>
                <a:latin typeface="Montserrat" pitchFamily="2" charset="77"/>
              </a:defRPr>
            </a:lvl3pPr>
            <a:lvl4pPr>
              <a:defRPr sz="1600">
                <a:solidFill>
                  <a:schemeClr val="bg1"/>
                </a:solidFill>
                <a:latin typeface="Montserrat" pitchFamily="2" charset="77"/>
              </a:defRPr>
            </a:lvl4pPr>
            <a:lvl5pPr>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222795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8" name="Picture 7" descr="A picture containing flying, blue, holding, air&#10;&#10;Description automatically generated">
            <a:extLst>
              <a:ext uri="{FF2B5EF4-FFF2-40B4-BE49-F238E27FC236}">
                <a16:creationId xmlns:a16="http://schemas.microsoft.com/office/drawing/2014/main" id="{3F9CF2FC-B2E9-7242-8489-E4868506A5D7}"/>
              </a:ext>
            </a:extLst>
          </p:cNvPr>
          <p:cNvPicPr>
            <a:picLocks noChangeAspect="1"/>
          </p:cNvPicPr>
          <p:nvPr userDrawn="1"/>
        </p:nvPicPr>
        <p:blipFill>
          <a:blip r:embed="rId3"/>
          <a:stretch>
            <a:fillRect/>
          </a:stretch>
        </p:blipFill>
        <p:spPr>
          <a:xfrm>
            <a:off x="1086021" y="1782396"/>
            <a:ext cx="3198698" cy="3949700"/>
          </a:xfrm>
          <a:prstGeom prst="rect">
            <a:avLst/>
          </a:prstGeom>
        </p:spPr>
      </p:pic>
      <p:pic>
        <p:nvPicPr>
          <p:cNvPr id="10" name="Picture 9" descr="A picture containing sky, star, flying&#10;&#10;Description automatically generated">
            <a:extLst>
              <a:ext uri="{FF2B5EF4-FFF2-40B4-BE49-F238E27FC236}">
                <a16:creationId xmlns:a16="http://schemas.microsoft.com/office/drawing/2014/main" id="{EB147EC9-4FFD-6C47-9AF1-9EAF40431C74}"/>
              </a:ext>
            </a:extLst>
          </p:cNvPr>
          <p:cNvPicPr>
            <a:picLocks noChangeAspect="1"/>
          </p:cNvPicPr>
          <p:nvPr userDrawn="1"/>
        </p:nvPicPr>
        <p:blipFill>
          <a:blip r:embed="rId4"/>
          <a:stretch>
            <a:fillRect/>
          </a:stretch>
        </p:blipFill>
        <p:spPr>
          <a:xfrm>
            <a:off x="4607656" y="1782396"/>
            <a:ext cx="3211807" cy="3949700"/>
          </a:xfrm>
          <a:prstGeom prst="rect">
            <a:avLst/>
          </a:prstGeom>
        </p:spPr>
      </p:pic>
      <p:pic>
        <p:nvPicPr>
          <p:cNvPr id="13" name="Picture 12" descr="A picture containing holding, flying, ball, green&#10;&#10;Description automatically generated">
            <a:extLst>
              <a:ext uri="{FF2B5EF4-FFF2-40B4-BE49-F238E27FC236}">
                <a16:creationId xmlns:a16="http://schemas.microsoft.com/office/drawing/2014/main" id="{8DE21091-D3B1-4A4F-BEA0-927AAB484B6E}"/>
              </a:ext>
            </a:extLst>
          </p:cNvPr>
          <p:cNvPicPr>
            <a:picLocks noChangeAspect="1"/>
          </p:cNvPicPr>
          <p:nvPr userDrawn="1"/>
        </p:nvPicPr>
        <p:blipFill>
          <a:blip r:embed="rId5"/>
          <a:stretch>
            <a:fillRect/>
          </a:stretch>
        </p:blipFill>
        <p:spPr>
          <a:xfrm>
            <a:off x="8141992" y="1782396"/>
            <a:ext cx="3211807" cy="3949700"/>
          </a:xfrm>
          <a:prstGeom prst="rect">
            <a:avLst/>
          </a:prstGeom>
        </p:spPr>
      </p:pic>
      <p:sp>
        <p:nvSpPr>
          <p:cNvPr id="14" name="Content Placeholder 2">
            <a:extLst>
              <a:ext uri="{FF2B5EF4-FFF2-40B4-BE49-F238E27FC236}">
                <a16:creationId xmlns:a16="http://schemas.microsoft.com/office/drawing/2014/main" id="{08D4837D-EE82-074A-AE1D-7DC05F989EB2}"/>
              </a:ext>
            </a:extLst>
          </p:cNvPr>
          <p:cNvSpPr>
            <a:spLocks noGrp="1"/>
          </p:cNvSpPr>
          <p:nvPr>
            <p:ph idx="1" hasCustomPrompt="1"/>
          </p:nvPr>
        </p:nvSpPr>
        <p:spPr>
          <a:xfrm>
            <a:off x="1172308" y="1922580"/>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5" name="Content Placeholder 2">
            <a:extLst>
              <a:ext uri="{FF2B5EF4-FFF2-40B4-BE49-F238E27FC236}">
                <a16:creationId xmlns:a16="http://schemas.microsoft.com/office/drawing/2014/main" id="{FDBBE3CB-C1BA-B44E-BBC1-10BBEB8F648A}"/>
              </a:ext>
            </a:extLst>
          </p:cNvPr>
          <p:cNvSpPr>
            <a:spLocks noGrp="1"/>
          </p:cNvSpPr>
          <p:nvPr>
            <p:ph idx="13" hasCustomPrompt="1"/>
          </p:nvPr>
        </p:nvSpPr>
        <p:spPr>
          <a:xfrm>
            <a:off x="4707052" y="1922579"/>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A3D0E2B9-60C8-4A4D-B622-69E65A2658A0}"/>
              </a:ext>
            </a:extLst>
          </p:cNvPr>
          <p:cNvSpPr>
            <a:spLocks noGrp="1"/>
          </p:cNvSpPr>
          <p:nvPr>
            <p:ph idx="14" hasCustomPrompt="1"/>
          </p:nvPr>
        </p:nvSpPr>
        <p:spPr>
          <a:xfrm>
            <a:off x="8241388" y="1922579"/>
            <a:ext cx="3112411" cy="3809515"/>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47036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1" name="Picture 10" descr="A picture containing flying, blue, holding, air&#10;&#10;Description automatically generated">
            <a:extLst>
              <a:ext uri="{FF2B5EF4-FFF2-40B4-BE49-F238E27FC236}">
                <a16:creationId xmlns:a16="http://schemas.microsoft.com/office/drawing/2014/main" id="{468553CD-E683-D54D-995A-403D31643761}"/>
              </a:ext>
            </a:extLst>
          </p:cNvPr>
          <p:cNvPicPr>
            <a:picLocks noChangeAspect="1"/>
          </p:cNvPicPr>
          <p:nvPr userDrawn="1"/>
        </p:nvPicPr>
        <p:blipFill rotWithShape="1">
          <a:blip r:embed="rId3"/>
          <a:srcRect t="10750" r="-3" b="10747"/>
          <a:stretch/>
        </p:blipFill>
        <p:spPr>
          <a:xfrm>
            <a:off x="895336"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pic>
        <p:nvPicPr>
          <p:cNvPr id="12" name="Picture 11" descr="A picture containing sky, star, flying&#10;&#10;Description automatically generated">
            <a:extLst>
              <a:ext uri="{FF2B5EF4-FFF2-40B4-BE49-F238E27FC236}">
                <a16:creationId xmlns:a16="http://schemas.microsoft.com/office/drawing/2014/main" id="{77BB7699-6DFA-A64F-8136-C7C639FE306E}"/>
              </a:ext>
            </a:extLst>
          </p:cNvPr>
          <p:cNvPicPr>
            <a:picLocks noChangeAspect="1"/>
          </p:cNvPicPr>
          <p:nvPr userDrawn="1"/>
        </p:nvPicPr>
        <p:blipFill rotWithShape="1">
          <a:blip r:embed="rId4"/>
          <a:srcRect t="11724" r="-3" b="9524"/>
          <a:stretch/>
        </p:blipFill>
        <p:spPr>
          <a:xfrm>
            <a:off x="4610101"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pic>
        <p:nvPicPr>
          <p:cNvPr id="17" name="Picture 16" descr="A picture containing holding, flying, ball, green&#10;&#10;Description automatically generated">
            <a:extLst>
              <a:ext uri="{FF2B5EF4-FFF2-40B4-BE49-F238E27FC236}">
                <a16:creationId xmlns:a16="http://schemas.microsoft.com/office/drawing/2014/main" id="{04EBFFBE-B649-914B-B751-BBA5856D2E21}"/>
              </a:ext>
            </a:extLst>
          </p:cNvPr>
          <p:cNvPicPr>
            <a:picLocks noChangeAspect="1"/>
          </p:cNvPicPr>
          <p:nvPr userDrawn="1"/>
        </p:nvPicPr>
        <p:blipFill rotWithShape="1">
          <a:blip r:embed="rId5"/>
          <a:srcRect t="12366" r="-3" b="8882"/>
          <a:stretch/>
        </p:blipFill>
        <p:spPr>
          <a:xfrm>
            <a:off x="8324865" y="181810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18" name="Content Placeholder 2">
            <a:extLst>
              <a:ext uri="{FF2B5EF4-FFF2-40B4-BE49-F238E27FC236}">
                <a16:creationId xmlns:a16="http://schemas.microsoft.com/office/drawing/2014/main" id="{2BC94951-D24B-CE42-B75F-FAE7259F7875}"/>
              </a:ext>
            </a:extLst>
          </p:cNvPr>
          <p:cNvSpPr>
            <a:spLocks noGrp="1"/>
          </p:cNvSpPr>
          <p:nvPr>
            <p:ph idx="1" hasCustomPrompt="1"/>
          </p:nvPr>
        </p:nvSpPr>
        <p:spPr>
          <a:xfrm>
            <a:off x="1066800" y="2426677"/>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9" name="Content Placeholder 2">
            <a:extLst>
              <a:ext uri="{FF2B5EF4-FFF2-40B4-BE49-F238E27FC236}">
                <a16:creationId xmlns:a16="http://schemas.microsoft.com/office/drawing/2014/main" id="{6D2BFA28-660A-F44D-BCB6-7587FBCC1008}"/>
              </a:ext>
            </a:extLst>
          </p:cNvPr>
          <p:cNvSpPr>
            <a:spLocks noGrp="1"/>
          </p:cNvSpPr>
          <p:nvPr>
            <p:ph idx="13" hasCustomPrompt="1"/>
          </p:nvPr>
        </p:nvSpPr>
        <p:spPr>
          <a:xfrm>
            <a:off x="4800599" y="2383739"/>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0" name="Content Placeholder 2">
            <a:extLst>
              <a:ext uri="{FF2B5EF4-FFF2-40B4-BE49-F238E27FC236}">
                <a16:creationId xmlns:a16="http://schemas.microsoft.com/office/drawing/2014/main" id="{2E78BE63-7E09-7B4B-871F-4EE0050337CB}"/>
              </a:ext>
            </a:extLst>
          </p:cNvPr>
          <p:cNvSpPr>
            <a:spLocks noGrp="1"/>
          </p:cNvSpPr>
          <p:nvPr>
            <p:ph idx="14" hasCustomPrompt="1"/>
          </p:nvPr>
        </p:nvSpPr>
        <p:spPr>
          <a:xfrm>
            <a:off x="8515364" y="2353037"/>
            <a:ext cx="2590801" cy="1840523"/>
          </a:xfrm>
        </p:spPr>
        <p:txBody>
          <a:bodyPr>
            <a:normAutofit/>
          </a:bodyPr>
          <a:lstStyle>
            <a:lvl1pPr marL="0" indent="0" algn="ctr">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320083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F747-407F-384A-9D86-F4C785908E36}"/>
              </a:ext>
            </a:extLst>
          </p:cNvPr>
          <p:cNvSpPr>
            <a:spLocks noGrp="1"/>
          </p:cNvSpPr>
          <p:nvPr>
            <p:ph type="title" hasCustomPrompt="1"/>
          </p:nvPr>
        </p:nvSpPr>
        <p:spPr>
          <a:xfrm>
            <a:off x="973014" y="492185"/>
            <a:ext cx="10380786" cy="752842"/>
          </a:xfrm>
        </p:spPr>
        <p:txBody>
          <a:bodyPr>
            <a:normAutofit/>
          </a:bodyPr>
          <a:lstStyle>
            <a:lvl1pPr>
              <a:defRPr lang="en-US" sz="3600" b="1" i="0" kern="1200" dirty="0" smtClean="0">
                <a:solidFill>
                  <a:schemeClr val="tx1"/>
                </a:solidFill>
                <a:latin typeface="ITC New Baskerville" pitchFamily="50" charset="0"/>
                <a:ea typeface="+mj-ea"/>
                <a:cs typeface="+mj-cs"/>
              </a:defRPr>
            </a:lvl1pPr>
          </a:lstStyle>
          <a:p>
            <a:r>
              <a:rPr lang="en-US"/>
              <a:t>Enter Slide </a:t>
            </a:r>
            <a:br>
              <a:rPr lang="en-US"/>
            </a:br>
            <a:r>
              <a:rPr lang="en-US"/>
              <a:t>Title Here</a:t>
            </a:r>
          </a:p>
        </p:txBody>
      </p:sp>
      <p:sp>
        <p:nvSpPr>
          <p:cNvPr id="9" name="Slide Number Placeholder 5">
            <a:extLst>
              <a:ext uri="{FF2B5EF4-FFF2-40B4-BE49-F238E27FC236}">
                <a16:creationId xmlns:a16="http://schemas.microsoft.com/office/drawing/2014/main" id="{18F40253-684A-2D4F-B1EC-E9085AC9AD13}"/>
              </a:ext>
            </a:extLst>
          </p:cNvPr>
          <p:cNvSpPr>
            <a:spLocks noGrp="1"/>
          </p:cNvSpPr>
          <p:nvPr>
            <p:ph type="sldNum" sz="quarter" idx="12"/>
          </p:nvPr>
        </p:nvSpPr>
        <p:spPr>
          <a:xfrm>
            <a:off x="298939" y="6356350"/>
            <a:ext cx="545123" cy="365125"/>
          </a:xfrm>
        </p:spPr>
        <p:txBody>
          <a:bodyPr/>
          <a:lstStyle>
            <a:lvl1pPr algn="l">
              <a:defRPr>
                <a:solidFill>
                  <a:srgbClr val="0070C0"/>
                </a:solidFill>
              </a:defRPr>
            </a:lvl1pPr>
          </a:lstStyle>
          <a:p>
            <a:fld id="{D9F2F12A-E773-6344-8602-31C2DEEE88BD}" type="slidenum">
              <a:rPr lang="en-US" smtClean="0"/>
              <a:pPr/>
              <a:t>‹#›</a:t>
            </a:fld>
            <a:endParaRPr lang="en-US"/>
          </a:p>
        </p:txBody>
      </p:sp>
      <p:pic>
        <p:nvPicPr>
          <p:cNvPr id="10" name="Picture 9">
            <a:extLst>
              <a:ext uri="{FF2B5EF4-FFF2-40B4-BE49-F238E27FC236}">
                <a16:creationId xmlns:a16="http://schemas.microsoft.com/office/drawing/2014/main" id="{99F6E31C-992E-0E48-867F-594FA6370429}"/>
              </a:ext>
            </a:extLst>
          </p:cNvPr>
          <p:cNvPicPr>
            <a:picLocks noChangeAspect="1"/>
          </p:cNvPicPr>
          <p:nvPr userDrawn="1"/>
        </p:nvPicPr>
        <p:blipFill>
          <a:blip r:embed="rId3"/>
          <a:stretch>
            <a:fillRect/>
          </a:stretch>
        </p:blipFill>
        <p:spPr>
          <a:xfrm>
            <a:off x="1084385" y="1787728"/>
            <a:ext cx="10363200" cy="1193800"/>
          </a:xfrm>
          <a:prstGeom prst="rect">
            <a:avLst/>
          </a:prstGeom>
        </p:spPr>
      </p:pic>
      <p:pic>
        <p:nvPicPr>
          <p:cNvPr id="13" name="Picture 12">
            <a:extLst>
              <a:ext uri="{FF2B5EF4-FFF2-40B4-BE49-F238E27FC236}">
                <a16:creationId xmlns:a16="http://schemas.microsoft.com/office/drawing/2014/main" id="{FA8B83B3-077F-1349-805F-69F4D10C7A6A}"/>
              </a:ext>
            </a:extLst>
          </p:cNvPr>
          <p:cNvPicPr>
            <a:picLocks noChangeAspect="1"/>
          </p:cNvPicPr>
          <p:nvPr userDrawn="1"/>
        </p:nvPicPr>
        <p:blipFill>
          <a:blip r:embed="rId4"/>
          <a:stretch>
            <a:fillRect/>
          </a:stretch>
        </p:blipFill>
        <p:spPr>
          <a:xfrm>
            <a:off x="1084385" y="3126664"/>
            <a:ext cx="10363200" cy="1193800"/>
          </a:xfrm>
          <a:prstGeom prst="rect">
            <a:avLst/>
          </a:prstGeom>
        </p:spPr>
      </p:pic>
      <p:pic>
        <p:nvPicPr>
          <p:cNvPr id="14" name="Picture 13">
            <a:extLst>
              <a:ext uri="{FF2B5EF4-FFF2-40B4-BE49-F238E27FC236}">
                <a16:creationId xmlns:a16="http://schemas.microsoft.com/office/drawing/2014/main" id="{BA6009BF-B0D6-084F-A4EA-DE90C24EDAD8}"/>
              </a:ext>
            </a:extLst>
          </p:cNvPr>
          <p:cNvPicPr>
            <a:picLocks noChangeAspect="1"/>
          </p:cNvPicPr>
          <p:nvPr userDrawn="1"/>
        </p:nvPicPr>
        <p:blipFill>
          <a:blip r:embed="rId5"/>
          <a:stretch>
            <a:fillRect/>
          </a:stretch>
        </p:blipFill>
        <p:spPr>
          <a:xfrm>
            <a:off x="1084385" y="4465600"/>
            <a:ext cx="10363200" cy="1168400"/>
          </a:xfrm>
          <a:prstGeom prst="rect">
            <a:avLst/>
          </a:prstGeom>
        </p:spPr>
      </p:pic>
      <p:sp>
        <p:nvSpPr>
          <p:cNvPr id="15" name="Content Placeholder 2">
            <a:extLst>
              <a:ext uri="{FF2B5EF4-FFF2-40B4-BE49-F238E27FC236}">
                <a16:creationId xmlns:a16="http://schemas.microsoft.com/office/drawing/2014/main" id="{81B3A22F-3A80-7649-BB39-119210C56ED8}"/>
              </a:ext>
            </a:extLst>
          </p:cNvPr>
          <p:cNvSpPr>
            <a:spLocks noGrp="1"/>
          </p:cNvSpPr>
          <p:nvPr>
            <p:ph idx="1" hasCustomPrompt="1"/>
          </p:nvPr>
        </p:nvSpPr>
        <p:spPr>
          <a:xfrm>
            <a:off x="1125416" y="1852243"/>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16" name="Content Placeholder 2">
            <a:extLst>
              <a:ext uri="{FF2B5EF4-FFF2-40B4-BE49-F238E27FC236}">
                <a16:creationId xmlns:a16="http://schemas.microsoft.com/office/drawing/2014/main" id="{2E156331-2075-C04B-84C0-D9F072D7F291}"/>
              </a:ext>
            </a:extLst>
          </p:cNvPr>
          <p:cNvSpPr>
            <a:spLocks noGrp="1"/>
          </p:cNvSpPr>
          <p:nvPr>
            <p:ph idx="13" hasCustomPrompt="1"/>
          </p:nvPr>
        </p:nvSpPr>
        <p:spPr>
          <a:xfrm>
            <a:off x="1125415" y="3191178"/>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
        <p:nvSpPr>
          <p:cNvPr id="21" name="Content Placeholder 2">
            <a:extLst>
              <a:ext uri="{FF2B5EF4-FFF2-40B4-BE49-F238E27FC236}">
                <a16:creationId xmlns:a16="http://schemas.microsoft.com/office/drawing/2014/main" id="{3136DBAC-4045-5448-8F0D-2C7971126E8A}"/>
              </a:ext>
            </a:extLst>
          </p:cNvPr>
          <p:cNvSpPr>
            <a:spLocks noGrp="1"/>
          </p:cNvSpPr>
          <p:nvPr>
            <p:ph idx="14" hasCustomPrompt="1"/>
          </p:nvPr>
        </p:nvSpPr>
        <p:spPr>
          <a:xfrm>
            <a:off x="1125415" y="4485157"/>
            <a:ext cx="10275277" cy="1129286"/>
          </a:xfrm>
        </p:spPr>
        <p:txBody>
          <a:bodyPr>
            <a:normAutofit/>
          </a:bodyPr>
          <a:lstStyle>
            <a:lvl1pPr marL="0" indent="0">
              <a:buFontTx/>
              <a:buNone/>
              <a:defRPr sz="2000" b="1">
                <a:solidFill>
                  <a:srgbClr val="FEFFFE"/>
                </a:solidFill>
                <a:latin typeface="Montserrat" pitchFamily="2" charset="77"/>
              </a:defRPr>
            </a:lvl1pPr>
            <a:lvl2pPr marL="457200" indent="0">
              <a:buFontTx/>
              <a:buNone/>
              <a:defRPr sz="2000">
                <a:solidFill>
                  <a:schemeClr val="bg1"/>
                </a:solidFill>
                <a:latin typeface="Montserrat" pitchFamily="2" charset="77"/>
              </a:defRPr>
            </a:lvl2pPr>
            <a:lvl3pPr marL="914400" indent="0">
              <a:buFontTx/>
              <a:buNone/>
              <a:defRPr sz="1800">
                <a:solidFill>
                  <a:schemeClr val="bg1"/>
                </a:solidFill>
                <a:latin typeface="Montserrat" pitchFamily="2" charset="77"/>
              </a:defRPr>
            </a:lvl3pPr>
            <a:lvl4pPr marL="1371600" indent="0">
              <a:buFontTx/>
              <a:buNone/>
              <a:defRPr sz="1600">
                <a:solidFill>
                  <a:schemeClr val="bg1"/>
                </a:solidFill>
                <a:latin typeface="Montserrat" pitchFamily="2" charset="77"/>
              </a:defRPr>
            </a:lvl4pPr>
            <a:lvl5pPr marL="1828800" indent="0">
              <a:buFontTx/>
              <a:buNone/>
              <a:defRPr sz="1400">
                <a:solidFill>
                  <a:schemeClr val="bg1"/>
                </a:solidFill>
                <a:latin typeface="Montserrat" pitchFamily="2" charset="77"/>
              </a:defRPr>
            </a:lvl5pPr>
          </a:lstStyle>
          <a:p>
            <a:pPr lvl="0"/>
            <a:r>
              <a:rPr lang="en-US"/>
              <a:t>Click to edit text styles</a:t>
            </a:r>
          </a:p>
        </p:txBody>
      </p:sp>
    </p:spTree>
    <p:extLst>
      <p:ext uri="{BB962C8B-B14F-4D97-AF65-F5344CB8AC3E}">
        <p14:creationId xmlns:p14="http://schemas.microsoft.com/office/powerpoint/2010/main" val="164876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C9A3B7-ABA2-6D44-ACC8-33AA6516C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94630B-4C37-3248-ADC0-506509684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399F35-4EDF-3548-832A-3A95173B94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26889-90C5-1E43-ABDA-74BF48011C89}" type="datetime1">
              <a:rPr lang="en-CA" smtClean="0"/>
              <a:t>2022-11-01</a:t>
            </a:fld>
            <a:endParaRPr lang="en-US"/>
          </a:p>
        </p:txBody>
      </p:sp>
      <p:sp>
        <p:nvSpPr>
          <p:cNvPr id="5" name="Footer Placeholder 4">
            <a:extLst>
              <a:ext uri="{FF2B5EF4-FFF2-40B4-BE49-F238E27FC236}">
                <a16:creationId xmlns:a16="http://schemas.microsoft.com/office/drawing/2014/main" id="{5FE514B7-2A32-B94A-8DEE-F431B01321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0EC6C-CB3A-2348-B5F3-1CBCCC0C6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2F12A-E773-6344-8602-31C2DEEE88BD}" type="slidenum">
              <a:rPr lang="en-US" smtClean="0"/>
              <a:t>‹#›</a:t>
            </a:fld>
            <a:endParaRPr lang="en-US"/>
          </a:p>
        </p:txBody>
      </p:sp>
    </p:spTree>
    <p:extLst>
      <p:ext uri="{BB962C8B-B14F-4D97-AF65-F5344CB8AC3E}">
        <p14:creationId xmlns:p14="http://schemas.microsoft.com/office/powerpoint/2010/main" val="821443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51" r:id="rId4"/>
    <p:sldLayoutId id="2147483660" r:id="rId5"/>
    <p:sldLayoutId id="2147483665" r:id="rId6"/>
    <p:sldLayoutId id="2147483661" r:id="rId7"/>
    <p:sldLayoutId id="2147483662" r:id="rId8"/>
    <p:sldLayoutId id="2147483663" r:id="rId9"/>
    <p:sldLayoutId id="2147483666" r:id="rId10"/>
    <p:sldLayoutId id="2147483664" r:id="rId11"/>
    <p:sldLayoutId id="2147483667" r:id="rId12"/>
    <p:sldLayoutId id="2147483668" r:id="rId13"/>
    <p:sldLayoutId id="2147483669" r:id="rId14"/>
    <p:sldLayoutId id="214748367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partnershipagainstcancer.ca/topics/cervical-cancer-screening-in-canada-2021-2022/summar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cancercareontario.ca/en/system/files_force/derivative/OCSPScreeningGuidelines.p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cancercareontario.ca/en/system/files_force/derivative/OCSPScreeningGuidelines.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cancercareontario.ca/en/system/files_force/derivative/OCSPScreeningGuidelines.pdf"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cancercare.mb.ca/screening/cervix#clinics"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cancercare.mb.ca/screening/cervix#clinic"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cancercareontario.ca/en/guidelines-advice/types-of-cancer/61546"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1F3F74-244B-1044-A856-19B7B3C37F12}"/>
              </a:ext>
            </a:extLst>
          </p:cNvPr>
          <p:cNvSpPr txBox="1">
            <a:spLocks/>
          </p:cNvSpPr>
          <p:nvPr/>
        </p:nvSpPr>
        <p:spPr>
          <a:xfrm>
            <a:off x="1524000" y="2727977"/>
            <a:ext cx="9952892" cy="178244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4800"/>
              </a:lnSpc>
            </a:pPr>
            <a:endParaRPr lang="en-US" sz="4800" dirty="0">
              <a:solidFill>
                <a:srgbClr val="FEFFFE"/>
              </a:solidFill>
              <a:latin typeface="ITC New Baskerville" pitchFamily="50" charset="0"/>
            </a:endParaRPr>
          </a:p>
          <a:p>
            <a:pPr algn="l">
              <a:lnSpc>
                <a:spcPts val="4800"/>
              </a:lnSpc>
            </a:pPr>
            <a:endParaRPr lang="en-US" sz="4800" dirty="0">
              <a:solidFill>
                <a:srgbClr val="FEFFFE"/>
              </a:solidFill>
              <a:latin typeface="ITC New Baskerville" pitchFamily="50" charset="0"/>
            </a:endParaRPr>
          </a:p>
          <a:p>
            <a:pPr algn="l">
              <a:lnSpc>
                <a:spcPts val="4800"/>
              </a:lnSpc>
            </a:pPr>
            <a:endParaRPr lang="en-US" sz="4800" dirty="0">
              <a:solidFill>
                <a:srgbClr val="FEFFFE"/>
              </a:solidFill>
              <a:latin typeface="ITC New Baskerville" pitchFamily="50" charset="0"/>
            </a:endParaRPr>
          </a:p>
          <a:p>
            <a:pPr algn="l">
              <a:lnSpc>
                <a:spcPts val="4800"/>
              </a:lnSpc>
            </a:pPr>
            <a:endParaRPr lang="en-US" sz="4800" dirty="0">
              <a:solidFill>
                <a:srgbClr val="FEFFFE"/>
              </a:solidFill>
              <a:latin typeface="ITC New Baskerville" pitchFamily="50" charset="0"/>
            </a:endParaRPr>
          </a:p>
          <a:p>
            <a:pPr algn="l">
              <a:lnSpc>
                <a:spcPts val="4800"/>
              </a:lnSpc>
            </a:pPr>
            <a:r>
              <a:rPr lang="en-US" sz="4400" dirty="0">
                <a:solidFill>
                  <a:srgbClr val="FEFFFE"/>
                </a:solidFill>
                <a:latin typeface="ITC New Baskerville" pitchFamily="50" charset="0"/>
              </a:rPr>
              <a:t>Cervical Cancer Screening in Canada</a:t>
            </a:r>
          </a:p>
          <a:p>
            <a:pPr algn="l">
              <a:lnSpc>
                <a:spcPts val="4800"/>
              </a:lnSpc>
            </a:pPr>
            <a:r>
              <a:rPr lang="en-US" sz="4400" dirty="0">
                <a:solidFill>
                  <a:srgbClr val="FEFFFE"/>
                </a:solidFill>
                <a:latin typeface="ITC New Baskerville" pitchFamily="50" charset="0"/>
              </a:rPr>
              <a:t>2021/2022</a:t>
            </a:r>
          </a:p>
        </p:txBody>
      </p:sp>
      <p:sp>
        <p:nvSpPr>
          <p:cNvPr id="5" name="Subtitle 2">
            <a:extLst>
              <a:ext uri="{FF2B5EF4-FFF2-40B4-BE49-F238E27FC236}">
                <a16:creationId xmlns:a16="http://schemas.microsoft.com/office/drawing/2014/main" id="{C8C5F1B8-9E0C-5D40-ABBE-DC7807E35077}"/>
              </a:ext>
            </a:extLst>
          </p:cNvPr>
          <p:cNvSpPr txBox="1">
            <a:spLocks/>
          </p:cNvSpPr>
          <p:nvPr/>
        </p:nvSpPr>
        <p:spPr>
          <a:xfrm>
            <a:off x="1524000" y="4410324"/>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cap="all" dirty="0">
                <a:solidFill>
                  <a:srgbClr val="FEFFFE"/>
                </a:solidFill>
                <a:latin typeface="Montserrat" pitchFamily="2" charset="77"/>
              </a:rPr>
              <a:t>Canadian partnership against cancer</a:t>
            </a:r>
          </a:p>
        </p:txBody>
      </p:sp>
      <p:sp>
        <p:nvSpPr>
          <p:cNvPr id="6" name="Subtitle 2">
            <a:extLst>
              <a:ext uri="{FF2B5EF4-FFF2-40B4-BE49-F238E27FC236}">
                <a16:creationId xmlns:a16="http://schemas.microsoft.com/office/drawing/2014/main" id="{94257ED5-BE74-AF4A-B52E-DDCCB7E199C0}"/>
              </a:ext>
            </a:extLst>
          </p:cNvPr>
          <p:cNvSpPr txBox="1">
            <a:spLocks/>
          </p:cNvSpPr>
          <p:nvPr/>
        </p:nvSpPr>
        <p:spPr>
          <a:xfrm>
            <a:off x="9249508" y="6238909"/>
            <a:ext cx="2227384" cy="323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1400" b="1" cap="all">
              <a:solidFill>
                <a:srgbClr val="0070C0"/>
              </a:solidFill>
              <a:latin typeface="Montserrat SemiBold" pitchFamily="2" charset="77"/>
            </a:endParaRPr>
          </a:p>
        </p:txBody>
      </p:sp>
      <p:sp>
        <p:nvSpPr>
          <p:cNvPr id="2" name="TextBox 1">
            <a:extLst>
              <a:ext uri="{FF2B5EF4-FFF2-40B4-BE49-F238E27FC236}">
                <a16:creationId xmlns:a16="http://schemas.microsoft.com/office/drawing/2014/main" id="{50171AE5-CAF5-55DB-53F6-AEFB8A858D08}"/>
              </a:ext>
            </a:extLst>
          </p:cNvPr>
          <p:cNvSpPr txBox="1"/>
          <p:nvPr/>
        </p:nvSpPr>
        <p:spPr>
          <a:xfrm>
            <a:off x="1524000" y="5197151"/>
            <a:ext cx="9769642" cy="1200329"/>
          </a:xfrm>
          <a:prstGeom prst="rect">
            <a:avLst/>
          </a:prstGeom>
          <a:noFill/>
        </p:spPr>
        <p:txBody>
          <a:bodyPr wrap="square" lIns="91440" tIns="45720" rIns="91440" bIns="45720" rtlCol="0" anchor="t">
            <a:spAutoFit/>
          </a:bodyPr>
          <a:lstStyle/>
          <a:p>
            <a:r>
              <a:rPr lang="en-US" dirty="0">
                <a:cs typeface="Times New Roman"/>
              </a:rPr>
              <a:t>Suggested</a:t>
            </a:r>
            <a:r>
              <a:rPr lang="en-US" dirty="0">
                <a:latin typeface="Calibri"/>
                <a:ea typeface="Calibri" panose="020F0502020204030204" pitchFamily="34" charset="0"/>
                <a:cs typeface="Times New Roman"/>
              </a:rPr>
              <a:t> </a:t>
            </a:r>
            <a:r>
              <a:rPr lang="en-US" sz="1800" dirty="0">
                <a:effectLst/>
                <a:latin typeface="Calibri"/>
                <a:ea typeface="Calibri" panose="020F0502020204030204" pitchFamily="34" charset="0"/>
                <a:cs typeface="Times New Roman"/>
              </a:rPr>
              <a:t>citation: Cervical Screening in Canada: 2021/2022 Environmental Scan. Canadian Partnership Against Cancer; 2022. </a:t>
            </a:r>
            <a:r>
              <a:rPr lang="en-US" sz="1800" u="sng" dirty="0">
                <a:solidFill>
                  <a:srgbClr val="0563C1"/>
                </a:solidFill>
                <a:effectLst/>
                <a:latin typeface="Calibri"/>
                <a:ea typeface="Calibri" panose="020F0502020204030204" pitchFamily="34" charset="0"/>
                <a:cs typeface="Times New Roman"/>
                <a:hlinkClick r:id="rId2"/>
              </a:rPr>
              <a:t>https://www.partnershipagainstcancer.ca/topics/cervical-cancer-screening-in-canada-2021-2022/summary/</a:t>
            </a:r>
            <a:r>
              <a:rPr lang="en-US" u="sng" dirty="0">
                <a:solidFill>
                  <a:srgbClr val="0563C1"/>
                </a:solidFill>
                <a:latin typeface="Calibri"/>
                <a:ea typeface="Calibri" panose="020F0502020204030204" pitchFamily="34" charset="0"/>
                <a:cs typeface="Times New Roman"/>
              </a:rPr>
              <a:t> </a:t>
            </a:r>
            <a:endParaRPr lang="en-US" sz="1800" dirty="0">
              <a:effectLst/>
              <a:latin typeface="Calibri"/>
              <a:ea typeface="Calibri" panose="020F0502020204030204" pitchFamily="34" charset="0"/>
              <a:cs typeface="Times New Roman" panose="02020603050405020304" pitchFamily="18" charset="0"/>
            </a:endParaRPr>
          </a:p>
          <a:p>
            <a:r>
              <a:rPr lang="en-US" dirty="0"/>
              <a:t> </a:t>
            </a:r>
          </a:p>
        </p:txBody>
      </p:sp>
    </p:spTree>
    <p:extLst>
      <p:ext uri="{BB962C8B-B14F-4D97-AF65-F5344CB8AC3E}">
        <p14:creationId xmlns:p14="http://schemas.microsoft.com/office/powerpoint/2010/main" val="1442541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602C92-8820-BD6F-1226-4E1A278685AB}"/>
              </a:ext>
            </a:extLst>
          </p:cNvPr>
          <p:cNvSpPr>
            <a:spLocks noGrp="1"/>
          </p:cNvSpPr>
          <p:nvPr>
            <p:ph type="sldNum" sz="quarter" idx="12"/>
          </p:nvPr>
        </p:nvSpPr>
        <p:spPr/>
        <p:txBody>
          <a:bodyPr/>
          <a:lstStyle/>
          <a:p>
            <a:fld id="{D9F2F12A-E773-6344-8602-31C2DEEE88BD}" type="slidenum">
              <a:rPr lang="en-US" smtClean="0"/>
              <a:pPr/>
              <a:t>10</a:t>
            </a:fld>
            <a:endParaRPr lang="en-US"/>
          </a:p>
        </p:txBody>
      </p:sp>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lstStyle/>
          <a:p>
            <a:r>
              <a:rPr lang="en-US"/>
              <a:t>Modalities for cervical screening</a:t>
            </a:r>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en-US" dirty="0"/>
              <a:t>Modalities for cervical cancer screening</a:t>
            </a:r>
          </a:p>
          <a:p>
            <a:r>
              <a:rPr lang="en-US" dirty="0"/>
              <a:t>HPV testing</a:t>
            </a:r>
          </a:p>
          <a:p>
            <a:r>
              <a:rPr lang="en-US" dirty="0"/>
              <a:t>Access without a primary care provider</a:t>
            </a:r>
          </a:p>
        </p:txBody>
      </p:sp>
    </p:spTree>
    <p:extLst>
      <p:ext uri="{BB962C8B-B14F-4D97-AF65-F5344CB8AC3E}">
        <p14:creationId xmlns:p14="http://schemas.microsoft.com/office/powerpoint/2010/main" val="176271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697117" y="359777"/>
            <a:ext cx="10380786" cy="752842"/>
          </a:xfrm>
        </p:spPr>
        <p:txBody>
          <a:bodyPr>
            <a:normAutofit/>
          </a:bodyPr>
          <a:lstStyle/>
          <a:p>
            <a:r>
              <a:rPr lang="en-US" sz="1600" dirty="0"/>
              <a:t>Primary Cervical Screening Test Used</a:t>
            </a:r>
          </a:p>
        </p:txBody>
      </p:sp>
      <p:sp>
        <p:nvSpPr>
          <p:cNvPr id="12" name="TextBox 11">
            <a:extLst>
              <a:ext uri="{FF2B5EF4-FFF2-40B4-BE49-F238E27FC236}">
                <a16:creationId xmlns:a16="http://schemas.microsoft.com/office/drawing/2014/main" id="{E2664A72-D48A-6F88-B084-9CCF9C07DCDC}"/>
              </a:ext>
            </a:extLst>
          </p:cNvPr>
          <p:cNvSpPr txBox="1"/>
          <p:nvPr/>
        </p:nvSpPr>
        <p:spPr>
          <a:xfrm>
            <a:off x="697117" y="5919218"/>
            <a:ext cx="10219983" cy="579005"/>
          </a:xfrm>
          <a:prstGeom prst="rect">
            <a:avLst/>
          </a:prstGeom>
          <a:noFill/>
        </p:spPr>
        <p:txBody>
          <a:bodyPr wrap="square">
            <a:spAutoFit/>
          </a:bodyPr>
          <a:lstStyle/>
          <a:p>
            <a:pPr marL="0" marR="0">
              <a:lnSpc>
                <a:spcPct val="107000"/>
              </a:lnSpc>
              <a:spcBef>
                <a:spcPts val="300"/>
              </a:spcBef>
              <a:spcAft>
                <a:spcPts val="800"/>
              </a:spcAft>
            </a:pPr>
            <a:r>
              <a:rPr lang="en-US" sz="1000" dirty="0">
                <a:solidFill>
                  <a:schemeClr val="bg1"/>
                </a:solidFill>
                <a:latin typeface="Calibri" panose="020F0502020204030204" pitchFamily="34" charset="0"/>
                <a:ea typeface="Yu Mincho" panose="02020400000000000000" pitchFamily="18" charset="-128"/>
                <a:cs typeface="Arial" panose="020B0604020202020204" pitchFamily="34" charset="0"/>
              </a:rPr>
              <a:t>YT: </a:t>
            </a:r>
            <a:r>
              <a:rPr lang="en-US" sz="10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*YT using conventional cytology; plan to move to liquid-based cytology using 2014 Bethesda Cervical Cytology Atlas</a:t>
            </a:r>
            <a:br>
              <a:rPr lang="en-US" sz="10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br>
            <a:r>
              <a:rPr lang="en-US" sz="10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ON: ^A small number of labs use conventional cytology</a:t>
            </a:r>
            <a:br>
              <a:rPr lang="en-US" sz="10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br>
            <a:r>
              <a:rPr lang="en-US" sz="10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NS: ~One lab uses liquid-based cytology for </a:t>
            </a:r>
            <a:r>
              <a:rPr lang="en-US" sz="1000" dirty="0" err="1">
                <a:solidFill>
                  <a:schemeClr val="bg1"/>
                </a:solidFill>
                <a:effectLst/>
                <a:latin typeface="Calibri" panose="020F0502020204030204" pitchFamily="34" charset="0"/>
                <a:ea typeface="Yu Mincho" panose="02020400000000000000" pitchFamily="18" charset="-128"/>
                <a:cs typeface="Arial" panose="020B0604020202020204" pitchFamily="34" charset="0"/>
              </a:rPr>
              <a:t>Paps</a:t>
            </a:r>
            <a:r>
              <a:rPr lang="en-US" sz="10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 done on-site at the hospital</a:t>
            </a:r>
          </a:p>
        </p:txBody>
      </p:sp>
      <p:graphicFrame>
        <p:nvGraphicFramePr>
          <p:cNvPr id="3" name="Table 2">
            <a:extLst>
              <a:ext uri="{FF2B5EF4-FFF2-40B4-BE49-F238E27FC236}">
                <a16:creationId xmlns:a16="http://schemas.microsoft.com/office/drawing/2014/main" id="{00FEAB1E-8AF9-5A9E-98E0-9F1DB4D07E05}"/>
              </a:ext>
            </a:extLst>
          </p:cNvPr>
          <p:cNvGraphicFramePr>
            <a:graphicFrameLocks noGrp="1"/>
          </p:cNvGraphicFramePr>
          <p:nvPr>
            <p:extLst>
              <p:ext uri="{D42A27DB-BD31-4B8C-83A1-F6EECF244321}">
                <p14:modId xmlns:p14="http://schemas.microsoft.com/office/powerpoint/2010/main" val="3434552309"/>
              </p:ext>
            </p:extLst>
          </p:nvPr>
        </p:nvGraphicFramePr>
        <p:xfrm>
          <a:off x="756744" y="1016876"/>
          <a:ext cx="10689022" cy="4792714"/>
        </p:xfrm>
        <a:graphic>
          <a:graphicData uri="http://schemas.openxmlformats.org/drawingml/2006/table">
            <a:tbl>
              <a:tblPr firstRow="1" firstCol="1"/>
              <a:tblGrid>
                <a:gridCol w="962012">
                  <a:extLst>
                    <a:ext uri="{9D8B030D-6E8A-4147-A177-3AD203B41FA5}">
                      <a16:colId xmlns:a16="http://schemas.microsoft.com/office/drawing/2014/main" val="531863197"/>
                    </a:ext>
                  </a:extLst>
                </a:gridCol>
                <a:gridCol w="1128761">
                  <a:extLst>
                    <a:ext uri="{9D8B030D-6E8A-4147-A177-3AD203B41FA5}">
                      <a16:colId xmlns:a16="http://schemas.microsoft.com/office/drawing/2014/main" val="831350780"/>
                    </a:ext>
                  </a:extLst>
                </a:gridCol>
                <a:gridCol w="1387435">
                  <a:extLst>
                    <a:ext uri="{9D8B030D-6E8A-4147-A177-3AD203B41FA5}">
                      <a16:colId xmlns:a16="http://schemas.microsoft.com/office/drawing/2014/main" val="434009091"/>
                    </a:ext>
                  </a:extLst>
                </a:gridCol>
                <a:gridCol w="1387435">
                  <a:extLst>
                    <a:ext uri="{9D8B030D-6E8A-4147-A177-3AD203B41FA5}">
                      <a16:colId xmlns:a16="http://schemas.microsoft.com/office/drawing/2014/main" val="2829612844"/>
                    </a:ext>
                  </a:extLst>
                </a:gridCol>
                <a:gridCol w="5823379">
                  <a:extLst>
                    <a:ext uri="{9D8B030D-6E8A-4147-A177-3AD203B41FA5}">
                      <a16:colId xmlns:a16="http://schemas.microsoft.com/office/drawing/2014/main" val="1114963275"/>
                    </a:ext>
                  </a:extLst>
                </a:gridCol>
              </a:tblGrid>
              <a:tr h="1177440">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HPV Testing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Pap Testing/Cytology:</a:t>
                      </a: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Conventional cytology</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720"/>
                        </a:spcBef>
                        <a:spcAft>
                          <a:spcPts val="720"/>
                        </a:spcAft>
                        <a:tabLst>
                          <a:tab pos="5280025" algn="l"/>
                        </a:tabLst>
                      </a:pPr>
                      <a:r>
                        <a:rPr lang="en-US" sz="1000" b="1" dirty="0">
                          <a:solidFill>
                            <a:srgbClr val="FFFFFF"/>
                          </a:solidFill>
                          <a:effectLst/>
                          <a:latin typeface="Montserrat" panose="00000500000000000000" pitchFamily="2"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Pap Testing/Cytology: Liquid-based cytology</a:t>
                      </a:r>
                      <a:endParaRPr lang="en-US" sz="110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Reporting system for standardized cervical cytology reporting</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3935348562"/>
                  </a:ext>
                </a:extLst>
              </a:tr>
              <a:tr h="278098">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YT*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Montserrat" panose="00000500000000000000" pitchFamily="2"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Montserrat" panose="00000500000000000000" pitchFamily="2"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2014 Bethesda Cervical Cytology Atlas</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444546748"/>
                  </a:ext>
                </a:extLst>
              </a:tr>
              <a:tr h="278098">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NT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2014 Bethesda Cervical Cytology Atlas</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570294705"/>
                  </a:ext>
                </a:extLst>
              </a:tr>
              <a:tr h="278098">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NU</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Montserrat" panose="00000500000000000000" pitchFamily="2"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Montserrat" panose="00000500000000000000" pitchFamily="2"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3</a:t>
                      </a:r>
                      <a:r>
                        <a:rPr lang="en-US" sz="1000" baseline="30000" dirty="0">
                          <a:solidFill>
                            <a:srgbClr val="262626"/>
                          </a:solidFill>
                          <a:effectLst/>
                          <a:latin typeface="Montserrat" panose="00000500000000000000" pitchFamily="2" charset="0"/>
                          <a:ea typeface="Calibri" panose="020F0502020204030204" pitchFamily="34" charset="0"/>
                          <a:cs typeface="Calibri" panose="020F0502020204030204" pitchFamily="34" charset="0"/>
                        </a:rPr>
                        <a:t>rd</a:t>
                      </a: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Edition Bethesda System for Reporting Cervical Cytology (2015)</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764932"/>
                  </a:ext>
                </a:extLst>
              </a:tr>
              <a:tr h="278098">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BC</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2014 Bethesda Cervical Cytology Atlas</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918893077"/>
                  </a:ext>
                </a:extLst>
              </a:tr>
              <a:tr h="278098">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AB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(2009)</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2014 Bethesda Cervical Cytology Atlas</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849776348"/>
                  </a:ext>
                </a:extLst>
              </a:tr>
              <a:tr h="278098">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SK</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2014 Bethesda Cervical Cytology Atlas</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969211659"/>
                  </a:ext>
                </a:extLst>
              </a:tr>
              <a:tr h="278098">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MB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(2014)</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2014 Bethesda Cervical Cytology Atlas</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459426448"/>
                  </a:ext>
                </a:extLst>
              </a:tr>
              <a:tr h="278098">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ON</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2014 Bethesda Cervical Cytology Atlas</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397330779"/>
                  </a:ext>
                </a:extLst>
              </a:tr>
              <a:tr h="278098">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QC</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Standardized reports are currently under development and not yet available to clinicians</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622235342"/>
                  </a:ext>
                </a:extLst>
              </a:tr>
              <a:tr h="278098">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2001 and 2014 Bethesda Cervical Cytology Atlas</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14064385"/>
                  </a:ext>
                </a:extLst>
              </a:tr>
              <a:tr h="278098">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NS</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1000" baseline="30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2014 Bethesda Cervical Cytology Atlas</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089284889"/>
                  </a:ext>
                </a:extLst>
              </a:tr>
              <a:tr h="278098">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PE</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2014 Bethesda Cervical Cytology Atlas</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32859818"/>
                  </a:ext>
                </a:extLst>
              </a:tr>
              <a:tr h="278098">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NL</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720"/>
                        </a:spcBef>
                        <a:spcAft>
                          <a:spcPts val="72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(2008)</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2014 Bethesda Cervical Cytology Atlas</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720317650"/>
                  </a:ext>
                </a:extLst>
              </a:tr>
            </a:tbl>
          </a:graphicData>
        </a:graphic>
      </p:graphicFrame>
    </p:spTree>
    <p:extLst>
      <p:ext uri="{BB962C8B-B14F-4D97-AF65-F5344CB8AC3E}">
        <p14:creationId xmlns:p14="http://schemas.microsoft.com/office/powerpoint/2010/main" val="35157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436985" y="368239"/>
            <a:ext cx="10380786" cy="752842"/>
          </a:xfrm>
        </p:spPr>
        <p:txBody>
          <a:bodyPr>
            <a:normAutofit/>
          </a:bodyPr>
          <a:lstStyle/>
          <a:p>
            <a:r>
              <a:rPr lang="en-US" sz="1600"/>
              <a:t>Status of HPV Primary Screening Implementation</a:t>
            </a:r>
          </a:p>
        </p:txBody>
      </p:sp>
      <p:sp>
        <p:nvSpPr>
          <p:cNvPr id="12" name="TextBox 11">
            <a:extLst>
              <a:ext uri="{FF2B5EF4-FFF2-40B4-BE49-F238E27FC236}">
                <a16:creationId xmlns:a16="http://schemas.microsoft.com/office/drawing/2014/main" id="{E2664A72-D48A-6F88-B084-9CCF9C07DCDC}"/>
              </a:ext>
            </a:extLst>
          </p:cNvPr>
          <p:cNvSpPr txBox="1"/>
          <p:nvPr/>
        </p:nvSpPr>
        <p:spPr>
          <a:xfrm>
            <a:off x="436985" y="5541575"/>
            <a:ext cx="10219983" cy="414344"/>
          </a:xfrm>
          <a:prstGeom prst="rect">
            <a:avLst/>
          </a:prstGeom>
          <a:noFill/>
        </p:spPr>
        <p:txBody>
          <a:bodyPr wrap="square">
            <a:spAutoFit/>
          </a:bodyPr>
          <a:lstStyle/>
          <a:p>
            <a:pPr marL="0" marR="0">
              <a:lnSpc>
                <a:spcPct val="107000"/>
              </a:lnSpc>
              <a:spcBef>
                <a:spcPts val="300"/>
              </a:spcBef>
              <a:spcAft>
                <a:spcPts val="800"/>
              </a:spcAft>
            </a:pPr>
            <a:r>
              <a:rPr lang="en-US" sz="1000">
                <a:solidFill>
                  <a:schemeClr val="bg1"/>
                </a:solidFill>
                <a:effectLst/>
                <a:latin typeface="Calibri" panose="020F0502020204030204" pitchFamily="34" charset="0"/>
                <a:ea typeface="Yu Mincho" panose="02020400000000000000" pitchFamily="18" charset="-128"/>
                <a:cs typeface="Arial" panose="020B0604020202020204" pitchFamily="34" charset="0"/>
              </a:rPr>
              <a:t>NB:* As of August 2021, the NBCN has initiated the project to assess the feasibility and provide recommendations towards implementation of HPV self-sampling for the New Brunswick Cervical Cancer Program.</a:t>
            </a:r>
          </a:p>
        </p:txBody>
      </p:sp>
      <p:graphicFrame>
        <p:nvGraphicFramePr>
          <p:cNvPr id="6" name="Table 5">
            <a:extLst>
              <a:ext uri="{FF2B5EF4-FFF2-40B4-BE49-F238E27FC236}">
                <a16:creationId xmlns:a16="http://schemas.microsoft.com/office/drawing/2014/main" id="{86675F12-25CB-A07D-55B7-10F54579C7CC}"/>
              </a:ext>
            </a:extLst>
          </p:cNvPr>
          <p:cNvGraphicFramePr>
            <a:graphicFrameLocks noGrp="1"/>
          </p:cNvGraphicFramePr>
          <p:nvPr>
            <p:extLst>
              <p:ext uri="{D42A27DB-BD31-4B8C-83A1-F6EECF244321}">
                <p14:modId xmlns:p14="http://schemas.microsoft.com/office/powerpoint/2010/main" val="1168547220"/>
              </p:ext>
            </p:extLst>
          </p:nvPr>
        </p:nvGraphicFramePr>
        <p:xfrm>
          <a:off x="436985" y="1018393"/>
          <a:ext cx="11000898" cy="4523182"/>
        </p:xfrm>
        <a:graphic>
          <a:graphicData uri="http://schemas.openxmlformats.org/drawingml/2006/table">
            <a:tbl>
              <a:tblPr firstRow="1" firstCol="1" bandRow="1"/>
              <a:tblGrid>
                <a:gridCol w="900129">
                  <a:extLst>
                    <a:ext uri="{9D8B030D-6E8A-4147-A177-3AD203B41FA5}">
                      <a16:colId xmlns:a16="http://schemas.microsoft.com/office/drawing/2014/main" val="894030193"/>
                    </a:ext>
                  </a:extLst>
                </a:gridCol>
                <a:gridCol w="1671816">
                  <a:extLst>
                    <a:ext uri="{9D8B030D-6E8A-4147-A177-3AD203B41FA5}">
                      <a16:colId xmlns:a16="http://schemas.microsoft.com/office/drawing/2014/main" val="2723029985"/>
                    </a:ext>
                  </a:extLst>
                </a:gridCol>
                <a:gridCol w="1612218">
                  <a:extLst>
                    <a:ext uri="{9D8B030D-6E8A-4147-A177-3AD203B41FA5}">
                      <a16:colId xmlns:a16="http://schemas.microsoft.com/office/drawing/2014/main" val="2678094203"/>
                    </a:ext>
                  </a:extLst>
                </a:gridCol>
                <a:gridCol w="1395407">
                  <a:extLst>
                    <a:ext uri="{9D8B030D-6E8A-4147-A177-3AD203B41FA5}">
                      <a16:colId xmlns:a16="http://schemas.microsoft.com/office/drawing/2014/main" val="12586884"/>
                    </a:ext>
                  </a:extLst>
                </a:gridCol>
                <a:gridCol w="1517684">
                  <a:extLst>
                    <a:ext uri="{9D8B030D-6E8A-4147-A177-3AD203B41FA5}">
                      <a16:colId xmlns:a16="http://schemas.microsoft.com/office/drawing/2014/main" val="1109791972"/>
                    </a:ext>
                  </a:extLst>
                </a:gridCol>
                <a:gridCol w="1607080">
                  <a:extLst>
                    <a:ext uri="{9D8B030D-6E8A-4147-A177-3AD203B41FA5}">
                      <a16:colId xmlns:a16="http://schemas.microsoft.com/office/drawing/2014/main" val="3121601600"/>
                    </a:ext>
                  </a:extLst>
                </a:gridCol>
                <a:gridCol w="2296564">
                  <a:extLst>
                    <a:ext uri="{9D8B030D-6E8A-4147-A177-3AD203B41FA5}">
                      <a16:colId xmlns:a16="http://schemas.microsoft.com/office/drawing/2014/main" val="4226564176"/>
                    </a:ext>
                  </a:extLst>
                </a:gridCol>
              </a:tblGrid>
              <a:tr h="1092404">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No current HPV primary screening activities</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Planning for implementation</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Piloting</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Partially implemented</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Jurisdiction-wide  Implemented</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Plans to implement self-sampling to facilitate HPV primary screening implementation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extLst>
                  <a:ext uri="{0D108BD9-81ED-4DB2-BD59-A6C34878D82A}">
                    <a16:rowId xmlns:a16="http://schemas.microsoft.com/office/drawing/2014/main" val="3583400128"/>
                  </a:ext>
                </a:extLst>
              </a:tr>
              <a:tr h="263906">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YT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dirty="0">
                          <a:solidFill>
                            <a:srgbClr val="000000"/>
                          </a:solidFill>
                          <a:effectLst/>
                          <a:latin typeface="Segoe UI Symbol" panose="020B0502040204020203"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effectLst/>
                          <a:latin typeface="Segoe UI Symbol" panose="020B0502040204020203"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774061426"/>
                  </a:ext>
                </a:extLst>
              </a:tr>
              <a:tr h="263906">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Segoe UI Symbol" panose="020B0502040204020203" pitchFamily="34" charset="0"/>
                          <a:ea typeface="Calibri" panose="020F0502020204030204" pitchFamily="34" charset="0"/>
                          <a:cs typeface="Calibri" panose="020F0502020204030204"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rgbClr val="262626"/>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1132702811"/>
                  </a:ext>
                </a:extLst>
              </a:tr>
              <a:tr h="263906">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NU</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000000"/>
                          </a:solidFill>
                          <a:effectLst/>
                          <a:latin typeface="Segoe UI Symbol" panose="020B0502040204020203"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rgbClr val="262626"/>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2476281060"/>
                  </a:ext>
                </a:extLst>
              </a:tr>
              <a:tr h="263906">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BC</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Segoe UI Symbol" panose="020B0502040204020203"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rgbClr val="262626"/>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Segoe UI Symbol" panose="020B0502040204020203" pitchFamily="34" charset="0"/>
                          <a:ea typeface="Calibri" panose="020F0502020204030204" pitchFamily="34" charset="0"/>
                          <a:cs typeface="Calibri" panose="020F0502020204030204"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44978662"/>
                  </a:ext>
                </a:extLst>
              </a:tr>
              <a:tr h="263906">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AB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Calibri" panose="020F0502020204030204"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rgbClr val="262626"/>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1272266803"/>
                  </a:ext>
                </a:extLst>
              </a:tr>
              <a:tr h="263906">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SK</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Segoe UI Symbol" panose="020B0502040204020203"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rgbClr val="262626"/>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1819446801"/>
                  </a:ext>
                </a:extLst>
              </a:tr>
              <a:tr h="263906">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MB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Calibri" panose="020F0502020204030204"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dirty="0">
                          <a:solidFill>
                            <a:srgbClr val="262626"/>
                          </a:solidFill>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4076803386"/>
                  </a:ext>
                </a:extLst>
              </a:tr>
              <a:tr h="263906">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ON</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Segoe UI Symbol" panose="020B0502040204020203" pitchFamily="34" charset="0"/>
                          <a:ea typeface="Calibri" panose="020F0502020204030204" pitchFamily="34" charset="0"/>
                          <a:cs typeface="Calibri" panose="020F0502020204030204"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dirty="0">
                          <a:solidFill>
                            <a:srgbClr val="262626"/>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295691416"/>
                  </a:ext>
                </a:extLst>
              </a:tr>
              <a:tr h="263906">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QC</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Calibri" panose="020F0502020204030204"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effectLst/>
                          <a:latin typeface="Segoe UI Symbol" panose="020B0502040204020203"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4111362840"/>
                  </a:ext>
                </a:extLst>
              </a:tr>
              <a:tr h="263906">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120650" algn="l"/>
                          <a:tab pos="828675" algn="ctr"/>
                          <a:tab pos="5280025" algn="l"/>
                        </a:tabLst>
                      </a:pPr>
                      <a:r>
                        <a:rPr lang="en-US" sz="1000">
                          <a:solidFill>
                            <a:srgbClr val="262626"/>
                          </a:solidFill>
                          <a:effectLst/>
                          <a:latin typeface="Segoe UI Symbol" panose="020B0502040204020203" pitchFamily="34" charset="0"/>
                          <a:ea typeface="Calibri" panose="020F0502020204030204" pitchFamily="34" charset="0"/>
                          <a:cs typeface="Calibri" panose="020F0502020204030204"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rgbClr val="262626"/>
                          </a:solidFill>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Segoe UI Symbol" panose="020B0502040204020203" pitchFamily="34" charset="0"/>
                          <a:ea typeface="Calibri" panose="020F0502020204030204" pitchFamily="34" charset="0"/>
                          <a:cs typeface="Calibri" panose="020F0502020204030204"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4129789244"/>
                  </a:ext>
                </a:extLst>
              </a:tr>
              <a:tr h="263906">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NS</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Calibri" panose="020F0502020204030204"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effectLst/>
                          <a:latin typeface="Segoe UI Symbol" panose="020B0502040204020203"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1075527163"/>
                  </a:ext>
                </a:extLst>
              </a:tr>
              <a:tr h="263906">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PE</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Segoe UI Symbol" panose="020B0502040204020203" pitchFamily="34" charset="0"/>
                          <a:ea typeface="Calibri" panose="020F0502020204030204" pitchFamily="34" charset="0"/>
                          <a:cs typeface="Calibri" panose="020F0502020204030204"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rgbClr val="262626"/>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3875854279"/>
                  </a:ext>
                </a:extLst>
              </a:tr>
              <a:tr h="263906">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NL</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Segoe UI Symbol" panose="020B0502040204020203" pitchFamily="34" charset="0"/>
                          <a:ea typeface="Calibri" panose="020F0502020204030204" pitchFamily="34" charset="0"/>
                          <a:cs typeface="Calibri" panose="020F0502020204030204" pitchFamily="34" charset="0"/>
                        </a:rPr>
                        <a: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720"/>
                        </a:spcAft>
                      </a:pPr>
                      <a:r>
                        <a:rPr lang="en-US" sz="1000">
                          <a:solidFill>
                            <a:srgbClr val="262626"/>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F8F8F8"/>
                    </a:solidFill>
                  </a:tcPr>
                </a:tc>
                <a:extLst>
                  <a:ext uri="{0D108BD9-81ED-4DB2-BD59-A6C34878D82A}">
                    <a16:rowId xmlns:a16="http://schemas.microsoft.com/office/drawing/2014/main" val="3690156008"/>
                  </a:ext>
                </a:extLst>
              </a:tr>
            </a:tbl>
          </a:graphicData>
        </a:graphic>
      </p:graphicFrame>
    </p:spTree>
    <p:extLst>
      <p:ext uri="{BB962C8B-B14F-4D97-AF65-F5344CB8AC3E}">
        <p14:creationId xmlns:p14="http://schemas.microsoft.com/office/powerpoint/2010/main" val="735605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310743" y="437005"/>
            <a:ext cx="10380786" cy="752842"/>
          </a:xfrm>
        </p:spPr>
        <p:txBody>
          <a:bodyPr>
            <a:normAutofit/>
          </a:bodyPr>
          <a:lstStyle/>
          <a:p>
            <a:r>
              <a:rPr lang="en-US" sz="1600"/>
              <a:t>Activities to Support the Transition to HPV Primary Screening </a:t>
            </a:r>
          </a:p>
        </p:txBody>
      </p:sp>
      <p:graphicFrame>
        <p:nvGraphicFramePr>
          <p:cNvPr id="4" name="Table 3">
            <a:extLst>
              <a:ext uri="{FF2B5EF4-FFF2-40B4-BE49-F238E27FC236}">
                <a16:creationId xmlns:a16="http://schemas.microsoft.com/office/drawing/2014/main" id="{F9220DC0-A9C9-7551-D7F5-BDB4D53EE0EA}"/>
              </a:ext>
            </a:extLst>
          </p:cNvPr>
          <p:cNvGraphicFramePr>
            <a:graphicFrameLocks noGrp="1"/>
          </p:cNvGraphicFramePr>
          <p:nvPr>
            <p:extLst>
              <p:ext uri="{D42A27DB-BD31-4B8C-83A1-F6EECF244321}">
                <p14:modId xmlns:p14="http://schemas.microsoft.com/office/powerpoint/2010/main" val="3330292086"/>
              </p:ext>
            </p:extLst>
          </p:nvPr>
        </p:nvGraphicFramePr>
        <p:xfrm>
          <a:off x="310743" y="1068877"/>
          <a:ext cx="11505512" cy="4730136"/>
        </p:xfrm>
        <a:graphic>
          <a:graphicData uri="http://schemas.openxmlformats.org/drawingml/2006/table">
            <a:tbl>
              <a:tblPr firstRow="1" firstCol="1"/>
              <a:tblGrid>
                <a:gridCol w="1277116">
                  <a:extLst>
                    <a:ext uri="{9D8B030D-6E8A-4147-A177-3AD203B41FA5}">
                      <a16:colId xmlns:a16="http://schemas.microsoft.com/office/drawing/2014/main" val="2245145"/>
                    </a:ext>
                  </a:extLst>
                </a:gridCol>
                <a:gridCol w="10228396">
                  <a:extLst>
                    <a:ext uri="{9D8B030D-6E8A-4147-A177-3AD203B41FA5}">
                      <a16:colId xmlns:a16="http://schemas.microsoft.com/office/drawing/2014/main" val="3766625018"/>
                    </a:ext>
                  </a:extLst>
                </a:gridCol>
              </a:tblGrid>
              <a:tr h="319815">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Description of activities to support the transition to HPV primary screening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2948211765"/>
                  </a:ext>
                </a:extLst>
              </a:tr>
              <a:tr h="182943">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YT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Updating infrastructure to support implementation of program</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346164302"/>
                  </a:ext>
                </a:extLst>
              </a:tr>
              <a:tr h="182943">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164815326"/>
                  </a:ext>
                </a:extLst>
              </a:tr>
              <a:tr h="182943">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NU</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57072623"/>
                  </a:ext>
                </a:extLst>
              </a:tr>
              <a:tr h="182943">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BC</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Planning is underway for pilot.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415649514"/>
                  </a:ext>
                </a:extLst>
              </a:tr>
              <a:tr h="182943">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AB</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926076359"/>
                  </a:ext>
                </a:extLst>
              </a:tr>
              <a:tr h="374385">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SK</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Data modelling to assess human and financial resource impact in process; Provincial Cervical Cancer Task Force working collaboratively to identify and assess steps needed for shift to HPV primary screening;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461268911"/>
                  </a:ext>
                </a:extLst>
              </a:tr>
              <a:tr h="182943">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MB</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27344341"/>
                  </a:ext>
                </a:extLst>
              </a:tr>
              <a:tr h="1410269">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ON</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Developing the future state cervical screening and colposcopy recommendations based on literature reviews, environmental scans, Ontario data analyses and input from an international expert panel that includes public representatives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Planning a stakeholder engagement and communication strategy to support provider (providers performing screening and providers performing colposcopy) and public change management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Working with regional cancer programs to support the regional implementation of the HPV test (e.g., preparing to strike regional implementation steering committees)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Planning for required changes to program infrastructure to support HPV test implementation (e.g., updating correspondence mailing campaigns)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Developing recommendations with Ontario’s Ministry of Health for updates to the physician and laboratory fee schedules to reflect the future state program</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Preparing request for proposal materials for the procurement of laboratory services and the HPV test system platform</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717750180"/>
                  </a:ext>
                </a:extLst>
              </a:tr>
              <a:tr h="757268">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QC</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indent="-171450">
                        <a:lnSpc>
                          <a:spcPct val="107000"/>
                        </a:lnSpc>
                        <a:spcBef>
                          <a:spcPts val="0"/>
                        </a:spcBef>
                        <a:spcAft>
                          <a:spcPts val="0"/>
                        </a:spcAft>
                        <a:buFont typeface="Arial" panose="020B0604020202020204" pitchFamily="34" charset="0"/>
                        <a:buChar char="•"/>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The </a:t>
                      </a:r>
                      <a:r>
                        <a:rPr lang="en-US" sz="10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Institut</a:t>
                      </a: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national </a:t>
                      </a:r>
                      <a:r>
                        <a:rPr lang="en-US" sz="10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d’excellence</a:t>
                      </a: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en</a:t>
                      </a: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santé</a:t>
                      </a: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et services </a:t>
                      </a:r>
                      <a:r>
                        <a:rPr lang="en-US" sz="10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sociaux</a:t>
                      </a: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(INESSS) has been commissioned to propose a screening pathway for cervical cancer using HPV as primary test (report expected in 2021)</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The cervical cancer screening and investigation committee, bringing together clinical experts in this field, has been put in place to advise, assist, and make recommendations to the MSSS, particularly regarding the implementation of the incoming INESSS recommendations.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33484767"/>
                  </a:ext>
                </a:extLst>
              </a:tr>
              <a:tr h="182943">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NB</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83488874"/>
                  </a:ext>
                </a:extLst>
              </a:tr>
              <a:tr h="182943">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NS</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Updating infrastructure to support implementation</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055527842"/>
                  </a:ext>
                </a:extLst>
              </a:tr>
              <a:tr h="182943">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PE</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 identifying testing devices, development of guidelines, convening partners/stakeholders to support implementation</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768694248"/>
                  </a:ext>
                </a:extLst>
              </a:tr>
              <a:tr h="221912">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NL</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Work underway to include development of a business and operation plan. Work with involve stakeholder engagement, working group and consultation</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2901" marR="6290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767194144"/>
                  </a:ext>
                </a:extLst>
              </a:tr>
            </a:tbl>
          </a:graphicData>
        </a:graphic>
      </p:graphicFrame>
    </p:spTree>
    <p:extLst>
      <p:ext uri="{BB962C8B-B14F-4D97-AF65-F5344CB8AC3E}">
        <p14:creationId xmlns:p14="http://schemas.microsoft.com/office/powerpoint/2010/main" val="1453080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322481" y="267700"/>
            <a:ext cx="10380786" cy="752842"/>
          </a:xfrm>
        </p:spPr>
        <p:txBody>
          <a:bodyPr>
            <a:normAutofit/>
          </a:bodyPr>
          <a:lstStyle/>
          <a:p>
            <a:r>
              <a:rPr lang="en-US" sz="1600"/>
              <a:t>Current Capacity in Which HPV Testing is Being Used</a:t>
            </a:r>
          </a:p>
        </p:txBody>
      </p:sp>
      <p:sp>
        <p:nvSpPr>
          <p:cNvPr id="12" name="TextBox 11">
            <a:extLst>
              <a:ext uri="{FF2B5EF4-FFF2-40B4-BE49-F238E27FC236}">
                <a16:creationId xmlns:a16="http://schemas.microsoft.com/office/drawing/2014/main" id="{E2664A72-D48A-6F88-B084-9CCF9C07DCDC}"/>
              </a:ext>
            </a:extLst>
          </p:cNvPr>
          <p:cNvSpPr txBox="1"/>
          <p:nvPr/>
        </p:nvSpPr>
        <p:spPr>
          <a:xfrm>
            <a:off x="322481" y="5904185"/>
            <a:ext cx="10219983" cy="233975"/>
          </a:xfrm>
          <a:prstGeom prst="rect">
            <a:avLst/>
          </a:prstGeom>
          <a:noFill/>
        </p:spPr>
        <p:txBody>
          <a:bodyPr wrap="square">
            <a:spAutoFit/>
          </a:bodyPr>
          <a:lstStyle/>
          <a:p>
            <a:pPr marL="0" marR="0">
              <a:lnSpc>
                <a:spcPct val="107000"/>
              </a:lnSpc>
              <a:spcBef>
                <a:spcPts val="300"/>
              </a:spcBef>
              <a:spcAft>
                <a:spcPts val="800"/>
              </a:spcAft>
            </a:pPr>
            <a:r>
              <a:rPr lang="en-US" sz="900" b="1"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Abbreviations:</a:t>
            </a: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 ASC-US: atypical squamous cells of undetermined significance; LSIL: low-grade squamous intraepithelial lesion</a:t>
            </a:r>
          </a:p>
        </p:txBody>
      </p:sp>
      <p:graphicFrame>
        <p:nvGraphicFramePr>
          <p:cNvPr id="4" name="Table 3">
            <a:extLst>
              <a:ext uri="{FF2B5EF4-FFF2-40B4-BE49-F238E27FC236}">
                <a16:creationId xmlns:a16="http://schemas.microsoft.com/office/drawing/2014/main" id="{7DE5A8F5-4D75-4B54-AF1E-18BF19F2D380}"/>
              </a:ext>
            </a:extLst>
          </p:cNvPr>
          <p:cNvGraphicFramePr>
            <a:graphicFrameLocks noGrp="1"/>
          </p:cNvGraphicFramePr>
          <p:nvPr>
            <p:extLst>
              <p:ext uri="{D42A27DB-BD31-4B8C-83A1-F6EECF244321}">
                <p14:modId xmlns:p14="http://schemas.microsoft.com/office/powerpoint/2010/main" val="1439179296"/>
              </p:ext>
            </p:extLst>
          </p:nvPr>
        </p:nvGraphicFramePr>
        <p:xfrm>
          <a:off x="322481" y="907022"/>
          <a:ext cx="11714491" cy="4997163"/>
        </p:xfrm>
        <a:graphic>
          <a:graphicData uri="http://schemas.openxmlformats.org/drawingml/2006/table">
            <a:tbl>
              <a:tblPr firstRow="1" firstCol="1"/>
              <a:tblGrid>
                <a:gridCol w="1057002">
                  <a:extLst>
                    <a:ext uri="{9D8B030D-6E8A-4147-A177-3AD203B41FA5}">
                      <a16:colId xmlns:a16="http://schemas.microsoft.com/office/drawing/2014/main" val="55649125"/>
                    </a:ext>
                  </a:extLst>
                </a:gridCol>
                <a:gridCol w="10657489">
                  <a:extLst>
                    <a:ext uri="{9D8B030D-6E8A-4147-A177-3AD203B41FA5}">
                      <a16:colId xmlns:a16="http://schemas.microsoft.com/office/drawing/2014/main" val="4295849"/>
                    </a:ext>
                  </a:extLst>
                </a:gridCol>
              </a:tblGrid>
              <a:tr h="431534">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Capacity in which HPV testing is being used</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4254022439"/>
                  </a:ext>
                </a:extLst>
              </a:tr>
              <a:tr h="239003">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YT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Post treatment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940890058"/>
                  </a:ext>
                </a:extLst>
              </a:tr>
              <a:tr h="229045">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NT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Triage in participants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90873282"/>
                  </a:ext>
                </a:extLst>
              </a:tr>
              <a:tr h="239003">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NU</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Triage in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participants</a:t>
                      </a: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 30 with ASC-US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7168512"/>
                  </a:ext>
                </a:extLst>
              </a:tr>
              <a:tr h="229045">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BC</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Post treatment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311829149"/>
                  </a:ext>
                </a:extLst>
              </a:tr>
              <a:tr h="239003">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AB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Triage in </a:t>
                      </a: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participants</a:t>
                      </a: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≥30 with ASC-US or </a:t>
                      </a: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participants</a:t>
                      </a: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 50 with LSIL</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1819503"/>
                  </a:ext>
                </a:extLst>
              </a:tr>
              <a:tr h="634023">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SK</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Currently working to implement revised cervical screening guidelines for the province, including transition to liquid based cytology and HPV reflex testing. Physician ordered HPV testing in place</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933228836"/>
                  </a:ext>
                </a:extLst>
              </a:tr>
              <a:tr h="408298">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MB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HPV Triage implementation planning in progress. Will support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participants</a:t>
                      </a: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 30 with ASC-US and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participants</a:t>
                      </a: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 50 with LSIL</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44334195"/>
                  </a:ext>
                </a:extLst>
              </a:tr>
              <a:tr h="629874">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ON</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HPV testing is not currently funded by the Ontario Ministry of Health. However, it is available on a patient pay basis or in some hospital settings. Recognizing that it is available to everyone, the OCSP provides </a:t>
                      </a:r>
                      <a:r>
                        <a:rPr lang="en-US" sz="1000" u="sng" dirty="0">
                          <a:solidFill>
                            <a:srgbClr val="000000"/>
                          </a:solidFill>
                          <a:effectLst/>
                          <a:latin typeface="Calibri" panose="020F0502020204030204" pitchFamily="34" charset="0"/>
                          <a:ea typeface="Calibri" panose="020F0502020204030204" pitchFamily="34" charset="0"/>
                          <a:cs typeface="Arial" panose="020B0604020202020204" pitchFamily="34" charset="0"/>
                          <a:hlinkClick r:id="rId2"/>
                        </a:rPr>
                        <a:t>guidance</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healthcare providers on when to consider its use (e.g., for people with a first time ASCUS result over age 30 or to discharge eligible patients from colposcopy).</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432720203"/>
                  </a:ext>
                </a:extLst>
              </a:tr>
              <a:tr h="229045">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QC</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Triage in </a:t>
                      </a: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participants</a:t>
                      </a: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 30 with ASC-US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282216924"/>
                  </a:ext>
                </a:extLst>
              </a:tr>
              <a:tr h="239003">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Triage in participants ≥ 30 with ASC-US or participants ≥ 50 with LSIL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931244990"/>
                  </a:ext>
                </a:extLst>
              </a:tr>
              <a:tr h="203651">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NS</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Colposcopy clinic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90399965"/>
                  </a:ext>
                </a:extLst>
              </a:tr>
              <a:tr h="629874">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PE</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Triage in participants &gt; 30 with ASC-US and no previous abnormal Pap</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HPV testing provided as a 12 month-follow-up test in treatment phase to confirm persistent or cleared HPV infection upon request by primary care provider, gynecologist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413735299"/>
                  </a:ext>
                </a:extLst>
              </a:tr>
              <a:tr h="416762">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NL</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Pilot trials/research</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Triage in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participants</a:t>
                      </a: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&gt; 30 with ASC-US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88371342"/>
                  </a:ext>
                </a:extLst>
              </a:tr>
            </a:tbl>
          </a:graphicData>
        </a:graphic>
      </p:graphicFrame>
    </p:spTree>
    <p:extLst>
      <p:ext uri="{BB962C8B-B14F-4D97-AF65-F5344CB8AC3E}">
        <p14:creationId xmlns:p14="http://schemas.microsoft.com/office/powerpoint/2010/main" val="398685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298424" y="350295"/>
            <a:ext cx="10380786" cy="752842"/>
          </a:xfrm>
        </p:spPr>
        <p:txBody>
          <a:bodyPr>
            <a:normAutofit/>
          </a:bodyPr>
          <a:lstStyle/>
          <a:p>
            <a:r>
              <a:rPr lang="en-US" sz="1600"/>
              <a:t>Use of HPV Testing After an Abnormal Cervical Screening Test Result</a:t>
            </a:r>
          </a:p>
        </p:txBody>
      </p:sp>
      <p:sp>
        <p:nvSpPr>
          <p:cNvPr id="12" name="TextBox 11">
            <a:extLst>
              <a:ext uri="{FF2B5EF4-FFF2-40B4-BE49-F238E27FC236}">
                <a16:creationId xmlns:a16="http://schemas.microsoft.com/office/drawing/2014/main" id="{E2664A72-D48A-6F88-B084-9CCF9C07DCDC}"/>
              </a:ext>
            </a:extLst>
          </p:cNvPr>
          <p:cNvSpPr txBox="1"/>
          <p:nvPr/>
        </p:nvSpPr>
        <p:spPr>
          <a:xfrm>
            <a:off x="298424" y="6118393"/>
            <a:ext cx="10219983" cy="530338"/>
          </a:xfrm>
          <a:prstGeom prst="rect">
            <a:avLst/>
          </a:prstGeom>
          <a:noFill/>
        </p:spPr>
        <p:txBody>
          <a:bodyPr wrap="square">
            <a:spAutoFit/>
          </a:bodyPr>
          <a:lstStyle/>
          <a:p>
            <a:pPr marL="0" marR="0">
              <a:lnSpc>
                <a:spcPct val="107000"/>
              </a:lnSpc>
              <a:spcBef>
                <a:spcPts val="300"/>
              </a:spcBef>
              <a:spcAft>
                <a:spcPts val="800"/>
              </a:spcAft>
            </a:pP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ON: *This is not the primary screening test recommended by the program at this time.</a:t>
            </a:r>
            <a:b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b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ON: ^The future state of cervical screening using HPV as the primary screening test are currently under development as part of planning for the implementation of HPV testing in Ontario.</a:t>
            </a:r>
            <a:b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br>
            <a:r>
              <a:rPr lang="en-US" sz="900" b="1"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Abbreviations:</a:t>
            </a: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 ASC-US: atypical squamous cells of undetermined significance; LSIL: low-grade squamous intraepithelial lesion; HSIL: high-grade squamous intraepithelial lesion; </a:t>
            </a:r>
            <a:r>
              <a:rPr lang="en-US" sz="900" dirty="0" err="1">
                <a:solidFill>
                  <a:schemeClr val="bg1"/>
                </a:solidFill>
                <a:effectLst/>
                <a:latin typeface="Calibri" panose="020F0502020204030204" pitchFamily="34" charset="0"/>
                <a:ea typeface="Yu Mincho" panose="02020400000000000000" pitchFamily="18" charset="-128"/>
                <a:cs typeface="Arial" panose="020B0604020202020204" pitchFamily="34" charset="0"/>
              </a:rPr>
              <a:t>hrHPV</a:t>
            </a: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 high-risk HPV</a:t>
            </a:r>
          </a:p>
        </p:txBody>
      </p:sp>
      <p:graphicFrame>
        <p:nvGraphicFramePr>
          <p:cNvPr id="4" name="Table 3">
            <a:extLst>
              <a:ext uri="{FF2B5EF4-FFF2-40B4-BE49-F238E27FC236}">
                <a16:creationId xmlns:a16="http://schemas.microsoft.com/office/drawing/2014/main" id="{100F5BC6-1CE6-66AF-0FF8-5755499BD538}"/>
              </a:ext>
            </a:extLst>
          </p:cNvPr>
          <p:cNvGraphicFramePr>
            <a:graphicFrameLocks noGrp="1"/>
          </p:cNvGraphicFramePr>
          <p:nvPr>
            <p:extLst>
              <p:ext uri="{D42A27DB-BD31-4B8C-83A1-F6EECF244321}">
                <p14:modId xmlns:p14="http://schemas.microsoft.com/office/powerpoint/2010/main" val="3791270416"/>
              </p:ext>
            </p:extLst>
          </p:nvPr>
        </p:nvGraphicFramePr>
        <p:xfrm>
          <a:off x="354226" y="906228"/>
          <a:ext cx="11406849" cy="5135972"/>
        </p:xfrm>
        <a:graphic>
          <a:graphicData uri="http://schemas.openxmlformats.org/drawingml/2006/table">
            <a:tbl>
              <a:tblPr firstRow="1" firstCol="1"/>
              <a:tblGrid>
                <a:gridCol w="1033140">
                  <a:extLst>
                    <a:ext uri="{9D8B030D-6E8A-4147-A177-3AD203B41FA5}">
                      <a16:colId xmlns:a16="http://schemas.microsoft.com/office/drawing/2014/main" val="3886057110"/>
                    </a:ext>
                  </a:extLst>
                </a:gridCol>
                <a:gridCol w="2601310">
                  <a:extLst>
                    <a:ext uri="{9D8B030D-6E8A-4147-A177-3AD203B41FA5}">
                      <a16:colId xmlns:a16="http://schemas.microsoft.com/office/drawing/2014/main" val="227308435"/>
                    </a:ext>
                  </a:extLst>
                </a:gridCol>
                <a:gridCol w="3492915">
                  <a:extLst>
                    <a:ext uri="{9D8B030D-6E8A-4147-A177-3AD203B41FA5}">
                      <a16:colId xmlns:a16="http://schemas.microsoft.com/office/drawing/2014/main" val="2911655192"/>
                    </a:ext>
                  </a:extLst>
                </a:gridCol>
                <a:gridCol w="2242000">
                  <a:extLst>
                    <a:ext uri="{9D8B030D-6E8A-4147-A177-3AD203B41FA5}">
                      <a16:colId xmlns:a16="http://schemas.microsoft.com/office/drawing/2014/main" val="3942177039"/>
                    </a:ext>
                  </a:extLst>
                </a:gridCol>
                <a:gridCol w="2037484">
                  <a:extLst>
                    <a:ext uri="{9D8B030D-6E8A-4147-A177-3AD203B41FA5}">
                      <a16:colId xmlns:a16="http://schemas.microsoft.com/office/drawing/2014/main" val="4057529096"/>
                    </a:ext>
                  </a:extLst>
                </a:gridCol>
              </a:tblGrid>
              <a:tr h="286425">
                <a:tc>
                  <a:txBody>
                    <a:bodyPr/>
                    <a:lstStyle/>
                    <a:p>
                      <a:pPr marL="0" marR="0" algn="ctr">
                        <a:lnSpc>
                          <a:spcPct val="107000"/>
                        </a:lnSpc>
                        <a:spcBef>
                          <a:spcPts val="100"/>
                        </a:spcBef>
                        <a:spcAft>
                          <a:spcPts val="100"/>
                        </a:spcAft>
                        <a:tabLst>
                          <a:tab pos="5280025" algn="l"/>
                        </a:tabLs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Pap Primary Screening with HPV Triage/ Reflex Testing</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Please describe when Pap Primary Screening with HPV Triage/Reflex Testing is used</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HPV testing includes HPV genotyping?</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Please describe when HPV with Genetic Triage is used</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3071344253"/>
                  </a:ext>
                </a:extLst>
              </a:tr>
              <a:tr h="139981">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YT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080508211"/>
                  </a:ext>
                </a:extLst>
              </a:tr>
              <a:tr h="435975">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NT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0"/>
                        </a:spcAft>
                        <a:tabLst>
                          <a:tab pos="5280025" algn="l"/>
                        </a:tabLst>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spcBef>
                          <a:spcPts val="0"/>
                        </a:spcBef>
                        <a:spcAft>
                          <a:spcPts val="100"/>
                        </a:spcAft>
                        <a:buFont typeface="Arial" panose="020B0604020202020204" pitchFamily="34" charset="0"/>
                        <a:buChar char="•"/>
                      </a:pPr>
                      <a:r>
                        <a:rPr lang="en-CA" sz="900">
                          <a:solidFill>
                            <a:srgbClr val="262626"/>
                          </a:solidFill>
                          <a:effectLst/>
                          <a:latin typeface="Calibri" panose="020F0502020204030204" pitchFamily="34" charset="0"/>
                          <a:ea typeface="Yu Mincho" panose="02020400000000000000" pitchFamily="18" charset="-128"/>
                          <a:cs typeface="Times New Roman (Body CS)"/>
                        </a:rPr>
                        <a:t>One year follow up for LSIL or ASC-US for 21-29 years  </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p>
                      <a:pPr marL="171450" marR="0" lvl="0" indent="-171450">
                        <a:spcBef>
                          <a:spcPts val="0"/>
                        </a:spcBef>
                        <a:spcAft>
                          <a:spcPts val="0"/>
                        </a:spcAft>
                        <a:buFont typeface="Arial" panose="020B0604020202020204" pitchFamily="34" charset="0"/>
                        <a:buChar char="•"/>
                      </a:pPr>
                      <a:r>
                        <a:rPr lang="en-CA" sz="900">
                          <a:solidFill>
                            <a:srgbClr val="262626"/>
                          </a:solidFill>
                          <a:effectLst/>
                          <a:latin typeface="Calibri" panose="020F0502020204030204" pitchFamily="34" charset="0"/>
                          <a:ea typeface="Yu Mincho" panose="02020400000000000000" pitchFamily="18" charset="-128"/>
                          <a:cs typeface="Times New Roman (Body CS)"/>
                        </a:rPr>
                        <a:t>ASC-US ≥30 years</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p>
                      <a:pPr marL="171450" marR="0" lvl="0" indent="-171450">
                        <a:spcBef>
                          <a:spcPts val="100"/>
                        </a:spcBef>
                        <a:spcAft>
                          <a:spcPts val="0"/>
                        </a:spcAft>
                        <a:buFont typeface="Arial" panose="020B0604020202020204" pitchFamily="34" charset="0"/>
                        <a:buChar char="•"/>
                      </a:pPr>
                      <a:r>
                        <a:rPr lang="en-CA" sz="900">
                          <a:solidFill>
                            <a:srgbClr val="262626"/>
                          </a:solidFill>
                          <a:effectLst/>
                          <a:latin typeface="Calibri" panose="020F0502020204030204" pitchFamily="34" charset="0"/>
                          <a:ea typeface="Yu Mincho" panose="02020400000000000000" pitchFamily="18" charset="-128"/>
                          <a:cs typeface="Times New Roman (Body CS)"/>
                        </a:rPr>
                        <a:t>LSIL or ASC-US post-menopausal</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100"/>
                        </a:spcAft>
                        <a:tabLst>
                          <a:tab pos="5280025" algn="l"/>
                        </a:tabLs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79142720"/>
                  </a:ext>
                </a:extLst>
              </a:tr>
              <a:tr h="192411">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NU</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l">
                        <a:lnSpc>
                          <a:spcPct val="107000"/>
                        </a:lnSpc>
                        <a:spcBef>
                          <a:spcPts val="0"/>
                        </a:spcBef>
                        <a:spcAft>
                          <a:spcPts val="0"/>
                        </a:spcAft>
                        <a:tabLst>
                          <a:tab pos="5280025" algn="l"/>
                        </a:tabLst>
                      </a:pPr>
                      <a:r>
                        <a:rPr lang="en-US" sz="900" b="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Pap with HPV reflect testing for </a:t>
                      </a:r>
                      <a:r>
                        <a:rPr lang="en-US" sz="9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participants</a:t>
                      </a:r>
                      <a:r>
                        <a:rPr lang="en-US" sz="900" b="0" u="sng"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&gt;</a:t>
                      </a:r>
                      <a:r>
                        <a:rPr lang="en-US" sz="900" b="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30 years with ASCUS </a:t>
                      </a:r>
                      <a:endParaRPr lang="en-US" sz="900" b="0" dirty="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889609312"/>
                  </a:ext>
                </a:extLst>
              </a:tr>
              <a:tr h="139981">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BC</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0557432"/>
                  </a:ext>
                </a:extLst>
              </a:tr>
              <a:tr h="270230">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AB</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Pap with HPV reflex testing for </a:t>
                      </a: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participants</a:t>
                      </a: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with ASC-US </a:t>
                      </a:r>
                      <a:r>
                        <a:rPr lang="en-US" sz="900" u="sng">
                          <a:solidFill>
                            <a:srgbClr val="262626"/>
                          </a:solidFill>
                          <a:effectLst/>
                          <a:latin typeface="Calibri" panose="020F0502020204030204" pitchFamily="34" charset="0"/>
                          <a:ea typeface="Calibri" panose="020F0502020204030204" pitchFamily="34" charset="0"/>
                          <a:cs typeface="Calibri" panose="020F0502020204030204" pitchFamily="34" charset="0"/>
                        </a:rPr>
                        <a:t>&gt;</a:t>
                      </a: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30 and LSIL </a:t>
                      </a:r>
                      <a:r>
                        <a:rPr lang="en-US" sz="900" u="sng">
                          <a:solidFill>
                            <a:srgbClr val="262626"/>
                          </a:solidFill>
                          <a:effectLst/>
                          <a:latin typeface="Calibri" panose="020F0502020204030204" pitchFamily="34" charset="0"/>
                          <a:ea typeface="Calibri" panose="020F0502020204030204" pitchFamily="34" charset="0"/>
                          <a:cs typeface="Calibri" panose="020F0502020204030204" pitchFamily="34" charset="0"/>
                        </a:rPr>
                        <a:t>&gt;</a:t>
                      </a: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50</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23456874"/>
                  </a:ext>
                </a:extLst>
              </a:tr>
              <a:tr h="177878">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SK</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 process for 2021/22;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Proposed guidelines in development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36495656"/>
                  </a:ext>
                </a:extLst>
              </a:tr>
              <a:tr h="288702">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MB</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In planning stages for Fall 2021 implementation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 When implementation is complete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660412091"/>
                  </a:ext>
                </a:extLst>
              </a:tr>
              <a:tr h="872202">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ON</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HPV testing is not currently funded by the Ontario Ministry of Health. However, it is available on a patient pay basis or in some hospital settings. Recognizing that it is available to everyone, the OCSP provides </a:t>
                      </a:r>
                      <a:r>
                        <a:rPr lang="en-US" sz="900" u="sng" dirty="0">
                          <a:solidFill>
                            <a:srgbClr val="0070C0"/>
                          </a:solidFill>
                          <a:effectLst/>
                          <a:latin typeface="Calibri" panose="020F0502020204030204" pitchFamily="34" charset="0"/>
                          <a:ea typeface="Calibri" panose="020F0502020204030204" pitchFamily="34" charset="0"/>
                          <a:cs typeface="Arial" panose="020B0604020202020204" pitchFamily="34" charset="0"/>
                          <a:hlinkClick r:id="rId2"/>
                        </a:rPr>
                        <a:t>guidance</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healthcare providers on when to consider its use (e.g., for people with a first time ASCUS result over age 30 or to discharge eligible patients from colposcopy).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330021753"/>
                  </a:ext>
                </a:extLst>
              </a:tr>
              <a:tr h="725758">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QC</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b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b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After an abnormal pap test screening, oncogenic HPV testing is used for </a:t>
                      </a: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participants</a:t>
                      </a: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&gt; 30 before following with colposcopy if HPV test is positive.</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604625276"/>
                  </a:ext>
                </a:extLst>
              </a:tr>
              <a:tr h="286425">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NB</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Recommended for participants aged </a:t>
                      </a:r>
                      <a:r>
                        <a:rPr lang="en-US" sz="9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&gt;</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 with an ASC-US or</a:t>
                      </a:r>
                      <a:r>
                        <a:rPr lang="en-US" sz="9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&gt;</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 with LSIL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Includes HPV genotyping</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998325155"/>
                  </a:ext>
                </a:extLst>
              </a:tr>
              <a:tr h="139981">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NS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078306038"/>
                  </a:ext>
                </a:extLst>
              </a:tr>
              <a:tr h="1031321">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PE</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10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Triage in participants</a:t>
                      </a:r>
                      <a:r>
                        <a:rPr lang="en-US" sz="9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&gt;</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30 with ASC-US and no previous abnormal Pap. Further HPV testing on request by primary care provider for treatment/exit management, e.g. 12 months repeat testing to confirm persistent or cleared HPV infection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10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Triage in participants</a:t>
                      </a:r>
                      <a:r>
                        <a:rPr lang="en-US" sz="9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&gt;</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30 with ASC-US and no previous abnormal Pap.</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Further HPV testing on request by primary care provider for treatment/exit management, e.g. 12 months repeat testing to confirm persistent or cleared HPV infection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132484677"/>
                  </a:ext>
                </a:extLst>
              </a:tr>
              <a:tr h="139981">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NL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Triage in </a:t>
                      </a: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participants</a:t>
                      </a: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&gt;30 with ASC-US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35936" marR="359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970636816"/>
                  </a:ext>
                </a:extLst>
              </a:tr>
            </a:tbl>
          </a:graphicData>
        </a:graphic>
      </p:graphicFrame>
    </p:spTree>
    <p:extLst>
      <p:ext uri="{BB962C8B-B14F-4D97-AF65-F5344CB8AC3E}">
        <p14:creationId xmlns:p14="http://schemas.microsoft.com/office/powerpoint/2010/main" val="67070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298424" y="232366"/>
            <a:ext cx="10380786" cy="752842"/>
          </a:xfrm>
        </p:spPr>
        <p:txBody>
          <a:bodyPr>
            <a:normAutofit/>
          </a:bodyPr>
          <a:lstStyle/>
          <a:p>
            <a:r>
              <a:rPr lang="en-US" sz="1600"/>
              <a:t>Access to Cervical Screening for those Without a Primary Care Provider</a:t>
            </a:r>
          </a:p>
        </p:txBody>
      </p:sp>
      <p:sp>
        <p:nvSpPr>
          <p:cNvPr id="12" name="TextBox 11">
            <a:extLst>
              <a:ext uri="{FF2B5EF4-FFF2-40B4-BE49-F238E27FC236}">
                <a16:creationId xmlns:a16="http://schemas.microsoft.com/office/drawing/2014/main" id="{E2664A72-D48A-6F88-B084-9CCF9C07DCDC}"/>
              </a:ext>
            </a:extLst>
          </p:cNvPr>
          <p:cNvSpPr txBox="1"/>
          <p:nvPr/>
        </p:nvSpPr>
        <p:spPr>
          <a:xfrm>
            <a:off x="298424" y="6097252"/>
            <a:ext cx="10219983" cy="678519"/>
          </a:xfrm>
          <a:prstGeom prst="rect">
            <a:avLst/>
          </a:prstGeom>
          <a:noFill/>
        </p:spPr>
        <p:txBody>
          <a:bodyPr wrap="square" lIns="91440" tIns="45720" rIns="91440" bIns="45720" anchor="t">
            <a:spAutoFit/>
          </a:bodyPr>
          <a:lstStyle/>
          <a:p>
            <a:pPr>
              <a:lnSpc>
                <a:spcPct val="107000"/>
              </a:lnSpc>
              <a:spcBef>
                <a:spcPts val="300"/>
              </a:spcBef>
              <a:spcAft>
                <a:spcPts val="800"/>
              </a:spcAft>
            </a:pPr>
            <a:r>
              <a:rPr lang="en-US" sz="900" dirty="0">
                <a:solidFill>
                  <a:schemeClr val="bg1"/>
                </a:solidFill>
                <a:latin typeface="Calibri"/>
                <a:ea typeface="Calibri"/>
                <a:cs typeface="Calibri"/>
              </a:rPr>
              <a:t>BC</a:t>
            </a:r>
            <a:r>
              <a:rPr lang="en-US" sz="900" dirty="0">
                <a:solidFill>
                  <a:schemeClr val="bg1"/>
                </a:solidFill>
                <a:effectLst/>
                <a:latin typeface="Calibri"/>
                <a:ea typeface="Calibri"/>
                <a:cs typeface="Calibri"/>
              </a:rPr>
              <a:t>: *</a:t>
            </a:r>
            <a:r>
              <a:rPr lang="en-US" sz="900" dirty="0">
                <a:solidFill>
                  <a:schemeClr val="bg1"/>
                </a:solidFill>
                <a:latin typeface="Calibri"/>
                <a:ea typeface="Calibri"/>
                <a:cs typeface="Calibri"/>
              </a:rPr>
              <a:t>In BC people can access a Pap through some nurses or through clinics that are </a:t>
            </a:r>
            <a:r>
              <a:rPr lang="en-US" sz="900" dirty="0">
                <a:solidFill>
                  <a:schemeClr val="bg1"/>
                </a:solidFill>
                <a:effectLst/>
                <a:latin typeface="Calibri"/>
                <a:ea typeface="Calibri"/>
                <a:cs typeface="Calibri"/>
              </a:rPr>
              <a:t>not the </a:t>
            </a:r>
            <a:r>
              <a:rPr lang="en-US" sz="900" dirty="0">
                <a:solidFill>
                  <a:schemeClr val="bg1"/>
                </a:solidFill>
                <a:latin typeface="Calibri"/>
                <a:ea typeface="Calibri"/>
                <a:cs typeface="Calibri"/>
              </a:rPr>
              <a:t>person’s regular PCP</a:t>
            </a:r>
            <a:r>
              <a:rPr lang="en-US" sz="900" dirty="0">
                <a:solidFill>
                  <a:schemeClr val="bg1"/>
                </a:solidFill>
                <a:effectLst/>
                <a:latin typeface="Calibri"/>
                <a:ea typeface="Calibri"/>
                <a:cs typeface="Calibri"/>
              </a:rPr>
              <a:t>.</a:t>
            </a:r>
            <a:br>
              <a:rPr lang="en-US" sz="900" dirty="0">
                <a:solidFill>
                  <a:schemeClr val="bg1"/>
                </a:solidFill>
                <a:effectLst/>
                <a:latin typeface="Calibri" panose="020F0502020204030204" pitchFamily="34" charset="0"/>
                <a:ea typeface="Calibri"/>
                <a:cs typeface="Calibri"/>
              </a:rPr>
            </a:br>
            <a:r>
              <a:rPr lang="en-US" sz="900" dirty="0">
                <a:solidFill>
                  <a:schemeClr val="bg1"/>
                </a:solidFill>
                <a:latin typeface="Calibri"/>
                <a:ea typeface="Calibri"/>
                <a:cs typeface="Calibri"/>
              </a:rPr>
              <a:t> </a:t>
            </a:r>
            <a:r>
              <a:rPr lang="en-US" sz="900" dirty="0">
                <a:solidFill>
                  <a:schemeClr val="bg1"/>
                </a:solidFill>
                <a:effectLst/>
                <a:latin typeface="Calibri"/>
                <a:ea typeface="Calibri"/>
                <a:cs typeface="Calibri"/>
              </a:rPr>
              <a:t>ON: ^</a:t>
            </a:r>
            <a:r>
              <a:rPr lang="en-US" sz="900" dirty="0">
                <a:solidFill>
                  <a:schemeClr val="bg1"/>
                </a:solidFill>
                <a:latin typeface="Calibri"/>
                <a:ea typeface="Calibri"/>
                <a:cs typeface="Calibri"/>
              </a:rPr>
              <a:t> If someone does not have a PCP, they can get a </a:t>
            </a:r>
            <a:r>
              <a:rPr lang="en-US" sz="900" dirty="0">
                <a:solidFill>
                  <a:schemeClr val="bg1"/>
                </a:solidFill>
                <a:effectLst/>
                <a:latin typeface="Calibri"/>
                <a:ea typeface="Calibri"/>
                <a:cs typeface="Calibri"/>
              </a:rPr>
              <a:t>cervical screening </a:t>
            </a:r>
            <a:r>
              <a:rPr lang="en-US" sz="900" dirty="0">
                <a:solidFill>
                  <a:schemeClr val="bg1"/>
                </a:solidFill>
                <a:latin typeface="Calibri"/>
                <a:ea typeface="Calibri"/>
                <a:cs typeface="Calibri"/>
              </a:rPr>
              <a:t>test at some public health units, sexual health clinics, midwifery clinics, student health clinics or walk-in clinics. A program is also available in Ontario called Health Care Connect that supports people in finding a PCP. Participant receives a result letter through our correspondence program and the PCP who ordered the test, including advice regarding appropriate next steps. The PCP who orders </a:t>
            </a:r>
            <a:r>
              <a:rPr lang="en-US" sz="900" dirty="0">
                <a:solidFill>
                  <a:schemeClr val="bg1"/>
                </a:solidFill>
                <a:effectLst/>
                <a:latin typeface="Calibri"/>
                <a:ea typeface="Calibri"/>
                <a:cs typeface="Calibri"/>
              </a:rPr>
              <a:t>the </a:t>
            </a:r>
            <a:r>
              <a:rPr lang="en-US" sz="900" dirty="0">
                <a:solidFill>
                  <a:schemeClr val="bg1"/>
                </a:solidFill>
                <a:latin typeface="Calibri"/>
                <a:ea typeface="Calibri"/>
                <a:cs typeface="Calibri"/>
              </a:rPr>
              <a:t>cervical </a:t>
            </a:r>
            <a:r>
              <a:rPr lang="en-US" sz="900" dirty="0">
                <a:solidFill>
                  <a:schemeClr val="bg1"/>
                </a:solidFill>
                <a:effectLst/>
                <a:latin typeface="Calibri"/>
                <a:ea typeface="Calibri"/>
                <a:cs typeface="Calibri"/>
              </a:rPr>
              <a:t>screening test </a:t>
            </a:r>
            <a:r>
              <a:rPr lang="en-US" sz="900" dirty="0">
                <a:solidFill>
                  <a:schemeClr val="bg1"/>
                </a:solidFill>
                <a:latin typeface="Calibri"/>
                <a:ea typeface="Calibri"/>
                <a:cs typeface="Calibri"/>
              </a:rPr>
              <a:t>is responsible for coordinating follow-up </a:t>
            </a:r>
            <a:r>
              <a:rPr lang="en-US" sz="900" dirty="0">
                <a:solidFill>
                  <a:schemeClr val="bg1"/>
                </a:solidFill>
                <a:effectLst/>
                <a:latin typeface="Calibri"/>
                <a:ea typeface="Calibri"/>
                <a:cs typeface="Calibri"/>
              </a:rPr>
              <a:t>as </a:t>
            </a:r>
            <a:r>
              <a:rPr lang="en-US" sz="900" dirty="0">
                <a:solidFill>
                  <a:schemeClr val="bg1"/>
                </a:solidFill>
                <a:latin typeface="Calibri"/>
                <a:ea typeface="Calibri"/>
                <a:cs typeface="Calibri"/>
              </a:rPr>
              <a:t>required</a:t>
            </a:r>
            <a:r>
              <a:rPr lang="en-US" sz="900" dirty="0">
                <a:solidFill>
                  <a:schemeClr val="bg1"/>
                </a:solidFill>
                <a:effectLst/>
                <a:latin typeface="Calibri"/>
                <a:ea typeface="Calibri"/>
                <a:cs typeface="Calibri"/>
              </a:rPr>
              <a:t>.</a:t>
            </a:r>
            <a:r>
              <a:rPr lang="en-US" sz="900" dirty="0">
                <a:solidFill>
                  <a:schemeClr val="bg1"/>
                </a:solidFill>
                <a:latin typeface="Calibri"/>
                <a:ea typeface="Calibri"/>
                <a:cs typeface="Calibri"/>
              </a:rPr>
              <a:t> </a:t>
            </a:r>
            <a:endParaRPr lang="en-US" dirty="0"/>
          </a:p>
        </p:txBody>
      </p:sp>
      <p:graphicFrame>
        <p:nvGraphicFramePr>
          <p:cNvPr id="3" name="Table 2">
            <a:extLst>
              <a:ext uri="{FF2B5EF4-FFF2-40B4-BE49-F238E27FC236}">
                <a16:creationId xmlns:a16="http://schemas.microsoft.com/office/drawing/2014/main" id="{06C4CAE4-D5BC-B7D8-20C1-BEC2504A635E}"/>
              </a:ext>
            </a:extLst>
          </p:cNvPr>
          <p:cNvGraphicFramePr>
            <a:graphicFrameLocks noGrp="1"/>
          </p:cNvGraphicFramePr>
          <p:nvPr>
            <p:extLst>
              <p:ext uri="{D42A27DB-BD31-4B8C-83A1-F6EECF244321}">
                <p14:modId xmlns:p14="http://schemas.microsoft.com/office/powerpoint/2010/main" val="2743708682"/>
              </p:ext>
            </p:extLst>
          </p:nvPr>
        </p:nvGraphicFramePr>
        <p:xfrm>
          <a:off x="352511" y="824073"/>
          <a:ext cx="11129105" cy="5289439"/>
        </p:xfrm>
        <a:graphic>
          <a:graphicData uri="http://schemas.openxmlformats.org/drawingml/2006/table">
            <a:tbl>
              <a:tblPr firstRow="1" firstCol="1"/>
              <a:tblGrid>
                <a:gridCol w="918335">
                  <a:extLst>
                    <a:ext uri="{9D8B030D-6E8A-4147-A177-3AD203B41FA5}">
                      <a16:colId xmlns:a16="http://schemas.microsoft.com/office/drawing/2014/main" val="1367483150"/>
                    </a:ext>
                  </a:extLst>
                </a:gridCol>
                <a:gridCol w="1503616">
                  <a:extLst>
                    <a:ext uri="{9D8B030D-6E8A-4147-A177-3AD203B41FA5}">
                      <a16:colId xmlns:a16="http://schemas.microsoft.com/office/drawing/2014/main" val="2049559963"/>
                    </a:ext>
                  </a:extLst>
                </a:gridCol>
                <a:gridCol w="3063139">
                  <a:extLst>
                    <a:ext uri="{9D8B030D-6E8A-4147-A177-3AD203B41FA5}">
                      <a16:colId xmlns:a16="http://schemas.microsoft.com/office/drawing/2014/main" val="3870495203"/>
                    </a:ext>
                  </a:extLst>
                </a:gridCol>
                <a:gridCol w="2551404">
                  <a:extLst>
                    <a:ext uri="{9D8B030D-6E8A-4147-A177-3AD203B41FA5}">
                      <a16:colId xmlns:a16="http://schemas.microsoft.com/office/drawing/2014/main" val="3084349775"/>
                    </a:ext>
                  </a:extLst>
                </a:gridCol>
                <a:gridCol w="3092611">
                  <a:extLst>
                    <a:ext uri="{9D8B030D-6E8A-4147-A177-3AD203B41FA5}">
                      <a16:colId xmlns:a16="http://schemas.microsoft.com/office/drawing/2014/main" val="918642326"/>
                    </a:ext>
                  </a:extLst>
                </a:gridCol>
              </a:tblGrid>
              <a:tr h="198959">
                <a:tc>
                  <a:txBody>
                    <a:bodyPr/>
                    <a:lstStyle/>
                    <a:p>
                      <a:pPr marL="0" marR="0" algn="ctr">
                        <a:lnSpc>
                          <a:spcPct val="107000"/>
                        </a:lnSpc>
                        <a:spcBef>
                          <a:spcPts val="240"/>
                        </a:spcBef>
                        <a:spcAft>
                          <a:spcPts val="240"/>
                        </a:spcAft>
                      </a:pPr>
                      <a:r>
                        <a:rPr lang="en-US"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240"/>
                        </a:spcBef>
                        <a:spcAft>
                          <a:spcPts val="24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PCP required to access test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240"/>
                        </a:spcBef>
                        <a:spcAft>
                          <a:spcPts val="240"/>
                        </a:spcAft>
                      </a:pPr>
                      <a:r>
                        <a:rPr lang="en-US"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Access to Pap test for those without a PCP</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240"/>
                        </a:spcBef>
                        <a:spcAft>
                          <a:spcPts val="24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Receiving results without a PCP</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240"/>
                        </a:spcBef>
                        <a:spcAft>
                          <a:spcPts val="24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Identification of a PCP if follow-up required</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1340519522"/>
                  </a:ext>
                </a:extLst>
              </a:tr>
              <a:tr h="118254">
                <a:tc>
                  <a:txBody>
                    <a:bodyPr/>
                    <a:lstStyle/>
                    <a:p>
                      <a:pPr marL="0" marR="0" algn="ctr">
                        <a:lnSpc>
                          <a:spcPct val="107000"/>
                        </a:lnSpc>
                        <a:spcBef>
                          <a:spcPts val="240"/>
                        </a:spcBef>
                        <a:spcAft>
                          <a:spcPts val="0"/>
                        </a:spcAft>
                      </a:pPr>
                      <a:r>
                        <a:rPr lang="en-US"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YT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15570" marR="0" indent="0" algn="l" defTabSz="914400" rtl="0" eaLnBrk="1" latinLnBrk="0" hangingPunct="1">
                        <a:spcBef>
                          <a:spcPts val="0"/>
                        </a:spcBef>
                        <a:spcAft>
                          <a:spcPts val="240"/>
                        </a:spcAft>
                      </a:pPr>
                      <a:r>
                        <a:rPr lang="en-CA" sz="900" kern="1200">
                          <a:solidFill>
                            <a:srgbClr val="262626"/>
                          </a:solidFill>
                          <a:effectLst/>
                          <a:latin typeface="+mn-lt"/>
                          <a:ea typeface="Calibri" panose="020F0502020204030204" pitchFamily="34" charset="0"/>
                          <a:cs typeface="Segoe UI Symbol" panose="020B0502040204020203" pitchFamily="34" charset="0"/>
                        </a:rPr>
                        <a:t>✓</a:t>
                      </a:r>
                      <a:endParaRPr lang="en-US" sz="900" kern="12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spcBef>
                          <a:spcPts val="0"/>
                        </a:spcBef>
                        <a:spcAft>
                          <a:spcPts val="0"/>
                        </a:spcAft>
                      </a:pPr>
                      <a:r>
                        <a:rPr lang="en-CA" sz="900">
                          <a:solidFill>
                            <a:srgbClr val="262626"/>
                          </a:solidFill>
                          <a:effectLst/>
                          <a:latin typeface="+mn-lt"/>
                          <a:ea typeface="Calibri" panose="020F0502020204030204" pitchFamily="34" charset="0"/>
                          <a:cs typeface="Times New Roman (Body CS)"/>
                        </a:rPr>
                        <a:t> </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spcBef>
                          <a:spcPts val="240"/>
                        </a:spcBef>
                        <a:spcAft>
                          <a:spcPts val="0"/>
                        </a:spcAft>
                      </a:pPr>
                      <a:r>
                        <a:rPr lang="en-CA" sz="900">
                          <a:solidFill>
                            <a:srgbClr val="262626"/>
                          </a:solidFill>
                          <a:effectLst/>
                          <a:latin typeface="+mn-lt"/>
                          <a:ea typeface="Calibri" panose="020F0502020204030204" pitchFamily="34" charset="0"/>
                          <a:cs typeface="Times New Roman (Body CS)"/>
                        </a:rPr>
                        <a:t> </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0" algn="l" defTabSz="914400" rtl="0" eaLnBrk="1" latinLnBrk="0" hangingPunct="1">
                        <a:spcBef>
                          <a:spcPts val="0"/>
                        </a:spcBef>
                        <a:spcAft>
                          <a:spcPts val="0"/>
                        </a:spcAft>
                      </a:pPr>
                      <a:r>
                        <a:rPr lang="en-CA" sz="900" kern="1200">
                          <a:solidFill>
                            <a:srgbClr val="262626"/>
                          </a:solidFill>
                          <a:effectLst/>
                          <a:latin typeface="+mn-lt"/>
                          <a:ea typeface="Calibri" panose="020F0502020204030204" pitchFamily="34" charset="0"/>
                          <a:cs typeface="Times New Roman (Body CS)"/>
                        </a:rPr>
                        <a:t> </a:t>
                      </a:r>
                      <a:endParaRPr lang="en-US" sz="900" kern="12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526912538"/>
                  </a:ext>
                </a:extLst>
              </a:tr>
              <a:tr h="118254">
                <a:tc>
                  <a:txBody>
                    <a:bodyPr/>
                    <a:lstStyle/>
                    <a:p>
                      <a:pPr marL="0" marR="0" algn="ctr">
                        <a:lnSpc>
                          <a:spcPct val="107000"/>
                        </a:lnSpc>
                        <a:spcBef>
                          <a:spcPts val="24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15570" marR="0" indent="0" algn="l" defTabSz="914400" rtl="0" eaLnBrk="1" latinLnBrk="0" hangingPunct="1">
                        <a:spcBef>
                          <a:spcPts val="0"/>
                        </a:spcBef>
                        <a:spcAft>
                          <a:spcPts val="240"/>
                        </a:spcAft>
                      </a:pPr>
                      <a:r>
                        <a:rPr lang="en-CA" sz="900" kern="1200" dirty="0">
                          <a:solidFill>
                            <a:srgbClr val="262626"/>
                          </a:solidFill>
                          <a:effectLst/>
                          <a:latin typeface="+mn-lt"/>
                          <a:ea typeface="Calibri" panose="020F0502020204030204" pitchFamily="34" charset="0"/>
                          <a:cs typeface="Times New Roman (Body CS)"/>
                        </a:rPr>
                        <a:t> </a:t>
                      </a:r>
                      <a:endParaRPr lang="en-US" sz="900" kern="1200" dirty="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0">
                        <a:spcBef>
                          <a:spcPts val="0"/>
                        </a:spcBef>
                        <a:spcAft>
                          <a:spcPts val="0"/>
                        </a:spcAft>
                      </a:pPr>
                      <a:r>
                        <a:rPr lang="en-CA" sz="900">
                          <a:solidFill>
                            <a:srgbClr val="262626"/>
                          </a:solidFill>
                          <a:effectLst/>
                          <a:latin typeface="+mn-lt"/>
                          <a:ea typeface="Calibri" panose="020F0502020204030204" pitchFamily="34" charset="0"/>
                          <a:cs typeface="Times New Roman (Body CS)"/>
                        </a:rPr>
                        <a:t> </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0">
                        <a:spcBef>
                          <a:spcPts val="0"/>
                        </a:spcBef>
                        <a:spcAft>
                          <a:spcPts val="0"/>
                        </a:spcAft>
                      </a:pPr>
                      <a:r>
                        <a:rPr lang="en-CA" sz="900">
                          <a:solidFill>
                            <a:srgbClr val="262626"/>
                          </a:solidFill>
                          <a:effectLst/>
                          <a:latin typeface="+mn-lt"/>
                          <a:ea typeface="Calibri" panose="020F0502020204030204" pitchFamily="34" charset="0"/>
                          <a:cs typeface="Times New Roman (Body CS)"/>
                        </a:rPr>
                        <a:t> </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0" algn="l" defTabSz="914400" rtl="0" eaLnBrk="1" latinLnBrk="0" hangingPunct="1">
                        <a:spcBef>
                          <a:spcPts val="0"/>
                        </a:spcBef>
                        <a:spcAft>
                          <a:spcPts val="0"/>
                        </a:spcAft>
                      </a:pPr>
                      <a:r>
                        <a:rPr lang="en-CA" sz="900" kern="1200">
                          <a:solidFill>
                            <a:srgbClr val="262626"/>
                          </a:solidFill>
                          <a:effectLst/>
                          <a:latin typeface="+mn-lt"/>
                          <a:ea typeface="Calibri" panose="020F0502020204030204" pitchFamily="34" charset="0"/>
                          <a:cs typeface="Times New Roman (Body CS)"/>
                        </a:rPr>
                        <a:t> </a:t>
                      </a:r>
                      <a:endParaRPr lang="en-US" sz="900" kern="12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98333805"/>
                  </a:ext>
                </a:extLst>
              </a:tr>
              <a:tr h="578150">
                <a:tc>
                  <a:txBody>
                    <a:bodyPr/>
                    <a:lstStyle/>
                    <a:p>
                      <a:pPr marL="0" marR="0" algn="ctr">
                        <a:lnSpc>
                          <a:spcPct val="107000"/>
                        </a:lnSpc>
                        <a:spcBef>
                          <a:spcPts val="240"/>
                        </a:spcBef>
                        <a:spcAft>
                          <a:spcPts val="0"/>
                        </a:spcAft>
                      </a:pPr>
                      <a:r>
                        <a:rPr lang="en-US"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NU</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15570" marR="0" indent="0" algn="l" defTabSz="914400" rtl="0" eaLnBrk="1" latinLnBrk="0" hangingPunct="1">
                        <a:spcBef>
                          <a:spcPts val="0"/>
                        </a:spcBef>
                        <a:spcAft>
                          <a:spcPts val="240"/>
                        </a:spcAft>
                      </a:pPr>
                      <a:r>
                        <a:rPr lang="en-CA" sz="900" kern="1200" dirty="0">
                          <a:solidFill>
                            <a:srgbClr val="262626"/>
                          </a:solidFill>
                          <a:effectLst/>
                          <a:latin typeface="+mn-lt"/>
                          <a:ea typeface="Calibri" panose="020F0502020204030204" pitchFamily="34" charset="0"/>
                          <a:cs typeface="Segoe UI Symbol" panose="020B0502040204020203" pitchFamily="34" charset="0"/>
                        </a:rPr>
                        <a:t>✓</a:t>
                      </a:r>
                      <a:endParaRPr lang="en-US" sz="900" kern="1200" dirty="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15570" marR="0" indent="0" algn="l" defTabSz="914400" rtl="0" eaLnBrk="1" latinLnBrk="0" hangingPunct="1">
                        <a:spcBef>
                          <a:spcPts val="0"/>
                        </a:spcBef>
                        <a:spcAft>
                          <a:spcPts val="0"/>
                        </a:spcAft>
                      </a:pPr>
                      <a:r>
                        <a:rPr lang="en-CA" sz="900" kern="1200">
                          <a:solidFill>
                            <a:srgbClr val="262626"/>
                          </a:solidFill>
                          <a:effectLst/>
                          <a:latin typeface="+mn-lt"/>
                          <a:ea typeface="Calibri" panose="020F0502020204030204" pitchFamily="34" charset="0"/>
                          <a:cs typeface="Times New Roman (Body CS)"/>
                        </a:rPr>
                        <a:t>Community Health Nurses’ can provide Pap test to any eligible individuals in Nunavut.  This can be done through regular scheduled appointment at the health centre</a:t>
                      </a:r>
                      <a:endParaRPr lang="en-US" sz="900" kern="12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0">
                        <a:spcBef>
                          <a:spcPts val="0"/>
                        </a:spcBef>
                        <a:spcAft>
                          <a:spcPts val="0"/>
                        </a:spcAft>
                      </a:pPr>
                      <a:r>
                        <a:rPr lang="en-CA" sz="900">
                          <a:solidFill>
                            <a:srgbClr val="262626"/>
                          </a:solidFill>
                          <a:effectLst/>
                          <a:latin typeface="+mn-lt"/>
                          <a:ea typeface="Calibri" panose="020F0502020204030204" pitchFamily="34" charset="0"/>
                          <a:cs typeface="Times New Roman (Body CS)"/>
                        </a:rPr>
                        <a:t>Results are distributed to the Supervisor of Community Health Programs (SCHP) of the health centre for review.  Results maybe shared with the ordering provider for follow-up or maybe discussed by the SCHP.  </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0" algn="l" defTabSz="914400" rtl="0" eaLnBrk="1" latinLnBrk="0" hangingPunct="1">
                        <a:spcBef>
                          <a:spcPts val="0"/>
                        </a:spcBef>
                        <a:spcAft>
                          <a:spcPts val="0"/>
                        </a:spcAft>
                      </a:pPr>
                      <a:r>
                        <a:rPr lang="en-CA" sz="900" kern="1200">
                          <a:solidFill>
                            <a:srgbClr val="262626"/>
                          </a:solidFill>
                          <a:effectLst/>
                          <a:latin typeface="+mn-lt"/>
                          <a:ea typeface="Calibri" panose="020F0502020204030204" pitchFamily="34" charset="0"/>
                          <a:cs typeface="Times New Roman (Body CS)"/>
                        </a:rPr>
                        <a:t>Depended on staffing available </a:t>
                      </a:r>
                      <a:endParaRPr lang="en-US" sz="900" kern="12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155900360"/>
                  </a:ext>
                </a:extLst>
              </a:tr>
              <a:tr h="118254">
                <a:tc>
                  <a:txBody>
                    <a:bodyPr/>
                    <a:lstStyle/>
                    <a:p>
                      <a:pPr marL="0" marR="0" algn="ctr">
                        <a:lnSpc>
                          <a:spcPct val="107000"/>
                        </a:lnSpc>
                        <a:spcBef>
                          <a:spcPts val="24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Arial" panose="020B0604020202020204" pitchFamily="34" charset="0"/>
                        </a:rPr>
                        <a:t>BC*</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spcBef>
                          <a:spcPts val="0"/>
                        </a:spcBef>
                        <a:spcAft>
                          <a:spcPts val="240"/>
                        </a:spcAft>
                      </a:pPr>
                      <a:r>
                        <a:rPr lang="en-CA" sz="900">
                          <a:solidFill>
                            <a:srgbClr val="262626"/>
                          </a:solidFill>
                          <a:effectLst/>
                          <a:latin typeface="+mn-lt"/>
                          <a:ea typeface="Calibri" panose="020F0502020204030204" pitchFamily="34" charset="0"/>
                          <a:cs typeface="Times New Roman (Body CS)"/>
                        </a:rPr>
                        <a:t> </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15570" marR="0" indent="0" algn="l" defTabSz="914400" rtl="0" eaLnBrk="1" latinLnBrk="0" hangingPunct="1">
                        <a:spcBef>
                          <a:spcPts val="0"/>
                        </a:spcBef>
                        <a:spcAft>
                          <a:spcPts val="0"/>
                        </a:spcAft>
                      </a:pPr>
                      <a:r>
                        <a:rPr lang="en-CA" sz="900" kern="1200">
                          <a:solidFill>
                            <a:srgbClr val="262626"/>
                          </a:solidFill>
                          <a:effectLst/>
                          <a:latin typeface="+mn-lt"/>
                          <a:ea typeface="Calibri" panose="020F0502020204030204" pitchFamily="34" charset="0"/>
                          <a:cs typeface="Times New Roman (Body CS)"/>
                        </a:rPr>
                        <a:t> </a:t>
                      </a:r>
                      <a:endParaRPr lang="en-US" sz="900" kern="12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0">
                        <a:spcBef>
                          <a:spcPts val="0"/>
                        </a:spcBef>
                        <a:spcAft>
                          <a:spcPts val="0"/>
                        </a:spcAft>
                      </a:pPr>
                      <a:r>
                        <a:rPr lang="en-CA" sz="900">
                          <a:solidFill>
                            <a:srgbClr val="262626"/>
                          </a:solidFill>
                          <a:effectLst/>
                          <a:latin typeface="+mn-lt"/>
                          <a:ea typeface="Calibri" panose="020F0502020204030204" pitchFamily="34" charset="0"/>
                          <a:cs typeface="Times New Roman (Body CS)"/>
                        </a:rPr>
                        <a:t> </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0" algn="l" defTabSz="914400" rtl="0" eaLnBrk="1" latinLnBrk="0" hangingPunct="1">
                        <a:spcBef>
                          <a:spcPts val="0"/>
                        </a:spcBef>
                        <a:spcAft>
                          <a:spcPts val="0"/>
                        </a:spcAft>
                      </a:pPr>
                      <a:r>
                        <a:rPr lang="en-CA" sz="900" kern="1200">
                          <a:solidFill>
                            <a:srgbClr val="262626"/>
                          </a:solidFill>
                          <a:effectLst/>
                          <a:latin typeface="+mn-lt"/>
                          <a:ea typeface="Calibri" panose="020F0502020204030204" pitchFamily="34" charset="0"/>
                          <a:cs typeface="Times New Roman (Body CS)"/>
                        </a:rPr>
                        <a:t> </a:t>
                      </a:r>
                      <a:endParaRPr lang="en-US" sz="900" kern="12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929956308"/>
                  </a:ext>
                </a:extLst>
              </a:tr>
              <a:tr h="118254">
                <a:tc>
                  <a:txBody>
                    <a:bodyPr/>
                    <a:lstStyle/>
                    <a:p>
                      <a:pPr marL="0" marR="0" algn="ctr">
                        <a:lnSpc>
                          <a:spcPct val="107000"/>
                        </a:lnSpc>
                        <a:spcBef>
                          <a:spcPts val="240"/>
                        </a:spcBef>
                        <a:spcAft>
                          <a:spcPts val="0"/>
                        </a:spcAft>
                      </a:pPr>
                      <a:r>
                        <a:rPr lang="en-US"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AB</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spcBef>
                          <a:spcPts val="0"/>
                        </a:spcBef>
                        <a:spcAft>
                          <a:spcPts val="240"/>
                        </a:spcAft>
                      </a:pPr>
                      <a:r>
                        <a:rPr lang="en-CA" sz="900">
                          <a:solidFill>
                            <a:srgbClr val="262626"/>
                          </a:solidFill>
                          <a:effectLst/>
                          <a:latin typeface="+mn-lt"/>
                          <a:ea typeface="Calibri" panose="020F0502020204030204" pitchFamily="34" charset="0"/>
                          <a:cs typeface="Times New Roman (Body CS)"/>
                        </a:rPr>
                        <a:t> </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15570" marR="0" indent="0" algn="l" defTabSz="914400" rtl="0" eaLnBrk="1" latinLnBrk="0" hangingPunct="1">
                        <a:spcBef>
                          <a:spcPts val="0"/>
                        </a:spcBef>
                        <a:spcAft>
                          <a:spcPts val="0"/>
                        </a:spcAft>
                      </a:pPr>
                      <a:r>
                        <a:rPr lang="en-CA" sz="900" kern="1200">
                          <a:solidFill>
                            <a:srgbClr val="262626"/>
                          </a:solidFill>
                          <a:effectLst/>
                          <a:latin typeface="+mn-lt"/>
                          <a:ea typeface="Calibri" panose="020F0502020204030204" pitchFamily="34" charset="0"/>
                          <a:cs typeface="Times New Roman (Body CS)"/>
                        </a:rPr>
                        <a:t>RNs can perform Pap test with support of PCP</a:t>
                      </a:r>
                      <a:endParaRPr lang="en-US" sz="900" kern="12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0">
                        <a:spcBef>
                          <a:spcPts val="0"/>
                        </a:spcBef>
                        <a:spcAft>
                          <a:spcPts val="0"/>
                        </a:spcAft>
                      </a:pPr>
                      <a:r>
                        <a:rPr lang="en-CA" sz="900">
                          <a:solidFill>
                            <a:srgbClr val="262626"/>
                          </a:solidFill>
                          <a:effectLst/>
                          <a:latin typeface="+mn-lt"/>
                          <a:ea typeface="Calibri" panose="020F0502020204030204" pitchFamily="34" charset="0"/>
                          <a:cs typeface="Segoe UI Symbol" panose="020B0502040204020203" pitchFamily="34" charset="0"/>
                        </a:rPr>
                        <a:t>✓</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0" algn="l" defTabSz="914400" rtl="0" eaLnBrk="1" latinLnBrk="0" hangingPunct="1">
                        <a:spcBef>
                          <a:spcPts val="0"/>
                        </a:spcBef>
                        <a:spcAft>
                          <a:spcPts val="0"/>
                        </a:spcAft>
                      </a:pPr>
                      <a:r>
                        <a:rPr lang="en-CA" sz="900" kern="1200">
                          <a:solidFill>
                            <a:srgbClr val="262626"/>
                          </a:solidFill>
                          <a:effectLst/>
                          <a:latin typeface="+mn-lt"/>
                          <a:ea typeface="Calibri" panose="020F0502020204030204" pitchFamily="34" charset="0"/>
                          <a:cs typeface="Times New Roman (Body CS)"/>
                        </a:rPr>
                        <a:t>RNs must help connect patient to PCP</a:t>
                      </a:r>
                      <a:endParaRPr lang="en-US" sz="900" kern="12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14729667"/>
                  </a:ext>
                </a:extLst>
              </a:tr>
              <a:tr h="231260">
                <a:tc>
                  <a:txBody>
                    <a:bodyPr/>
                    <a:lstStyle/>
                    <a:p>
                      <a:pPr marL="0" marR="0" algn="ctr">
                        <a:lnSpc>
                          <a:spcPct val="107000"/>
                        </a:lnSpc>
                        <a:spcBef>
                          <a:spcPts val="24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SK</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15570" marR="0" indent="0">
                        <a:spcBef>
                          <a:spcPts val="0"/>
                        </a:spcBef>
                        <a:spcAft>
                          <a:spcPts val="240"/>
                        </a:spcAft>
                      </a:pPr>
                      <a:r>
                        <a:rPr lang="en-CA" sz="900">
                          <a:solidFill>
                            <a:srgbClr val="262626"/>
                          </a:solidFill>
                          <a:effectLst/>
                          <a:latin typeface="+mn-lt"/>
                          <a:ea typeface="Calibri" panose="020F0502020204030204" pitchFamily="34" charset="0"/>
                          <a:cs typeface="Segoe UI Symbol" panose="020B0502040204020203" pitchFamily="34" charset="0"/>
                        </a:rPr>
                        <a:t>✓</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15570" marR="0" indent="0" algn="l" defTabSz="914400" rtl="0" eaLnBrk="1" latinLnBrk="0" hangingPunct="1">
                        <a:spcBef>
                          <a:spcPts val="0"/>
                        </a:spcBef>
                        <a:spcAft>
                          <a:spcPts val="0"/>
                        </a:spcAft>
                      </a:pPr>
                      <a:r>
                        <a:rPr lang="en-CA" sz="900" kern="1200">
                          <a:solidFill>
                            <a:srgbClr val="262626"/>
                          </a:solidFill>
                          <a:effectLst/>
                          <a:latin typeface="+mn-lt"/>
                          <a:ea typeface="Calibri" panose="020F0502020204030204" pitchFamily="34" charset="0"/>
                          <a:cs typeface="Times New Roman (Body CS)"/>
                        </a:rPr>
                        <a:t>Program partners with walk-in clinics to help connect to primary care if needed</a:t>
                      </a:r>
                      <a:endParaRPr lang="en-US" sz="900" kern="12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15570" marR="0" indent="0">
                        <a:spcBef>
                          <a:spcPts val="240"/>
                        </a:spcBef>
                        <a:spcAft>
                          <a:spcPts val="0"/>
                        </a:spcAft>
                      </a:pPr>
                      <a:r>
                        <a:rPr lang="en-CA" sz="900">
                          <a:solidFill>
                            <a:srgbClr val="262626"/>
                          </a:solidFill>
                          <a:effectLst/>
                          <a:latin typeface="+mn-lt"/>
                          <a:ea typeface="Calibri" panose="020F0502020204030204" pitchFamily="34" charset="0"/>
                          <a:cs typeface="Times New Roman (Body CS)"/>
                        </a:rPr>
                        <a:t>Program sends result letter to client regardless of PCP status</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0" algn="l" defTabSz="914400" rtl="0" eaLnBrk="1" latinLnBrk="0" hangingPunct="1">
                        <a:spcBef>
                          <a:spcPts val="0"/>
                        </a:spcBef>
                        <a:spcAft>
                          <a:spcPts val="0"/>
                        </a:spcAft>
                      </a:pPr>
                      <a:r>
                        <a:rPr lang="en-CA" sz="900" kern="1200">
                          <a:solidFill>
                            <a:srgbClr val="262626"/>
                          </a:solidFill>
                          <a:effectLst/>
                          <a:latin typeface="+mn-lt"/>
                          <a:ea typeface="Calibri" panose="020F0502020204030204" pitchFamily="34" charset="0"/>
                          <a:cs typeface="Times New Roman (Body CS)"/>
                        </a:rPr>
                        <a:t> </a:t>
                      </a:r>
                      <a:endParaRPr lang="en-US" sz="900" kern="12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528114688"/>
                  </a:ext>
                </a:extLst>
              </a:tr>
              <a:tr h="462520">
                <a:tc>
                  <a:txBody>
                    <a:bodyPr/>
                    <a:lstStyle/>
                    <a:p>
                      <a:pPr marL="0" marR="0" algn="ctr">
                        <a:lnSpc>
                          <a:spcPct val="107000"/>
                        </a:lnSpc>
                        <a:spcBef>
                          <a:spcPts val="24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MB</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15570" marR="0" indent="0" algn="ctr">
                        <a:spcBef>
                          <a:spcPts val="0"/>
                        </a:spcBef>
                        <a:spcAft>
                          <a:spcPts val="240"/>
                        </a:spcAft>
                      </a:pPr>
                      <a:r>
                        <a:rPr lang="en-CA" sz="900" dirty="0">
                          <a:solidFill>
                            <a:srgbClr val="262626"/>
                          </a:solidFill>
                          <a:effectLst/>
                          <a:latin typeface="+mn-lt"/>
                          <a:ea typeface="Calibri" panose="020F0502020204030204" pitchFamily="34" charset="0"/>
                          <a:cs typeface="Times New Roman (Body CS)"/>
                        </a:rPr>
                        <a:t> </a:t>
                      </a:r>
                      <a:endParaRPr lang="en-US" sz="900" dirty="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15570" marR="0" indent="0" algn="l" defTabSz="914400" rtl="0" eaLnBrk="1" latinLnBrk="0" hangingPunct="1">
                        <a:spcBef>
                          <a:spcPts val="0"/>
                        </a:spcBef>
                        <a:spcAft>
                          <a:spcPts val="0"/>
                        </a:spcAft>
                      </a:pPr>
                      <a:r>
                        <a:rPr lang="en-CA" sz="900" kern="1200">
                          <a:solidFill>
                            <a:srgbClr val="262626"/>
                          </a:solidFill>
                          <a:effectLst/>
                          <a:latin typeface="+mn-lt"/>
                          <a:ea typeface="Calibri" panose="020F0502020204030204" pitchFamily="34" charset="0"/>
                          <a:cs typeface="Times New Roman (Body CS)"/>
                        </a:rPr>
                        <a:t>Individuals without a PCP can attend at a Pap Clinic</a:t>
                      </a:r>
                      <a:endParaRPr lang="en-US" sz="900" kern="12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15570" marR="0" indent="0">
                        <a:spcBef>
                          <a:spcPts val="0"/>
                        </a:spcBef>
                        <a:spcAft>
                          <a:spcPts val="0"/>
                        </a:spcAft>
                      </a:pPr>
                      <a:r>
                        <a:rPr lang="en-CA" sz="900">
                          <a:solidFill>
                            <a:srgbClr val="262626"/>
                          </a:solidFill>
                          <a:effectLst/>
                          <a:latin typeface="+mn-lt"/>
                          <a:ea typeface="Calibri" panose="020F0502020204030204" pitchFamily="34" charset="0"/>
                          <a:cs typeface="Times New Roman (Body CS)"/>
                        </a:rPr>
                        <a:t>Pap clinic site will contact individual if Pap result is abnormal. Individual will not be contacted if result is normal. Individual can contact CervixCheck for a copy of their cervical cancer screening history.</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0" algn="l" defTabSz="914400" rtl="0" eaLnBrk="1" latinLnBrk="0" hangingPunct="1">
                        <a:spcBef>
                          <a:spcPts val="0"/>
                        </a:spcBef>
                        <a:spcAft>
                          <a:spcPts val="0"/>
                        </a:spcAft>
                      </a:pPr>
                      <a:r>
                        <a:rPr lang="en-CA" sz="900" kern="1200">
                          <a:solidFill>
                            <a:srgbClr val="262626"/>
                          </a:solidFill>
                          <a:effectLst/>
                          <a:latin typeface="+mn-lt"/>
                          <a:ea typeface="Calibri" panose="020F0502020204030204" pitchFamily="34" charset="0"/>
                          <a:cs typeface="Times New Roman (Body CS)"/>
                        </a:rPr>
                        <a:t>Pap clinic will assume responsibility for follow up activities if individual does not have a PCP</a:t>
                      </a:r>
                      <a:endParaRPr lang="en-US" sz="900" kern="12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111816632"/>
                  </a:ext>
                </a:extLst>
              </a:tr>
              <a:tr h="118254">
                <a:tc>
                  <a:txBody>
                    <a:bodyPr/>
                    <a:lstStyle/>
                    <a:p>
                      <a:pPr marL="0" marR="0" algn="ctr">
                        <a:lnSpc>
                          <a:spcPct val="107000"/>
                        </a:lnSpc>
                        <a:spcBef>
                          <a:spcPts val="24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ON</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15570" marR="0" indent="0">
                        <a:spcBef>
                          <a:spcPts val="0"/>
                        </a:spcBef>
                        <a:spcAft>
                          <a:spcPts val="240"/>
                        </a:spcAft>
                      </a:pPr>
                      <a:r>
                        <a:rPr lang="en-CA" sz="900">
                          <a:solidFill>
                            <a:srgbClr val="262626"/>
                          </a:solidFill>
                          <a:effectLst/>
                          <a:latin typeface="+mn-lt"/>
                          <a:ea typeface="Calibri" panose="020F0502020204030204" pitchFamily="34" charset="0"/>
                          <a:cs typeface="Segoe UI Symbol" panose="020B0502040204020203" pitchFamily="34" charset="0"/>
                        </a:rPr>
                        <a:t>✓^</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137160">
                        <a:spcBef>
                          <a:spcPts val="0"/>
                        </a:spcBef>
                        <a:spcAft>
                          <a:spcPts val="0"/>
                        </a:spcAft>
                      </a:pPr>
                      <a:r>
                        <a:rPr lang="en-CA" sz="900">
                          <a:solidFill>
                            <a:srgbClr val="262626"/>
                          </a:solidFill>
                          <a:effectLst/>
                          <a:latin typeface="+mn-lt"/>
                          <a:ea typeface="Calibri" panose="020F0502020204030204" pitchFamily="34" charset="0"/>
                          <a:cs typeface="Times New Roman (Body CS)"/>
                        </a:rPr>
                        <a:t> </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15570" marR="0" indent="0">
                        <a:spcBef>
                          <a:spcPts val="240"/>
                        </a:spcBef>
                        <a:spcAft>
                          <a:spcPts val="0"/>
                        </a:spcAft>
                      </a:pPr>
                      <a:r>
                        <a:rPr lang="en-CA" sz="900">
                          <a:solidFill>
                            <a:srgbClr val="262626"/>
                          </a:solidFill>
                          <a:effectLst/>
                          <a:latin typeface="+mn-lt"/>
                          <a:ea typeface="Calibri" panose="020F0502020204030204" pitchFamily="34" charset="0"/>
                          <a:cs typeface="Times New Roman (Body CS)"/>
                        </a:rPr>
                        <a:t> </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0" algn="l" defTabSz="914400" rtl="0" eaLnBrk="1" latinLnBrk="0" hangingPunct="1">
                        <a:spcBef>
                          <a:spcPts val="0"/>
                        </a:spcBef>
                        <a:spcAft>
                          <a:spcPts val="0"/>
                        </a:spcAft>
                      </a:pPr>
                      <a:r>
                        <a:rPr lang="en-CA" sz="900" kern="1200">
                          <a:solidFill>
                            <a:srgbClr val="262626"/>
                          </a:solidFill>
                          <a:effectLst/>
                          <a:latin typeface="+mn-lt"/>
                          <a:ea typeface="Calibri" panose="020F0502020204030204" pitchFamily="34" charset="0"/>
                          <a:cs typeface="Times New Roman (Body CS)"/>
                        </a:rPr>
                        <a:t> </a:t>
                      </a:r>
                      <a:endParaRPr lang="en-US" sz="900" kern="12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064730635"/>
                  </a:ext>
                </a:extLst>
              </a:tr>
              <a:tr h="231260">
                <a:tc>
                  <a:txBody>
                    <a:bodyPr/>
                    <a:lstStyle/>
                    <a:p>
                      <a:pPr marL="0" marR="0" algn="ctr">
                        <a:lnSpc>
                          <a:spcPct val="107000"/>
                        </a:lnSpc>
                        <a:spcBef>
                          <a:spcPts val="24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QC</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15570" marR="0" indent="0" algn="l" defTabSz="914400" rtl="0" eaLnBrk="1" latinLnBrk="0" hangingPunct="1">
                        <a:spcBef>
                          <a:spcPts val="0"/>
                        </a:spcBef>
                        <a:spcAft>
                          <a:spcPts val="240"/>
                        </a:spcAft>
                      </a:pPr>
                      <a:r>
                        <a:rPr lang="en-CA" sz="900" kern="1200" dirty="0">
                          <a:solidFill>
                            <a:srgbClr val="262626"/>
                          </a:solidFill>
                          <a:effectLst/>
                          <a:latin typeface="+mn-lt"/>
                          <a:ea typeface="Calibri" panose="020F0502020204030204" pitchFamily="34" charset="0"/>
                          <a:cs typeface="Segoe UI Symbol" panose="020B0502040204020203" pitchFamily="34" charset="0"/>
                        </a:rPr>
                        <a:t>✓</a:t>
                      </a:r>
                      <a:endParaRPr lang="en-US" sz="900" kern="1200" dirty="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15570" marR="0" indent="0">
                        <a:spcBef>
                          <a:spcPts val="0"/>
                        </a:spcBef>
                        <a:spcAft>
                          <a:spcPts val="0"/>
                        </a:spcAft>
                      </a:pPr>
                      <a:r>
                        <a:rPr lang="en-CA" sz="900" dirty="0">
                          <a:solidFill>
                            <a:srgbClr val="262626"/>
                          </a:solidFill>
                          <a:effectLst/>
                          <a:latin typeface="+mn-lt"/>
                          <a:ea typeface="Calibri" panose="020F0502020204030204" pitchFamily="34" charset="0"/>
                          <a:cs typeface="Times New Roman (Body CS)"/>
                        </a:rPr>
                        <a:t>Some CLSCs or medical clinics offer this service for those without PCP.</a:t>
                      </a:r>
                      <a:endParaRPr lang="en-US" sz="900" dirty="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15570" marR="0" indent="0">
                        <a:spcBef>
                          <a:spcPts val="0"/>
                        </a:spcBef>
                        <a:spcAft>
                          <a:spcPts val="0"/>
                        </a:spcAft>
                      </a:pPr>
                      <a:r>
                        <a:rPr lang="en-CA" sz="900">
                          <a:solidFill>
                            <a:srgbClr val="262626"/>
                          </a:solidFill>
                          <a:effectLst/>
                          <a:latin typeface="+mn-lt"/>
                          <a:ea typeface="Calibri" panose="020F0502020204030204" pitchFamily="34" charset="0"/>
                          <a:cs typeface="Times New Roman (Body CS)"/>
                        </a:rPr>
                        <a:t>The professional who performed the test is responsible for communicating the result.</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0" algn="l" defTabSz="914400" rtl="0" eaLnBrk="1" latinLnBrk="0" hangingPunct="1">
                        <a:spcBef>
                          <a:spcPts val="0"/>
                        </a:spcBef>
                        <a:spcAft>
                          <a:spcPts val="0"/>
                        </a:spcAft>
                      </a:pPr>
                      <a:r>
                        <a:rPr lang="en-CA" sz="900" kern="1200">
                          <a:solidFill>
                            <a:srgbClr val="262626"/>
                          </a:solidFill>
                          <a:effectLst/>
                          <a:latin typeface="+mn-lt"/>
                          <a:ea typeface="Calibri" panose="020F0502020204030204" pitchFamily="34" charset="0"/>
                          <a:cs typeface="Times New Roman (Body CS)"/>
                        </a:rPr>
                        <a:t>No</a:t>
                      </a:r>
                      <a:endParaRPr lang="en-US" sz="900" kern="12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35025984"/>
                  </a:ext>
                </a:extLst>
              </a:tr>
              <a:tr h="578150">
                <a:tc>
                  <a:txBody>
                    <a:bodyPr/>
                    <a:lstStyle/>
                    <a:p>
                      <a:pPr marL="0" marR="0" algn="ctr">
                        <a:lnSpc>
                          <a:spcPct val="107000"/>
                        </a:lnSpc>
                        <a:spcBef>
                          <a:spcPts val="24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NB</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15570" marR="0" indent="0">
                        <a:spcBef>
                          <a:spcPts val="0"/>
                        </a:spcBef>
                        <a:spcAft>
                          <a:spcPts val="240"/>
                        </a:spcAft>
                      </a:pPr>
                      <a:r>
                        <a:rPr lang="en-CA" sz="900" dirty="0">
                          <a:solidFill>
                            <a:srgbClr val="262626"/>
                          </a:solidFill>
                          <a:effectLst/>
                          <a:latin typeface="+mn-lt"/>
                          <a:ea typeface="Calibri" panose="020F0502020204030204" pitchFamily="34" charset="0"/>
                          <a:cs typeface="Segoe UI Symbol" panose="020B0502040204020203" pitchFamily="34" charset="0"/>
                        </a:rPr>
                        <a:t>✓</a:t>
                      </a:r>
                      <a:endParaRPr lang="en-US" sz="900" dirty="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15570" marR="0" indent="0">
                        <a:spcBef>
                          <a:spcPts val="0"/>
                        </a:spcBef>
                        <a:spcAft>
                          <a:spcPts val="0"/>
                        </a:spcAft>
                      </a:pPr>
                      <a:r>
                        <a:rPr lang="en-US" sz="900" dirty="0">
                          <a:solidFill>
                            <a:srgbClr val="262626"/>
                          </a:solidFill>
                          <a:effectLst/>
                          <a:latin typeface="+mn-lt"/>
                          <a:ea typeface="Calibri" panose="020F0502020204030204" pitchFamily="34" charset="0"/>
                          <a:cs typeface="Segoe UI Symbol" panose="020B0502040204020203" pitchFamily="34" charset="0"/>
                        </a:rPr>
                        <a:t>✓</a:t>
                      </a:r>
                      <a:r>
                        <a:rPr lang="en-CA" sz="900" dirty="0">
                          <a:solidFill>
                            <a:srgbClr val="262626"/>
                          </a:solidFill>
                          <a:effectLst/>
                          <a:latin typeface="+mn-lt"/>
                          <a:ea typeface="Calibri" panose="020F0502020204030204" pitchFamily="34" charset="0"/>
                          <a:cs typeface="Times New Roman (Body CS)"/>
                        </a:rPr>
                        <a:t> via Pap test clinics throughout the province.</a:t>
                      </a:r>
                      <a:endParaRPr lang="en-US" sz="900" dirty="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15570" marR="0" indent="0">
                        <a:spcBef>
                          <a:spcPts val="0"/>
                        </a:spcBef>
                        <a:spcAft>
                          <a:spcPts val="0"/>
                        </a:spcAft>
                      </a:pPr>
                      <a:r>
                        <a:rPr lang="en-US" sz="900">
                          <a:solidFill>
                            <a:srgbClr val="262626"/>
                          </a:solidFill>
                          <a:effectLst/>
                          <a:latin typeface="+mn-lt"/>
                          <a:ea typeface="Calibri" panose="020F0502020204030204" pitchFamily="34" charset="0"/>
                          <a:cs typeface="Segoe UI Symbol" panose="020B0502040204020203" pitchFamily="34" charset="0"/>
                        </a:rPr>
                        <a:t>✓</a:t>
                      </a:r>
                      <a:r>
                        <a:rPr lang="en-CA" sz="900">
                          <a:solidFill>
                            <a:srgbClr val="262626"/>
                          </a:solidFill>
                          <a:effectLst/>
                          <a:latin typeface="+mn-lt"/>
                          <a:ea typeface="Calibri" panose="020F0502020204030204" pitchFamily="34" charset="0"/>
                          <a:cs typeface="Times New Roman (Body CS)"/>
                        </a:rPr>
                        <a:t>- Result notification is the responsibility of the Provider / Clinic who completed the Pap test, regardless if they are the PCP.  </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lvl="0" indent="0" algn="l" defTabSz="914400" rtl="0" eaLnBrk="1" fontAlgn="auto" latinLnBrk="0" hangingPunct="1">
                        <a:lnSpc>
                          <a:spcPct val="100000"/>
                        </a:lnSpc>
                        <a:spcBef>
                          <a:spcPts val="0"/>
                        </a:spcBef>
                        <a:spcAft>
                          <a:spcPts val="0"/>
                        </a:spcAft>
                        <a:buClrTx/>
                        <a:buSzTx/>
                        <a:buFontTx/>
                        <a:buNone/>
                        <a:tabLst/>
                        <a:defRPr/>
                      </a:pPr>
                      <a:r>
                        <a:rPr lang="en-CA" sz="900" dirty="0">
                          <a:solidFill>
                            <a:srgbClr val="262626"/>
                          </a:solidFill>
                          <a:effectLst/>
                          <a:latin typeface="+mn-lt"/>
                          <a:ea typeface="Calibri" panose="020F0502020204030204" pitchFamily="34" charset="0"/>
                          <a:cs typeface="Segoe UI Symbol" panose="020B0502040204020203" pitchFamily="34" charset="0"/>
                        </a:rPr>
                        <a:t>✓</a:t>
                      </a:r>
                      <a:r>
                        <a:rPr lang="en-US" sz="900" kern="1200" dirty="0">
                          <a:solidFill>
                            <a:srgbClr val="262626"/>
                          </a:solidFill>
                          <a:effectLst/>
                          <a:latin typeface="+mn-lt"/>
                          <a:ea typeface="Yu Mincho" panose="02020400000000000000" pitchFamily="18" charset="-128"/>
                          <a:cs typeface="Segoe UI Symbol" panose="020B0502040204020203" pitchFamily="34" charset="0"/>
                        </a:rPr>
                        <a:t> </a:t>
                      </a:r>
                      <a:r>
                        <a:rPr lang="en-CA" sz="900" kern="1200" dirty="0">
                          <a:solidFill>
                            <a:srgbClr val="262626"/>
                          </a:solidFill>
                          <a:effectLst/>
                          <a:latin typeface="+mn-lt"/>
                          <a:ea typeface="Calibri" panose="020F0502020204030204" pitchFamily="34" charset="0"/>
                          <a:cs typeface="Times New Roman (Body CS)"/>
                        </a:rPr>
                        <a:t>All Pap tests require a Responsible Provider to follow up on abnormal results- they are responsible for follow up; NB’s Cervical Screening Program sends reminder correspondence to Responsible Providers and Participant, based on NB CPGs. when recommended abnormal follow up testing is overdue.</a:t>
                      </a:r>
                      <a:endParaRPr lang="en-US" sz="900" kern="1200" dirty="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9958003"/>
                  </a:ext>
                </a:extLst>
              </a:tr>
              <a:tr h="231260">
                <a:tc>
                  <a:txBody>
                    <a:bodyPr/>
                    <a:lstStyle/>
                    <a:p>
                      <a:pPr marL="0" marR="0" algn="ctr">
                        <a:lnSpc>
                          <a:spcPct val="107000"/>
                        </a:lnSpc>
                        <a:spcBef>
                          <a:spcPts val="24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15570" marR="0" indent="0">
                        <a:spcBef>
                          <a:spcPts val="0"/>
                        </a:spcBef>
                        <a:spcAft>
                          <a:spcPts val="240"/>
                        </a:spcAft>
                      </a:pPr>
                      <a:r>
                        <a:rPr lang="en-CA" sz="900" dirty="0">
                          <a:solidFill>
                            <a:srgbClr val="262626"/>
                          </a:solidFill>
                          <a:effectLst/>
                          <a:latin typeface="+mn-lt"/>
                          <a:ea typeface="Calibri" panose="020F0502020204030204" pitchFamily="34" charset="0"/>
                          <a:cs typeface="Segoe UI Symbol" panose="020B0502040204020203" pitchFamily="34" charset="0"/>
                        </a:rPr>
                        <a:t>✓</a:t>
                      </a:r>
                      <a:endParaRPr lang="en-US" sz="900" dirty="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15570" marR="0" indent="0">
                        <a:spcBef>
                          <a:spcPts val="0"/>
                        </a:spcBef>
                        <a:spcAft>
                          <a:spcPts val="0"/>
                        </a:spcAft>
                      </a:pPr>
                      <a:r>
                        <a:rPr lang="en-CA" sz="900" dirty="0">
                          <a:solidFill>
                            <a:srgbClr val="262626"/>
                          </a:solidFill>
                          <a:effectLst/>
                          <a:latin typeface="+mn-lt"/>
                          <a:ea typeface="Calibri" panose="020F0502020204030204" pitchFamily="34" charset="0"/>
                          <a:cs typeface="Times New Roman (Body CS)"/>
                        </a:rPr>
                        <a:t>Well woman clinics</a:t>
                      </a:r>
                      <a:endParaRPr lang="en-US" sz="900" dirty="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15570" marR="0" indent="0">
                        <a:spcBef>
                          <a:spcPts val="0"/>
                        </a:spcBef>
                        <a:spcAft>
                          <a:spcPts val="0"/>
                        </a:spcAft>
                      </a:pPr>
                      <a:r>
                        <a:rPr lang="en-CA" sz="900">
                          <a:solidFill>
                            <a:srgbClr val="262626"/>
                          </a:solidFill>
                          <a:effectLst/>
                          <a:latin typeface="+mn-lt"/>
                          <a:ea typeface="Calibri" panose="020F0502020204030204" pitchFamily="34" charset="0"/>
                          <a:cs typeface="Times New Roman (Body CS)"/>
                        </a:rPr>
                        <a:t>Patient screening histories available from Cervical Cancer Prevention Program</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0" algn="l" defTabSz="914400" rtl="0" eaLnBrk="1" latinLnBrk="0" hangingPunct="1">
                        <a:spcBef>
                          <a:spcPts val="0"/>
                        </a:spcBef>
                        <a:spcAft>
                          <a:spcPts val="0"/>
                        </a:spcAft>
                      </a:pPr>
                      <a:r>
                        <a:rPr lang="en-CA" sz="900" kern="1200">
                          <a:solidFill>
                            <a:srgbClr val="262626"/>
                          </a:solidFill>
                          <a:effectLst/>
                          <a:latin typeface="+mn-lt"/>
                          <a:ea typeface="Calibri" panose="020F0502020204030204" pitchFamily="34" charset="0"/>
                          <a:cs typeface="Times New Roman (Body CS)"/>
                        </a:rPr>
                        <a:t>Follow-up managed by </a:t>
                      </a:r>
                      <a:r>
                        <a:rPr lang="en-CA" sz="900" kern="1200" err="1">
                          <a:solidFill>
                            <a:srgbClr val="262626"/>
                          </a:solidFill>
                          <a:effectLst/>
                          <a:latin typeface="+mn-lt"/>
                          <a:ea typeface="Calibri" panose="020F0502020204030204" pitchFamily="34" charset="0"/>
                          <a:cs typeface="Times New Roman (Body CS)"/>
                        </a:rPr>
                        <a:t>smeartaker</a:t>
                      </a:r>
                      <a:endParaRPr lang="en-US" sz="900" kern="12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036322330"/>
                  </a:ext>
                </a:extLst>
              </a:tr>
              <a:tr h="578150">
                <a:tc>
                  <a:txBody>
                    <a:bodyPr/>
                    <a:lstStyle/>
                    <a:p>
                      <a:pPr marL="0" marR="0" algn="ctr">
                        <a:lnSpc>
                          <a:spcPct val="107000"/>
                        </a:lnSpc>
                        <a:spcBef>
                          <a:spcPts val="240"/>
                        </a:spcBef>
                        <a:spcAft>
                          <a:spcPts val="24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PE</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15570" marR="0" indent="0" algn="ctr">
                        <a:spcBef>
                          <a:spcPts val="240"/>
                        </a:spcBef>
                        <a:spcAft>
                          <a:spcPts val="240"/>
                        </a:spcAft>
                      </a:pPr>
                      <a:r>
                        <a:rPr lang="en-CA" sz="900">
                          <a:solidFill>
                            <a:srgbClr val="262626"/>
                          </a:solidFill>
                          <a:effectLst/>
                          <a:latin typeface="+mn-lt"/>
                          <a:ea typeface="Calibri" panose="020F0502020204030204" pitchFamily="34" charset="0"/>
                          <a:cs typeface="Times New Roman (Body CS)"/>
                        </a:rPr>
                        <a:t> </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spcBef>
                          <a:spcPts val="240"/>
                        </a:spcBef>
                        <a:spcAft>
                          <a:spcPts val="240"/>
                        </a:spcAft>
                        <a:buFont typeface="Arial" panose="020B0604020202020204" pitchFamily="34" charset="0"/>
                        <a:buChar char="•"/>
                      </a:pPr>
                      <a:r>
                        <a:rPr lang="en-CA" sz="900" dirty="0">
                          <a:solidFill>
                            <a:srgbClr val="262626"/>
                          </a:solidFill>
                          <a:effectLst/>
                          <a:latin typeface="+mn-lt"/>
                          <a:ea typeface="Calibri" panose="020F0502020204030204" pitchFamily="34" charset="0"/>
                          <a:cs typeface="Times New Roman (Body CS)"/>
                        </a:rPr>
                        <a:t>Regional Pap clinics provided by primary care network, conducted with registered nurses as pap clinician, Health PE</a:t>
                      </a:r>
                      <a:endParaRPr lang="en-US" sz="900" dirty="0">
                        <a:solidFill>
                          <a:srgbClr val="262626"/>
                        </a:solidFill>
                        <a:effectLst/>
                        <a:latin typeface="+mn-lt"/>
                        <a:ea typeface="Yu Mincho" panose="02020400000000000000" pitchFamily="18" charset="-128"/>
                        <a:cs typeface="Times New Roman (Body CS)"/>
                      </a:endParaRPr>
                    </a:p>
                    <a:p>
                      <a:pPr marL="171450" marR="0" lvl="0" indent="-171450">
                        <a:spcBef>
                          <a:spcPts val="240"/>
                        </a:spcBef>
                        <a:spcAft>
                          <a:spcPts val="240"/>
                        </a:spcAft>
                        <a:buFont typeface="Arial" panose="020B0604020202020204" pitchFamily="34" charset="0"/>
                        <a:buChar char="•"/>
                      </a:pPr>
                      <a:r>
                        <a:rPr lang="en-CA" sz="900" dirty="0">
                          <a:solidFill>
                            <a:srgbClr val="262626"/>
                          </a:solidFill>
                          <a:effectLst/>
                          <a:latin typeface="+mn-lt"/>
                          <a:ea typeface="Calibri" panose="020F0502020204030204" pitchFamily="34" charset="0"/>
                          <a:cs typeface="Times New Roman (Body CS)"/>
                        </a:rPr>
                        <a:t>Women’s Wellness Program offering sexual health services , Public Health</a:t>
                      </a:r>
                      <a:endParaRPr lang="en-US" sz="900" dirty="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15570" marR="0" indent="0">
                        <a:spcBef>
                          <a:spcPts val="240"/>
                        </a:spcBef>
                        <a:spcAft>
                          <a:spcPts val="240"/>
                        </a:spcAft>
                      </a:pPr>
                      <a:r>
                        <a:rPr lang="en-CA" sz="900">
                          <a:solidFill>
                            <a:srgbClr val="262626"/>
                          </a:solidFill>
                          <a:effectLst/>
                          <a:latin typeface="+mn-lt"/>
                          <a:ea typeface="Calibri" panose="020F0502020204030204" pitchFamily="34" charset="0"/>
                          <a:cs typeface="Times New Roman (Body CS)"/>
                        </a:rPr>
                        <a:t>Letter, if pap was completed in a regional pap clinic</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0" algn="l" defTabSz="914400" rtl="0" eaLnBrk="1" latinLnBrk="0" hangingPunct="1">
                        <a:spcBef>
                          <a:spcPts val="0"/>
                        </a:spcBef>
                        <a:spcAft>
                          <a:spcPts val="0"/>
                        </a:spcAft>
                      </a:pPr>
                      <a:r>
                        <a:rPr lang="en-CA" sz="900" kern="1200" dirty="0">
                          <a:solidFill>
                            <a:srgbClr val="262626"/>
                          </a:solidFill>
                          <a:effectLst/>
                          <a:latin typeface="+mn-lt"/>
                          <a:ea typeface="Calibri" panose="020F0502020204030204" pitchFamily="34" charset="0"/>
                          <a:cs typeface="Times New Roman (Body CS)"/>
                        </a:rPr>
                        <a:t>Primary care network nurse practitioner will coordinate follow up on </a:t>
                      </a:r>
                      <a:r>
                        <a:rPr lang="en-CA" sz="900" kern="1200" dirty="0" err="1">
                          <a:solidFill>
                            <a:srgbClr val="262626"/>
                          </a:solidFill>
                          <a:effectLst/>
                          <a:latin typeface="+mn-lt"/>
                          <a:ea typeface="Calibri" panose="020F0502020204030204" pitchFamily="34" charset="0"/>
                          <a:cs typeface="Times New Roman (Body CS)"/>
                        </a:rPr>
                        <a:t>paps</a:t>
                      </a:r>
                      <a:r>
                        <a:rPr lang="en-CA" sz="900" kern="1200" dirty="0">
                          <a:solidFill>
                            <a:srgbClr val="262626"/>
                          </a:solidFill>
                          <a:effectLst/>
                          <a:latin typeface="+mn-lt"/>
                          <a:ea typeface="Calibri" panose="020F0502020204030204" pitchFamily="34" charset="0"/>
                          <a:cs typeface="Times New Roman (Body CS)"/>
                        </a:rPr>
                        <a:t> completed in a regional pap clinic.</a:t>
                      </a:r>
                      <a:endParaRPr lang="en-US" sz="900" kern="1200" dirty="0">
                        <a:solidFill>
                          <a:srgbClr val="262626"/>
                        </a:solidFill>
                        <a:effectLst/>
                        <a:latin typeface="+mn-lt"/>
                        <a:ea typeface="Yu Mincho" panose="02020400000000000000" pitchFamily="18" charset="-128"/>
                        <a:cs typeface="Times New Roman (Body CS)"/>
                      </a:endParaRPr>
                    </a:p>
                    <a:p>
                      <a:pPr marL="146050" marR="0" indent="0" algn="l" defTabSz="914400" rtl="0" eaLnBrk="1" latinLnBrk="0" hangingPunct="1">
                        <a:spcBef>
                          <a:spcPts val="0"/>
                        </a:spcBef>
                        <a:spcAft>
                          <a:spcPts val="0"/>
                        </a:spcAft>
                      </a:pPr>
                      <a:r>
                        <a:rPr lang="en-CA" sz="900" kern="1200" dirty="0">
                          <a:solidFill>
                            <a:srgbClr val="262626"/>
                          </a:solidFill>
                          <a:effectLst/>
                          <a:latin typeface="+mn-lt"/>
                          <a:ea typeface="Calibri" panose="020F0502020204030204" pitchFamily="34" charset="0"/>
                          <a:cs typeface="Times New Roman (Body CS)"/>
                        </a:rPr>
                        <a:t> Women’s Wellness Program nurse practitioner or doctor will coordinate follow up on </a:t>
                      </a:r>
                      <a:r>
                        <a:rPr lang="en-CA" sz="900" kern="1200" dirty="0" err="1">
                          <a:solidFill>
                            <a:srgbClr val="262626"/>
                          </a:solidFill>
                          <a:effectLst/>
                          <a:latin typeface="+mn-lt"/>
                          <a:ea typeface="Calibri" panose="020F0502020204030204" pitchFamily="34" charset="0"/>
                          <a:cs typeface="Times New Roman (Body CS)"/>
                        </a:rPr>
                        <a:t>paps</a:t>
                      </a:r>
                      <a:r>
                        <a:rPr lang="en-CA" sz="900" kern="1200" dirty="0">
                          <a:solidFill>
                            <a:srgbClr val="262626"/>
                          </a:solidFill>
                          <a:effectLst/>
                          <a:latin typeface="+mn-lt"/>
                          <a:ea typeface="Calibri" panose="020F0502020204030204" pitchFamily="34" charset="0"/>
                          <a:cs typeface="Times New Roman (Body CS)"/>
                        </a:rPr>
                        <a:t> completed with the wellness program. </a:t>
                      </a:r>
                      <a:endParaRPr lang="en-US" sz="900" kern="1200" dirty="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955740925"/>
                  </a:ext>
                </a:extLst>
              </a:tr>
              <a:tr h="809411">
                <a:tc>
                  <a:txBody>
                    <a:bodyPr/>
                    <a:lstStyle/>
                    <a:p>
                      <a:pPr marL="0" marR="0" algn="ctr">
                        <a:lnSpc>
                          <a:spcPct val="107000"/>
                        </a:lnSpc>
                        <a:spcBef>
                          <a:spcPts val="240"/>
                        </a:spcBef>
                        <a:spcAft>
                          <a:spcPts val="24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15570" marR="0" indent="0">
                        <a:spcBef>
                          <a:spcPts val="240"/>
                        </a:spcBef>
                        <a:spcAft>
                          <a:spcPts val="240"/>
                        </a:spcAft>
                      </a:pPr>
                      <a:r>
                        <a:rPr lang="en-CA" sz="900">
                          <a:solidFill>
                            <a:srgbClr val="262626"/>
                          </a:solidFill>
                          <a:effectLst/>
                          <a:latin typeface="+mn-lt"/>
                          <a:ea typeface="Calibri" panose="020F0502020204030204" pitchFamily="34" charset="0"/>
                          <a:cs typeface="Times New Roman (Body CS)"/>
                        </a:rPr>
                        <a:t>NL cervical screening has a service grants to enhance opportunities for participants to access cervical screening with or without a primary care provider</a:t>
                      </a:r>
                      <a:endParaRPr lang="en-US" sz="90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15570" marR="0" indent="0">
                        <a:spcBef>
                          <a:spcPts val="240"/>
                        </a:spcBef>
                        <a:spcAft>
                          <a:spcPts val="240"/>
                        </a:spcAft>
                      </a:pPr>
                      <a:r>
                        <a:rPr lang="en-CA" sz="900" dirty="0">
                          <a:solidFill>
                            <a:srgbClr val="262626"/>
                          </a:solidFill>
                          <a:effectLst/>
                          <a:latin typeface="+mn-lt"/>
                          <a:ea typeface="Calibri" panose="020F0502020204030204" pitchFamily="34" charset="0"/>
                          <a:cs typeface="Times New Roman (Body CS)"/>
                        </a:rPr>
                        <a:t> </a:t>
                      </a:r>
                      <a:endParaRPr lang="en-US" sz="900" dirty="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15570" marR="0" indent="0">
                        <a:spcBef>
                          <a:spcPts val="240"/>
                        </a:spcBef>
                        <a:spcAft>
                          <a:spcPts val="240"/>
                        </a:spcAft>
                      </a:pPr>
                      <a:r>
                        <a:rPr lang="en-CA" sz="900" dirty="0">
                          <a:solidFill>
                            <a:srgbClr val="262626"/>
                          </a:solidFill>
                          <a:effectLst/>
                          <a:latin typeface="+mn-lt"/>
                          <a:ea typeface="Calibri" panose="020F0502020204030204" pitchFamily="34" charset="0"/>
                          <a:cs typeface="Times New Roman (Body CS)"/>
                        </a:rPr>
                        <a:t> </a:t>
                      </a:r>
                      <a:endParaRPr lang="en-US" sz="900" dirty="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46050" marR="0" indent="0" algn="l" defTabSz="914400" rtl="0" eaLnBrk="1" latinLnBrk="0" hangingPunct="1">
                        <a:spcBef>
                          <a:spcPts val="0"/>
                        </a:spcBef>
                        <a:spcAft>
                          <a:spcPts val="0"/>
                        </a:spcAft>
                      </a:pPr>
                      <a:r>
                        <a:rPr lang="en-CA" sz="900" kern="1200" dirty="0">
                          <a:solidFill>
                            <a:srgbClr val="262626"/>
                          </a:solidFill>
                          <a:effectLst/>
                          <a:latin typeface="+mn-lt"/>
                          <a:ea typeface="Calibri" panose="020F0502020204030204" pitchFamily="34" charset="0"/>
                          <a:cs typeface="Times New Roman (Body CS)"/>
                        </a:rPr>
                        <a:t> </a:t>
                      </a:r>
                      <a:endParaRPr lang="en-US" sz="900" kern="1200" dirty="0">
                        <a:solidFill>
                          <a:srgbClr val="262626"/>
                        </a:solidFill>
                        <a:effectLst/>
                        <a:latin typeface="+mn-lt"/>
                        <a:ea typeface="Yu Mincho" panose="02020400000000000000" pitchFamily="18" charset="-128"/>
                        <a:cs typeface="Times New Roman (Body CS)"/>
                      </a:endParaRPr>
                    </a:p>
                  </a:txBody>
                  <a:tcPr marL="37742" marR="3774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17912220"/>
                  </a:ext>
                </a:extLst>
              </a:tr>
            </a:tbl>
          </a:graphicData>
        </a:graphic>
      </p:graphicFrame>
    </p:spTree>
    <p:extLst>
      <p:ext uri="{BB962C8B-B14F-4D97-AF65-F5344CB8AC3E}">
        <p14:creationId xmlns:p14="http://schemas.microsoft.com/office/powerpoint/2010/main" val="4067783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602C92-8820-BD6F-1226-4E1A278685AB}"/>
              </a:ext>
            </a:extLst>
          </p:cNvPr>
          <p:cNvSpPr>
            <a:spLocks noGrp="1"/>
          </p:cNvSpPr>
          <p:nvPr>
            <p:ph type="sldNum" sz="quarter" idx="12"/>
          </p:nvPr>
        </p:nvSpPr>
        <p:spPr/>
        <p:txBody>
          <a:bodyPr/>
          <a:lstStyle/>
          <a:p>
            <a:fld id="{D9F2F12A-E773-6344-8602-31C2DEEE88BD}" type="slidenum">
              <a:rPr lang="en-US" smtClean="0"/>
              <a:pPr/>
              <a:t>17</a:t>
            </a:fld>
            <a:endParaRPr lang="en-US"/>
          </a:p>
        </p:txBody>
      </p:sp>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normAutofit fontScale="90000"/>
          </a:bodyPr>
          <a:lstStyle/>
          <a:p>
            <a:r>
              <a:rPr lang="en-US"/>
              <a:t>Correspondence and follow-up strategies</a:t>
            </a:r>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en-US"/>
              <a:t>Normal Pap test</a:t>
            </a:r>
          </a:p>
          <a:p>
            <a:r>
              <a:rPr lang="en-US"/>
              <a:t>Abnormal Pap test</a:t>
            </a:r>
          </a:p>
        </p:txBody>
      </p:sp>
    </p:spTree>
    <p:extLst>
      <p:ext uri="{BB962C8B-B14F-4D97-AF65-F5344CB8AC3E}">
        <p14:creationId xmlns:p14="http://schemas.microsoft.com/office/powerpoint/2010/main" val="247457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p:txBody>
          <a:bodyPr>
            <a:normAutofit/>
          </a:bodyPr>
          <a:lstStyle/>
          <a:p>
            <a:r>
              <a:rPr lang="en-US" sz="1600"/>
              <a:t>Recall Following a Normal Pap Test </a:t>
            </a:r>
          </a:p>
        </p:txBody>
      </p:sp>
      <p:sp>
        <p:nvSpPr>
          <p:cNvPr id="12" name="TextBox 11">
            <a:extLst>
              <a:ext uri="{FF2B5EF4-FFF2-40B4-BE49-F238E27FC236}">
                <a16:creationId xmlns:a16="http://schemas.microsoft.com/office/drawing/2014/main" id="{E2664A72-D48A-6F88-B084-9CCF9C07DCDC}"/>
              </a:ext>
            </a:extLst>
          </p:cNvPr>
          <p:cNvSpPr txBox="1"/>
          <p:nvPr/>
        </p:nvSpPr>
        <p:spPr>
          <a:xfrm>
            <a:off x="905607" y="5882149"/>
            <a:ext cx="10515600" cy="369332"/>
          </a:xfrm>
          <a:prstGeom prst="rect">
            <a:avLst/>
          </a:prstGeom>
          <a:noFill/>
        </p:spPr>
        <p:txBody>
          <a:bodyPr wrap="square">
            <a:spAutoFit/>
          </a:bodyPr>
          <a:lstStyle/>
          <a:p>
            <a:pPr marL="0" marR="0">
              <a:spcBef>
                <a:spcPts val="0"/>
              </a:spcBef>
              <a:spcAft>
                <a:spcPts val="800"/>
              </a:spcAft>
            </a:pPr>
            <a:r>
              <a:rPr lang="en-US" sz="900" dirty="0">
                <a:solidFill>
                  <a:schemeClr val="bg1"/>
                </a:solidFill>
                <a:effectLst/>
                <a:latin typeface="Calibri" panose="020F0502020204030204" pitchFamily="34" charset="0"/>
                <a:ea typeface="Calibri" panose="020F0502020204030204" pitchFamily="34" charset="0"/>
                <a:cs typeface="Arial" panose="020B0604020202020204" pitchFamily="34" charset="0"/>
              </a:rPr>
              <a:t>NU: *Although there is no organized screening program available, many health centers have created their own recall methods and listings to provide reminders.  This is specific to each health center and dependent on the staff who are available to support. </a:t>
            </a:r>
          </a:p>
        </p:txBody>
      </p:sp>
      <p:graphicFrame>
        <p:nvGraphicFramePr>
          <p:cNvPr id="6" name="Table 5">
            <a:extLst>
              <a:ext uri="{FF2B5EF4-FFF2-40B4-BE49-F238E27FC236}">
                <a16:creationId xmlns:a16="http://schemas.microsoft.com/office/drawing/2014/main" id="{481EB975-732A-A29B-084E-E36FB244BD45}"/>
              </a:ext>
            </a:extLst>
          </p:cNvPr>
          <p:cNvGraphicFramePr>
            <a:graphicFrameLocks noGrp="1"/>
          </p:cNvGraphicFramePr>
          <p:nvPr>
            <p:extLst>
              <p:ext uri="{D42A27DB-BD31-4B8C-83A1-F6EECF244321}">
                <p14:modId xmlns:p14="http://schemas.microsoft.com/office/powerpoint/2010/main" val="1807989237"/>
              </p:ext>
            </p:extLst>
          </p:nvPr>
        </p:nvGraphicFramePr>
        <p:xfrm>
          <a:off x="1004887" y="1083110"/>
          <a:ext cx="10182225" cy="4691779"/>
        </p:xfrm>
        <a:graphic>
          <a:graphicData uri="http://schemas.openxmlformats.org/drawingml/2006/table">
            <a:tbl>
              <a:tblPr firstRow="1" firstCol="1"/>
              <a:tblGrid>
                <a:gridCol w="1268925">
                  <a:extLst>
                    <a:ext uri="{9D8B030D-6E8A-4147-A177-3AD203B41FA5}">
                      <a16:colId xmlns:a16="http://schemas.microsoft.com/office/drawing/2014/main" val="664442773"/>
                    </a:ext>
                  </a:extLst>
                </a:gridCol>
                <a:gridCol w="1810069">
                  <a:extLst>
                    <a:ext uri="{9D8B030D-6E8A-4147-A177-3AD203B41FA5}">
                      <a16:colId xmlns:a16="http://schemas.microsoft.com/office/drawing/2014/main" val="2304645676"/>
                    </a:ext>
                  </a:extLst>
                </a:gridCol>
                <a:gridCol w="2030425">
                  <a:extLst>
                    <a:ext uri="{9D8B030D-6E8A-4147-A177-3AD203B41FA5}">
                      <a16:colId xmlns:a16="http://schemas.microsoft.com/office/drawing/2014/main" val="264239420"/>
                    </a:ext>
                  </a:extLst>
                </a:gridCol>
                <a:gridCol w="2707233">
                  <a:extLst>
                    <a:ext uri="{9D8B030D-6E8A-4147-A177-3AD203B41FA5}">
                      <a16:colId xmlns:a16="http://schemas.microsoft.com/office/drawing/2014/main" val="2903830424"/>
                    </a:ext>
                  </a:extLst>
                </a:gridCol>
                <a:gridCol w="2365573">
                  <a:extLst>
                    <a:ext uri="{9D8B030D-6E8A-4147-A177-3AD203B41FA5}">
                      <a16:colId xmlns:a16="http://schemas.microsoft.com/office/drawing/2014/main" val="1063631561"/>
                    </a:ext>
                  </a:extLst>
                </a:gridCol>
              </a:tblGrid>
              <a:tr h="655348">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Jurisdiction</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Recall method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Recall sent to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Recall issued by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lvl="0" indent="0" algn="l" defTabSz="914400" rtl="0" eaLnBrk="1" fontAlgn="auto" latinLnBrk="0" hangingPunct="1">
                        <a:lnSpc>
                          <a:spcPct val="107000"/>
                        </a:lnSpc>
                        <a:spcBef>
                          <a:spcPts val="720"/>
                        </a:spcBef>
                        <a:spcAft>
                          <a:spcPts val="720"/>
                        </a:spcAft>
                        <a:buClrTx/>
                        <a:buSzTx/>
                        <a:buFontTx/>
                        <a:buNone/>
                        <a:tabLst>
                          <a:tab pos="5280025" algn="l"/>
                        </a:tabLst>
                        <a:defRPr/>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Reminder letter if screening is not initiated </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720"/>
                        </a:spcBef>
                        <a:spcAft>
                          <a:spcPts val="720"/>
                        </a:spcAft>
                        <a:tabLst>
                          <a:tab pos="5280025" algn="l"/>
                        </a:tabLst>
                      </a:pP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611292905"/>
                  </a:ext>
                </a:extLst>
              </a:tr>
              <a:tr h="154786">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YT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mn-lt"/>
                          <a:ea typeface="Calibri" panose="020F0502020204030204" pitchFamily="34" charset="0"/>
                          <a:cs typeface="Calibri" panose="020F0502020204030204" pitchFamily="34" charset="0"/>
                        </a:rPr>
                        <a:t> </a:t>
                      </a:r>
                      <a:endParaRPr lang="en-US" sz="1000" dirty="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44860211"/>
                  </a:ext>
                </a:extLst>
              </a:tr>
              <a:tr h="162264">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NT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886397327"/>
                  </a:ext>
                </a:extLst>
              </a:tr>
              <a:tr h="640715">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NU*</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1000" dirty="0">
                          <a:solidFill>
                            <a:srgbClr val="262626"/>
                          </a:solidFill>
                          <a:effectLst/>
                          <a:latin typeface="+mn-lt"/>
                          <a:ea typeface="Calibri" panose="020F0502020204030204" pitchFamily="34" charset="0"/>
                          <a:cs typeface="Arial" panose="020B0604020202020204" pitchFamily="34" charset="0"/>
                        </a:rPr>
                        <a:t>Phone Call</a:t>
                      </a:r>
                      <a:endParaRPr lang="en-US" sz="1000" dirty="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en-US" sz="1000">
                          <a:solidFill>
                            <a:srgbClr val="262626"/>
                          </a:solidFill>
                          <a:effectLst/>
                          <a:latin typeface="+mn-lt"/>
                          <a:ea typeface="Calibri" panose="020F0502020204030204" pitchFamily="34" charset="0"/>
                          <a:cs typeface="Calibri" panose="020F0502020204030204" pitchFamily="34" charset="0"/>
                        </a:rPr>
                        <a:t>Primary Care Provider</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Primary Care provider </a:t>
                      </a:r>
                      <a:r>
                        <a:rPr lang="en-US" sz="1000">
                          <a:solidFill>
                            <a:srgbClr val="000000"/>
                          </a:solidFill>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p>
                      <a:pPr marL="0" marR="0" algn="ctr">
                        <a:lnSpc>
                          <a:spcPct val="107000"/>
                        </a:lnSpc>
                        <a:spcBef>
                          <a:spcPts val="0"/>
                        </a:spcBef>
                        <a:spcAft>
                          <a:spcPts val="0"/>
                        </a:spcAft>
                      </a:pPr>
                      <a:r>
                        <a:rPr lang="en-US" sz="1000">
                          <a:solidFill>
                            <a:srgbClr val="000000"/>
                          </a:solidFill>
                          <a:effectLst/>
                          <a:latin typeface="+mn-lt"/>
                          <a:ea typeface="Calibri" panose="020F0502020204030204" pitchFamily="34" charset="0"/>
                          <a:cs typeface="Calibri" panose="020F0502020204030204" pitchFamily="34" charset="0"/>
                        </a:rPr>
                        <a:t>(individual well-women clinics organized by nursing station nurses or clinic nurses organize recall)</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317733175"/>
                  </a:ext>
                </a:extLst>
              </a:tr>
              <a:tr h="334767">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BC</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189865" algn="l"/>
                          <a:tab pos="419100" algn="ctr"/>
                          <a:tab pos="5280025" algn="l"/>
                        </a:tabLst>
                      </a:pPr>
                      <a:r>
                        <a:rPr lang="en-US" sz="1000" dirty="0">
                          <a:solidFill>
                            <a:srgbClr val="000000"/>
                          </a:solidFill>
                          <a:effectLst/>
                          <a:latin typeface="+mn-lt"/>
                          <a:ea typeface="Calibri" panose="020F0502020204030204" pitchFamily="34" charset="0"/>
                          <a:cs typeface="Segoe UI Symbol" panose="020B0502040204020203" pitchFamily="34" charset="0"/>
                        </a:rPr>
                        <a:t>Letter</a:t>
                      </a:r>
                      <a:endParaRPr lang="en-US" sz="1000" dirty="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Participant, Primary Care Provider</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Screening Program</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Calibri" panose="020F0502020204030204" pitchFamily="34" charset="0"/>
                        </a:rPr>
                        <a:t>Letter to PCP is sent after participant letter.</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360403190"/>
                  </a:ext>
                </a:extLst>
              </a:tr>
              <a:tr h="326576">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AB</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Letter</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Participant</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Screening Program</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a:t>
                      </a:r>
                      <a:r>
                        <a:rPr lang="en-US" sz="1000">
                          <a:solidFill>
                            <a:srgbClr val="000000"/>
                          </a:solidFill>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Calibri" panose="020F0502020204030204" pitchFamily="34" charset="0"/>
                        </a:rPr>
                        <a:t>(participants only)</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171831868"/>
                  </a:ext>
                </a:extLst>
              </a:tr>
              <a:tr h="334767">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SK</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1000" dirty="0">
                          <a:solidFill>
                            <a:srgbClr val="000000"/>
                          </a:solidFill>
                          <a:effectLst/>
                          <a:latin typeface="+mn-lt"/>
                          <a:ea typeface="Calibri" panose="020F0502020204030204" pitchFamily="34" charset="0"/>
                          <a:cs typeface="Segoe UI Symbol" panose="020B0502040204020203" pitchFamily="34" charset="0"/>
                        </a:rPr>
                        <a:t>Letter</a:t>
                      </a:r>
                      <a:endParaRPr lang="en-US" sz="1000" dirty="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Participant</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Screening Program</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250083861"/>
                  </a:ext>
                </a:extLst>
              </a:tr>
              <a:tr h="326576">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MB</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1000" dirty="0">
                          <a:solidFill>
                            <a:srgbClr val="000000"/>
                          </a:solidFill>
                          <a:effectLst/>
                          <a:latin typeface="+mn-lt"/>
                          <a:ea typeface="Calibri" panose="020F0502020204030204" pitchFamily="34" charset="0"/>
                          <a:cs typeface="Segoe UI Symbol" panose="020B0502040204020203" pitchFamily="34" charset="0"/>
                        </a:rPr>
                        <a:t>Letter</a:t>
                      </a:r>
                      <a:endParaRPr lang="en-US" sz="1000" dirty="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Participant</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Screening Program</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a:t>
                      </a:r>
                      <a:r>
                        <a:rPr lang="en-US" sz="1000">
                          <a:solidFill>
                            <a:srgbClr val="000000"/>
                          </a:solidFill>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Calibri" panose="020F0502020204030204" pitchFamily="34" charset="0"/>
                        </a:rPr>
                        <a:t>(participants only)</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58278570"/>
                  </a:ext>
                </a:extLst>
              </a:tr>
              <a:tr h="326576">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ON</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1000" dirty="0">
                          <a:solidFill>
                            <a:srgbClr val="000000"/>
                          </a:solidFill>
                          <a:effectLst/>
                          <a:latin typeface="+mn-lt"/>
                          <a:ea typeface="Calibri" panose="020F0502020204030204" pitchFamily="34" charset="0"/>
                          <a:cs typeface="Segoe UI Symbol" panose="020B0502040204020203" pitchFamily="34" charset="0"/>
                        </a:rPr>
                        <a:t>Letter</a:t>
                      </a:r>
                      <a:endParaRPr lang="en-US" sz="1000" dirty="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Participant </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Screening Program, Primary Care Provider </a:t>
                      </a:r>
                      <a:r>
                        <a:rPr lang="en-US" sz="1000">
                          <a:solidFill>
                            <a:srgbClr val="000000"/>
                          </a:solidFill>
                          <a:effectLst/>
                          <a:latin typeface="+mn-lt"/>
                          <a:ea typeface="Calibri" panose="020F0502020204030204" pitchFamily="34" charset="0"/>
                          <a:cs typeface="Calibri" panose="020F0502020204030204" pitchFamily="34" charset="0"/>
                        </a:rPr>
                        <a:t>(PCP may use other strategies)</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702816622"/>
                  </a:ext>
                </a:extLst>
              </a:tr>
              <a:tr h="162264">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QC</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mn-lt"/>
                          <a:ea typeface="Calibri" panose="020F0502020204030204" pitchFamily="34" charset="0"/>
                          <a:cs typeface="Calibri" panose="020F0502020204030204" pitchFamily="34" charset="0"/>
                        </a:rPr>
                        <a:t> </a:t>
                      </a:r>
                      <a:endParaRPr lang="en-US" sz="1000" dirty="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414284412"/>
                  </a:ext>
                </a:extLst>
              </a:tr>
              <a:tr h="326576">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NB</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1000" dirty="0">
                          <a:solidFill>
                            <a:srgbClr val="000000"/>
                          </a:solidFill>
                          <a:effectLst/>
                          <a:latin typeface="+mn-lt"/>
                          <a:ea typeface="Calibri" panose="020F0502020204030204" pitchFamily="34" charset="0"/>
                          <a:cs typeface="Segoe UI Symbol" panose="020B0502040204020203" pitchFamily="34" charset="0"/>
                        </a:rPr>
                        <a:t>Letter </a:t>
                      </a:r>
                      <a:endParaRPr lang="en-US" sz="1000" dirty="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Participant</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Screening Program</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a:t>
                      </a:r>
                      <a:endParaRPr lang="en-US" sz="1000">
                        <a:effectLst/>
                        <a:latin typeface="+mn-lt"/>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(participants only)</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138066693"/>
                  </a:ext>
                </a:extLst>
              </a:tr>
              <a:tr h="334767">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NS</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1000" dirty="0">
                          <a:solidFill>
                            <a:srgbClr val="262626"/>
                          </a:solidFill>
                          <a:effectLst/>
                          <a:latin typeface="+mn-lt"/>
                          <a:ea typeface="Calibri" panose="020F0502020204030204" pitchFamily="34" charset="0"/>
                          <a:cs typeface="Calibri" panose="020F0502020204030204" pitchFamily="34" charset="0"/>
                        </a:rPr>
                        <a:t>No programmatic recall in place</a:t>
                      </a:r>
                      <a:endParaRPr lang="en-US" sz="1000" dirty="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en-US" sz="1000" dirty="0">
                          <a:solidFill>
                            <a:srgbClr val="262626"/>
                          </a:solidFill>
                          <a:effectLst/>
                          <a:latin typeface="+mn-lt"/>
                          <a:ea typeface="Calibri" panose="020F0502020204030204" pitchFamily="34" charset="0"/>
                          <a:cs typeface="Calibri" panose="020F0502020204030204" pitchFamily="34" charset="0"/>
                        </a:rPr>
                        <a:t> </a:t>
                      </a:r>
                      <a:endParaRPr lang="en-US" sz="1000" dirty="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mn-lt"/>
                          <a:ea typeface="Calibri" panose="020F0502020204030204" pitchFamily="34" charset="0"/>
                          <a:cs typeface="Calibri" panose="020F0502020204030204" pitchFamily="34" charset="0"/>
                        </a:rPr>
                        <a:t> </a:t>
                      </a:r>
                      <a:endParaRPr lang="en-US" sz="1000" dirty="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88553084"/>
                  </a:ext>
                </a:extLst>
              </a:tr>
              <a:tr h="316762">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PE</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mn-lt"/>
                          <a:ea typeface="Calibri" panose="020F0502020204030204" pitchFamily="34" charset="0"/>
                          <a:cs typeface="Arial" panose="020B0604020202020204" pitchFamily="34" charset="0"/>
                        </a:rPr>
                        <a:t>No programmatic recall in place</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717161855"/>
                  </a:ext>
                </a:extLst>
              </a:tr>
              <a:tr h="279257">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NL</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1000">
                          <a:solidFill>
                            <a:srgbClr val="000000"/>
                          </a:solidFill>
                          <a:effectLst/>
                          <a:latin typeface="+mn-lt"/>
                          <a:ea typeface="Calibri" panose="020F0502020204030204" pitchFamily="34" charset="0"/>
                          <a:cs typeface="Segoe UI Symbol" panose="020B0502040204020203" pitchFamily="34" charset="0"/>
                        </a:rPr>
                        <a:t>Letter</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en-US" sz="1000">
                          <a:solidFill>
                            <a:srgbClr val="262626"/>
                          </a:solidFill>
                          <a:effectLst/>
                          <a:latin typeface="+mn-lt"/>
                          <a:ea typeface="Calibri" panose="020F0502020204030204" pitchFamily="34" charset="0"/>
                          <a:cs typeface="Calibri" panose="020F0502020204030204" pitchFamily="34" charset="0"/>
                        </a:rPr>
                        <a:t>Primary Care Provider</a:t>
                      </a:r>
                      <a:endParaRPr lang="en-US" sz="100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dirty="0">
                          <a:solidFill>
                            <a:srgbClr val="000000"/>
                          </a:solidFill>
                          <a:effectLst/>
                          <a:latin typeface="+mn-lt"/>
                          <a:ea typeface="Calibri" panose="020F0502020204030204" pitchFamily="34" charset="0"/>
                          <a:cs typeface="Segoe UI Symbol" panose="020B0502040204020203" pitchFamily="34" charset="0"/>
                        </a:rPr>
                        <a:t>Screening Program, Primary Care Provider</a:t>
                      </a:r>
                      <a:endParaRPr lang="en-US" sz="1000" dirty="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mn-lt"/>
                          <a:ea typeface="Calibri" panose="020F0502020204030204" pitchFamily="34" charset="0"/>
                          <a:cs typeface="Calibri" panose="020F0502020204030204" pitchFamily="34" charset="0"/>
                        </a:rPr>
                        <a:t> </a:t>
                      </a:r>
                      <a:endParaRPr lang="en-US" sz="1000" dirty="0">
                        <a:effectLst/>
                        <a:latin typeface="+mn-lt"/>
                        <a:ea typeface="Yu Mincho" panose="02020400000000000000" pitchFamily="18" charset="-128"/>
                        <a:cs typeface="Arial" panose="020B0604020202020204" pitchFamily="34" charset="0"/>
                      </a:endParaRPr>
                    </a:p>
                  </a:txBody>
                  <a:tcPr marL="62358" marR="6235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535382254"/>
                  </a:ext>
                </a:extLst>
              </a:tr>
            </a:tbl>
          </a:graphicData>
        </a:graphic>
      </p:graphicFrame>
    </p:spTree>
    <p:extLst>
      <p:ext uri="{BB962C8B-B14F-4D97-AF65-F5344CB8AC3E}">
        <p14:creationId xmlns:p14="http://schemas.microsoft.com/office/powerpoint/2010/main" val="3103684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p:txBody>
          <a:bodyPr>
            <a:normAutofit/>
          </a:bodyPr>
          <a:lstStyle/>
          <a:p>
            <a:r>
              <a:rPr lang="en-US" sz="1600"/>
              <a:t>Follow-Up After an Abnormal Pap Test</a:t>
            </a:r>
          </a:p>
        </p:txBody>
      </p:sp>
      <p:sp>
        <p:nvSpPr>
          <p:cNvPr id="12" name="TextBox 11">
            <a:extLst>
              <a:ext uri="{FF2B5EF4-FFF2-40B4-BE49-F238E27FC236}">
                <a16:creationId xmlns:a16="http://schemas.microsoft.com/office/drawing/2014/main" id="{E2664A72-D48A-6F88-B084-9CCF9C07DCDC}"/>
              </a:ext>
            </a:extLst>
          </p:cNvPr>
          <p:cNvSpPr txBox="1"/>
          <p:nvPr/>
        </p:nvSpPr>
        <p:spPr>
          <a:xfrm>
            <a:off x="888782" y="6125134"/>
            <a:ext cx="10549099" cy="233975"/>
          </a:xfrm>
          <a:prstGeom prst="rect">
            <a:avLst/>
          </a:prstGeom>
          <a:noFill/>
        </p:spPr>
        <p:txBody>
          <a:bodyPr wrap="square">
            <a:spAutoFit/>
          </a:bodyPr>
          <a:lstStyle/>
          <a:p>
            <a:pPr marL="0" marR="0">
              <a:lnSpc>
                <a:spcPct val="107000"/>
              </a:lnSpc>
              <a:spcBef>
                <a:spcPts val="300"/>
              </a:spcBef>
              <a:spcAft>
                <a:spcPts val="800"/>
              </a:spcAft>
            </a:pP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PE* Primary Care providers receive results and reminders for follow up if follow up was not initiated after 3/6, 9, 12, 21 months from lab. Participants for cervical cancer screening of provincial pap clinics receive result letter.</a:t>
            </a:r>
          </a:p>
        </p:txBody>
      </p:sp>
      <p:graphicFrame>
        <p:nvGraphicFramePr>
          <p:cNvPr id="3" name="Table 2">
            <a:extLst>
              <a:ext uri="{FF2B5EF4-FFF2-40B4-BE49-F238E27FC236}">
                <a16:creationId xmlns:a16="http://schemas.microsoft.com/office/drawing/2014/main" id="{1AD0C350-E9ED-0152-2C1E-30B168B4D965}"/>
              </a:ext>
            </a:extLst>
          </p:cNvPr>
          <p:cNvGraphicFramePr>
            <a:graphicFrameLocks noGrp="1"/>
          </p:cNvGraphicFramePr>
          <p:nvPr>
            <p:extLst>
              <p:ext uri="{D42A27DB-BD31-4B8C-83A1-F6EECF244321}">
                <p14:modId xmlns:p14="http://schemas.microsoft.com/office/powerpoint/2010/main" val="3459487009"/>
              </p:ext>
            </p:extLst>
          </p:nvPr>
        </p:nvGraphicFramePr>
        <p:xfrm>
          <a:off x="973013" y="1072469"/>
          <a:ext cx="10464869" cy="4971155"/>
        </p:xfrm>
        <a:graphic>
          <a:graphicData uri="http://schemas.openxmlformats.org/drawingml/2006/table">
            <a:tbl>
              <a:tblPr firstRow="1" firstCol="1"/>
              <a:tblGrid>
                <a:gridCol w="1252254">
                  <a:extLst>
                    <a:ext uri="{9D8B030D-6E8A-4147-A177-3AD203B41FA5}">
                      <a16:colId xmlns:a16="http://schemas.microsoft.com/office/drawing/2014/main" val="1453029756"/>
                    </a:ext>
                  </a:extLst>
                </a:gridCol>
                <a:gridCol w="2110623">
                  <a:extLst>
                    <a:ext uri="{9D8B030D-6E8A-4147-A177-3AD203B41FA5}">
                      <a16:colId xmlns:a16="http://schemas.microsoft.com/office/drawing/2014/main" val="921950469"/>
                    </a:ext>
                  </a:extLst>
                </a:gridCol>
                <a:gridCol w="2113029">
                  <a:extLst>
                    <a:ext uri="{9D8B030D-6E8A-4147-A177-3AD203B41FA5}">
                      <a16:colId xmlns:a16="http://schemas.microsoft.com/office/drawing/2014/main" val="3762668252"/>
                    </a:ext>
                  </a:extLst>
                </a:gridCol>
                <a:gridCol w="2112227">
                  <a:extLst>
                    <a:ext uri="{9D8B030D-6E8A-4147-A177-3AD203B41FA5}">
                      <a16:colId xmlns:a16="http://schemas.microsoft.com/office/drawing/2014/main" val="2738585983"/>
                    </a:ext>
                  </a:extLst>
                </a:gridCol>
                <a:gridCol w="2876736">
                  <a:extLst>
                    <a:ext uri="{9D8B030D-6E8A-4147-A177-3AD203B41FA5}">
                      <a16:colId xmlns:a16="http://schemas.microsoft.com/office/drawing/2014/main" val="1174823177"/>
                    </a:ext>
                  </a:extLst>
                </a:gridCol>
              </a:tblGrid>
              <a:tr h="202985">
                <a:tc>
                  <a:txBody>
                    <a:bodyPr/>
                    <a:lstStyle/>
                    <a:p>
                      <a:pPr marL="0" marR="0" algn="ctr">
                        <a:lnSpc>
                          <a:spcPct val="107000"/>
                        </a:lnSpc>
                        <a:spcBef>
                          <a:spcPts val="720"/>
                        </a:spcBef>
                        <a:spcAft>
                          <a:spcPts val="72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Result letter to PCP from lab</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Result Letter to participant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Reminder letter to PCP</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Reminder letter to participant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2950685709"/>
                  </a:ext>
                </a:extLst>
              </a:tr>
              <a:tr h="131620">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YT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042458587"/>
                  </a:ext>
                </a:extLst>
              </a:tr>
              <a:tr h="131620">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NT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49702772"/>
                  </a:ext>
                </a:extLst>
              </a:tr>
              <a:tr h="136307">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NU</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spcBef>
                          <a:spcPts val="0"/>
                        </a:spcBef>
                        <a:spcAft>
                          <a:spcPts val="0"/>
                        </a:spcAft>
                      </a:pPr>
                      <a:r>
                        <a:rPr lang="en-CA" sz="1000" kern="1200" dirty="0">
                          <a:solidFill>
                            <a:srgbClr val="262626"/>
                          </a:solidFill>
                          <a:effectLst/>
                          <a:latin typeface="+mn-lt"/>
                          <a:ea typeface="Calibri" panose="020F0502020204030204" pitchFamily="34" charset="0"/>
                          <a:cs typeface="Segoe UI Symbol" panose="020B0502040204020203" pitchFamily="34" charset="0"/>
                        </a:rPr>
                        <a:t>✓</a:t>
                      </a:r>
                      <a:endParaRPr lang="en-US" sz="1000" kern="1200" dirty="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480849308"/>
                  </a:ext>
                </a:extLst>
              </a:tr>
              <a:tr h="643359">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BC</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spcBef>
                          <a:spcPts val="0"/>
                        </a:spcBef>
                        <a:spcAft>
                          <a:spcPts val="0"/>
                        </a:spcAft>
                      </a:pPr>
                      <a:r>
                        <a:rPr lang="en-CA" sz="1000" kern="1200" dirty="0">
                          <a:solidFill>
                            <a:srgbClr val="262626"/>
                          </a:solidFill>
                          <a:effectLst/>
                          <a:latin typeface="+mn-lt"/>
                          <a:ea typeface="Calibri" panose="020F0502020204030204" pitchFamily="34" charset="0"/>
                          <a:cs typeface="Segoe UI Symbol" panose="020B0502040204020203" pitchFamily="34" charset="0"/>
                        </a:rPr>
                        <a:t>✓</a:t>
                      </a:r>
                      <a:endParaRPr lang="en-US" sz="1000" kern="1200" dirty="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 </a:t>
                      </a:r>
                      <a:endParaRPr lang="en-US" sz="1000" kern="1200">
                        <a:solidFill>
                          <a:srgbClr val="262626"/>
                        </a:solidFill>
                        <a:effectLst/>
                        <a:latin typeface="+mn-lt"/>
                        <a:ea typeface="Yu Mincho" panose="02020400000000000000" pitchFamily="18" charset="-128"/>
                        <a:cs typeface="Times New Roman (Body CS)"/>
                      </a:endParaRPr>
                    </a:p>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abnormal results only</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a:t>
                      </a:r>
                      <a:endParaRPr lang="en-US" sz="1000" kern="1200">
                        <a:solidFill>
                          <a:srgbClr val="262626"/>
                        </a:solidFill>
                        <a:effectLst/>
                        <a:latin typeface="+mn-lt"/>
                        <a:ea typeface="Yu Mincho" panose="02020400000000000000" pitchFamily="18" charset="-128"/>
                        <a:cs typeface="Times New Roman (Body CS)"/>
                      </a:endParaRPr>
                    </a:p>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Facilitated referral to local colposcopy clinic. First reminder sent to colposcopy clinic, second reminder to PCP.</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187003804"/>
                  </a:ext>
                </a:extLst>
              </a:tr>
              <a:tr h="399419">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AB</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spcBef>
                          <a:spcPts val="0"/>
                        </a:spcBef>
                        <a:spcAft>
                          <a:spcPts val="0"/>
                        </a:spcAft>
                      </a:pPr>
                      <a:r>
                        <a:rPr lang="en-CA" sz="1000" kern="1200" dirty="0">
                          <a:solidFill>
                            <a:srgbClr val="262626"/>
                          </a:solidFill>
                          <a:effectLst/>
                          <a:latin typeface="+mn-lt"/>
                          <a:ea typeface="Calibri" panose="020F0502020204030204" pitchFamily="34" charset="0"/>
                          <a:cs typeface="Segoe UI Symbol" panose="020B0502040204020203" pitchFamily="34" charset="0"/>
                        </a:rPr>
                        <a:t>✓</a:t>
                      </a:r>
                      <a:r>
                        <a:rPr lang="en-CA" sz="1000" kern="1200" dirty="0">
                          <a:solidFill>
                            <a:srgbClr val="262626"/>
                          </a:solidFill>
                          <a:effectLst/>
                          <a:latin typeface="+mn-lt"/>
                          <a:ea typeface="Calibri" panose="020F0502020204030204" pitchFamily="34" charset="0"/>
                          <a:cs typeface="Times New Roman (Body CS)"/>
                        </a:rPr>
                        <a:t> </a:t>
                      </a:r>
                      <a:endParaRPr lang="en-US" sz="1000" kern="1200" dirty="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 </a:t>
                      </a:r>
                      <a:endParaRPr lang="en-US" sz="1000" kern="1200">
                        <a:solidFill>
                          <a:srgbClr val="262626"/>
                        </a:solidFill>
                        <a:effectLst/>
                        <a:latin typeface="+mn-lt"/>
                        <a:ea typeface="Yu Mincho" panose="02020400000000000000" pitchFamily="18" charset="-128"/>
                        <a:cs typeface="Times New Roman (Body CS)"/>
                      </a:endParaRPr>
                    </a:p>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High grades where no follow up has occurred</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 </a:t>
                      </a:r>
                      <a:endParaRPr lang="en-US" sz="1000" kern="1200">
                        <a:solidFill>
                          <a:srgbClr val="262626"/>
                        </a:solidFill>
                        <a:effectLst/>
                        <a:latin typeface="+mn-lt"/>
                        <a:ea typeface="Yu Mincho" panose="02020400000000000000" pitchFamily="18" charset="-128"/>
                        <a:cs typeface="Times New Roman (Body CS)"/>
                      </a:endParaRPr>
                    </a:p>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High grades where no follow up has occurred</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12789252"/>
                  </a:ext>
                </a:extLst>
              </a:tr>
              <a:tr h="643359">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SK</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PCP receives results electronically from lab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Letter and/or telephone communication sent to physicians if follow up has not occurred within guideline recommendations</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211570248"/>
                  </a:ext>
                </a:extLst>
              </a:tr>
              <a:tr h="643359">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MB</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spcBef>
                          <a:spcPts val="0"/>
                        </a:spcBef>
                        <a:spcAft>
                          <a:spcPts val="0"/>
                        </a:spcAft>
                      </a:pPr>
                      <a:r>
                        <a:rPr lang="en-CA" sz="1000" kern="1200" dirty="0">
                          <a:solidFill>
                            <a:srgbClr val="262626"/>
                          </a:solidFill>
                          <a:effectLst/>
                          <a:latin typeface="+mn-lt"/>
                          <a:ea typeface="Calibri" panose="020F0502020204030204" pitchFamily="34" charset="0"/>
                          <a:cs typeface="Segoe UI Symbol" panose="020B0502040204020203" pitchFamily="34" charset="0"/>
                        </a:rPr>
                        <a:t>✓</a:t>
                      </a:r>
                      <a:endParaRPr lang="en-US" sz="1000" kern="1200" dirty="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a:t>
                      </a: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For all high-grade Pap test results; sent if necessary for low-grade Pap where follow-up has not occurred</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509146489"/>
                  </a:ext>
                </a:extLst>
              </a:tr>
              <a:tr h="131620">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ON</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27439042"/>
                  </a:ext>
                </a:extLst>
              </a:tr>
              <a:tr h="131620">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QC</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35916649"/>
                  </a:ext>
                </a:extLst>
              </a:tr>
              <a:tr h="528090">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NB</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dirty="0">
                          <a:solidFill>
                            <a:srgbClr val="262626"/>
                          </a:solidFill>
                          <a:effectLst/>
                          <a:latin typeface="+mn-lt"/>
                          <a:ea typeface="Calibri" panose="020F0502020204030204" pitchFamily="34" charset="0"/>
                          <a:cs typeface="Times New Roman (Body CS)"/>
                        </a:rPr>
                        <a:t> </a:t>
                      </a:r>
                      <a:endParaRPr lang="en-US" sz="1000" kern="1200" dirty="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a:t>
                      </a:r>
                      <a:endParaRPr lang="en-US" sz="1000" kern="1200">
                        <a:solidFill>
                          <a:srgbClr val="262626"/>
                        </a:solidFill>
                        <a:effectLst/>
                        <a:latin typeface="+mn-lt"/>
                        <a:ea typeface="Yu Mincho" panose="02020400000000000000" pitchFamily="18" charset="-128"/>
                        <a:cs typeface="Times New Roman (Body CS)"/>
                      </a:endParaRPr>
                    </a:p>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When follow up testing is overdue, based on NB CPGs</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a:t>
                      </a:r>
                      <a:endParaRPr lang="en-US" sz="1000" kern="1200">
                        <a:solidFill>
                          <a:srgbClr val="262626"/>
                        </a:solidFill>
                        <a:effectLst/>
                        <a:latin typeface="+mn-lt"/>
                        <a:ea typeface="Yu Mincho" panose="02020400000000000000" pitchFamily="18" charset="-128"/>
                        <a:cs typeface="Times New Roman (Body CS)"/>
                      </a:endParaRPr>
                    </a:p>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Sent 6 -12 months after PCP follow up correspondence is sent, if no follow up is completed</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13421038"/>
                  </a:ext>
                </a:extLst>
              </a:tr>
              <a:tr h="643359">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NS</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dirty="0">
                          <a:solidFill>
                            <a:srgbClr val="262626"/>
                          </a:solidFill>
                          <a:effectLst/>
                          <a:latin typeface="+mn-lt"/>
                          <a:ea typeface="Calibri" panose="020F0502020204030204" pitchFamily="34" charset="0"/>
                          <a:cs typeface="Times New Roman (Body CS)"/>
                        </a:rPr>
                        <a:t> </a:t>
                      </a:r>
                      <a:endParaRPr lang="en-US" sz="1000" kern="1200" dirty="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 (Reminder letters mailed to PCP when it appears that a patient with a significant abnormality has not been appropriately managed.)</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Times New Roman (Body CS)"/>
                        </a:rPr>
                        <a:t> </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674339102"/>
                  </a:ext>
                </a:extLst>
              </a:tr>
              <a:tr h="136307">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PE*</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dirty="0">
                          <a:solidFill>
                            <a:srgbClr val="262626"/>
                          </a:solidFill>
                          <a:effectLst/>
                          <a:latin typeface="+mn-lt"/>
                          <a:ea typeface="Calibri" panose="020F0502020204030204" pitchFamily="34" charset="0"/>
                          <a:cs typeface="Segoe UI Symbol" panose="020B0502040204020203" pitchFamily="34" charset="0"/>
                        </a:rPr>
                        <a:t>✓</a:t>
                      </a:r>
                      <a:endParaRPr lang="en-US" sz="1000" kern="1200" dirty="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302061590"/>
                  </a:ext>
                </a:extLst>
              </a:tr>
              <a:tr h="131620">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NL</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defTabSz="914400" rtl="0" eaLnBrk="1" latinLnBrk="0" hangingPunct="1">
                        <a:spcBef>
                          <a:spcPts val="0"/>
                        </a:spcBef>
                        <a:spcAft>
                          <a:spcPts val="0"/>
                        </a:spcAft>
                      </a:pPr>
                      <a:r>
                        <a:rPr lang="en-CA" sz="1000" kern="1200">
                          <a:solidFill>
                            <a:srgbClr val="262626"/>
                          </a:solidFill>
                          <a:effectLst/>
                          <a:latin typeface="+mn-lt"/>
                          <a:ea typeface="Calibri" panose="020F0502020204030204" pitchFamily="34" charset="0"/>
                          <a:cs typeface="Segoe UI Symbol" panose="020B0502040204020203" pitchFamily="34" charset="0"/>
                        </a:rPr>
                        <a:t>✓</a:t>
                      </a:r>
                      <a:endParaRPr lang="en-US" sz="1000" kern="120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dirty="0">
                          <a:solidFill>
                            <a:srgbClr val="262626"/>
                          </a:solidFill>
                          <a:effectLst/>
                          <a:latin typeface="+mn-lt"/>
                          <a:ea typeface="Calibri" panose="020F0502020204030204" pitchFamily="34" charset="0"/>
                          <a:cs typeface="Segoe UI Symbol" panose="020B0502040204020203" pitchFamily="34" charset="0"/>
                        </a:rPr>
                        <a:t>✓</a:t>
                      </a:r>
                      <a:endParaRPr lang="en-US" sz="1000" kern="1200" dirty="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dirty="0">
                          <a:solidFill>
                            <a:srgbClr val="262626"/>
                          </a:solidFill>
                          <a:effectLst/>
                          <a:latin typeface="+mn-lt"/>
                          <a:ea typeface="Calibri" panose="020F0502020204030204" pitchFamily="34" charset="0"/>
                          <a:cs typeface="Times New Roman (Body CS)"/>
                        </a:rPr>
                        <a:t> </a:t>
                      </a:r>
                      <a:endParaRPr lang="en-US" sz="1000" kern="1200" dirty="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ctr" defTabSz="914400" rtl="0" eaLnBrk="1" latinLnBrk="0" hangingPunct="1">
                        <a:spcBef>
                          <a:spcPts val="0"/>
                        </a:spcBef>
                        <a:spcAft>
                          <a:spcPts val="0"/>
                        </a:spcAft>
                      </a:pPr>
                      <a:r>
                        <a:rPr lang="en-CA" sz="1000" kern="1200" dirty="0">
                          <a:solidFill>
                            <a:srgbClr val="262626"/>
                          </a:solidFill>
                          <a:effectLst/>
                          <a:latin typeface="+mn-lt"/>
                          <a:ea typeface="Calibri" panose="020F0502020204030204" pitchFamily="34" charset="0"/>
                          <a:cs typeface="Times New Roman (Body CS)"/>
                        </a:rPr>
                        <a:t> </a:t>
                      </a:r>
                      <a:endParaRPr lang="en-US" sz="1000" kern="1200" dirty="0">
                        <a:solidFill>
                          <a:srgbClr val="262626"/>
                        </a:solidFill>
                        <a:effectLst/>
                        <a:latin typeface="+mn-lt"/>
                        <a:ea typeface="Yu Mincho" panose="02020400000000000000" pitchFamily="18" charset="-128"/>
                        <a:cs typeface="Times New Roman (Body CS)"/>
                      </a:endParaRPr>
                    </a:p>
                  </a:txBody>
                  <a:tcPr marL="60384" marR="6038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673653188"/>
                  </a:ext>
                </a:extLst>
              </a:tr>
            </a:tbl>
          </a:graphicData>
        </a:graphic>
      </p:graphicFrame>
    </p:spTree>
    <p:extLst>
      <p:ext uri="{BB962C8B-B14F-4D97-AF65-F5344CB8AC3E}">
        <p14:creationId xmlns:p14="http://schemas.microsoft.com/office/powerpoint/2010/main" val="1224905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lstStyle/>
          <a:p>
            <a:r>
              <a:rPr lang="en-US"/>
              <a:t>Summary</a:t>
            </a:r>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en-US" dirty="0"/>
              <a:t>Cervical Cancer Screening Pathway</a:t>
            </a:r>
          </a:p>
        </p:txBody>
      </p:sp>
    </p:spTree>
    <p:extLst>
      <p:ext uri="{BB962C8B-B14F-4D97-AF65-F5344CB8AC3E}">
        <p14:creationId xmlns:p14="http://schemas.microsoft.com/office/powerpoint/2010/main" val="827104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602C92-8820-BD6F-1226-4E1A278685AB}"/>
              </a:ext>
            </a:extLst>
          </p:cNvPr>
          <p:cNvSpPr>
            <a:spLocks noGrp="1"/>
          </p:cNvSpPr>
          <p:nvPr>
            <p:ph type="sldNum" sz="quarter" idx="12"/>
          </p:nvPr>
        </p:nvSpPr>
        <p:spPr/>
        <p:txBody>
          <a:bodyPr/>
          <a:lstStyle/>
          <a:p>
            <a:fld id="{D9F2F12A-E773-6344-8602-31C2DEEE88BD}" type="slidenum">
              <a:rPr lang="en-US" smtClean="0"/>
              <a:pPr/>
              <a:t>20</a:t>
            </a:fld>
            <a:endParaRPr lang="en-US"/>
          </a:p>
        </p:txBody>
      </p:sp>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normAutofit/>
          </a:bodyPr>
          <a:lstStyle/>
          <a:p>
            <a:r>
              <a:rPr lang="en-US"/>
              <a:t>Colposcopy services</a:t>
            </a:r>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en-US"/>
              <a:t>Criteria for referral to colposcopy services</a:t>
            </a:r>
          </a:p>
          <a:p>
            <a:r>
              <a:rPr lang="en-US"/>
              <a:t>Location of colposcopy</a:t>
            </a:r>
          </a:p>
          <a:p>
            <a:r>
              <a:rPr lang="en-US"/>
              <a:t>Use of HPV testing in colposcopy care</a:t>
            </a:r>
          </a:p>
        </p:txBody>
      </p:sp>
    </p:spTree>
    <p:extLst>
      <p:ext uri="{BB962C8B-B14F-4D97-AF65-F5344CB8AC3E}">
        <p14:creationId xmlns:p14="http://schemas.microsoft.com/office/powerpoint/2010/main" val="1176004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218483" y="235962"/>
            <a:ext cx="10380786" cy="345482"/>
          </a:xfrm>
        </p:spPr>
        <p:txBody>
          <a:bodyPr>
            <a:normAutofit/>
          </a:bodyPr>
          <a:lstStyle/>
          <a:p>
            <a:r>
              <a:rPr lang="en-US" sz="1600"/>
              <a:t>Criteria for Referral to Colposcopy Services</a:t>
            </a:r>
            <a:endParaRPr lang="en-US" sz="1600" i="1"/>
          </a:p>
        </p:txBody>
      </p:sp>
      <p:sp>
        <p:nvSpPr>
          <p:cNvPr id="6" name="TextBox 5">
            <a:extLst>
              <a:ext uri="{FF2B5EF4-FFF2-40B4-BE49-F238E27FC236}">
                <a16:creationId xmlns:a16="http://schemas.microsoft.com/office/drawing/2014/main" id="{C443BFEA-D93C-11D6-6926-C6C6BC1BA99E}"/>
              </a:ext>
            </a:extLst>
          </p:cNvPr>
          <p:cNvSpPr txBox="1"/>
          <p:nvPr/>
        </p:nvSpPr>
        <p:spPr>
          <a:xfrm>
            <a:off x="320959" y="5905466"/>
            <a:ext cx="9950275" cy="1120435"/>
          </a:xfrm>
          <a:prstGeom prst="rect">
            <a:avLst/>
          </a:prstGeom>
          <a:noFill/>
        </p:spPr>
        <p:txBody>
          <a:bodyPr wrap="square">
            <a:spAutoFit/>
          </a:bodyPr>
          <a:lstStyle/>
          <a:p>
            <a:pPr marL="0" marR="0">
              <a:lnSpc>
                <a:spcPct val="107000"/>
              </a:lnSpc>
              <a:spcBef>
                <a:spcPts val="0"/>
              </a:spcBef>
              <a:spcAft>
                <a:spcPts val="800"/>
              </a:spcAft>
            </a:pPr>
            <a:r>
              <a:rPr lang="en-US" sz="800">
                <a:solidFill>
                  <a:schemeClr val="bg1"/>
                </a:solidFill>
                <a:effectLst/>
                <a:latin typeface="Calibri" panose="020F0502020204030204" pitchFamily="34" charset="0"/>
                <a:ea typeface="Yu Mincho" panose="02020400000000000000" pitchFamily="18" charset="-128"/>
                <a:cs typeface="Arial" panose="020B0604020202020204" pitchFamily="34" charset="0"/>
              </a:rPr>
              <a:t>YT: * YT will be following BCs criteria</a:t>
            </a:r>
            <a:br>
              <a:rPr lang="en-US" sz="800">
                <a:solidFill>
                  <a:schemeClr val="bg1"/>
                </a:solidFill>
                <a:effectLst/>
                <a:latin typeface="Calibri" panose="020F0502020204030204" pitchFamily="34" charset="0"/>
                <a:ea typeface="Yu Mincho" panose="02020400000000000000" pitchFamily="18" charset="-128"/>
                <a:cs typeface="Arial" panose="020B0604020202020204" pitchFamily="34" charset="0"/>
              </a:rPr>
            </a:br>
            <a:r>
              <a:rPr lang="en-US" sz="800">
                <a:solidFill>
                  <a:schemeClr val="bg1"/>
                </a:solidFill>
                <a:effectLst/>
                <a:latin typeface="Calibri" panose="020F0502020204030204" pitchFamily="34" charset="0"/>
                <a:ea typeface="Yu Mincho" panose="02020400000000000000" pitchFamily="18" charset="-128"/>
                <a:cs typeface="Arial" panose="020B0604020202020204" pitchFamily="34" charset="0"/>
              </a:rPr>
              <a:t>ON: ^Repeat cytology or colposcopy are acceptable management options after the first LSIL result. Low-grade abnormalities often regress on their own and may be best managed in surveillance, however colposcopy may be considered.</a:t>
            </a:r>
            <a:br>
              <a:rPr lang="en-US" sz="800">
                <a:solidFill>
                  <a:schemeClr val="bg1"/>
                </a:solidFill>
                <a:effectLst/>
                <a:latin typeface="Calibri" panose="020F0502020204030204" pitchFamily="34" charset="0"/>
                <a:ea typeface="Yu Mincho" panose="02020400000000000000" pitchFamily="18" charset="-128"/>
                <a:cs typeface="Arial" panose="020B0604020202020204" pitchFamily="34" charset="0"/>
              </a:rPr>
            </a:br>
            <a:r>
              <a:rPr lang="en-US" sz="800">
                <a:solidFill>
                  <a:schemeClr val="bg1"/>
                </a:solidFill>
                <a:effectLst/>
                <a:latin typeface="Calibri" panose="020F0502020204030204" pitchFamily="34" charset="0"/>
                <a:ea typeface="Yu Mincho" panose="02020400000000000000" pitchFamily="18" charset="-128"/>
                <a:cs typeface="Arial" panose="020B0604020202020204" pitchFamily="34" charset="0"/>
              </a:rPr>
              <a:t>ON: ~ HPV testing is not currently funded; however, the program has best practice recommendations when its use is available (e.g., on a patient-pay basis or in some hospital-based colposcopy units).</a:t>
            </a:r>
          </a:p>
          <a:p>
            <a:pPr marL="0" marR="0">
              <a:lnSpc>
                <a:spcPct val="107000"/>
              </a:lnSpc>
              <a:spcBef>
                <a:spcPts val="300"/>
              </a:spcBef>
              <a:spcAft>
                <a:spcPts val="800"/>
              </a:spcAft>
            </a:pPr>
            <a:r>
              <a:rPr lang="en-US" sz="800" b="1">
                <a:solidFill>
                  <a:schemeClr val="bg1"/>
                </a:solidFill>
                <a:effectLst/>
                <a:latin typeface="Calibri" panose="020F0502020204030204" pitchFamily="34" charset="0"/>
                <a:ea typeface="Yu Mincho" panose="02020400000000000000" pitchFamily="18" charset="-128"/>
                <a:cs typeface="Arial" panose="020B0604020202020204" pitchFamily="34" charset="0"/>
              </a:rPr>
              <a:t>Abbreviations:</a:t>
            </a:r>
            <a:r>
              <a:rPr lang="en-US" sz="800">
                <a:solidFill>
                  <a:schemeClr val="bg1"/>
                </a:solidFill>
                <a:effectLst/>
                <a:latin typeface="Calibri" panose="020F0502020204030204" pitchFamily="34" charset="0"/>
                <a:ea typeface="Yu Mincho" panose="02020400000000000000" pitchFamily="18" charset="-128"/>
                <a:cs typeface="Arial" panose="020B0604020202020204" pitchFamily="34" charset="0"/>
              </a:rPr>
              <a:t> ASC-US: atypical squamous cells of undetermined significance; LSIL: low-grade squamous intraepithelial lesion; AGC: atypical glandular cells; HSIL: high-grade squamous intraepithelial lesion.</a:t>
            </a:r>
            <a:br>
              <a:rPr lang="en-US" sz="800">
                <a:solidFill>
                  <a:schemeClr val="bg1"/>
                </a:solidFill>
                <a:effectLst/>
                <a:latin typeface="Calibri" panose="020F0502020204030204" pitchFamily="34" charset="0"/>
                <a:ea typeface="Yu Mincho" panose="02020400000000000000" pitchFamily="18" charset="-128"/>
                <a:cs typeface="Arial" panose="020B0604020202020204" pitchFamily="34" charset="0"/>
              </a:rPr>
            </a:br>
            <a:r>
              <a:rPr lang="en-US" sz="800" b="1">
                <a:solidFill>
                  <a:schemeClr val="bg1"/>
                </a:solidFill>
                <a:effectLst/>
                <a:latin typeface="Calibri" panose="020F0502020204030204" pitchFamily="34" charset="0"/>
                <a:ea typeface="Yu Mincho" panose="02020400000000000000" pitchFamily="18" charset="-128"/>
                <a:cs typeface="Arial" panose="020B0604020202020204" pitchFamily="34" charset="0"/>
              </a:rPr>
              <a:t>Definitions: </a:t>
            </a:r>
            <a:r>
              <a:rPr lang="en-US" sz="800">
                <a:solidFill>
                  <a:schemeClr val="bg1"/>
                </a:solidFill>
                <a:effectLst/>
                <a:latin typeface="Calibri" panose="020F0502020204030204" pitchFamily="34" charset="0"/>
                <a:ea typeface="Yu Mincho" panose="02020400000000000000" pitchFamily="18" charset="-128"/>
                <a:cs typeface="Arial" panose="020B0604020202020204" pitchFamily="34" charset="0"/>
              </a:rPr>
              <a:t>HSIL+: high grade squamous intraepithelial lesions or worse (HSIL+ includes HSIL, AIS and invasive carcinoma); ASC-H: atypical squamous cells, cannot exclude HSIL</a:t>
            </a:r>
          </a:p>
          <a:p>
            <a:pPr marL="0" marR="0">
              <a:lnSpc>
                <a:spcPct val="107000"/>
              </a:lnSpc>
              <a:spcBef>
                <a:spcPts val="0"/>
              </a:spcBef>
              <a:spcAft>
                <a:spcPts val="800"/>
              </a:spcAft>
            </a:pPr>
            <a:endParaRPr lang="en-US" sz="80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p:txBody>
      </p:sp>
      <p:graphicFrame>
        <p:nvGraphicFramePr>
          <p:cNvPr id="4" name="Table 3">
            <a:extLst>
              <a:ext uri="{FF2B5EF4-FFF2-40B4-BE49-F238E27FC236}">
                <a16:creationId xmlns:a16="http://schemas.microsoft.com/office/drawing/2014/main" id="{FBAAC0A1-F9C0-3C7D-D5E7-8F20D3304CD5}"/>
              </a:ext>
            </a:extLst>
          </p:cNvPr>
          <p:cNvGraphicFramePr>
            <a:graphicFrameLocks noGrp="1"/>
          </p:cNvGraphicFramePr>
          <p:nvPr>
            <p:extLst>
              <p:ext uri="{D42A27DB-BD31-4B8C-83A1-F6EECF244321}">
                <p14:modId xmlns:p14="http://schemas.microsoft.com/office/powerpoint/2010/main" val="1116848038"/>
              </p:ext>
            </p:extLst>
          </p:nvPr>
        </p:nvGraphicFramePr>
        <p:xfrm>
          <a:off x="320959" y="778834"/>
          <a:ext cx="11550081" cy="5085166"/>
        </p:xfrm>
        <a:graphic>
          <a:graphicData uri="http://schemas.openxmlformats.org/drawingml/2006/table">
            <a:tbl>
              <a:tblPr firstRow="1" firstCol="1"/>
              <a:tblGrid>
                <a:gridCol w="1350238">
                  <a:extLst>
                    <a:ext uri="{9D8B030D-6E8A-4147-A177-3AD203B41FA5}">
                      <a16:colId xmlns:a16="http://schemas.microsoft.com/office/drawing/2014/main" val="79387764"/>
                    </a:ext>
                  </a:extLst>
                </a:gridCol>
                <a:gridCol w="796863">
                  <a:extLst>
                    <a:ext uri="{9D8B030D-6E8A-4147-A177-3AD203B41FA5}">
                      <a16:colId xmlns:a16="http://schemas.microsoft.com/office/drawing/2014/main" val="2313493064"/>
                    </a:ext>
                  </a:extLst>
                </a:gridCol>
                <a:gridCol w="876549">
                  <a:extLst>
                    <a:ext uri="{9D8B030D-6E8A-4147-A177-3AD203B41FA5}">
                      <a16:colId xmlns:a16="http://schemas.microsoft.com/office/drawing/2014/main" val="1937476221"/>
                    </a:ext>
                  </a:extLst>
                </a:gridCol>
                <a:gridCol w="1035921">
                  <a:extLst>
                    <a:ext uri="{9D8B030D-6E8A-4147-A177-3AD203B41FA5}">
                      <a16:colId xmlns:a16="http://schemas.microsoft.com/office/drawing/2014/main" val="2124505314"/>
                    </a:ext>
                  </a:extLst>
                </a:gridCol>
                <a:gridCol w="1035921">
                  <a:extLst>
                    <a:ext uri="{9D8B030D-6E8A-4147-A177-3AD203B41FA5}">
                      <a16:colId xmlns:a16="http://schemas.microsoft.com/office/drawing/2014/main" val="57177570"/>
                    </a:ext>
                  </a:extLst>
                </a:gridCol>
                <a:gridCol w="1274981">
                  <a:extLst>
                    <a:ext uri="{9D8B030D-6E8A-4147-A177-3AD203B41FA5}">
                      <a16:colId xmlns:a16="http://schemas.microsoft.com/office/drawing/2014/main" val="279921382"/>
                    </a:ext>
                  </a:extLst>
                </a:gridCol>
                <a:gridCol w="956235">
                  <a:extLst>
                    <a:ext uri="{9D8B030D-6E8A-4147-A177-3AD203B41FA5}">
                      <a16:colId xmlns:a16="http://schemas.microsoft.com/office/drawing/2014/main" val="1421248259"/>
                    </a:ext>
                  </a:extLst>
                </a:gridCol>
                <a:gridCol w="956235">
                  <a:extLst>
                    <a:ext uri="{9D8B030D-6E8A-4147-A177-3AD203B41FA5}">
                      <a16:colId xmlns:a16="http://schemas.microsoft.com/office/drawing/2014/main" val="1414798908"/>
                    </a:ext>
                  </a:extLst>
                </a:gridCol>
                <a:gridCol w="3267138">
                  <a:extLst>
                    <a:ext uri="{9D8B030D-6E8A-4147-A177-3AD203B41FA5}">
                      <a16:colId xmlns:a16="http://schemas.microsoft.com/office/drawing/2014/main" val="360212616"/>
                    </a:ext>
                  </a:extLst>
                </a:gridCol>
              </a:tblGrid>
              <a:tr h="495910">
                <a:tc>
                  <a:txBody>
                    <a:bodyPr/>
                    <a:lstStyle/>
                    <a:p>
                      <a:pPr marL="0" marR="0" algn="ctr">
                        <a:lnSpc>
                          <a:spcPct val="107000"/>
                        </a:lnSpc>
                        <a:spcBef>
                          <a:spcPts val="100"/>
                        </a:spcBef>
                        <a:spcAft>
                          <a:spcPts val="100"/>
                        </a:spcAft>
                        <a:tabLst>
                          <a:tab pos="5280025" algn="l"/>
                        </a:tabLst>
                      </a:pPr>
                      <a:r>
                        <a:rPr lang="en-US" sz="900" b="1" dirty="0">
                          <a:solidFill>
                            <a:srgbClr val="FFFFFF"/>
                          </a:solidFill>
                          <a:effectLst/>
                          <a:latin typeface="+mn-lt"/>
                          <a:ea typeface="Calibri" panose="020F0502020204030204" pitchFamily="34" charset="0"/>
                          <a:cs typeface="Calibri" panose="020F0502020204030204" pitchFamily="34" charset="0"/>
                        </a:rPr>
                        <a:t>P/T</a:t>
                      </a:r>
                      <a:endParaRPr lang="en-US" sz="900" dirty="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900" b="1" dirty="0">
                          <a:solidFill>
                            <a:srgbClr val="FFFFFF"/>
                          </a:solidFill>
                          <a:effectLst/>
                          <a:latin typeface="+mn-lt"/>
                          <a:ea typeface="Calibri" panose="020F0502020204030204" pitchFamily="34" charset="0"/>
                          <a:cs typeface="Calibri" panose="020F0502020204030204" pitchFamily="34" charset="0"/>
                        </a:rPr>
                        <a:t>ASC-US (1</a:t>
                      </a:r>
                      <a:r>
                        <a:rPr lang="en-US" sz="900" b="1" baseline="30000" dirty="0">
                          <a:solidFill>
                            <a:srgbClr val="FFFFFF"/>
                          </a:solidFill>
                          <a:effectLst/>
                          <a:latin typeface="+mn-lt"/>
                          <a:ea typeface="Calibri" panose="020F0502020204030204" pitchFamily="34" charset="0"/>
                          <a:cs typeface="Calibri" panose="020F0502020204030204" pitchFamily="34" charset="0"/>
                        </a:rPr>
                        <a:t>st</a:t>
                      </a:r>
                      <a:r>
                        <a:rPr lang="en-US" sz="900" b="1" dirty="0">
                          <a:solidFill>
                            <a:srgbClr val="FFFFFF"/>
                          </a:solidFill>
                          <a:effectLst/>
                          <a:latin typeface="+mn-lt"/>
                          <a:ea typeface="Calibri" panose="020F0502020204030204" pitchFamily="34" charset="0"/>
                          <a:cs typeface="Calibri" panose="020F0502020204030204" pitchFamily="34" charset="0"/>
                        </a:rPr>
                        <a:t> result) </a:t>
                      </a:r>
                      <a:endParaRPr lang="en-US" sz="900" dirty="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Calibri" panose="020F0502020204030204" pitchFamily="34" charset="0"/>
                        </a:rPr>
                        <a:t>LSIL (1</a:t>
                      </a:r>
                      <a:r>
                        <a:rPr lang="en-US" sz="900" b="1" baseline="30000">
                          <a:solidFill>
                            <a:srgbClr val="FFFFFF"/>
                          </a:solidFill>
                          <a:effectLst/>
                          <a:latin typeface="+mn-lt"/>
                          <a:ea typeface="Calibri" panose="020F0502020204030204" pitchFamily="34" charset="0"/>
                          <a:cs typeface="Calibri" panose="020F0502020204030204" pitchFamily="34" charset="0"/>
                        </a:rPr>
                        <a:t>st</a:t>
                      </a:r>
                      <a:r>
                        <a:rPr lang="en-US" sz="900" b="1">
                          <a:solidFill>
                            <a:srgbClr val="FFFFFF"/>
                          </a:solidFill>
                          <a:effectLst/>
                          <a:latin typeface="+mn-lt"/>
                          <a:ea typeface="Calibri" panose="020F0502020204030204" pitchFamily="34" charset="0"/>
                          <a:cs typeface="Calibri" panose="020F0502020204030204" pitchFamily="34" charset="0"/>
                        </a:rPr>
                        <a:t> result)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Calibri" panose="020F0502020204030204" pitchFamily="34" charset="0"/>
                        </a:rPr>
                        <a:t>ASC-US and HPV+ result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Calibri" panose="020F0502020204030204" pitchFamily="34" charset="0"/>
                        </a:rPr>
                        <a:t>Repeated ASC-US/LSIL after previous ASC-US/LSIL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Calibri" panose="020F0502020204030204" pitchFamily="34" charset="0"/>
                        </a:rPr>
                        <a:t>Age ≥ 50 with LSIL and HPV+ result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Calibri" panose="020F0502020204030204" pitchFamily="34" charset="0"/>
                        </a:rPr>
                        <a:t>AGC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Calibri" panose="020F0502020204030204" pitchFamily="34" charset="0"/>
                        </a:rPr>
                        <a:t>HSIL+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Calibri" panose="020F0502020204030204" pitchFamily="34" charset="0"/>
                        </a:rPr>
                        <a:t>Other</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3675982947"/>
                  </a:ext>
                </a:extLst>
              </a:tr>
              <a:tr h="119803">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Arial" panose="020B0604020202020204" pitchFamily="34" charset="0"/>
                        </a:rPr>
                        <a:t>YT*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262626"/>
                          </a:solidFill>
                          <a:effectLst/>
                          <a:latin typeface="+mn-lt"/>
                          <a:ea typeface="Calibri" panose="020F0502020204030204" pitchFamily="34" charset="0"/>
                          <a:cs typeface="Calibri" panose="020F0502020204030204" pitchFamily="34" charset="0"/>
                        </a:rPr>
                        <a:t> </a:t>
                      </a:r>
                      <a:endParaRPr lang="en-US" sz="900" dirty="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Yukon follows BC criteria</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353267033"/>
                  </a:ext>
                </a:extLst>
              </a:tr>
              <a:tr h="119803">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Arial" panose="020B0604020202020204" pitchFamily="34" charset="0"/>
                        </a:rPr>
                        <a:t>NT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407242214"/>
                  </a:ext>
                </a:extLst>
              </a:tr>
              <a:tr h="621279">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Arial" panose="020B0604020202020204" pitchFamily="34" charset="0"/>
                        </a:rPr>
                        <a:t>NU</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Calibri" panose="020F0502020204030204" pitchFamily="34" charset="0"/>
                        </a:rPr>
                        <a:t>individuals</a:t>
                      </a:r>
                      <a:r>
                        <a:rPr lang="en-US" sz="900">
                          <a:solidFill>
                            <a:srgbClr val="262626"/>
                          </a:solidFill>
                          <a:effectLst/>
                          <a:latin typeface="+mn-lt"/>
                          <a:ea typeface="Calibri" panose="020F0502020204030204" pitchFamily="34" charset="0"/>
                          <a:cs typeface="Calibri" panose="020F0502020204030204" pitchFamily="34" charset="0"/>
                        </a:rPr>
                        <a:t> &lt;30 ASCUS repeat cytology in 6 months</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Repeat test twice at 6 month intervals</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en-US" sz="900" dirty="0">
                          <a:solidFill>
                            <a:srgbClr val="000000"/>
                          </a:solidFill>
                          <a:effectLst/>
                          <a:latin typeface="+mn-lt"/>
                          <a:ea typeface="Calibri" panose="020F0502020204030204" pitchFamily="34" charset="0"/>
                          <a:cs typeface="Segoe UI Symbol" panose="020B0502040204020203" pitchFamily="34" charset="0"/>
                        </a:rPr>
                        <a:t>✓</a:t>
                      </a:r>
                      <a:endParaRPr lang="en-US" sz="900" dirty="0">
                        <a:effectLst/>
                        <a:latin typeface="+mn-lt"/>
                        <a:ea typeface="Calibri" panose="020F0502020204030204" pitchFamily="34" charset="0"/>
                        <a:cs typeface="Arial" panose="020B0604020202020204" pitchFamily="34" charset="0"/>
                      </a:endParaRPr>
                    </a:p>
                    <a:p>
                      <a:pPr marL="0" marR="0" algn="ctr">
                        <a:lnSpc>
                          <a:spcPct val="107000"/>
                        </a:lnSpc>
                        <a:spcBef>
                          <a:spcPts val="720"/>
                        </a:spcBef>
                        <a:spcAft>
                          <a:spcPts val="720"/>
                        </a:spcAft>
                        <a:tabLst>
                          <a:tab pos="5280025" algn="l"/>
                        </a:tabLst>
                      </a:pPr>
                      <a:r>
                        <a:rPr lang="en-US" sz="900" dirty="0">
                          <a:solidFill>
                            <a:srgbClr val="262626"/>
                          </a:solidFill>
                          <a:effectLst/>
                          <a:latin typeface="+mn-lt"/>
                          <a:ea typeface="Calibri" panose="020F0502020204030204" pitchFamily="34" charset="0"/>
                          <a:cs typeface="Calibri" panose="020F0502020204030204" pitchFamily="34" charset="0"/>
                        </a:rPr>
                        <a:t>(age ≥ 30)</a:t>
                      </a:r>
                      <a:endParaRPr lang="en-US" sz="900" dirty="0">
                        <a:effectLst/>
                        <a:latin typeface="+mn-lt"/>
                        <a:ea typeface="Calibri" panose="020F0502020204030204" pitchFamily="34" charset="0"/>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No specific guidelines for &gt;50</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72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kern="1200">
                          <a:solidFill>
                            <a:srgbClr val="262626"/>
                          </a:solidFill>
                          <a:effectLst/>
                          <a:latin typeface="+mn-lt"/>
                          <a:ea typeface="Yu Mincho" panose="02020400000000000000" pitchFamily="18" charset="-128"/>
                          <a:cs typeface="Arial" panose="020B0604020202020204" pitchFamily="34" charset="0"/>
                        </a:rPr>
                        <a:t>ASC-H</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kern="1200">
                          <a:solidFill>
                            <a:srgbClr val="262626"/>
                          </a:solidFill>
                          <a:effectLst/>
                          <a:latin typeface="+mn-lt"/>
                          <a:ea typeface="Yu Mincho" panose="02020400000000000000" pitchFamily="18" charset="-128"/>
                          <a:cs typeface="Arial" panose="020B0604020202020204" pitchFamily="34" charset="0"/>
                        </a:rPr>
                        <a:t>Squamous Carcinoma</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kern="1200">
                          <a:solidFill>
                            <a:srgbClr val="262626"/>
                          </a:solidFill>
                          <a:effectLst/>
                          <a:latin typeface="+mn-lt"/>
                          <a:ea typeface="Yu Mincho" panose="02020400000000000000" pitchFamily="18" charset="-128"/>
                          <a:cs typeface="Arial" panose="020B0604020202020204" pitchFamily="34" charset="0"/>
                        </a:rPr>
                        <a:t>Adenocarcinoma</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kern="1200">
                          <a:solidFill>
                            <a:srgbClr val="262626"/>
                          </a:solidFill>
                          <a:effectLst/>
                          <a:latin typeface="+mn-lt"/>
                          <a:ea typeface="Yu Mincho" panose="02020400000000000000" pitchFamily="18" charset="-128"/>
                          <a:cs typeface="Arial" panose="020B0604020202020204" pitchFamily="34" charset="0"/>
                        </a:rPr>
                        <a:t>Other malignant neoplasms</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tabLst>
                          <a:tab pos="5280025" algn="l"/>
                        </a:tabLst>
                      </a:pPr>
                      <a:r>
                        <a:rPr lang="en-US" sz="900" kern="1200">
                          <a:solidFill>
                            <a:srgbClr val="262626"/>
                          </a:solidFill>
                          <a:effectLst/>
                          <a:latin typeface="+mn-lt"/>
                          <a:ea typeface="Yu Mincho" panose="02020400000000000000" pitchFamily="18" charset="-128"/>
                          <a:cs typeface="Arial" panose="020B0604020202020204" pitchFamily="34" charset="0"/>
                        </a:rPr>
                        <a:t>Suspicious cervix</a:t>
                      </a: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11485248"/>
                  </a:ext>
                </a:extLst>
              </a:tr>
              <a:tr h="119803">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Calibri" panose="020F0502020204030204" pitchFamily="34" charset="0"/>
                        </a:rPr>
                        <a:t>BC</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000000"/>
                          </a:solidFill>
                          <a:effectLst/>
                          <a:latin typeface="+mn-lt"/>
                          <a:ea typeface="Calibri" panose="020F0502020204030204" pitchFamily="34" charset="0"/>
                          <a:cs typeface="Segoe UI Symbol" panose="020B0502040204020203" pitchFamily="34" charset="0"/>
                        </a:rPr>
                        <a:t>✓</a:t>
                      </a:r>
                      <a:endParaRPr lang="en-US" sz="900" dirty="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180829078"/>
                  </a:ext>
                </a:extLst>
              </a:tr>
              <a:tr h="254936">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Calibri" panose="020F0502020204030204" pitchFamily="34" charset="0"/>
                        </a:rPr>
                        <a:t>AB</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10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Calibri" panose="020F0502020204030204" pitchFamily="34" charset="0"/>
                        <a:cs typeface="Arial" panose="020B0604020202020204" pitchFamily="34" charset="0"/>
                      </a:endParaRPr>
                    </a:p>
                    <a:p>
                      <a:pPr marL="0" marR="0" algn="ctr">
                        <a:lnSpc>
                          <a:spcPct val="107000"/>
                        </a:lnSpc>
                        <a:spcBef>
                          <a:spcPts val="0"/>
                        </a:spcBef>
                        <a:spcAft>
                          <a:spcPts val="10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(age ≥ 30)</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Calibri" panose="020F0502020204030204" pitchFamily="34" charset="0"/>
                        </a:rPr>
                        <a:t>ASC-H</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711966014"/>
                  </a:ext>
                </a:extLst>
              </a:tr>
              <a:tr h="119803">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Calibri" panose="020F0502020204030204" pitchFamily="34" charset="0"/>
                        </a:rPr>
                        <a:t>SK</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502495400"/>
                  </a:ext>
                </a:extLst>
              </a:tr>
              <a:tr h="839698">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Calibri" panose="020F0502020204030204" pitchFamily="34" charset="0"/>
                        </a:rPr>
                        <a:t>MB</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(Age ≥30)</a:t>
                      </a:r>
                      <a:endParaRPr lang="en-US" sz="900">
                        <a:effectLst/>
                        <a:latin typeface="+mn-lt"/>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Post triage implementation</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000000"/>
                          </a:solidFill>
                          <a:effectLst/>
                          <a:latin typeface="+mn-lt"/>
                          <a:ea typeface="Calibri" panose="020F0502020204030204" pitchFamily="34" charset="0"/>
                          <a:cs typeface="Segoe UI Symbol" panose="020B0502040204020203" pitchFamily="34" charset="0"/>
                        </a:rPr>
                        <a:t>✓</a:t>
                      </a:r>
                      <a:endParaRPr lang="en-US" sz="900" dirty="0">
                        <a:effectLst/>
                        <a:latin typeface="+mn-lt"/>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en-US" sz="900" dirty="0">
                          <a:solidFill>
                            <a:srgbClr val="262626"/>
                          </a:solidFill>
                          <a:effectLst/>
                          <a:latin typeface="+mn-lt"/>
                          <a:ea typeface="Calibri" panose="020F0502020204030204" pitchFamily="34" charset="0"/>
                          <a:cs typeface="Calibri" panose="020F0502020204030204" pitchFamily="34" charset="0"/>
                        </a:rPr>
                        <a:t>Post triage implementation</a:t>
                      </a:r>
                      <a:endParaRPr lang="en-US" sz="900" dirty="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0"/>
                        </a:spcAft>
                        <a:tabLst>
                          <a:tab pos="5280025" algn="l"/>
                        </a:tabLst>
                      </a:pPr>
                      <a:r>
                        <a:rPr lang="en-US" sz="900" dirty="0">
                          <a:solidFill>
                            <a:srgbClr val="000000"/>
                          </a:solidFill>
                          <a:effectLst/>
                          <a:latin typeface="+mn-lt"/>
                          <a:ea typeface="Calibri" panose="020F0502020204030204" pitchFamily="34" charset="0"/>
                          <a:cs typeface="Segoe UI Symbol" panose="020B0502040204020203" pitchFamily="34" charset="0"/>
                        </a:rPr>
                        <a:t>✓</a:t>
                      </a:r>
                      <a:endParaRPr lang="en-US" sz="900" dirty="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spcBef>
                          <a:spcPts val="0"/>
                        </a:spcBef>
                        <a:spcAft>
                          <a:spcPts val="100"/>
                        </a:spcAft>
                        <a:buFont typeface="Arial" panose="020B0604020202020204" pitchFamily="34" charset="0"/>
                        <a:buChar char="•"/>
                      </a:pPr>
                      <a:r>
                        <a:rPr lang="en-CA" sz="900">
                          <a:solidFill>
                            <a:srgbClr val="262626"/>
                          </a:solidFill>
                          <a:effectLst/>
                          <a:latin typeface="+mn-lt"/>
                          <a:ea typeface="Yu Mincho" panose="02020400000000000000" pitchFamily="18" charset="-128"/>
                          <a:cs typeface="Arial" panose="020B0604020202020204" pitchFamily="34" charset="0"/>
                        </a:rPr>
                        <a:t>Atypical endocervical cells, visual abnormality of the cervix, or all cytological abnormalities (including low grade lesions) of individuals who are immunosuppressed (HIV+ with CD4 count &lt; 400 or transplantation with immunosuppressive therapy &gt; 3 years)</a:t>
                      </a:r>
                      <a:endParaRPr lang="en-US" sz="900">
                        <a:solidFill>
                          <a:srgbClr val="262626"/>
                        </a:solidFill>
                        <a:effectLst/>
                        <a:latin typeface="+mn-lt"/>
                        <a:ea typeface="Yu Mincho" panose="02020400000000000000" pitchFamily="18" charset="-128"/>
                        <a:cs typeface="Times New Roman (Body CS)"/>
                      </a:endParaRPr>
                    </a:p>
                    <a:p>
                      <a:pPr marL="171450" marR="0" lvl="0" indent="-171450">
                        <a:spcBef>
                          <a:spcPts val="100"/>
                        </a:spcBef>
                        <a:spcAft>
                          <a:spcPts val="0"/>
                        </a:spcAft>
                        <a:buFont typeface="Arial" panose="020B0604020202020204" pitchFamily="34" charset="0"/>
                        <a:buChar char="•"/>
                      </a:pPr>
                      <a:r>
                        <a:rPr lang="en-CA" sz="900">
                          <a:solidFill>
                            <a:srgbClr val="262626"/>
                          </a:solidFill>
                          <a:effectLst/>
                          <a:latin typeface="+mn-lt"/>
                          <a:ea typeface="Yu Mincho" panose="02020400000000000000" pitchFamily="18" charset="-128"/>
                          <a:cs typeface="Times New Roman (Body CS)"/>
                        </a:rPr>
                        <a:t>Exposure to diethylstilboestrol (DES) in utero</a:t>
                      </a:r>
                      <a:endParaRPr lang="en-US" sz="900">
                        <a:solidFill>
                          <a:srgbClr val="262626"/>
                        </a:solidFill>
                        <a:effectLst/>
                        <a:latin typeface="+mn-lt"/>
                        <a:ea typeface="Yu Mincho" panose="02020400000000000000" pitchFamily="18" charset="-128"/>
                        <a:cs typeface="Times New Roman (Body CS)"/>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075855671"/>
                  </a:ext>
                </a:extLst>
              </a:tr>
              <a:tr h="234334">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Calibri" panose="020F0502020204030204" pitchFamily="34" charset="0"/>
                        </a:rPr>
                        <a:t>ON</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lvl="0" indent="0">
                        <a:spcBef>
                          <a:spcPts val="100"/>
                        </a:spcBef>
                        <a:spcAft>
                          <a:spcPts val="100"/>
                        </a:spcAft>
                        <a:buFont typeface="Symbol" panose="05050102010706020507" pitchFamily="18" charset="2"/>
                        <a:buNone/>
                      </a:pPr>
                      <a:r>
                        <a:rPr lang="en-CA" sz="900">
                          <a:solidFill>
                            <a:srgbClr val="262626"/>
                          </a:solidFill>
                          <a:effectLst/>
                          <a:latin typeface="+mn-lt"/>
                          <a:ea typeface="Yu Mincho" panose="02020400000000000000" pitchFamily="18" charset="-128"/>
                          <a:cs typeface="Times New Roman (Body CS)"/>
                        </a:rPr>
                        <a:t>ASC-H, atypical endocervical cells, atypical endometrial cells</a:t>
                      </a:r>
                      <a:endParaRPr lang="en-US" sz="900">
                        <a:solidFill>
                          <a:srgbClr val="262626"/>
                        </a:solidFill>
                        <a:effectLst/>
                        <a:latin typeface="+mn-lt"/>
                        <a:ea typeface="Yu Mincho" panose="02020400000000000000" pitchFamily="18" charset="-128"/>
                        <a:cs typeface="Times New Roman (Body CS)"/>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47129289"/>
                  </a:ext>
                </a:extLst>
              </a:tr>
              <a:tr h="245172">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Arial" panose="020B0604020202020204" pitchFamily="34" charset="0"/>
                        </a:rPr>
                        <a:t>QC</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br>
                        <a:rPr lang="en-US" sz="900">
                          <a:solidFill>
                            <a:srgbClr val="262626"/>
                          </a:solidFill>
                          <a:effectLst/>
                          <a:latin typeface="+mn-lt"/>
                          <a:ea typeface="Calibri" panose="020F0502020204030204" pitchFamily="34" charset="0"/>
                          <a:cs typeface="Calibri" panose="020F0502020204030204" pitchFamily="34" charset="0"/>
                        </a:rPr>
                      </a:br>
                      <a:r>
                        <a:rPr lang="en-US" sz="900">
                          <a:solidFill>
                            <a:srgbClr val="262626"/>
                          </a:solidFill>
                          <a:effectLst/>
                          <a:latin typeface="+mn-lt"/>
                          <a:ea typeface="Calibri" panose="020F0502020204030204" pitchFamily="34" charset="0"/>
                          <a:cs typeface="Calibri" panose="020F0502020204030204" pitchFamily="34" charset="0"/>
                        </a:rPr>
                        <a:t>(age &gt; 30)</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fr-CA"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lvl="0" indent="0">
                        <a:spcBef>
                          <a:spcPts val="100"/>
                        </a:spcBef>
                        <a:spcAft>
                          <a:spcPts val="100"/>
                        </a:spcAft>
                        <a:buFont typeface="Symbol" panose="05050102010706020507" pitchFamily="18" charset="2"/>
                        <a:buNone/>
                      </a:pPr>
                      <a:r>
                        <a:rPr lang="fr-CA" sz="900">
                          <a:solidFill>
                            <a:srgbClr val="262626"/>
                          </a:solidFill>
                          <a:effectLst/>
                          <a:latin typeface="+mn-lt"/>
                          <a:ea typeface="Yu Mincho" panose="02020400000000000000" pitchFamily="18" charset="-128"/>
                          <a:cs typeface="Times New Roman (Body CS)"/>
                        </a:rPr>
                        <a:t>Postcoital bleeding or cervicitis</a:t>
                      </a:r>
                      <a:endParaRPr lang="en-US" sz="900">
                        <a:solidFill>
                          <a:srgbClr val="262626"/>
                        </a:solidFill>
                        <a:effectLst/>
                        <a:latin typeface="+mn-lt"/>
                        <a:ea typeface="Yu Mincho" panose="02020400000000000000" pitchFamily="18" charset="-128"/>
                        <a:cs typeface="Times New Roman (Body CS)"/>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368182190"/>
                  </a:ext>
                </a:extLst>
              </a:tr>
              <a:tr h="245172">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Calibri" panose="020F0502020204030204" pitchFamily="34" charset="0"/>
                        </a:rPr>
                        <a:t>NB</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br>
                        <a:rPr lang="en-US" sz="900">
                          <a:solidFill>
                            <a:srgbClr val="000000"/>
                          </a:solidFill>
                          <a:effectLst/>
                          <a:latin typeface="+mn-lt"/>
                          <a:ea typeface="Calibri" panose="020F0502020204030204" pitchFamily="34" charset="0"/>
                          <a:cs typeface="Calibri" panose="020F0502020204030204" pitchFamily="34" charset="0"/>
                        </a:rPr>
                      </a:br>
                      <a:r>
                        <a:rPr lang="en-US" sz="900">
                          <a:solidFill>
                            <a:srgbClr val="000000"/>
                          </a:solidFill>
                          <a:effectLst/>
                          <a:latin typeface="+mn-lt"/>
                          <a:ea typeface="Calibri" panose="020F0502020204030204" pitchFamily="34" charset="0"/>
                          <a:cs typeface="Calibri" panose="020F0502020204030204" pitchFamily="34" charset="0"/>
                        </a:rPr>
                        <a:t>(age ≥ 30)</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lvl="0" indent="0">
                        <a:spcBef>
                          <a:spcPts val="100"/>
                        </a:spcBef>
                        <a:spcAft>
                          <a:spcPts val="100"/>
                        </a:spcAft>
                        <a:buFont typeface="Symbol" panose="05050102010706020507" pitchFamily="18" charset="2"/>
                        <a:buNone/>
                      </a:pPr>
                      <a:r>
                        <a:rPr lang="en-CA" sz="900" dirty="0">
                          <a:solidFill>
                            <a:srgbClr val="262626"/>
                          </a:solidFill>
                          <a:effectLst/>
                          <a:latin typeface="+mn-lt"/>
                          <a:ea typeface="Yu Mincho" panose="02020400000000000000" pitchFamily="18" charset="-128"/>
                          <a:cs typeface="Times New Roman (Body CS)"/>
                        </a:rPr>
                        <a:t>ASC-H</a:t>
                      </a:r>
                      <a:endParaRPr lang="en-US" sz="900" dirty="0">
                        <a:solidFill>
                          <a:srgbClr val="262626"/>
                        </a:solidFill>
                        <a:effectLst/>
                        <a:latin typeface="+mn-lt"/>
                        <a:ea typeface="Yu Mincho" panose="02020400000000000000" pitchFamily="18" charset="-128"/>
                        <a:cs typeface="Times New Roman (Body CS)"/>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075177942"/>
                  </a:ext>
                </a:extLst>
              </a:tr>
              <a:tr h="119803">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Calibri" panose="020F0502020204030204" pitchFamily="34" charset="0"/>
                        </a:rPr>
                        <a:t>NS</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lvl="0" indent="0">
                        <a:spcBef>
                          <a:spcPts val="100"/>
                        </a:spcBef>
                        <a:spcAft>
                          <a:spcPts val="100"/>
                        </a:spcAft>
                        <a:buFont typeface="Symbol" panose="05050102010706020507" pitchFamily="18" charset="2"/>
                        <a:buNone/>
                      </a:pPr>
                      <a:r>
                        <a:rPr lang="en-CA" sz="900">
                          <a:solidFill>
                            <a:srgbClr val="262626"/>
                          </a:solidFill>
                          <a:effectLst/>
                          <a:latin typeface="+mn-lt"/>
                          <a:ea typeface="Yu Mincho" panose="02020400000000000000" pitchFamily="18" charset="-128"/>
                          <a:cs typeface="Times New Roman (Body CS)"/>
                        </a:rPr>
                        <a:t>ASC-H</a:t>
                      </a:r>
                      <a:endParaRPr lang="en-US" sz="900">
                        <a:solidFill>
                          <a:srgbClr val="262626"/>
                        </a:solidFill>
                        <a:effectLst/>
                        <a:latin typeface="+mn-lt"/>
                        <a:ea typeface="Yu Mincho" panose="02020400000000000000" pitchFamily="18" charset="-128"/>
                        <a:cs typeface="Times New Roman (Body CS)"/>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634625201"/>
                  </a:ext>
                </a:extLst>
              </a:tr>
              <a:tr h="119803">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Arial" panose="020B0604020202020204" pitchFamily="34" charset="0"/>
                        </a:rPr>
                        <a:t>PE</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10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lvl="0" indent="0">
                        <a:spcBef>
                          <a:spcPts val="100"/>
                        </a:spcBef>
                        <a:spcAft>
                          <a:spcPts val="100"/>
                        </a:spcAft>
                        <a:buFont typeface="Symbol" panose="05050102010706020507" pitchFamily="18" charset="2"/>
                        <a:buNone/>
                      </a:pPr>
                      <a:r>
                        <a:rPr lang="en-CA" sz="900" dirty="0">
                          <a:solidFill>
                            <a:srgbClr val="262626"/>
                          </a:solidFill>
                          <a:effectLst/>
                          <a:latin typeface="+mn-lt"/>
                          <a:ea typeface="Yu Mincho" panose="02020400000000000000" pitchFamily="18" charset="-128"/>
                          <a:cs typeface="Times New Roman (Body CS)"/>
                        </a:rPr>
                        <a:t>ASC-H</a:t>
                      </a:r>
                      <a:endParaRPr lang="en-US" sz="900" dirty="0">
                        <a:solidFill>
                          <a:srgbClr val="262626"/>
                        </a:solidFill>
                        <a:effectLst/>
                        <a:latin typeface="+mn-lt"/>
                        <a:ea typeface="Yu Mincho" panose="02020400000000000000" pitchFamily="18" charset="-128"/>
                        <a:cs typeface="Times New Roman (Body CS)"/>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05946794"/>
                  </a:ext>
                </a:extLst>
              </a:tr>
              <a:tr h="997385">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mn-lt"/>
                          <a:ea typeface="Calibri" panose="020F0502020204030204" pitchFamily="34" charset="0"/>
                          <a:cs typeface="Calibri" panose="020F0502020204030204" pitchFamily="34" charset="0"/>
                        </a:rPr>
                        <a:t>NL</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br>
                        <a:rPr lang="en-US" sz="900">
                          <a:solidFill>
                            <a:srgbClr val="262626"/>
                          </a:solidFill>
                          <a:effectLst/>
                          <a:latin typeface="+mn-lt"/>
                          <a:ea typeface="Calibri" panose="020F0502020204030204" pitchFamily="34" charset="0"/>
                          <a:cs typeface="Calibri" panose="020F0502020204030204" pitchFamily="34" charset="0"/>
                        </a:rPr>
                      </a:br>
                      <a:r>
                        <a:rPr lang="en-US" sz="900">
                          <a:solidFill>
                            <a:srgbClr val="262626"/>
                          </a:solidFill>
                          <a:effectLst/>
                          <a:latin typeface="+mn-lt"/>
                          <a:ea typeface="Calibri" panose="020F0502020204030204" pitchFamily="34" charset="0"/>
                          <a:cs typeface="Calibri" panose="020F0502020204030204" pitchFamily="34" charset="0"/>
                        </a:rPr>
                        <a:t>(age &lt; 30 repeat ASC-US x3 at 6month interval; if the third Pap is abnormal, refer to colposcopy)</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mn-lt"/>
                          <a:ea typeface="Calibri" panose="020F0502020204030204" pitchFamily="34" charset="0"/>
                          <a:cs typeface="Calibri" panose="020F0502020204030204" pitchFamily="34" charset="0"/>
                        </a:rPr>
                        <a:t> </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mn-lt"/>
                          <a:ea typeface="Calibri" panose="020F0502020204030204" pitchFamily="34" charset="0"/>
                          <a:cs typeface="Segoe UI Symbol" panose="020B0502040204020203" pitchFamily="34" charset="0"/>
                        </a:rPr>
                        <a:t>✓</a:t>
                      </a:r>
                      <a:endParaRPr lang="en-US" sz="90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262626"/>
                          </a:solidFill>
                          <a:effectLst/>
                          <a:latin typeface="+mn-lt"/>
                          <a:ea typeface="Calibri" panose="020F0502020204030204" pitchFamily="34" charset="0"/>
                          <a:cs typeface="Calibri" panose="020F0502020204030204" pitchFamily="34" charset="0"/>
                        </a:rPr>
                        <a:t> </a:t>
                      </a:r>
                      <a:endParaRPr lang="en-US" sz="900" dirty="0">
                        <a:effectLst/>
                        <a:latin typeface="+mn-lt"/>
                        <a:ea typeface="Yu Mincho" panose="02020400000000000000" pitchFamily="18" charset="-128"/>
                        <a:cs typeface="Arial" panose="020B0604020202020204" pitchFamily="34" charset="0"/>
                      </a:endParaRPr>
                    </a:p>
                  </a:txBody>
                  <a:tcPr marL="43398" marR="43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933203415"/>
                  </a:ext>
                </a:extLst>
              </a:tr>
            </a:tbl>
          </a:graphicData>
        </a:graphic>
      </p:graphicFrame>
    </p:spTree>
    <p:extLst>
      <p:ext uri="{BB962C8B-B14F-4D97-AF65-F5344CB8AC3E}">
        <p14:creationId xmlns:p14="http://schemas.microsoft.com/office/powerpoint/2010/main" val="397047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408500" y="172162"/>
            <a:ext cx="10380786" cy="345482"/>
          </a:xfrm>
        </p:spPr>
        <p:txBody>
          <a:bodyPr>
            <a:normAutofit/>
          </a:bodyPr>
          <a:lstStyle/>
          <a:p>
            <a:r>
              <a:rPr lang="en-US" sz="1600"/>
              <a:t>Location of Colposcopy </a:t>
            </a:r>
            <a:endParaRPr lang="en-US" sz="1600" i="1"/>
          </a:p>
        </p:txBody>
      </p:sp>
      <p:graphicFrame>
        <p:nvGraphicFramePr>
          <p:cNvPr id="5" name="Table 4">
            <a:extLst>
              <a:ext uri="{FF2B5EF4-FFF2-40B4-BE49-F238E27FC236}">
                <a16:creationId xmlns:a16="http://schemas.microsoft.com/office/drawing/2014/main" id="{D4E28F14-6A5A-3577-3EA0-60EEEB8E0352}"/>
              </a:ext>
            </a:extLst>
          </p:cNvPr>
          <p:cNvGraphicFramePr>
            <a:graphicFrameLocks noGrp="1"/>
          </p:cNvGraphicFramePr>
          <p:nvPr>
            <p:extLst>
              <p:ext uri="{D42A27DB-BD31-4B8C-83A1-F6EECF244321}">
                <p14:modId xmlns:p14="http://schemas.microsoft.com/office/powerpoint/2010/main" val="2073546529"/>
              </p:ext>
            </p:extLst>
          </p:nvPr>
        </p:nvGraphicFramePr>
        <p:xfrm>
          <a:off x="408500" y="566859"/>
          <a:ext cx="11270154" cy="5903747"/>
        </p:xfrm>
        <a:graphic>
          <a:graphicData uri="http://schemas.openxmlformats.org/drawingml/2006/table">
            <a:tbl>
              <a:tblPr firstRow="1" firstCol="1"/>
              <a:tblGrid>
                <a:gridCol w="1029544">
                  <a:extLst>
                    <a:ext uri="{9D8B030D-6E8A-4147-A177-3AD203B41FA5}">
                      <a16:colId xmlns:a16="http://schemas.microsoft.com/office/drawing/2014/main" val="2811502879"/>
                    </a:ext>
                  </a:extLst>
                </a:gridCol>
                <a:gridCol w="1059134">
                  <a:extLst>
                    <a:ext uri="{9D8B030D-6E8A-4147-A177-3AD203B41FA5}">
                      <a16:colId xmlns:a16="http://schemas.microsoft.com/office/drawing/2014/main" val="2065001666"/>
                    </a:ext>
                  </a:extLst>
                </a:gridCol>
                <a:gridCol w="1092204">
                  <a:extLst>
                    <a:ext uri="{9D8B030D-6E8A-4147-A177-3AD203B41FA5}">
                      <a16:colId xmlns:a16="http://schemas.microsoft.com/office/drawing/2014/main" val="1772119146"/>
                    </a:ext>
                  </a:extLst>
                </a:gridCol>
                <a:gridCol w="932942">
                  <a:extLst>
                    <a:ext uri="{9D8B030D-6E8A-4147-A177-3AD203B41FA5}">
                      <a16:colId xmlns:a16="http://schemas.microsoft.com/office/drawing/2014/main" val="1197126002"/>
                    </a:ext>
                  </a:extLst>
                </a:gridCol>
                <a:gridCol w="7156330">
                  <a:extLst>
                    <a:ext uri="{9D8B030D-6E8A-4147-A177-3AD203B41FA5}">
                      <a16:colId xmlns:a16="http://schemas.microsoft.com/office/drawing/2014/main" val="4216372901"/>
                    </a:ext>
                  </a:extLst>
                </a:gridCol>
              </a:tblGrid>
              <a:tr h="488218">
                <a:tc>
                  <a:txBody>
                    <a:bodyPr/>
                    <a:lstStyle/>
                    <a:p>
                      <a:pPr marL="0" marR="0" algn="ctr">
                        <a:lnSpc>
                          <a:spcPct val="107000"/>
                        </a:lnSpc>
                        <a:spcBef>
                          <a:spcPts val="720"/>
                        </a:spcBef>
                        <a:spcAft>
                          <a:spcPts val="720"/>
                        </a:spcAft>
                        <a:tabLst>
                          <a:tab pos="5280025" algn="l"/>
                        </a:tabLs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Provided by Hospitals</a:t>
                      </a:r>
                      <a:endParaRPr lang="en-US" sz="900" b="1"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Provided by Individual Practitioners</a:t>
                      </a:r>
                      <a:endParaRPr lang="en-US" sz="900" b="1"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Provided by Colposcopy Clinics</a:t>
                      </a:r>
                      <a:r>
                        <a:rPr lang="en-US" sz="900" b="1">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900" b="1">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720"/>
                        </a:spcBef>
                        <a:spcAft>
                          <a:spcPts val="720"/>
                        </a:spcAft>
                        <a:tabLst>
                          <a:tab pos="5280025" algn="l"/>
                        </a:tabLs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How colposcopy services are provided</a:t>
                      </a:r>
                      <a:endParaRPr lang="en-US" sz="900" b="1"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27005063"/>
                  </a:ext>
                </a:extLst>
              </a:tr>
              <a:tr h="254700">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YT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dirty="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YT colposcopies are done in colposcopy clinic at Whitehorse General Hospital.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69996728"/>
                  </a:ext>
                </a:extLst>
              </a:tr>
              <a:tr h="406831">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NT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dirty="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All colposcopies are performed by the OB-GYN service. The service is based out of Stanton Territorial Hospital in Yellowknife, but travels to other NT hospitals to provide the service.</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162879413"/>
                  </a:ext>
                </a:extLst>
              </a:tr>
              <a:tr h="553975">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NU</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dirty="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Qikiqtani General Hospital in Iqaluit has a colposcope and provides colposcopies for people in the Qikiqtani Region. Services in the Kivalliq Region may be provided at the Rankin Inlet Health Centre during specialist visits or out of Territory in Winnipeg.  Services in the Kitikmeot Region are provided by a travelling Colposcopy clinic or out of Territory in Yellowknife or Edmonton.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87715256"/>
                  </a:ext>
                </a:extLst>
              </a:tr>
              <a:tr h="347801">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BC</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Most colposcopy is done in a colposcopy clinic out of a hospital. A few </a:t>
                      </a:r>
                      <a:r>
                        <a:rPr lang="en-US" sz="90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colposcopists</a:t>
                      </a: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who have completed the BC Colposcopy Training Program provide colposcopy out of their office.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109833434"/>
                  </a:ext>
                </a:extLst>
              </a:tr>
              <a:tr h="404060">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AB</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Calibri" panose="020F0502020204030204" pitchFamily="34" charset="0"/>
                          <a:ea typeface="Calibri" panose="020F0502020204030204" pitchFamily="34" charset="0"/>
                          <a:cs typeface="Times New Roman (Body CS)"/>
                        </a:rPr>
                        <a:t> </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Majority of colposcopies are done in ambulatory clinics in hospitals. Program has standardized colposcopy referral form, and procedure report form.</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15694139"/>
                  </a:ext>
                </a:extLst>
              </a:tr>
              <a:tr h="347801">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SK</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Colposcopy services are provided by colposcopy clinics in the large cities and by individual colposcopists for the rest of the province</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08034975"/>
                  </a:ext>
                </a:extLst>
              </a:tr>
              <a:tr h="703449">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MB</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One formal colposcopy clinic in Winnipeg. Other medical clinics and hospitals also offer colposcopy services by gynecologists. Referral to colposcopy are made by the referring clinician to colposcopy clinic. The program will follow up with the referring clinician if there is no colposcopy information in Cervix registry within pre-set time frames as per guidelines.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346776884"/>
                  </a:ext>
                </a:extLst>
              </a:tr>
              <a:tr h="441442">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ON</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majority of colposcopies occur in hospital-based clinics (66%) instead of non-hospital clinics (34%). Clear referral criteria and evidence-based clinical pathways are recommended by the program.</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8764288"/>
                  </a:ext>
                </a:extLst>
              </a:tr>
              <a:tr h="400670">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QC</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Colposcopy services are conducted in hospital settings or colposcopy clinics. Referrals are done by the hospital and there are no formal programs.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00368865"/>
                  </a:ext>
                </a:extLst>
              </a:tr>
              <a:tr h="400670">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NB</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Colposcopies are provided by each of the 8 regional hospitals across NB. Colposcopies are operationalized by the Regional Health Authorities.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022114727"/>
                  </a:ext>
                </a:extLst>
              </a:tr>
              <a:tr h="377102">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NS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Colposcopy is delivered primarily in hospital-based clinics. There are a few private office-based clinics that provide initial assessment with treatment performed in a hospital setting.</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11566368"/>
                  </a:ext>
                </a:extLst>
              </a:tr>
              <a:tr h="251401">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PE</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Calibri" panose="020F0502020204030204" pitchFamily="34" charset="0"/>
                          <a:ea typeface="Calibri" panose="020F0502020204030204" pitchFamily="34" charset="0"/>
                          <a:cs typeface="Times New Roman (Body CS)"/>
                        </a:rPr>
                        <a:t> </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Colposcopy services are provided by individual gynecologists primarily in an office setting.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583166835"/>
                  </a:ext>
                </a:extLst>
              </a:tr>
              <a:tr h="525627">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NL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gn="ctr">
                        <a:spcBef>
                          <a:spcPts val="100"/>
                        </a:spcBef>
                        <a:spcAft>
                          <a:spcPts val="100"/>
                        </a:spcAft>
                      </a:pPr>
                      <a:r>
                        <a:rPr lang="en-CA" sz="900">
                          <a:solidFill>
                            <a:srgbClr val="262626"/>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solidFill>
                          <a:srgbClr val="262626"/>
                        </a:solidFill>
                        <a:effectLst/>
                        <a:latin typeface="Montserrat Light" panose="00000400000000000000" pitchFamily="2" charset="0"/>
                        <a:ea typeface="Yu Mincho" panose="02020400000000000000" pitchFamily="18" charset="-128"/>
                        <a:cs typeface="Times New Roman (Body CS)"/>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72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Colposcopy services are provided in 11 hospital-based sites within 4 Regional Health Authorities. There are also individual practitioner, private-based colposcopy services available. If treatment is required, it is performed in a hospital-based setting.</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797" marR="62797"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29808989"/>
                  </a:ext>
                </a:extLst>
              </a:tr>
            </a:tbl>
          </a:graphicData>
        </a:graphic>
      </p:graphicFrame>
    </p:spTree>
    <p:extLst>
      <p:ext uri="{BB962C8B-B14F-4D97-AF65-F5344CB8AC3E}">
        <p14:creationId xmlns:p14="http://schemas.microsoft.com/office/powerpoint/2010/main" val="1197197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73014" y="288505"/>
            <a:ext cx="10380786" cy="345482"/>
          </a:xfrm>
        </p:spPr>
        <p:txBody>
          <a:bodyPr>
            <a:normAutofit/>
          </a:bodyPr>
          <a:lstStyle/>
          <a:p>
            <a:r>
              <a:rPr lang="en-US" sz="1600"/>
              <a:t>Use of HPV Testing in Colposcopy Care </a:t>
            </a:r>
            <a:endParaRPr lang="en-US" sz="1600" i="1"/>
          </a:p>
        </p:txBody>
      </p:sp>
      <p:sp>
        <p:nvSpPr>
          <p:cNvPr id="6" name="TextBox 5">
            <a:extLst>
              <a:ext uri="{FF2B5EF4-FFF2-40B4-BE49-F238E27FC236}">
                <a16:creationId xmlns:a16="http://schemas.microsoft.com/office/drawing/2014/main" id="{C443BFEA-D93C-11D6-6926-C6C6BC1BA99E}"/>
              </a:ext>
            </a:extLst>
          </p:cNvPr>
          <p:cNvSpPr txBox="1"/>
          <p:nvPr/>
        </p:nvSpPr>
        <p:spPr>
          <a:xfrm>
            <a:off x="328230" y="5901149"/>
            <a:ext cx="9702351" cy="249684"/>
          </a:xfrm>
          <a:prstGeom prst="rect">
            <a:avLst/>
          </a:prstGeom>
          <a:noFill/>
        </p:spPr>
        <p:txBody>
          <a:bodyPr wrap="square">
            <a:spAutoFit/>
          </a:bodyPr>
          <a:lstStyle/>
          <a:p>
            <a:pPr marL="0" marR="0">
              <a:lnSpc>
                <a:spcPct val="107000"/>
              </a:lnSpc>
              <a:spcBef>
                <a:spcPts val="300"/>
              </a:spcBef>
              <a:spcAft>
                <a:spcPts val="800"/>
              </a:spcAft>
            </a:pPr>
            <a:r>
              <a:rPr lang="en-US" sz="1000">
                <a:solidFill>
                  <a:schemeClr val="bg1"/>
                </a:solidFill>
                <a:effectLst/>
                <a:latin typeface="Calibri" panose="020F0502020204030204" pitchFamily="34" charset="0"/>
                <a:ea typeface="Yu Mincho" panose="02020400000000000000" pitchFamily="18" charset="-128"/>
                <a:cs typeface="Arial" panose="020B0604020202020204" pitchFamily="34" charset="0"/>
              </a:rPr>
              <a:t>PE: * HPV test is used for follow-up care in PEI, as opposed for colposcopy care or discharge purposes</a:t>
            </a:r>
            <a:endParaRPr lang="en-US" sz="120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p:txBody>
      </p:sp>
      <p:graphicFrame>
        <p:nvGraphicFramePr>
          <p:cNvPr id="4" name="Table 3">
            <a:extLst>
              <a:ext uri="{FF2B5EF4-FFF2-40B4-BE49-F238E27FC236}">
                <a16:creationId xmlns:a16="http://schemas.microsoft.com/office/drawing/2014/main" id="{1ECAA74F-0A93-2DD3-E3F0-717C60B68999}"/>
              </a:ext>
            </a:extLst>
          </p:cNvPr>
          <p:cNvGraphicFramePr>
            <a:graphicFrameLocks noGrp="1"/>
          </p:cNvGraphicFramePr>
          <p:nvPr>
            <p:extLst>
              <p:ext uri="{D42A27DB-BD31-4B8C-83A1-F6EECF244321}">
                <p14:modId xmlns:p14="http://schemas.microsoft.com/office/powerpoint/2010/main" val="670558575"/>
              </p:ext>
            </p:extLst>
          </p:nvPr>
        </p:nvGraphicFramePr>
        <p:xfrm>
          <a:off x="328230" y="774326"/>
          <a:ext cx="11286255" cy="4986484"/>
        </p:xfrm>
        <a:graphic>
          <a:graphicData uri="http://schemas.openxmlformats.org/drawingml/2006/table">
            <a:tbl>
              <a:tblPr firstRow="1" firstCol="1"/>
              <a:tblGrid>
                <a:gridCol w="329434">
                  <a:extLst>
                    <a:ext uri="{9D8B030D-6E8A-4147-A177-3AD203B41FA5}">
                      <a16:colId xmlns:a16="http://schemas.microsoft.com/office/drawing/2014/main" val="2739936255"/>
                    </a:ext>
                  </a:extLst>
                </a:gridCol>
                <a:gridCol w="4498574">
                  <a:extLst>
                    <a:ext uri="{9D8B030D-6E8A-4147-A177-3AD203B41FA5}">
                      <a16:colId xmlns:a16="http://schemas.microsoft.com/office/drawing/2014/main" val="2979239969"/>
                    </a:ext>
                  </a:extLst>
                </a:gridCol>
                <a:gridCol w="3296281">
                  <a:extLst>
                    <a:ext uri="{9D8B030D-6E8A-4147-A177-3AD203B41FA5}">
                      <a16:colId xmlns:a16="http://schemas.microsoft.com/office/drawing/2014/main" val="1128974360"/>
                    </a:ext>
                  </a:extLst>
                </a:gridCol>
                <a:gridCol w="3161966">
                  <a:extLst>
                    <a:ext uri="{9D8B030D-6E8A-4147-A177-3AD203B41FA5}">
                      <a16:colId xmlns:a16="http://schemas.microsoft.com/office/drawing/2014/main" val="3131478884"/>
                    </a:ext>
                  </a:extLst>
                </a:gridCol>
              </a:tblGrid>
              <a:tr h="249151">
                <a:tc>
                  <a:txBody>
                    <a:bodyPr/>
                    <a:lstStyle/>
                    <a:p>
                      <a:pPr marL="0" marR="0" algn="ctr">
                        <a:lnSpc>
                          <a:spcPct val="107000"/>
                        </a:lnSpc>
                        <a:spcBef>
                          <a:spcPts val="100"/>
                        </a:spcBef>
                        <a:spcAft>
                          <a:spcPts val="100"/>
                        </a:spcAft>
                        <a:tabLst>
                          <a:tab pos="5280025" algn="l"/>
                        </a:tabLs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Current use or plans to implement HPV testing in colposcopy care</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Type of HPV test for colposcopy care</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Use of HPV test to determine return to routine screening</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2538905051"/>
                  </a:ext>
                </a:extLst>
              </a:tr>
              <a:tr h="313689">
                <a:tc>
                  <a:txBody>
                    <a:bodyPr/>
                    <a:lstStyle/>
                    <a:p>
                      <a:pPr marL="0" marR="0" algn="ctr">
                        <a:lnSpc>
                          <a:spcPct val="107000"/>
                        </a:lnSpc>
                        <a:spcBef>
                          <a:spcPts val="100"/>
                        </a:spcBef>
                        <a:spcAft>
                          <a:spcPts val="100"/>
                        </a:spcAft>
                        <a:tabLst>
                          <a:tab pos="5280025" algn="l"/>
                        </a:tabLst>
                      </a:pPr>
                      <a:r>
                        <a:rPr lang="en-US" sz="9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YT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Yes – available annually post treatment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Roche Cobas 4800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Yes – if HPV negative post treatment, will be discharged after appropriate follow-up.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798744248"/>
                  </a:ext>
                </a:extLst>
              </a:tr>
              <a:tr h="331526">
                <a:tc>
                  <a:txBody>
                    <a:bodyPr/>
                    <a:lstStyle/>
                    <a:p>
                      <a:pPr marL="0" marR="0" algn="ctr">
                        <a:lnSpc>
                          <a:spcPct val="107000"/>
                        </a:lnSpc>
                        <a:spcBef>
                          <a:spcPts val="100"/>
                        </a:spcBef>
                        <a:spcAft>
                          <a:spcPts val="100"/>
                        </a:spcAft>
                        <a:tabLst>
                          <a:tab pos="5280025" algn="l"/>
                        </a:tabLst>
                      </a:pPr>
                      <a:r>
                        <a:rPr lang="en-US" sz="9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NT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Yes – limited use, only for participants needing to travel long distances for colposcopy service</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Not known</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Yes – occasional use in restricted circumstances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6937089"/>
                  </a:ext>
                </a:extLst>
              </a:tr>
              <a:tr h="313689">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NU</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No organized screening program available</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51044312"/>
                  </a:ext>
                </a:extLst>
              </a:tr>
              <a:tr h="313689">
                <a:tc>
                  <a:txBody>
                    <a:bodyPr/>
                    <a:lstStyle/>
                    <a:p>
                      <a:pPr marL="0" marR="0" algn="ctr">
                        <a:lnSpc>
                          <a:spcPct val="107000"/>
                        </a:lnSpc>
                        <a:spcBef>
                          <a:spcPts val="100"/>
                        </a:spcBef>
                        <a:spcAft>
                          <a:spcPts val="100"/>
                        </a:spcAft>
                        <a:tabLst>
                          <a:tab pos="5280025" algn="l"/>
                        </a:tabLs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BC</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Yes – available annually post treatment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Roche Cobas 4800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Yes – if HPV negative post treatment, will be discharged after appropriate follow-up.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743151847"/>
                  </a:ext>
                </a:extLst>
              </a:tr>
              <a:tr h="313689">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AB</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Yes – full provincial implementation underway</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No decision yet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Yes - HPV test of cure using Hologic Aptima and Cobas 4800.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747600327"/>
                  </a:ext>
                </a:extLst>
              </a:tr>
              <a:tr h="313689">
                <a:tc>
                  <a:txBody>
                    <a:bodyPr/>
                    <a:lstStyle/>
                    <a:p>
                      <a:pPr marL="0" marR="0" algn="ctr">
                        <a:lnSpc>
                          <a:spcPct val="107000"/>
                        </a:lnSpc>
                        <a:spcBef>
                          <a:spcPts val="100"/>
                        </a:spcBef>
                        <a:spcAft>
                          <a:spcPts val="100"/>
                        </a:spcAft>
                        <a:tabLst>
                          <a:tab pos="5280025" algn="l"/>
                        </a:tabLs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SK</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Available for colposcopists on special request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 Canada approved PCR method</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Yes – based on colposcopist request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792725270"/>
                  </a:ext>
                </a:extLst>
              </a:tr>
              <a:tr h="313689">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MB</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No current plans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N/A</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No</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08880257"/>
                  </a:ext>
                </a:extLst>
              </a:tr>
              <a:tr h="794842">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ON</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Yes - in planning stages. HPV testing is not currently funded; however, the program has </a:t>
                      </a:r>
                      <a:r>
                        <a:rPr lang="en-US" sz="900" u="sng" dirty="0">
                          <a:solidFill>
                            <a:srgbClr val="000000"/>
                          </a:solidFill>
                          <a:effectLst/>
                          <a:latin typeface="Calibri" panose="020F0502020204030204" pitchFamily="34" charset="0"/>
                          <a:ea typeface="Calibri" panose="020F0502020204030204" pitchFamily="34" charset="0"/>
                          <a:cs typeface="Arial" panose="020B0604020202020204" pitchFamily="34" charset="0"/>
                          <a:hlinkClick r:id="rId2"/>
                        </a:rPr>
                        <a:t>best practice recommendations</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when its use is available (e.g. on a patient pay basis or in some hospital-based colposcopy units)</a:t>
                      </a:r>
                      <a:r>
                        <a:rPr lang="en-US"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The future state of HPV testing in colposcopy care is currently in development (i.e., type of test, interval, and use) as a part of planning for the implementation of HPV testing in Ontario.</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The future state of HPV testing in colposcopy care is currently in development (i.e., type of test, interval, and use) as a part of planning for the implementation of HPV testing in Ontario.</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910651058"/>
                  </a:ext>
                </a:extLst>
              </a:tr>
              <a:tr h="313689">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QC</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Yes – used as a diagnosis tool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Roche Cobas 4800</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Not frequently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022278106"/>
                  </a:ext>
                </a:extLst>
              </a:tr>
              <a:tr h="474075">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NB</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Available for </a:t>
                      </a:r>
                      <a:r>
                        <a:rPr lang="en-US" sz="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colposcopists</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colposcopy clinics, upon request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Roche Cobas 4800</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Use is determined and operationalized by some providers and Regional Health Authorities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943501077"/>
                  </a:ext>
                </a:extLst>
              </a:tr>
              <a:tr h="313689">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NS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Yes – used as test of cure and to help with triage of cases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Roche test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Yes – used at 6 months with Pap, not used by all </a:t>
                      </a:r>
                      <a:r>
                        <a:rPr lang="en-US" sz="900" err="1">
                          <a:solidFill>
                            <a:srgbClr val="262626"/>
                          </a:solidFill>
                          <a:effectLst/>
                          <a:latin typeface="Calibri" panose="020F0502020204030204" pitchFamily="34" charset="0"/>
                          <a:ea typeface="Calibri" panose="020F0502020204030204" pitchFamily="34" charset="0"/>
                          <a:cs typeface="Calibri" panose="020F0502020204030204" pitchFamily="34" charset="0"/>
                        </a:rPr>
                        <a:t>colposcopists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380914477"/>
                  </a:ext>
                </a:extLst>
              </a:tr>
              <a:tr h="313689">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PE</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current plans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Roche Cobas 1800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No</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880548564"/>
                  </a:ext>
                </a:extLst>
              </a:tr>
              <a:tr h="313689">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NL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No current plans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N/A</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Available upon request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62582" marR="62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134773256"/>
                  </a:ext>
                </a:extLst>
              </a:tr>
            </a:tbl>
          </a:graphicData>
        </a:graphic>
      </p:graphicFrame>
    </p:spTree>
    <p:extLst>
      <p:ext uri="{BB962C8B-B14F-4D97-AF65-F5344CB8AC3E}">
        <p14:creationId xmlns:p14="http://schemas.microsoft.com/office/powerpoint/2010/main" val="1161586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45ECA1-E851-0335-6511-53F2E53307A5}"/>
              </a:ext>
            </a:extLst>
          </p:cNvPr>
          <p:cNvSpPr>
            <a:spLocks noGrp="1"/>
          </p:cNvSpPr>
          <p:nvPr>
            <p:ph type="sldNum" sz="quarter" idx="12"/>
          </p:nvPr>
        </p:nvSpPr>
        <p:spPr/>
        <p:txBody>
          <a:bodyPr/>
          <a:lstStyle/>
          <a:p>
            <a:fld id="{D9F2F12A-E773-6344-8602-31C2DEEE88BD}" type="slidenum">
              <a:rPr lang="en-US" smtClean="0"/>
              <a:pPr/>
              <a:t>24</a:t>
            </a:fld>
            <a:endParaRPr lang="en-US"/>
          </a:p>
        </p:txBody>
      </p:sp>
      <p:sp>
        <p:nvSpPr>
          <p:cNvPr id="5" name="Title 4">
            <a:extLst>
              <a:ext uri="{FF2B5EF4-FFF2-40B4-BE49-F238E27FC236}">
                <a16:creationId xmlns:a16="http://schemas.microsoft.com/office/drawing/2014/main" id="{5998A0C2-90E2-6041-7FC8-4A21F20D657B}"/>
              </a:ext>
            </a:extLst>
          </p:cNvPr>
          <p:cNvSpPr>
            <a:spLocks noGrp="1"/>
          </p:cNvSpPr>
          <p:nvPr>
            <p:ph type="title"/>
          </p:nvPr>
        </p:nvSpPr>
        <p:spPr/>
        <p:txBody>
          <a:bodyPr/>
          <a:lstStyle/>
          <a:p>
            <a:r>
              <a:rPr lang="en-US"/>
              <a:t>Population Outreach </a:t>
            </a:r>
          </a:p>
        </p:txBody>
      </p:sp>
      <p:sp>
        <p:nvSpPr>
          <p:cNvPr id="6" name="Content Placeholder 5">
            <a:extLst>
              <a:ext uri="{FF2B5EF4-FFF2-40B4-BE49-F238E27FC236}">
                <a16:creationId xmlns:a16="http://schemas.microsoft.com/office/drawing/2014/main" id="{294D8612-B6F0-0B14-30A5-BC69407CBC00}"/>
              </a:ext>
            </a:extLst>
          </p:cNvPr>
          <p:cNvSpPr>
            <a:spLocks noGrp="1"/>
          </p:cNvSpPr>
          <p:nvPr>
            <p:ph idx="1"/>
          </p:nvPr>
        </p:nvSpPr>
        <p:spPr/>
        <p:txBody>
          <a:bodyPr/>
          <a:lstStyle/>
          <a:p>
            <a:r>
              <a:rPr lang="en-US"/>
              <a:t>All eligible people</a:t>
            </a:r>
          </a:p>
          <a:p>
            <a:r>
              <a:rPr lang="en-US"/>
              <a:t>First Nations, Inuit, and Métis </a:t>
            </a:r>
          </a:p>
          <a:p>
            <a:r>
              <a:rPr lang="en-US"/>
              <a:t>Underserved populations</a:t>
            </a:r>
          </a:p>
          <a:p>
            <a:r>
              <a:rPr lang="en-US"/>
              <a:t>Rural and remote populations</a:t>
            </a:r>
          </a:p>
          <a:p>
            <a:r>
              <a:rPr lang="en-US"/>
              <a:t>LGBTQ2S+</a:t>
            </a:r>
          </a:p>
        </p:txBody>
      </p:sp>
    </p:spTree>
    <p:extLst>
      <p:ext uri="{BB962C8B-B14F-4D97-AF65-F5344CB8AC3E}">
        <p14:creationId xmlns:p14="http://schemas.microsoft.com/office/powerpoint/2010/main" val="1773324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05607" y="166144"/>
            <a:ext cx="10380786" cy="345482"/>
          </a:xfrm>
        </p:spPr>
        <p:txBody>
          <a:bodyPr>
            <a:normAutofit/>
          </a:bodyPr>
          <a:lstStyle/>
          <a:p>
            <a:pPr marL="0" marR="0">
              <a:lnSpc>
                <a:spcPct val="107000"/>
              </a:lnSpc>
              <a:spcBef>
                <a:spcPts val="200"/>
              </a:spcBef>
              <a:spcAft>
                <a:spcPts val="0"/>
              </a:spcAft>
            </a:pPr>
            <a:r>
              <a:rPr lang="en-US" sz="1600"/>
              <a:t>Strategies to Improve Cervical Screening for All Eligible People* (1/3)</a:t>
            </a:r>
          </a:p>
        </p:txBody>
      </p:sp>
      <p:graphicFrame>
        <p:nvGraphicFramePr>
          <p:cNvPr id="3" name="Table 2">
            <a:extLst>
              <a:ext uri="{FF2B5EF4-FFF2-40B4-BE49-F238E27FC236}">
                <a16:creationId xmlns:a16="http://schemas.microsoft.com/office/drawing/2014/main" id="{C9910468-99D5-7453-B870-6FB5A90FC5E1}"/>
              </a:ext>
            </a:extLst>
          </p:cNvPr>
          <p:cNvGraphicFramePr>
            <a:graphicFrameLocks noGrp="1"/>
          </p:cNvGraphicFramePr>
          <p:nvPr>
            <p:extLst>
              <p:ext uri="{D42A27DB-BD31-4B8C-83A1-F6EECF244321}">
                <p14:modId xmlns:p14="http://schemas.microsoft.com/office/powerpoint/2010/main" val="191115612"/>
              </p:ext>
            </p:extLst>
          </p:nvPr>
        </p:nvGraphicFramePr>
        <p:xfrm>
          <a:off x="290020" y="822655"/>
          <a:ext cx="11201399" cy="3719068"/>
        </p:xfrm>
        <a:graphic>
          <a:graphicData uri="http://schemas.openxmlformats.org/drawingml/2006/table">
            <a:tbl>
              <a:tblPr firstRow="1" firstCol="1"/>
              <a:tblGrid>
                <a:gridCol w="1396390">
                  <a:extLst>
                    <a:ext uri="{9D8B030D-6E8A-4147-A177-3AD203B41FA5}">
                      <a16:colId xmlns:a16="http://schemas.microsoft.com/office/drawing/2014/main" val="2272888133"/>
                    </a:ext>
                  </a:extLst>
                </a:gridCol>
                <a:gridCol w="5106558">
                  <a:extLst>
                    <a:ext uri="{9D8B030D-6E8A-4147-A177-3AD203B41FA5}">
                      <a16:colId xmlns:a16="http://schemas.microsoft.com/office/drawing/2014/main" val="3316122637"/>
                    </a:ext>
                  </a:extLst>
                </a:gridCol>
                <a:gridCol w="4698451">
                  <a:extLst>
                    <a:ext uri="{9D8B030D-6E8A-4147-A177-3AD203B41FA5}">
                      <a16:colId xmlns:a16="http://schemas.microsoft.com/office/drawing/2014/main" val="2162908568"/>
                    </a:ext>
                  </a:extLst>
                </a:gridCol>
              </a:tblGrid>
              <a:tr h="90193">
                <a:tc>
                  <a:txBody>
                    <a:bodyPr/>
                    <a:lstStyle/>
                    <a:p>
                      <a:pPr marL="0" marR="0" algn="ctr">
                        <a:lnSpc>
                          <a:spcPct val="107000"/>
                        </a:lnSpc>
                        <a:spcBef>
                          <a:spcPts val="0"/>
                        </a:spcBef>
                        <a:spcAft>
                          <a:spcPts val="24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Jurisdiction</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Strategies used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Description of activities to improve cervical screening for all eligible people</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3948818422"/>
                  </a:ext>
                </a:extLst>
              </a:tr>
              <a:tr h="136308">
                <a:tc>
                  <a:txBody>
                    <a:bodyPr/>
                    <a:lstStyle/>
                    <a:p>
                      <a:pPr marL="0" marR="0" algn="ctr">
                        <a:lnSpc>
                          <a:spcPct val="107000"/>
                        </a:lnSpc>
                        <a:spcBef>
                          <a:spcPts val="0"/>
                        </a:spcBef>
                        <a:spcAft>
                          <a:spcPts val="0"/>
                        </a:spcAft>
                        <a:tabLst>
                          <a:tab pos="5280025" algn="l"/>
                        </a:tabLs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BC</a:t>
                      </a:r>
                      <a:endParaRPr lang="en-US" sz="1000" b="1"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l">
                        <a:lnSpc>
                          <a:spcPct val="107000"/>
                        </a:lnSpc>
                        <a:spcBef>
                          <a:spcPts val="0"/>
                        </a:spcBef>
                        <a:spcAft>
                          <a:spcPts val="0"/>
                        </a:spcAft>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Recall notices to patients were implemented in 2021. Facilitated referral for colposcopy was implemented in 2021. Various promotion activities are completed annually.</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CA" sz="1000">
                          <a:effectLst/>
                          <a:latin typeface="Calibri" panose="020F0502020204030204" pitchFamily="34" charset="0"/>
                          <a:ea typeface="Yu Mincho" panose="02020400000000000000" pitchFamily="18" charset="-128"/>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3447960"/>
                  </a:ext>
                </a:extLst>
              </a:tr>
              <a:tr h="612640">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AB</a:t>
                      </a:r>
                      <a:endParaRPr lang="en-US" sz="1000" b="1"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Education (one on one and group)</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Client </a:t>
                      </a: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invitation and </a:t>
                      </a: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reminders</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Media (small and mass)</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Provider reminders and recall systems</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Provider assessment and feedback</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Healthcare provider cultural competency training</a:t>
                      </a:r>
                      <a:endParaRPr lang="en-US" sz="1000">
                        <a:solidFill>
                          <a:schemeClr val="tx1"/>
                        </a:solidFill>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Development of culturally safe materials and resources</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Program developed materials are in plain language.</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Share evidence and learnings with service providers to provide culturally safe care. </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Inclusive language in Standards and Guidelines. </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Work with our partners to provide consistent messaging to eligible people. </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Work with partners to provide providers with their annual panel reports on screening. </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Ongoing communication about screening through profession associations and colleges. </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Ongoing analysis of target population to better understand screeners and non-screeners.</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656064319"/>
                  </a:ext>
                </a:extLst>
              </a:tr>
              <a:tr h="456051">
                <a:tc>
                  <a:txBody>
                    <a:bodyPr/>
                    <a:lstStyle/>
                    <a:p>
                      <a:pPr marL="0" marR="0" algn="ctr">
                        <a:lnSpc>
                          <a:spcPct val="107000"/>
                        </a:lnSpc>
                        <a:spcBef>
                          <a:spcPts val="24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SK</a:t>
                      </a:r>
                      <a:endParaRPr lang="en-US" sz="1000" b="1"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0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Education</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Client reminders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Media</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Provider reminders</a:t>
                      </a:r>
                    </a:p>
                    <a:p>
                      <a:pPr marL="171450" marR="0" lvl="0" indent="-171450">
                        <a:lnSpc>
                          <a:spcPct val="100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Knowledge translation</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As part of the Accelerating Innovations to Build Resilience in Cancer Screening during COVID-19 project, revised clinician resources are being revised and or created (e.g. clinician training videos); Knowledge translation strategies at the population, community and individual client levels are being readied and will be implemented in the next year</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271011469"/>
                  </a:ext>
                </a:extLst>
              </a:tr>
              <a:tr h="336730">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MB</a:t>
                      </a:r>
                      <a:endParaRPr lang="en-US" sz="1000" b="1"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Education – public &amp; provider</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Extensive invitation campaigns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Provider reminders and client fail safe letters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Cross screening program awareness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24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Extensive web site with Pap clinic maps </a:t>
                      </a:r>
                      <a:r>
                        <a:rPr lang="en-CA" sz="1000" u="sng" dirty="0">
                          <a:solidFill>
                            <a:srgbClr val="0563C1"/>
                          </a:solidFill>
                          <a:effectLst/>
                          <a:latin typeface="Calibri" panose="020F0502020204030204" pitchFamily="34" charset="0"/>
                          <a:ea typeface="Yu Mincho" panose="02020400000000000000" pitchFamily="18" charset="-128"/>
                          <a:cs typeface="Arial" panose="020B0604020202020204" pitchFamily="34" charset="0"/>
                          <a:hlinkClick r:id="rId2"/>
                        </a:rPr>
                        <a:t>https://www.cancercare.mb.ca/screening/cervix#clinics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240"/>
                        </a:spcBef>
                        <a:spcAft>
                          <a:spcPts val="24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Healthcare provider competency training</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240"/>
                        </a:spcAft>
                        <a:tabLst>
                          <a:tab pos="5280025" algn="l"/>
                        </a:tabLst>
                      </a:pPr>
                      <a:r>
                        <a:rPr lang="en-CA" sz="1000" dirty="0">
                          <a:effectLst/>
                          <a:latin typeface="Calibri" panose="020F0502020204030204" pitchFamily="34" charset="0"/>
                          <a:ea typeface="Yu Mincho" panose="02020400000000000000" pitchFamily="18" charset="-128"/>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864114019"/>
                  </a:ext>
                </a:extLst>
              </a:tr>
            </a:tbl>
          </a:graphicData>
        </a:graphic>
      </p:graphicFrame>
    </p:spTree>
    <p:extLst>
      <p:ext uri="{BB962C8B-B14F-4D97-AF65-F5344CB8AC3E}">
        <p14:creationId xmlns:p14="http://schemas.microsoft.com/office/powerpoint/2010/main" val="2239336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05607" y="166144"/>
            <a:ext cx="10380786" cy="345482"/>
          </a:xfrm>
        </p:spPr>
        <p:txBody>
          <a:bodyPr>
            <a:normAutofit/>
          </a:bodyPr>
          <a:lstStyle/>
          <a:p>
            <a:pPr marL="0" marR="0">
              <a:lnSpc>
                <a:spcPct val="107000"/>
              </a:lnSpc>
              <a:spcBef>
                <a:spcPts val="200"/>
              </a:spcBef>
              <a:spcAft>
                <a:spcPts val="0"/>
              </a:spcAft>
            </a:pPr>
            <a:r>
              <a:rPr lang="en-US" sz="1600"/>
              <a:t>Strategies to Improve Cervical Screening for All Eligible People* (2/3)</a:t>
            </a:r>
          </a:p>
        </p:txBody>
      </p:sp>
      <p:graphicFrame>
        <p:nvGraphicFramePr>
          <p:cNvPr id="4" name="Table 3">
            <a:extLst>
              <a:ext uri="{FF2B5EF4-FFF2-40B4-BE49-F238E27FC236}">
                <a16:creationId xmlns:a16="http://schemas.microsoft.com/office/drawing/2014/main" id="{37BD4EBC-96A0-90B3-A39D-8357D026E169}"/>
              </a:ext>
            </a:extLst>
          </p:cNvPr>
          <p:cNvGraphicFramePr>
            <a:graphicFrameLocks noGrp="1"/>
          </p:cNvGraphicFramePr>
          <p:nvPr>
            <p:extLst>
              <p:ext uri="{D42A27DB-BD31-4B8C-83A1-F6EECF244321}">
                <p14:modId xmlns:p14="http://schemas.microsoft.com/office/powerpoint/2010/main" val="2756951605"/>
              </p:ext>
            </p:extLst>
          </p:nvPr>
        </p:nvGraphicFramePr>
        <p:xfrm>
          <a:off x="294289" y="807765"/>
          <a:ext cx="11119946" cy="5374005"/>
        </p:xfrm>
        <a:graphic>
          <a:graphicData uri="http://schemas.openxmlformats.org/drawingml/2006/table">
            <a:tbl>
              <a:tblPr firstRow="1" firstCol="1"/>
              <a:tblGrid>
                <a:gridCol w="1386236">
                  <a:extLst>
                    <a:ext uri="{9D8B030D-6E8A-4147-A177-3AD203B41FA5}">
                      <a16:colId xmlns:a16="http://schemas.microsoft.com/office/drawing/2014/main" val="2341634516"/>
                    </a:ext>
                  </a:extLst>
                </a:gridCol>
                <a:gridCol w="5069425">
                  <a:extLst>
                    <a:ext uri="{9D8B030D-6E8A-4147-A177-3AD203B41FA5}">
                      <a16:colId xmlns:a16="http://schemas.microsoft.com/office/drawing/2014/main" val="2952060073"/>
                    </a:ext>
                  </a:extLst>
                </a:gridCol>
                <a:gridCol w="4664285">
                  <a:extLst>
                    <a:ext uri="{9D8B030D-6E8A-4147-A177-3AD203B41FA5}">
                      <a16:colId xmlns:a16="http://schemas.microsoft.com/office/drawing/2014/main" val="1275761623"/>
                    </a:ext>
                  </a:extLst>
                </a:gridCol>
              </a:tblGrid>
              <a:tr h="2502522">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ON</a:t>
                      </a:r>
                      <a:endParaRPr lang="en-US" sz="1000" b="1"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Correspondence campaigns (invitation, recall and reminder letters)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Media</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indent="-171450">
                        <a:lnSpc>
                          <a:spcPct val="107000"/>
                        </a:lnSpc>
                        <a:spcBef>
                          <a:spcPts val="240"/>
                        </a:spcBef>
                        <a:spcAft>
                          <a:spcPts val="24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Public education and awareness campaigns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indent="-171450">
                        <a:lnSpc>
                          <a:spcPct val="107000"/>
                        </a:lnSpc>
                        <a:spcBef>
                          <a:spcPts val="240"/>
                        </a:spcBef>
                        <a:spcAft>
                          <a:spcPts val="24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Provider reminder and recall systems (Screening Activity Reports)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indent="-171450">
                        <a:lnSpc>
                          <a:spcPct val="107000"/>
                        </a:lnSpc>
                        <a:spcBef>
                          <a:spcPts val="240"/>
                        </a:spcBef>
                        <a:spcAft>
                          <a:spcPts val="24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Education to primary care providers and </a:t>
                      </a:r>
                      <a:r>
                        <a:rPr lang="en-CA" sz="1000" dirty="0" err="1">
                          <a:solidFill>
                            <a:srgbClr val="000000"/>
                          </a:solidFill>
                          <a:effectLst/>
                          <a:latin typeface="Calibri" panose="020F0502020204030204" pitchFamily="34" charset="0"/>
                          <a:ea typeface="Yu Mincho" panose="02020400000000000000" pitchFamily="18" charset="-128"/>
                          <a:cs typeface="Calibri" panose="020F0502020204030204" pitchFamily="34" charset="0"/>
                        </a:rPr>
                        <a:t>colposcopists</a:t>
                      </a:r>
                      <a:endPar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Provider incentive strategies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The Ontario Cervical Screening Program sends letters to eligible people inviting them to participate in screening by talking to their PCP and reminding participants when it is time for their next screening test (recall letter). </a:t>
                      </a:r>
                      <a:r>
                        <a:rPr lang="en-CA" sz="1000" dirty="0">
                          <a:effectLst/>
                          <a:latin typeface="Calibri" panose="020F0502020204030204" pitchFamily="34" charset="0"/>
                          <a:ea typeface="Yu Mincho" panose="02020400000000000000" pitchFamily="18" charset="-128"/>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In Ontario, the Ministry of Health is responsible for carrying out province wide public awareness campaigns.</a:t>
                      </a:r>
                      <a:r>
                        <a:rPr lang="en-CA" sz="1000" dirty="0">
                          <a:effectLst/>
                          <a:latin typeface="Calibri" panose="020F0502020204030204" pitchFamily="34" charset="0"/>
                          <a:ea typeface="Yu Mincho" panose="02020400000000000000" pitchFamily="18" charset="-128"/>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The Ontario Cervical Screening Program provides materials to Regional Cancer Programs to support cervical screening awareness initiatives such as Cervical Cancer Awareness Week (e.g., posters, postcards and social media posts). </a:t>
                      </a:r>
                      <a:r>
                        <a:rPr lang="en-CA" sz="1000" dirty="0">
                          <a:effectLst/>
                          <a:latin typeface="Calibri" panose="020F0502020204030204" pitchFamily="34" charset="0"/>
                          <a:ea typeface="Yu Mincho" panose="02020400000000000000" pitchFamily="18" charset="-128"/>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Ontario Health (Cancer Care Ontario) helps PCPs identify people eligible for screening or follow-up through the Screening Activity Report, an online tool that gives physicians who participant in a Patient Enrolment Model practices the screening status of each of their enrolled age eligible patients (i.e., those who are overdue, never been screened or require follow up). </a:t>
                      </a:r>
                      <a:r>
                        <a:rPr lang="en-CA" sz="1000" dirty="0">
                          <a:effectLst/>
                          <a:latin typeface="Calibri" panose="020F0502020204030204" pitchFamily="34" charset="0"/>
                          <a:ea typeface="Yu Mincho" panose="02020400000000000000" pitchFamily="18" charset="-128"/>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Ontario Health (Cancer Care Ontario) delivers biannual webinars that are accredited for continuing professional development credits to Ontario’s Colposcopy Community of Practice, which is open to Ontario’s 400+ </a:t>
                      </a:r>
                      <a:r>
                        <a:rPr lang="en-CA" sz="1000" dirty="0" err="1">
                          <a:solidFill>
                            <a:srgbClr val="000000"/>
                          </a:solidFill>
                          <a:effectLst/>
                          <a:latin typeface="Calibri" panose="020F0502020204030204" pitchFamily="34" charset="0"/>
                          <a:ea typeface="Yu Mincho" panose="02020400000000000000" pitchFamily="18" charset="-128"/>
                          <a:cs typeface="Calibri" panose="020F0502020204030204" pitchFamily="34" charset="0"/>
                        </a:rPr>
                        <a:t>colposcopists</a:t>
                      </a: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 During these webinars, the program provides updates on the program and case studies on evidence-based colposcopy best practices.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Ontario Health (Cancer Care Ontario) provided guidance in the form of tip sheets to primary care providers and </a:t>
                      </a:r>
                      <a:r>
                        <a:rPr lang="en-CA" sz="1000" dirty="0" err="1">
                          <a:solidFill>
                            <a:srgbClr val="000000"/>
                          </a:solidFill>
                          <a:effectLst/>
                          <a:latin typeface="Calibri" panose="020F0502020204030204" pitchFamily="34" charset="0"/>
                          <a:ea typeface="Yu Mincho" panose="02020400000000000000" pitchFamily="18" charset="-128"/>
                          <a:cs typeface="Calibri" panose="020F0502020204030204" pitchFamily="34" charset="0"/>
                        </a:rPr>
                        <a:t>colposcopists</a:t>
                      </a: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 to support the screening participation in eligible populations during COVID-19.</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Ontario Health (Cancer Care Ontario) works with Regional Cancer Programs to educate primary care and colposcopy providers on cervical screening recommendations (e.g., screening summary tool, stock decks). Regional Cervical Screening and Colposcopy Leads and Regional Primary Care Leads provide expertise and education to healthcare providers in each region to support screening participation.</a:t>
                      </a:r>
                      <a:r>
                        <a:rPr lang="en-CA" sz="1000" dirty="0">
                          <a:effectLst/>
                          <a:latin typeface="Calibri" panose="020F0502020204030204" pitchFamily="34" charset="0"/>
                          <a:ea typeface="Yu Mincho" panose="02020400000000000000" pitchFamily="18" charset="-128"/>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To support family doctors in ensuring that their patients participate in relevant screening programs, the Ministry of Health has implemented Cumulative Preventive Care Bonuses. Through this program, eligible family doctors who practice as part of a Patient Enrolment Model, meaning, patients are formally rostered to a family doctor, may receive bonuses for maintaining specified levels of preventive care for their enrolled patients.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320523059"/>
                  </a:ext>
                </a:extLst>
              </a:tr>
            </a:tbl>
          </a:graphicData>
        </a:graphic>
      </p:graphicFrame>
      <p:graphicFrame>
        <p:nvGraphicFramePr>
          <p:cNvPr id="5" name="Table 4">
            <a:extLst>
              <a:ext uri="{FF2B5EF4-FFF2-40B4-BE49-F238E27FC236}">
                <a16:creationId xmlns:a16="http://schemas.microsoft.com/office/drawing/2014/main" id="{C9A1503F-03C8-34B4-CB92-78EF396B6D11}"/>
              </a:ext>
            </a:extLst>
          </p:cNvPr>
          <p:cNvGraphicFramePr>
            <a:graphicFrameLocks noGrp="1"/>
          </p:cNvGraphicFramePr>
          <p:nvPr>
            <p:extLst>
              <p:ext uri="{D42A27DB-BD31-4B8C-83A1-F6EECF244321}">
                <p14:modId xmlns:p14="http://schemas.microsoft.com/office/powerpoint/2010/main" val="2879548820"/>
              </p:ext>
            </p:extLst>
          </p:nvPr>
        </p:nvGraphicFramePr>
        <p:xfrm>
          <a:off x="294290" y="662927"/>
          <a:ext cx="11119946" cy="155829"/>
        </p:xfrm>
        <a:graphic>
          <a:graphicData uri="http://schemas.openxmlformats.org/drawingml/2006/table">
            <a:tbl>
              <a:tblPr firstRow="1" firstCol="1"/>
              <a:tblGrid>
                <a:gridCol w="1386236">
                  <a:extLst>
                    <a:ext uri="{9D8B030D-6E8A-4147-A177-3AD203B41FA5}">
                      <a16:colId xmlns:a16="http://schemas.microsoft.com/office/drawing/2014/main" val="826322305"/>
                    </a:ext>
                  </a:extLst>
                </a:gridCol>
                <a:gridCol w="5069425">
                  <a:extLst>
                    <a:ext uri="{9D8B030D-6E8A-4147-A177-3AD203B41FA5}">
                      <a16:colId xmlns:a16="http://schemas.microsoft.com/office/drawing/2014/main" val="855877677"/>
                    </a:ext>
                  </a:extLst>
                </a:gridCol>
                <a:gridCol w="4664285">
                  <a:extLst>
                    <a:ext uri="{9D8B030D-6E8A-4147-A177-3AD203B41FA5}">
                      <a16:colId xmlns:a16="http://schemas.microsoft.com/office/drawing/2014/main" val="2072226840"/>
                    </a:ext>
                  </a:extLst>
                </a:gridCol>
              </a:tblGrid>
              <a:tr h="90193">
                <a:tc>
                  <a:txBody>
                    <a:bodyPr/>
                    <a:lstStyle/>
                    <a:p>
                      <a:pPr marL="0" marR="0" algn="ctr">
                        <a:lnSpc>
                          <a:spcPct val="107000"/>
                        </a:lnSpc>
                        <a:spcBef>
                          <a:spcPts val="0"/>
                        </a:spcBef>
                        <a:spcAft>
                          <a:spcPts val="24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Jurisdiction</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Strategies used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Description of activities to improve cervical screening for all eligible people</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1311911690"/>
                  </a:ext>
                </a:extLst>
              </a:tr>
            </a:tbl>
          </a:graphicData>
        </a:graphic>
      </p:graphicFrame>
    </p:spTree>
    <p:extLst>
      <p:ext uri="{BB962C8B-B14F-4D97-AF65-F5344CB8AC3E}">
        <p14:creationId xmlns:p14="http://schemas.microsoft.com/office/powerpoint/2010/main" val="2275505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905607" y="166144"/>
            <a:ext cx="10380786" cy="345482"/>
          </a:xfrm>
        </p:spPr>
        <p:txBody>
          <a:bodyPr>
            <a:normAutofit/>
          </a:bodyPr>
          <a:lstStyle/>
          <a:p>
            <a:pPr marL="0" marR="0">
              <a:lnSpc>
                <a:spcPct val="107000"/>
              </a:lnSpc>
              <a:spcBef>
                <a:spcPts val="200"/>
              </a:spcBef>
              <a:spcAft>
                <a:spcPts val="0"/>
              </a:spcAft>
            </a:pPr>
            <a:r>
              <a:rPr lang="en-US" sz="1600"/>
              <a:t>Strategies to Improve Cervical Screening for All Eligible People* (3/3)</a:t>
            </a:r>
          </a:p>
        </p:txBody>
      </p:sp>
      <p:graphicFrame>
        <p:nvGraphicFramePr>
          <p:cNvPr id="2" name="Table 1">
            <a:extLst>
              <a:ext uri="{FF2B5EF4-FFF2-40B4-BE49-F238E27FC236}">
                <a16:creationId xmlns:a16="http://schemas.microsoft.com/office/drawing/2014/main" id="{A370F76B-B214-0CF0-91DC-F9DF73106C82}"/>
              </a:ext>
            </a:extLst>
          </p:cNvPr>
          <p:cNvGraphicFramePr>
            <a:graphicFrameLocks noGrp="1"/>
          </p:cNvGraphicFramePr>
          <p:nvPr>
            <p:extLst>
              <p:ext uri="{D42A27DB-BD31-4B8C-83A1-F6EECF244321}">
                <p14:modId xmlns:p14="http://schemas.microsoft.com/office/powerpoint/2010/main" val="683777667"/>
              </p:ext>
            </p:extLst>
          </p:nvPr>
        </p:nvGraphicFramePr>
        <p:xfrm>
          <a:off x="408589" y="769337"/>
          <a:ext cx="10981997" cy="5033391"/>
        </p:xfrm>
        <a:graphic>
          <a:graphicData uri="http://schemas.openxmlformats.org/drawingml/2006/table">
            <a:tbl>
              <a:tblPr firstRow="1" firstCol="1"/>
              <a:tblGrid>
                <a:gridCol w="1369039">
                  <a:extLst>
                    <a:ext uri="{9D8B030D-6E8A-4147-A177-3AD203B41FA5}">
                      <a16:colId xmlns:a16="http://schemas.microsoft.com/office/drawing/2014/main" val="1307046875"/>
                    </a:ext>
                  </a:extLst>
                </a:gridCol>
                <a:gridCol w="5006536">
                  <a:extLst>
                    <a:ext uri="{9D8B030D-6E8A-4147-A177-3AD203B41FA5}">
                      <a16:colId xmlns:a16="http://schemas.microsoft.com/office/drawing/2014/main" val="1238021026"/>
                    </a:ext>
                  </a:extLst>
                </a:gridCol>
                <a:gridCol w="4606422">
                  <a:extLst>
                    <a:ext uri="{9D8B030D-6E8A-4147-A177-3AD203B41FA5}">
                      <a16:colId xmlns:a16="http://schemas.microsoft.com/office/drawing/2014/main" val="3421611631"/>
                    </a:ext>
                  </a:extLst>
                </a:gridCol>
              </a:tblGrid>
              <a:tr h="1335288">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NB</a:t>
                      </a:r>
                      <a:endParaRPr lang="en-US" sz="1000" b="1"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Education (groups)</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Participant reminders</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Media (social media, radio, transit ads) </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Provider correspondence</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Bilingual program materials</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Community engagement for program feedback</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Leverage learnings from under-screened population project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Offering virtual and in person education sessions on cancer screening programs in general, and specific to each screening site as requested by the public, health care providers, regional health authorities, community groups or special interest groups.</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Program reminder letters and re-invitation letters mailed directly to participants. Additional information about cervical cancer screening is sent with these letters.</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Coordinated communication and awareness strategies are planned regularly throughout the year to promote and increase visibility of provincial cancer screening programs via various media such as radio ads, targeted digital ads, Facebook, Twitter, billboard and transit ads, website, animated and testimonial videos) </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Program sends correspondence to primary care providers to alert them when their patients are overdue for abnormal follow up testing.</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ALL program correspondence, educational and promotional materials are offered in English and French. The program offers a toll-free phone line for public inquiries on cancer screening which is answered by bilingual staff.</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Public surveys have been offered by phone, online and following education sessions. Feedback provided to the program is collected and evaluated regularly.</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Plan to leverage the recommendations from the ongoing project ‘Developing Strategies for </a:t>
                      </a:r>
                      <a:r>
                        <a:rPr lang="en-CA" sz="1000" err="1">
                          <a:solidFill>
                            <a:srgbClr val="000000"/>
                          </a:solidFill>
                          <a:effectLst/>
                          <a:latin typeface="Calibri" panose="020F0502020204030204" pitchFamily="34" charset="0"/>
                          <a:ea typeface="Yu Mincho" panose="02020400000000000000" pitchFamily="18" charset="-128"/>
                          <a:cs typeface="Calibri" panose="020F0502020204030204" pitchFamily="34" charset="0"/>
                        </a:rPr>
                        <a:t>Underscreened</a:t>
                      </a: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 Populations through Community Engagement’.</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tabLst>
                          <a:tab pos="5280025" algn="l"/>
                        </a:tabLst>
                      </a:pPr>
                      <a:r>
                        <a:rPr lang="en-CA" sz="1000">
                          <a:effectLst/>
                          <a:latin typeface="Calibri" panose="020F0502020204030204" pitchFamily="34" charset="0"/>
                          <a:ea typeface="Yu Mincho" panose="02020400000000000000" pitchFamily="18" charset="-128"/>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tabLst>
                          <a:tab pos="5280025" algn="l"/>
                        </a:tabLst>
                      </a:pPr>
                      <a:r>
                        <a:rPr lang="en-CA" sz="1000">
                          <a:effectLst/>
                          <a:latin typeface="Calibri" panose="020F0502020204030204" pitchFamily="34" charset="0"/>
                          <a:ea typeface="Yu Mincho" panose="02020400000000000000" pitchFamily="18" charset="-128"/>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594800390"/>
                  </a:ext>
                </a:extLst>
              </a:tr>
              <a:tr h="412996">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PE</a:t>
                      </a:r>
                      <a:endParaRPr lang="en-US" sz="1000" b="1"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Media (small and mass)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Client reminders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Client brochure, tracking panel card for follow up appointments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Provider screening path</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Language - Signage cheat cards for pap clinicians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0"/>
                        </a:spcBef>
                        <a:spcAft>
                          <a:spcPts val="0"/>
                        </a:spcAft>
                        <a:buFont typeface="Arial" panose="020B0604020202020204" pitchFamily="34" charset="0"/>
                        <a:buChar char="•"/>
                        <a:tabLst>
                          <a:tab pos="2990850"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October – Women’s Health promotion (breast, HPV, pap) Media</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2990850"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Cervical Cancer Screening web site (ordering a pap appointment online, phone, fax)</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2990850"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Reminder letter to clients of regional pap screening clinic, result letters including pap brochure, abnormal result letters including HPV vaccination promotion and tracking panel card </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2990850"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Clinician Screening tool</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Signage language card to break language barriers</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57061594"/>
                  </a:ext>
                </a:extLst>
              </a:tr>
              <a:tr h="228538">
                <a:tc>
                  <a:txBody>
                    <a:bodyPr/>
                    <a:lstStyle/>
                    <a:p>
                      <a:pPr marL="0" marR="0" algn="ctr">
                        <a:lnSpc>
                          <a:spcPct val="107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NL</a:t>
                      </a:r>
                      <a:endParaRPr lang="en-US" sz="1000" b="1"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Education sessions provided to health care professionals, primary care practitioners and other community partners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Partner with community partners to promote screening via social media</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indent="-171450">
                        <a:lnSpc>
                          <a:spcPct val="107000"/>
                        </a:lnSpc>
                        <a:spcBef>
                          <a:spcPts val="0"/>
                        </a:spcBef>
                        <a:spcAft>
                          <a:spcPts val="0"/>
                        </a:spcAft>
                        <a:buFont typeface="Arial" panose="020B0604020202020204" pitchFamily="34" charset="0"/>
                        <a:buChar char="•"/>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Direct engagement with community health clinics and groups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Content developed for each Regional Health Authority (RHA) and delivered via MS Teams province wide or in person. Population screening programs added to primary care practitioner orientation in some RHAs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029990195"/>
                  </a:ext>
                </a:extLst>
              </a:tr>
            </a:tbl>
          </a:graphicData>
        </a:graphic>
      </p:graphicFrame>
      <p:graphicFrame>
        <p:nvGraphicFramePr>
          <p:cNvPr id="3" name="Table 2">
            <a:extLst>
              <a:ext uri="{FF2B5EF4-FFF2-40B4-BE49-F238E27FC236}">
                <a16:creationId xmlns:a16="http://schemas.microsoft.com/office/drawing/2014/main" id="{E9256E94-534F-AEC1-3A1A-8B4250C52BFC}"/>
              </a:ext>
            </a:extLst>
          </p:cNvPr>
          <p:cNvGraphicFramePr>
            <a:graphicFrameLocks noGrp="1"/>
          </p:cNvGraphicFramePr>
          <p:nvPr>
            <p:extLst>
              <p:ext uri="{D42A27DB-BD31-4B8C-83A1-F6EECF244321}">
                <p14:modId xmlns:p14="http://schemas.microsoft.com/office/powerpoint/2010/main" val="3573457616"/>
              </p:ext>
            </p:extLst>
          </p:nvPr>
        </p:nvGraphicFramePr>
        <p:xfrm>
          <a:off x="408589" y="616399"/>
          <a:ext cx="10981997" cy="155829"/>
        </p:xfrm>
        <a:graphic>
          <a:graphicData uri="http://schemas.openxmlformats.org/drawingml/2006/table">
            <a:tbl>
              <a:tblPr firstRow="1" firstCol="1"/>
              <a:tblGrid>
                <a:gridCol w="1369039">
                  <a:extLst>
                    <a:ext uri="{9D8B030D-6E8A-4147-A177-3AD203B41FA5}">
                      <a16:colId xmlns:a16="http://schemas.microsoft.com/office/drawing/2014/main" val="826322305"/>
                    </a:ext>
                  </a:extLst>
                </a:gridCol>
                <a:gridCol w="5006536">
                  <a:extLst>
                    <a:ext uri="{9D8B030D-6E8A-4147-A177-3AD203B41FA5}">
                      <a16:colId xmlns:a16="http://schemas.microsoft.com/office/drawing/2014/main" val="855877677"/>
                    </a:ext>
                  </a:extLst>
                </a:gridCol>
                <a:gridCol w="4606422">
                  <a:extLst>
                    <a:ext uri="{9D8B030D-6E8A-4147-A177-3AD203B41FA5}">
                      <a16:colId xmlns:a16="http://schemas.microsoft.com/office/drawing/2014/main" val="2072226840"/>
                    </a:ext>
                  </a:extLst>
                </a:gridCol>
              </a:tblGrid>
              <a:tr h="90193">
                <a:tc>
                  <a:txBody>
                    <a:bodyPr/>
                    <a:lstStyle/>
                    <a:p>
                      <a:pPr marL="0" marR="0" algn="ctr">
                        <a:lnSpc>
                          <a:spcPct val="107000"/>
                        </a:lnSpc>
                        <a:spcBef>
                          <a:spcPts val="0"/>
                        </a:spcBef>
                        <a:spcAft>
                          <a:spcPts val="240"/>
                        </a:spcAft>
                      </a:pPr>
                      <a:r>
                        <a:rPr lang="en-US"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Jurisdiction</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en-US" sz="10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Strategies used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en-US" sz="10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Description of activities to improve cervical screening for all eligible people</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045" marR="1604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1311911690"/>
                  </a:ext>
                </a:extLst>
              </a:tr>
            </a:tbl>
          </a:graphicData>
        </a:graphic>
      </p:graphicFrame>
      <p:sp>
        <p:nvSpPr>
          <p:cNvPr id="9" name="TextBox 8">
            <a:extLst>
              <a:ext uri="{FF2B5EF4-FFF2-40B4-BE49-F238E27FC236}">
                <a16:creationId xmlns:a16="http://schemas.microsoft.com/office/drawing/2014/main" id="{F06D81A4-E30C-4793-4ACE-ADA6791F061E}"/>
              </a:ext>
            </a:extLst>
          </p:cNvPr>
          <p:cNvSpPr txBox="1"/>
          <p:nvPr/>
        </p:nvSpPr>
        <p:spPr>
          <a:xfrm>
            <a:off x="408589" y="5854688"/>
            <a:ext cx="6097314" cy="233975"/>
          </a:xfrm>
          <a:prstGeom prst="rect">
            <a:avLst/>
          </a:prstGeom>
          <a:noFill/>
        </p:spPr>
        <p:txBody>
          <a:bodyPr wrap="square">
            <a:spAutoFit/>
          </a:bodyPr>
          <a:lstStyle/>
          <a:p>
            <a:pPr marL="0" marR="0">
              <a:lnSpc>
                <a:spcPct val="107000"/>
              </a:lnSpc>
              <a:spcBef>
                <a:spcPts val="0"/>
              </a:spcBef>
              <a:spcAft>
                <a:spcPts val="800"/>
              </a:spcAft>
            </a:pPr>
            <a:r>
              <a:rPr lang="en-US" sz="900">
                <a:solidFill>
                  <a:schemeClr val="bg1"/>
                </a:solidFill>
                <a:effectLst/>
                <a:latin typeface="Calibri" panose="020F0502020204030204" pitchFamily="34" charset="0"/>
                <a:ea typeface="Yu Mincho" panose="02020400000000000000" pitchFamily="18" charset="-128"/>
                <a:cs typeface="Arial" panose="020B0604020202020204" pitchFamily="34" charset="0"/>
              </a:rPr>
              <a:t>*Quebec does not have an organized screening program available so there are no concerted strategies in place</a:t>
            </a:r>
            <a:r>
              <a:rPr lang="en-US" sz="80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en-US" sz="110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380932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840871" y="216591"/>
            <a:ext cx="10380786" cy="345482"/>
          </a:xfrm>
        </p:spPr>
        <p:txBody>
          <a:bodyPr>
            <a:normAutofit/>
          </a:bodyPr>
          <a:lstStyle/>
          <a:p>
            <a:r>
              <a:rPr lang="en-US" sz="1600"/>
              <a:t>Strategies to Improve Screening for First Nations, Inuit, and Métis (1/3)</a:t>
            </a:r>
          </a:p>
        </p:txBody>
      </p:sp>
      <p:graphicFrame>
        <p:nvGraphicFramePr>
          <p:cNvPr id="6" name="Table 5">
            <a:extLst>
              <a:ext uri="{FF2B5EF4-FFF2-40B4-BE49-F238E27FC236}">
                <a16:creationId xmlns:a16="http://schemas.microsoft.com/office/drawing/2014/main" id="{FE366845-CD27-5EAC-1C82-D845E537C9D0}"/>
              </a:ext>
            </a:extLst>
          </p:cNvPr>
          <p:cNvGraphicFramePr>
            <a:graphicFrameLocks noGrp="1"/>
          </p:cNvGraphicFramePr>
          <p:nvPr>
            <p:extLst>
              <p:ext uri="{D42A27DB-BD31-4B8C-83A1-F6EECF244321}">
                <p14:modId xmlns:p14="http://schemas.microsoft.com/office/powerpoint/2010/main" val="1092175736"/>
              </p:ext>
            </p:extLst>
          </p:nvPr>
        </p:nvGraphicFramePr>
        <p:xfrm>
          <a:off x="204958" y="723028"/>
          <a:ext cx="11232925" cy="4986344"/>
        </p:xfrm>
        <a:graphic>
          <a:graphicData uri="http://schemas.openxmlformats.org/drawingml/2006/table">
            <a:tbl>
              <a:tblPr firstRow="1" firstCol="1"/>
              <a:tblGrid>
                <a:gridCol w="1088596">
                  <a:extLst>
                    <a:ext uri="{9D8B030D-6E8A-4147-A177-3AD203B41FA5}">
                      <a16:colId xmlns:a16="http://schemas.microsoft.com/office/drawing/2014/main" val="4265386507"/>
                    </a:ext>
                  </a:extLst>
                </a:gridCol>
                <a:gridCol w="1951668">
                  <a:extLst>
                    <a:ext uri="{9D8B030D-6E8A-4147-A177-3AD203B41FA5}">
                      <a16:colId xmlns:a16="http://schemas.microsoft.com/office/drawing/2014/main" val="3040144457"/>
                    </a:ext>
                  </a:extLst>
                </a:gridCol>
                <a:gridCol w="2639523">
                  <a:extLst>
                    <a:ext uri="{9D8B030D-6E8A-4147-A177-3AD203B41FA5}">
                      <a16:colId xmlns:a16="http://schemas.microsoft.com/office/drawing/2014/main" val="887944217"/>
                    </a:ext>
                  </a:extLst>
                </a:gridCol>
                <a:gridCol w="1654142">
                  <a:extLst>
                    <a:ext uri="{9D8B030D-6E8A-4147-A177-3AD203B41FA5}">
                      <a16:colId xmlns:a16="http://schemas.microsoft.com/office/drawing/2014/main" val="1025122337"/>
                    </a:ext>
                  </a:extLst>
                </a:gridCol>
                <a:gridCol w="3898996">
                  <a:extLst>
                    <a:ext uri="{9D8B030D-6E8A-4147-A177-3AD203B41FA5}">
                      <a16:colId xmlns:a16="http://schemas.microsoft.com/office/drawing/2014/main" val="2377639892"/>
                    </a:ext>
                  </a:extLst>
                </a:gridCol>
              </a:tblGrid>
              <a:tr h="305801">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Jurisdiction</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Intended Audiences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Strategies used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Strategy co-developed with community?</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Description of activities to improve screening for First Nations, Inuit, and Métis</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777263032"/>
                  </a:ext>
                </a:extLst>
              </a:tr>
              <a:tr h="149430">
                <a:tc>
                  <a:txBody>
                    <a:bodyPr/>
                    <a:lstStyle/>
                    <a:p>
                      <a:pPr marL="0" marR="0" algn="ctr">
                        <a:lnSpc>
                          <a:spcPct val="107000"/>
                        </a:lnSpc>
                        <a:spcBef>
                          <a:spcPts val="0"/>
                        </a:spcBef>
                        <a:spcAft>
                          <a:spcPts val="0"/>
                        </a:spcAft>
                      </a:pPr>
                      <a:r>
                        <a:rPr lang="en-US" sz="1000" b="1" u="non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YT</a:t>
                      </a:r>
                      <a:r>
                        <a:rPr lang="en-US" sz="1000" b="1" u="none" dirty="0">
                          <a:solidFill>
                            <a:srgbClr val="FFFFFF"/>
                          </a:solidFill>
                          <a:effectLst/>
                          <a:latin typeface="Bahnschrift SemiLight SemiConde" panose="020B0502040204020203" pitchFamily="34" charset="0"/>
                          <a:ea typeface="Calibri" panose="020F0502020204030204" pitchFamily="34" charset="0"/>
                          <a:cs typeface="Arial" panose="020B0604020202020204" pitchFamily="34" charset="0"/>
                        </a:rPr>
                        <a:t> </a:t>
                      </a:r>
                      <a:endParaRPr lang="en-US" sz="1000" b="1" u="none"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en-US" sz="10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99936889"/>
                  </a:ext>
                </a:extLst>
              </a:tr>
              <a:tr h="149430">
                <a:tc>
                  <a:txBody>
                    <a:bodyPr/>
                    <a:lstStyle/>
                    <a:p>
                      <a:pPr marL="0" marR="0" algn="ctr">
                        <a:lnSpc>
                          <a:spcPct val="107000"/>
                        </a:lnSpc>
                        <a:spcBef>
                          <a:spcPts val="0"/>
                        </a:spcBef>
                        <a:spcAft>
                          <a:spcPts val="0"/>
                        </a:spcAft>
                      </a:pPr>
                      <a:r>
                        <a:rPr lang="en-US" sz="1000" b="1" u="non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NT</a:t>
                      </a:r>
                      <a:endParaRPr lang="en-US" sz="1000" b="1" u="none"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en-US" sz="10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025402805"/>
                  </a:ext>
                </a:extLst>
              </a:tr>
              <a:tr h="149430">
                <a:tc>
                  <a:txBody>
                    <a:bodyPr/>
                    <a:lstStyle/>
                    <a:p>
                      <a:pPr marL="0" marR="0" algn="ctr">
                        <a:lnSpc>
                          <a:spcPct val="107000"/>
                        </a:lnSpc>
                        <a:spcBef>
                          <a:spcPts val="0"/>
                        </a:spcBef>
                        <a:spcAft>
                          <a:spcPts val="0"/>
                        </a:spcAft>
                      </a:pPr>
                      <a:r>
                        <a:rPr lang="en-US" sz="1000" b="1" u="non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NU</a:t>
                      </a:r>
                      <a:endParaRPr lang="en-US" sz="1000" b="1" u="none"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en-US" sz="1000" b="1">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85618872"/>
                  </a:ext>
                </a:extLst>
              </a:tr>
              <a:tr h="149430">
                <a:tc>
                  <a:txBody>
                    <a:bodyPr/>
                    <a:lstStyle/>
                    <a:p>
                      <a:pPr marL="0" marR="0" algn="ctr">
                        <a:lnSpc>
                          <a:spcPct val="107000"/>
                        </a:lnSpc>
                        <a:spcBef>
                          <a:spcPts val="0"/>
                        </a:spcBef>
                        <a:spcAft>
                          <a:spcPts val="0"/>
                        </a:spcAft>
                      </a:pPr>
                      <a:r>
                        <a:rPr lang="en-US" sz="1000" b="1" u="none">
                          <a:solidFill>
                            <a:srgbClr val="FFFFFF"/>
                          </a:solidFill>
                          <a:effectLst/>
                          <a:latin typeface="Calibri" panose="020F0502020204030204" pitchFamily="34" charset="0"/>
                          <a:ea typeface="Calibri" panose="020F0502020204030204" pitchFamily="34" charset="0"/>
                          <a:cs typeface="Calibri" panose="020F0502020204030204" pitchFamily="34" charset="0"/>
                        </a:rPr>
                        <a:t>BC</a:t>
                      </a:r>
                      <a:endParaRPr lang="en-US" sz="1000" b="1" u="none">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pPr>
                      <a:r>
                        <a:rPr lang="en-US" sz="1000" b="1">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940633748"/>
                  </a:ext>
                </a:extLst>
              </a:tr>
              <a:tr h="1556774">
                <a:tc>
                  <a:txBody>
                    <a:bodyPr/>
                    <a:lstStyle/>
                    <a:p>
                      <a:pPr marL="0" marR="0" algn="ctr">
                        <a:lnSpc>
                          <a:spcPct val="107000"/>
                        </a:lnSpc>
                        <a:spcBef>
                          <a:spcPts val="720"/>
                        </a:spcBef>
                        <a:spcAft>
                          <a:spcPts val="0"/>
                        </a:spcAft>
                      </a:pPr>
                      <a:r>
                        <a:rPr lang="en-US" sz="1000" b="1" u="non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AB</a:t>
                      </a:r>
                      <a:endParaRPr lang="en-US" sz="1000" b="1" u="none"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First Nations</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7000"/>
                        </a:lnSpc>
                        <a:spcBef>
                          <a:spcPts val="720"/>
                        </a:spcBef>
                        <a:spcAft>
                          <a:spcPts val="720"/>
                        </a:spcAft>
                        <a:buFont typeface="Arial" panose="020B0604020202020204" pitchFamily="34" charset="0"/>
                        <a:buChar char="•"/>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Inuit</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7000"/>
                        </a:lnSpc>
                        <a:spcBef>
                          <a:spcPts val="720"/>
                        </a:spcBef>
                        <a:spcAft>
                          <a:spcPts val="72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Métis</a:t>
                      </a: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720"/>
                        </a:spcAft>
                      </a:pPr>
                      <a:r>
                        <a:rPr lang="en-US" sz="1000" b="1">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Education (one on one and group)</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Client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invitation and </a:t>
                      </a: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reminders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Media (small and mass)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Provider assessment and feedback</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Healthcare provider cultural competency training</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Development of culturally safe materials and resources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Direct community engagement to co-design programs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indent="-128905">
                        <a:lnSpc>
                          <a:spcPct val="107000"/>
                        </a:lnSpc>
                        <a:spcBef>
                          <a:spcPts val="720"/>
                        </a:spcBef>
                        <a:spcAft>
                          <a:spcPts val="0"/>
                        </a:spcAft>
                      </a:pPr>
                      <a:r>
                        <a:rPr lang="en-US" sz="10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All: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Partner with Indigenous representatives to conduct screening disparities evaluations and use findings to inform strategies to improve screening in Indigenous populations.</a:t>
                      </a:r>
                    </a:p>
                    <a:p>
                      <a:pPr marL="171450" marR="0" lvl="0" indent="-171450">
                        <a:lnSpc>
                          <a:spcPct val="100000"/>
                        </a:lnSpc>
                        <a:spcBef>
                          <a:spcPts val="0"/>
                        </a:spcBef>
                        <a:spcAft>
                          <a:spcPts val="0"/>
                        </a:spcAft>
                        <a:buFont typeface="Arial" panose="020B0604020202020204" pitchFamily="34" charset="0"/>
                        <a:buChar char="•"/>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Share evidence and learnings with service providers to provide culturally safe care.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Work with Indigenous partners to develop and provide culturally appropriate information.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99695" marR="0" indent="-128905">
                        <a:lnSpc>
                          <a:spcPct val="107000"/>
                        </a:lnSpc>
                        <a:spcBef>
                          <a:spcPts val="0"/>
                        </a:spcBef>
                        <a:spcAft>
                          <a:spcPts val="72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170271538"/>
                  </a:ext>
                </a:extLst>
              </a:tr>
              <a:tr h="822430">
                <a:tc>
                  <a:txBody>
                    <a:bodyPr/>
                    <a:lstStyle/>
                    <a:p>
                      <a:pPr marL="0" marR="0" algn="ctr">
                        <a:lnSpc>
                          <a:spcPct val="107000"/>
                        </a:lnSpc>
                        <a:spcBef>
                          <a:spcPts val="720"/>
                        </a:spcBef>
                        <a:spcAft>
                          <a:spcPts val="0"/>
                        </a:spcAft>
                      </a:pPr>
                      <a:r>
                        <a:rPr lang="en-US" sz="1000" b="1" u="non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SK</a:t>
                      </a:r>
                      <a:endParaRPr lang="en-US" sz="1000" b="1" u="none"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First Nations</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7000"/>
                        </a:lnSpc>
                        <a:spcBef>
                          <a:spcPts val="720"/>
                        </a:spcBef>
                        <a:spcAft>
                          <a:spcPts val="72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Métis</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720"/>
                        </a:spcBef>
                        <a:spcAft>
                          <a:spcPts val="720"/>
                        </a:spcAft>
                      </a:pPr>
                      <a:r>
                        <a:rPr lang="en-US" sz="1000" b="1">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Education</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Client reminders</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Media</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Provider reminders</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Knowledge translation</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720"/>
                        </a:spcBef>
                        <a:spcAft>
                          <a:spcPts val="72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 representative on provincial planning task force for guideline revision; </a:t>
                      </a:r>
                      <a:r>
                        <a:rPr lang="en-CA" sz="10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As part of the Accelerating Innovations to Build Resilience in Cancer Screening during COVID-19 project, Knowledge translation strategies at the population, community and individual client levels are being readied and will be implemented in the next year</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893225196"/>
                  </a:ext>
                </a:extLst>
              </a:tr>
              <a:tr h="1583125">
                <a:tc>
                  <a:txBody>
                    <a:bodyPr/>
                    <a:lstStyle/>
                    <a:p>
                      <a:pPr marL="0" marR="0" algn="ctr">
                        <a:lnSpc>
                          <a:spcPct val="107000"/>
                        </a:lnSpc>
                        <a:spcBef>
                          <a:spcPts val="720"/>
                        </a:spcBef>
                        <a:spcAft>
                          <a:spcPts val="0"/>
                        </a:spcAft>
                      </a:pPr>
                      <a:r>
                        <a:rPr lang="en-US" sz="1000" b="1" u="non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MB</a:t>
                      </a:r>
                      <a:endParaRPr lang="en-US" sz="1000" b="1" u="none"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First Nations</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7000"/>
                        </a:lnSpc>
                        <a:spcBef>
                          <a:spcPts val="720"/>
                        </a:spcBef>
                        <a:spcAft>
                          <a:spcPts val="72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Métis</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720"/>
                        </a:spcAft>
                      </a:pPr>
                      <a:r>
                        <a:rPr lang="en-US" sz="1000" b="1">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Education – public &amp; provider</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Extensive invitation campaigns</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Provider reminders and client fail safe letters</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Cross screening program awareness </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Extensive web site with Pap clinic maps </a:t>
                      </a:r>
                      <a:r>
                        <a:rPr lang="en-CA" sz="1000" u="sng">
                          <a:solidFill>
                            <a:srgbClr val="0563C1"/>
                          </a:solidFill>
                          <a:effectLst/>
                          <a:latin typeface="Calibri" panose="020F0502020204030204" pitchFamily="34" charset="0"/>
                          <a:ea typeface="Yu Mincho" panose="02020400000000000000" pitchFamily="18" charset="-128"/>
                          <a:cs typeface="Arial" panose="020B0604020202020204" pitchFamily="34" charset="0"/>
                          <a:hlinkClick r:id="rId2"/>
                        </a:rPr>
                        <a:t>https://www.cancercare.mb.ca/screening/cervix#clinic</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t>Healthcare provider competency training</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720"/>
                        </a:spcBef>
                        <a:spcAft>
                          <a:spcPts val="0"/>
                        </a:spcAf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All: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indent="-171450">
                        <a:lnSpc>
                          <a:spcPct val="100000"/>
                        </a:lnSpc>
                        <a:spcBef>
                          <a:spcPts val="0"/>
                        </a:spcBef>
                        <a:spcAft>
                          <a:spcPts val="0"/>
                        </a:spcAft>
                        <a:buFont typeface="Arial" panose="020B0604020202020204" pitchFamily="34" charset="0"/>
                        <a:buChar char="•"/>
                      </a:pPr>
                      <a:r>
                        <a:rPr lang="en-US" sz="1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CervixCheck</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partners with Community Engagement Liaisons in each regional health authority in the province to provide resources for group educations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171450" marR="0" indent="-171450">
                        <a:lnSpc>
                          <a:spcPct val="100000"/>
                        </a:lnSpc>
                        <a:spcBef>
                          <a:spcPts val="0"/>
                        </a:spcBef>
                        <a:spcAft>
                          <a:spcPts val="0"/>
                        </a:spcAft>
                        <a:buFont typeface="Arial" panose="020B0604020202020204" pitchFamily="34" charset="0"/>
                        <a:buChar char="•"/>
                      </a:pPr>
                      <a:r>
                        <a:rPr lang="en-US" sz="1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CervixCheck</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provides Competency Training for all cervical screening providers in the province, including working with 1 RHA that targets training for First Nations.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171450" marR="0" indent="-171450">
                        <a:lnSpc>
                          <a:spcPct val="100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Partnered with several communities to promote Pap clinics through targeted invitation letters, and social media posts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171450" marR="0" indent="-171450">
                        <a:lnSpc>
                          <a:spcPct val="100000"/>
                        </a:lnSpc>
                        <a:spcBef>
                          <a:spcPts val="0"/>
                        </a:spcBef>
                        <a:spcAft>
                          <a:spcPts val="0"/>
                        </a:spcAft>
                        <a:buFont typeface="Arial" panose="020B0604020202020204" pitchFamily="34" charset="0"/>
                        <a:buChar char="•"/>
                      </a:pPr>
                      <a:r>
                        <a:rPr lang="en-US" sz="1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BreastCheck</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mobile clinic supports cross promotion with eligible persons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740316439"/>
                  </a:ext>
                </a:extLst>
              </a:tr>
            </a:tbl>
          </a:graphicData>
        </a:graphic>
      </p:graphicFrame>
    </p:spTree>
    <p:extLst>
      <p:ext uri="{BB962C8B-B14F-4D97-AF65-F5344CB8AC3E}">
        <p14:creationId xmlns:p14="http://schemas.microsoft.com/office/powerpoint/2010/main" val="1562835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840871" y="216591"/>
            <a:ext cx="10380786" cy="345482"/>
          </a:xfrm>
        </p:spPr>
        <p:txBody>
          <a:bodyPr>
            <a:normAutofit/>
          </a:bodyPr>
          <a:lstStyle/>
          <a:p>
            <a:r>
              <a:rPr lang="en-US" sz="1600"/>
              <a:t>Strategies to Improve Screening for First Nations, Inuit, and Métis (2/3)</a:t>
            </a:r>
          </a:p>
        </p:txBody>
      </p:sp>
      <p:graphicFrame>
        <p:nvGraphicFramePr>
          <p:cNvPr id="2" name="Table 1">
            <a:extLst>
              <a:ext uri="{FF2B5EF4-FFF2-40B4-BE49-F238E27FC236}">
                <a16:creationId xmlns:a16="http://schemas.microsoft.com/office/drawing/2014/main" id="{339697D0-C2F2-044B-877A-FBF56EB3DAB6}"/>
              </a:ext>
            </a:extLst>
          </p:cNvPr>
          <p:cNvGraphicFramePr>
            <a:graphicFrameLocks noGrp="1"/>
          </p:cNvGraphicFramePr>
          <p:nvPr>
            <p:extLst>
              <p:ext uri="{D42A27DB-BD31-4B8C-83A1-F6EECF244321}">
                <p14:modId xmlns:p14="http://schemas.microsoft.com/office/powerpoint/2010/main" val="3816380819"/>
              </p:ext>
            </p:extLst>
          </p:nvPr>
        </p:nvGraphicFramePr>
        <p:xfrm>
          <a:off x="236621" y="887161"/>
          <a:ext cx="11537170" cy="5716715"/>
        </p:xfrm>
        <a:graphic>
          <a:graphicData uri="http://schemas.openxmlformats.org/drawingml/2006/table">
            <a:tbl>
              <a:tblPr firstRow="1" firstCol="1"/>
              <a:tblGrid>
                <a:gridCol w="1118080">
                  <a:extLst>
                    <a:ext uri="{9D8B030D-6E8A-4147-A177-3AD203B41FA5}">
                      <a16:colId xmlns:a16="http://schemas.microsoft.com/office/drawing/2014/main" val="942541271"/>
                    </a:ext>
                  </a:extLst>
                </a:gridCol>
                <a:gridCol w="2004529">
                  <a:extLst>
                    <a:ext uri="{9D8B030D-6E8A-4147-A177-3AD203B41FA5}">
                      <a16:colId xmlns:a16="http://schemas.microsoft.com/office/drawing/2014/main" val="3236375551"/>
                    </a:ext>
                  </a:extLst>
                </a:gridCol>
                <a:gridCol w="2711014">
                  <a:extLst>
                    <a:ext uri="{9D8B030D-6E8A-4147-A177-3AD203B41FA5}">
                      <a16:colId xmlns:a16="http://schemas.microsoft.com/office/drawing/2014/main" val="140396826"/>
                    </a:ext>
                  </a:extLst>
                </a:gridCol>
                <a:gridCol w="1698946">
                  <a:extLst>
                    <a:ext uri="{9D8B030D-6E8A-4147-A177-3AD203B41FA5}">
                      <a16:colId xmlns:a16="http://schemas.microsoft.com/office/drawing/2014/main" val="2395439972"/>
                    </a:ext>
                  </a:extLst>
                </a:gridCol>
                <a:gridCol w="4004601">
                  <a:extLst>
                    <a:ext uri="{9D8B030D-6E8A-4147-A177-3AD203B41FA5}">
                      <a16:colId xmlns:a16="http://schemas.microsoft.com/office/drawing/2014/main" val="1725171138"/>
                    </a:ext>
                  </a:extLst>
                </a:gridCol>
              </a:tblGrid>
              <a:tr h="2223458">
                <a:tc>
                  <a:txBody>
                    <a:bodyPr/>
                    <a:lstStyle/>
                    <a:p>
                      <a:pPr marL="0" marR="0" algn="ctr">
                        <a:lnSpc>
                          <a:spcPct val="107000"/>
                        </a:lnSpc>
                        <a:spcBef>
                          <a:spcPts val="720"/>
                        </a:spcBef>
                        <a:spcAft>
                          <a:spcPts val="0"/>
                        </a:spcAf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ON</a:t>
                      </a:r>
                      <a:endParaRPr lang="en-US" sz="900" b="1"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First Nations</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7000"/>
                        </a:lnSpc>
                        <a:spcBef>
                          <a:spcPts val="720"/>
                        </a:spcBef>
                        <a:spcAft>
                          <a:spcPts val="720"/>
                        </a:spcAft>
                        <a:buFont typeface="Arial" panose="020B0604020202020204" pitchFamily="34" charset="0"/>
                        <a:buChar char="•"/>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Inuit</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7000"/>
                        </a:lnSpc>
                        <a:spcBef>
                          <a:spcPts val="720"/>
                        </a:spcBef>
                        <a:spcAft>
                          <a:spcPts val="72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Métis</a:t>
                      </a: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 </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720"/>
                        </a:spcBef>
                        <a:spcAft>
                          <a:spcPts val="720"/>
                        </a:spcAft>
                      </a:pPr>
                      <a:r>
                        <a:rPr lang="en-US" sz="900" b="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Group education and mass media</a:t>
                      </a: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Client reminders</a:t>
                      </a: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Development of culturally safe materials and resources</a:t>
                      </a: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Provider reminders and recall systems</a:t>
                      </a: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Mobile screening</a:t>
                      </a:r>
                    </a:p>
                    <a:p>
                      <a:pPr marL="171450" marR="0" lvl="0" indent="-171450">
                        <a:lnSpc>
                          <a:spcPct val="100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Partnerships</a:t>
                      </a: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Direct community engagement to co-design programs</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99695" marR="0">
                        <a:lnSpc>
                          <a:spcPct val="107000"/>
                        </a:lnSpc>
                        <a:spcBef>
                          <a:spcPts val="0"/>
                        </a:spcBef>
                        <a:spcAft>
                          <a:spcPts val="72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9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All: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Through Indigenous Cancer Care Unit (ICCU), Regional Indigenous Cancer Leads and regional teams, communities are engaged to inform programs/initiatives to improve education and awareness of cancer screening. </a:t>
                      </a:r>
                    </a:p>
                    <a:p>
                      <a:pPr marL="171450" marR="0" lvl="0" indent="-171450">
                        <a:lnSpc>
                          <a:spcPct val="107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ICCU is currently engaged in a study to investigate current correspondence and identify methods to enhance patient reminders. Reminders are sent to all eligible Ontarians through Ontario Health (Cancer Care Ontario)’s cancer screening correspondence letters for both invitations and recalls. </a:t>
                      </a:r>
                    </a:p>
                    <a:p>
                      <a:pPr marL="171450" marR="0" lvl="0" indent="-171450">
                        <a:lnSpc>
                          <a:spcPct val="107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Continued ICCU support for the Cancer Screening Fact Sheets, Toolkit, and awareness postcards/posters which were designed and tailored with and for each First Nation, Inuit and Métis population.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Cancer 101 Video: Ontario Health (Cancer Care Ontario) made this video for First Nations people. The video gives basic cancer information and answers many common questions about cancer. Other groups that helped make the video are CAREX Canada, the Occupational Cancer Research Centre and the Canadian Cancer Society.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Screening Activity Report (SAR) is an online report, which provides screening data to help family doctors improve their cancer screening rates and appropriate follow-up. The report allows family doctors to quickly find specific cancer screening information for each patient, including those who are overdue or have never been screened. In June 2018, the SAR was expanded to the Sioux Lookout Zone, which consists of several First Nations communities, providing non-patient enrollment model physicians and nurses access to their community data. This SAR was developed specifically for the Sioux Lookout municipality and the 27 First Nation communities that reside in the Sioux Lookout Zone.</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ICCU and Northwestern Regional Cancer Program in partnership with communities jointly plan community events to provide access to screening through a mobile screening coach in the North West region.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Through the relationships developed and fostered by the ICCU, regional teams have been able to continue working with communities as guided through the Indigenous Cancer Strategy.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are on-going efforts by the ICCU to support the integration of equity considerations in program operations and guidelines (i.e., advocating for self-sampling and inclusion of participants with invalid OHIP).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grant received by Dr. Jill Tinmouth and Dr. Amanda Shephard (“Catching Cancer Early how well do Ontario screening programs perform for First Nations and Métis persons?”) will provide Ontario Health (Cancer Care Ontario) with strategies to improve participation for First Nations and Métis people and may inform cancer screening recommendations in these populations.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99695"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23778879"/>
                  </a:ext>
                </a:extLst>
              </a:tr>
            </a:tbl>
          </a:graphicData>
        </a:graphic>
      </p:graphicFrame>
      <p:graphicFrame>
        <p:nvGraphicFramePr>
          <p:cNvPr id="3" name="Table 2">
            <a:extLst>
              <a:ext uri="{FF2B5EF4-FFF2-40B4-BE49-F238E27FC236}">
                <a16:creationId xmlns:a16="http://schemas.microsoft.com/office/drawing/2014/main" id="{F91056AC-0826-29AB-72B8-F511E512CB7C}"/>
              </a:ext>
            </a:extLst>
          </p:cNvPr>
          <p:cNvGraphicFramePr>
            <a:graphicFrameLocks noGrp="1"/>
          </p:cNvGraphicFramePr>
          <p:nvPr>
            <p:extLst>
              <p:ext uri="{D42A27DB-BD31-4B8C-83A1-F6EECF244321}">
                <p14:modId xmlns:p14="http://schemas.microsoft.com/office/powerpoint/2010/main" val="216323914"/>
              </p:ext>
            </p:extLst>
          </p:nvPr>
        </p:nvGraphicFramePr>
        <p:xfrm>
          <a:off x="236621" y="570534"/>
          <a:ext cx="11537171" cy="318897"/>
        </p:xfrm>
        <a:graphic>
          <a:graphicData uri="http://schemas.openxmlformats.org/drawingml/2006/table">
            <a:tbl>
              <a:tblPr firstRow="1" firstCol="1"/>
              <a:tblGrid>
                <a:gridCol w="1118081">
                  <a:extLst>
                    <a:ext uri="{9D8B030D-6E8A-4147-A177-3AD203B41FA5}">
                      <a16:colId xmlns:a16="http://schemas.microsoft.com/office/drawing/2014/main" val="1424025579"/>
                    </a:ext>
                  </a:extLst>
                </a:gridCol>
                <a:gridCol w="2004529">
                  <a:extLst>
                    <a:ext uri="{9D8B030D-6E8A-4147-A177-3AD203B41FA5}">
                      <a16:colId xmlns:a16="http://schemas.microsoft.com/office/drawing/2014/main" val="3156404969"/>
                    </a:ext>
                  </a:extLst>
                </a:gridCol>
                <a:gridCol w="2711015">
                  <a:extLst>
                    <a:ext uri="{9D8B030D-6E8A-4147-A177-3AD203B41FA5}">
                      <a16:colId xmlns:a16="http://schemas.microsoft.com/office/drawing/2014/main" val="1110451796"/>
                    </a:ext>
                  </a:extLst>
                </a:gridCol>
                <a:gridCol w="1698945">
                  <a:extLst>
                    <a:ext uri="{9D8B030D-6E8A-4147-A177-3AD203B41FA5}">
                      <a16:colId xmlns:a16="http://schemas.microsoft.com/office/drawing/2014/main" val="707386896"/>
                    </a:ext>
                  </a:extLst>
                </a:gridCol>
                <a:gridCol w="4004601">
                  <a:extLst>
                    <a:ext uri="{9D8B030D-6E8A-4147-A177-3AD203B41FA5}">
                      <a16:colId xmlns:a16="http://schemas.microsoft.com/office/drawing/2014/main" val="686527867"/>
                    </a:ext>
                  </a:extLst>
                </a:gridCol>
              </a:tblGrid>
              <a:tr h="225995">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Jurisdiction</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Intended Audiences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Strategies used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Strategy co-developed with community?</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Description of activities to improve screening for First Nations, Inuit, and Métis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909968556"/>
                  </a:ext>
                </a:extLst>
              </a:tr>
            </a:tbl>
          </a:graphicData>
        </a:graphic>
      </p:graphicFrame>
    </p:spTree>
    <p:extLst>
      <p:ext uri="{BB962C8B-B14F-4D97-AF65-F5344CB8AC3E}">
        <p14:creationId xmlns:p14="http://schemas.microsoft.com/office/powerpoint/2010/main" val="2923179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EC1DF1-58C0-7B6D-652A-009DD2A020A6}"/>
              </a:ext>
            </a:extLst>
          </p:cNvPr>
          <p:cNvSpPr>
            <a:spLocks noGrp="1"/>
          </p:cNvSpPr>
          <p:nvPr>
            <p:ph type="title"/>
          </p:nvPr>
        </p:nvSpPr>
        <p:spPr>
          <a:xfrm>
            <a:off x="973014" y="206435"/>
            <a:ext cx="10380786" cy="752842"/>
          </a:xfrm>
        </p:spPr>
        <p:txBody>
          <a:bodyPr>
            <a:normAutofit/>
          </a:bodyPr>
          <a:lstStyle/>
          <a:p>
            <a:r>
              <a:rPr lang="en-US" sz="1600"/>
              <a:t>Cervical cancer screening pathway</a:t>
            </a:r>
          </a:p>
        </p:txBody>
      </p:sp>
      <p:sp>
        <p:nvSpPr>
          <p:cNvPr id="2" name="Slide Number Placeholder 1">
            <a:extLst>
              <a:ext uri="{FF2B5EF4-FFF2-40B4-BE49-F238E27FC236}">
                <a16:creationId xmlns:a16="http://schemas.microsoft.com/office/drawing/2014/main" id="{BACE797F-2919-214B-B90F-C6975526C29C}"/>
              </a:ext>
            </a:extLst>
          </p:cNvPr>
          <p:cNvSpPr>
            <a:spLocks noGrp="1"/>
          </p:cNvSpPr>
          <p:nvPr>
            <p:ph type="sldNum" sz="quarter" idx="12"/>
          </p:nvPr>
        </p:nvSpPr>
        <p:spPr/>
        <p:txBody>
          <a:bodyPr/>
          <a:lstStyle/>
          <a:p>
            <a:fld id="{D9F2F12A-E773-6344-8602-31C2DEEE88BD}" type="slidenum">
              <a:rPr lang="en-US" smtClean="0"/>
              <a:pPr/>
              <a:t>3</a:t>
            </a:fld>
            <a:endParaRPr lang="en-US"/>
          </a:p>
        </p:txBody>
      </p:sp>
      <p:pic>
        <p:nvPicPr>
          <p:cNvPr id="9" name="Picture 8">
            <a:extLst>
              <a:ext uri="{FF2B5EF4-FFF2-40B4-BE49-F238E27FC236}">
                <a16:creationId xmlns:a16="http://schemas.microsoft.com/office/drawing/2014/main" id="{24F074AF-116B-EDE8-719D-C6B6987AABD3}"/>
              </a:ext>
            </a:extLst>
          </p:cNvPr>
          <p:cNvPicPr>
            <a:picLocks noChangeAspect="1"/>
          </p:cNvPicPr>
          <p:nvPr/>
        </p:nvPicPr>
        <p:blipFill>
          <a:blip r:embed="rId2"/>
          <a:stretch>
            <a:fillRect/>
          </a:stretch>
        </p:blipFill>
        <p:spPr>
          <a:xfrm>
            <a:off x="1987420" y="756459"/>
            <a:ext cx="7803722" cy="6101540"/>
          </a:xfrm>
          <a:prstGeom prst="rect">
            <a:avLst/>
          </a:prstGeom>
        </p:spPr>
      </p:pic>
    </p:spTree>
    <p:extLst>
      <p:ext uri="{BB962C8B-B14F-4D97-AF65-F5344CB8AC3E}">
        <p14:creationId xmlns:p14="http://schemas.microsoft.com/office/powerpoint/2010/main" val="4189668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840871" y="216591"/>
            <a:ext cx="10380786" cy="345482"/>
          </a:xfrm>
        </p:spPr>
        <p:txBody>
          <a:bodyPr>
            <a:normAutofit/>
          </a:bodyPr>
          <a:lstStyle/>
          <a:p>
            <a:r>
              <a:rPr lang="en-US" sz="1600"/>
              <a:t>Strategies to Improve Screening for First Nations, Inuit, and Métis (3/3)</a:t>
            </a:r>
          </a:p>
        </p:txBody>
      </p:sp>
      <p:graphicFrame>
        <p:nvGraphicFramePr>
          <p:cNvPr id="3" name="Table 2">
            <a:extLst>
              <a:ext uri="{FF2B5EF4-FFF2-40B4-BE49-F238E27FC236}">
                <a16:creationId xmlns:a16="http://schemas.microsoft.com/office/drawing/2014/main" id="{B77B1F52-2F36-AD80-2FBE-7035DB81752C}"/>
              </a:ext>
            </a:extLst>
          </p:cNvPr>
          <p:cNvGraphicFramePr>
            <a:graphicFrameLocks noGrp="1"/>
          </p:cNvGraphicFramePr>
          <p:nvPr>
            <p:extLst>
              <p:ext uri="{D42A27DB-BD31-4B8C-83A1-F6EECF244321}">
                <p14:modId xmlns:p14="http://schemas.microsoft.com/office/powerpoint/2010/main" val="3536006428"/>
              </p:ext>
            </p:extLst>
          </p:nvPr>
        </p:nvGraphicFramePr>
        <p:xfrm>
          <a:off x="242069" y="1164502"/>
          <a:ext cx="11155848" cy="3716923"/>
        </p:xfrm>
        <a:graphic>
          <a:graphicData uri="http://schemas.openxmlformats.org/drawingml/2006/table">
            <a:tbl>
              <a:tblPr firstRow="1" firstCol="1"/>
              <a:tblGrid>
                <a:gridCol w="1081127">
                  <a:extLst>
                    <a:ext uri="{9D8B030D-6E8A-4147-A177-3AD203B41FA5}">
                      <a16:colId xmlns:a16="http://schemas.microsoft.com/office/drawing/2014/main" val="2851797060"/>
                    </a:ext>
                  </a:extLst>
                </a:gridCol>
                <a:gridCol w="1938276">
                  <a:extLst>
                    <a:ext uri="{9D8B030D-6E8A-4147-A177-3AD203B41FA5}">
                      <a16:colId xmlns:a16="http://schemas.microsoft.com/office/drawing/2014/main" val="1917913794"/>
                    </a:ext>
                  </a:extLst>
                </a:gridCol>
                <a:gridCol w="2621411">
                  <a:extLst>
                    <a:ext uri="{9D8B030D-6E8A-4147-A177-3AD203B41FA5}">
                      <a16:colId xmlns:a16="http://schemas.microsoft.com/office/drawing/2014/main" val="884442431"/>
                    </a:ext>
                  </a:extLst>
                </a:gridCol>
                <a:gridCol w="1642792">
                  <a:extLst>
                    <a:ext uri="{9D8B030D-6E8A-4147-A177-3AD203B41FA5}">
                      <a16:colId xmlns:a16="http://schemas.microsoft.com/office/drawing/2014/main" val="1982389093"/>
                    </a:ext>
                  </a:extLst>
                </a:gridCol>
                <a:gridCol w="3872242">
                  <a:extLst>
                    <a:ext uri="{9D8B030D-6E8A-4147-A177-3AD203B41FA5}">
                      <a16:colId xmlns:a16="http://schemas.microsoft.com/office/drawing/2014/main" val="926965851"/>
                    </a:ext>
                  </a:extLst>
                </a:gridCol>
              </a:tblGrid>
              <a:tr h="1337693">
                <a:tc>
                  <a:txBody>
                    <a:bodyPr/>
                    <a:lstStyle/>
                    <a:p>
                      <a:pPr marL="0" marR="0" algn="ctr">
                        <a:lnSpc>
                          <a:spcPct val="107000"/>
                        </a:lnSpc>
                        <a:spcBef>
                          <a:spcPts val="72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NB</a:t>
                      </a:r>
                      <a:endParaRPr lang="en-US" sz="1000" b="1"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1000" dirty="0">
                          <a:solidFill>
                            <a:srgbClr val="000000"/>
                          </a:solidFill>
                          <a:effectLst/>
                          <a:latin typeface="+mn-lt"/>
                          <a:ea typeface="Calibri" panose="020F0502020204030204" pitchFamily="34" charset="0"/>
                          <a:cs typeface="Calibri" panose="020F0502020204030204" pitchFamily="34" charset="0"/>
                        </a:rPr>
                        <a:t>First Nations</a:t>
                      </a:r>
                      <a:endParaRPr lang="en-US" sz="1000" dirty="0">
                        <a:effectLst/>
                        <a:latin typeface="+mn-lt"/>
                        <a:ea typeface="Calibri" panose="020F0502020204030204" pitchFamily="34" charset="0"/>
                        <a:cs typeface="Arial" panose="020B0604020202020204" pitchFamily="34" charset="0"/>
                      </a:endParaRPr>
                    </a:p>
                    <a:p>
                      <a:pPr marL="171450" marR="0" lvl="0" indent="-171450">
                        <a:lnSpc>
                          <a:spcPct val="107000"/>
                        </a:lnSpc>
                        <a:spcBef>
                          <a:spcPts val="720"/>
                        </a:spcBef>
                        <a:spcAft>
                          <a:spcPts val="720"/>
                        </a:spcAft>
                        <a:buFont typeface="Arial" panose="020B0604020202020204" pitchFamily="34" charset="0"/>
                        <a:buChar char="•"/>
                      </a:pPr>
                      <a:r>
                        <a:rPr lang="en-US" sz="1000" dirty="0">
                          <a:solidFill>
                            <a:srgbClr val="000000"/>
                          </a:solidFill>
                          <a:effectLst/>
                          <a:latin typeface="+mn-lt"/>
                          <a:ea typeface="Calibri" panose="020F0502020204030204" pitchFamily="34" charset="0"/>
                          <a:cs typeface="Calibri" panose="020F0502020204030204" pitchFamily="34" charset="0"/>
                        </a:rPr>
                        <a:t>Métis</a:t>
                      </a:r>
                      <a:r>
                        <a:rPr lang="en-US" sz="1000" dirty="0">
                          <a:solidFill>
                            <a:srgbClr val="727272"/>
                          </a:solidFill>
                          <a:effectLst/>
                          <a:latin typeface="+mn-lt"/>
                          <a:ea typeface="Calibri" panose="020F0502020204030204" pitchFamily="34" charset="0"/>
                          <a:cs typeface="Calibri" panose="020F0502020204030204" pitchFamily="34" charset="0"/>
                        </a:rPr>
                        <a:t> </a:t>
                      </a:r>
                      <a:endParaRPr lang="en-US" sz="1000" dirty="0">
                        <a:effectLst/>
                        <a:latin typeface="+mn-lt"/>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1000" dirty="0">
                          <a:solidFill>
                            <a:srgbClr val="000000"/>
                          </a:solidFill>
                          <a:effectLst/>
                          <a:latin typeface="+mn-lt"/>
                          <a:ea typeface="Calibri" panose="020F0502020204030204" pitchFamily="34" charset="0"/>
                          <a:cs typeface="Calibri" panose="020F0502020204030204" pitchFamily="34" charset="0"/>
                        </a:rPr>
                        <a:t>Group education</a:t>
                      </a:r>
                      <a:endParaRPr lang="en-US" sz="1000" dirty="0">
                        <a:effectLst/>
                        <a:latin typeface="+mn-lt"/>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CA" sz="1000" dirty="0">
                          <a:solidFill>
                            <a:srgbClr val="000000"/>
                          </a:solidFill>
                          <a:effectLst/>
                          <a:latin typeface="+mn-lt"/>
                          <a:ea typeface="Yu Mincho" panose="02020400000000000000" pitchFamily="18" charset="-128"/>
                          <a:cs typeface="Calibri" panose="020F0502020204030204" pitchFamily="34" charset="0"/>
                        </a:rPr>
                        <a:t>Leverage learnings from under screened population project</a:t>
                      </a:r>
                      <a:endParaRPr lang="en-US" sz="1000" dirty="0">
                        <a:effectLst/>
                        <a:latin typeface="+mn-lt"/>
                        <a:ea typeface="Calibri" panose="020F0502020204030204" pitchFamily="34" charset="0"/>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lvl="0" indent="0" algn="l" defTabSz="914400" rtl="0" eaLnBrk="1" latinLnBrk="0" hangingPunct="1">
                        <a:lnSpc>
                          <a:spcPct val="107000"/>
                        </a:lnSpc>
                        <a:spcBef>
                          <a:spcPts val="720"/>
                        </a:spcBef>
                        <a:spcAft>
                          <a:spcPts val="720"/>
                        </a:spcAft>
                        <a:buFont typeface="+mj-lt"/>
                        <a:buNone/>
                      </a:pPr>
                      <a:r>
                        <a:rPr lang="en-US" sz="1000">
                          <a:solidFill>
                            <a:srgbClr val="000000"/>
                          </a:solidFill>
                          <a:effectLst/>
                          <a:latin typeface="+mn-lt"/>
                          <a:ea typeface="Calibri" panose="020F0502020204030204" pitchFamily="34" charset="0"/>
                          <a:cs typeface="Segoe UI Symbol" panose="020B0502040204020203" pitchFamily="34" charset="0"/>
                        </a:rPr>
                        <a:t>✓^</a:t>
                      </a:r>
                      <a:endParaRPr lang="en-US" sz="1000" kern="1200">
                        <a:solidFill>
                          <a:srgbClr val="000000"/>
                        </a:solidFill>
                        <a:effectLst/>
                        <a:latin typeface="+mn-lt"/>
                        <a:ea typeface="Calibri" panose="020F0502020204030204" pitchFamily="34" charset="0"/>
                        <a:cs typeface="Arial" panose="020B0604020202020204" pitchFamily="34" charset="0"/>
                      </a:endParaRPr>
                    </a:p>
                    <a:p>
                      <a:pPr marL="99695" marR="0" lvl="0" indent="0" algn="l" defTabSz="914400" rtl="0" eaLnBrk="1" latinLnBrk="0" hangingPunct="1">
                        <a:lnSpc>
                          <a:spcPct val="107000"/>
                        </a:lnSpc>
                        <a:spcBef>
                          <a:spcPts val="720"/>
                        </a:spcBef>
                        <a:spcAft>
                          <a:spcPts val="720"/>
                        </a:spcAft>
                        <a:buFont typeface="+mj-lt"/>
                        <a:buNone/>
                      </a:pPr>
                      <a:r>
                        <a:rPr lang="en-US" sz="1000" kern="1200">
                          <a:solidFill>
                            <a:srgbClr val="000000"/>
                          </a:solidFill>
                          <a:effectLst/>
                          <a:latin typeface="+mn-lt"/>
                          <a:ea typeface="Calibri" panose="020F0502020204030204" pitchFamily="34" charset="0"/>
                          <a:cs typeface="Calibri" panose="020F0502020204030204" pitchFamily="34" charset="0"/>
                        </a:rPr>
                        <a:t> </a:t>
                      </a:r>
                      <a:endParaRPr lang="en-US" sz="1000" kern="1200">
                        <a:solidFill>
                          <a:srgbClr val="000000"/>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720"/>
                        </a:spcAft>
                      </a:pPr>
                      <a:r>
                        <a:rPr lang="en-US" sz="1000">
                          <a:effectLst/>
                          <a:latin typeface="+mn-lt"/>
                          <a:ea typeface="Calibri" panose="020F0502020204030204" pitchFamily="34" charset="0"/>
                          <a:cs typeface="Calibri" panose="020F0502020204030204" pitchFamily="34" charset="0"/>
                        </a:rPr>
                        <a:t> </a:t>
                      </a:r>
                      <a:endParaRPr lang="en-US" sz="1000">
                        <a:effectLst/>
                        <a:latin typeface="+mn-lt"/>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1000">
                          <a:solidFill>
                            <a:srgbClr val="000000"/>
                          </a:solidFill>
                          <a:effectLst/>
                          <a:latin typeface="+mn-lt"/>
                          <a:ea typeface="Calibri" panose="020F0502020204030204" pitchFamily="34" charset="0"/>
                          <a:cs typeface="Calibri" panose="020F0502020204030204" pitchFamily="34" charset="0"/>
                        </a:rPr>
                        <a:t>The program offers group presentations upon request from First Nations Communities based on education needs for targeted audience.</a:t>
                      </a:r>
                      <a:endParaRPr lang="en-US" sz="1000">
                        <a:effectLst/>
                        <a:latin typeface="+mn-lt"/>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tabLst>
                          <a:tab pos="5280025" algn="l"/>
                        </a:tabLst>
                      </a:pPr>
                      <a:r>
                        <a:rPr lang="en-CA" sz="1000">
                          <a:solidFill>
                            <a:srgbClr val="000000"/>
                          </a:solidFill>
                          <a:effectLst/>
                          <a:latin typeface="+mn-lt"/>
                          <a:ea typeface="Yu Mincho" panose="02020400000000000000" pitchFamily="18" charset="-128"/>
                          <a:cs typeface="Calibri" panose="020F0502020204030204" pitchFamily="34" charset="0"/>
                        </a:rPr>
                        <a:t>Plan to leverage the recommendations from the ongoing project ‘Developing Strategies for </a:t>
                      </a:r>
                      <a:r>
                        <a:rPr lang="en-CA" sz="1000" err="1">
                          <a:solidFill>
                            <a:srgbClr val="000000"/>
                          </a:solidFill>
                          <a:effectLst/>
                          <a:latin typeface="+mn-lt"/>
                          <a:ea typeface="Yu Mincho" panose="02020400000000000000" pitchFamily="18" charset="-128"/>
                          <a:cs typeface="Calibri" panose="020F0502020204030204" pitchFamily="34" charset="0"/>
                        </a:rPr>
                        <a:t>Underscreened</a:t>
                      </a:r>
                      <a:r>
                        <a:rPr lang="en-CA" sz="1000">
                          <a:solidFill>
                            <a:srgbClr val="000000"/>
                          </a:solidFill>
                          <a:effectLst/>
                          <a:latin typeface="+mn-lt"/>
                          <a:ea typeface="Yu Mincho" panose="02020400000000000000" pitchFamily="18" charset="-128"/>
                          <a:cs typeface="Calibri" panose="020F0502020204030204" pitchFamily="34" charset="0"/>
                        </a:rPr>
                        <a:t> Populations through Community Engagement’.</a:t>
                      </a:r>
                      <a:endParaRPr lang="en-US" sz="1000">
                        <a:effectLst/>
                        <a:latin typeface="+mn-lt"/>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077592040"/>
                  </a:ext>
                </a:extLst>
              </a:tr>
              <a:tr h="214640">
                <a:tc>
                  <a:txBody>
                    <a:bodyPr/>
                    <a:lstStyle/>
                    <a:p>
                      <a:pPr marL="0" marR="0" algn="ctr">
                        <a:lnSpc>
                          <a:spcPct val="107000"/>
                        </a:lnSpc>
                        <a:spcBef>
                          <a:spcPts val="72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NS</a:t>
                      </a:r>
                      <a:endParaRPr lang="en-US" sz="1000" b="1"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1000">
                          <a:solidFill>
                            <a:srgbClr val="000000"/>
                          </a:solidFill>
                          <a:effectLst/>
                          <a:latin typeface="+mn-lt"/>
                          <a:ea typeface="Calibri" panose="020F0502020204030204" pitchFamily="34" charset="0"/>
                          <a:cs typeface="Segoe UI Symbol" panose="020B0502040204020203" pitchFamily="34" charset="0"/>
                        </a:rPr>
                        <a:t>First Nations</a:t>
                      </a:r>
                      <a:endParaRPr lang="en-US" sz="1000">
                        <a:effectLst/>
                        <a:latin typeface="+mn-lt"/>
                        <a:ea typeface="Calibri" panose="020F0502020204030204" pitchFamily="34" charset="0"/>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1000">
                          <a:solidFill>
                            <a:srgbClr val="000000"/>
                          </a:solidFill>
                          <a:effectLst/>
                          <a:latin typeface="+mn-lt"/>
                          <a:ea typeface="Calibri" panose="020F0502020204030204" pitchFamily="34" charset="0"/>
                          <a:cs typeface="Calibri" panose="020F0502020204030204" pitchFamily="34" charset="0"/>
                        </a:rPr>
                        <a:t>Education</a:t>
                      </a:r>
                      <a:endParaRPr lang="en-US" sz="1000">
                        <a:effectLst/>
                        <a:latin typeface="+mn-lt"/>
                        <a:ea typeface="Calibri" panose="020F0502020204030204" pitchFamily="34" charset="0"/>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720"/>
                        </a:spcBef>
                        <a:spcAft>
                          <a:spcPts val="720"/>
                        </a:spcAft>
                      </a:pPr>
                      <a:r>
                        <a:rPr lang="en-US" sz="1000" dirty="0">
                          <a:solidFill>
                            <a:srgbClr val="000000"/>
                          </a:solidFill>
                          <a:effectLst/>
                          <a:latin typeface="+mn-lt"/>
                          <a:ea typeface="Calibri" panose="020F0502020204030204" pitchFamily="34" charset="0"/>
                          <a:cs typeface="Segoe UI Symbol" panose="020B0502040204020203" pitchFamily="34" charset="0"/>
                        </a:rPr>
                        <a:t>✓</a:t>
                      </a:r>
                      <a:endParaRPr lang="en-US" sz="1000" dirty="0">
                        <a:effectLst/>
                        <a:latin typeface="+mn-lt"/>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1000" u="none" dirty="0">
                          <a:solidFill>
                            <a:srgbClr val="000000"/>
                          </a:solidFill>
                          <a:effectLst/>
                          <a:latin typeface="+mn-lt"/>
                          <a:ea typeface="Calibri" panose="020F0502020204030204" pitchFamily="34" charset="0"/>
                          <a:cs typeface="Calibri" panose="020F0502020204030204" pitchFamily="34" charset="0"/>
                        </a:rPr>
                        <a:t>Health Fairs</a:t>
                      </a:r>
                      <a:r>
                        <a:rPr lang="en-US" sz="1000" u="none" dirty="0">
                          <a:solidFill>
                            <a:srgbClr val="000000"/>
                          </a:solidFill>
                          <a:effectLst/>
                          <a:latin typeface="+mn-lt"/>
                          <a:ea typeface="Calibri" panose="020F0502020204030204" pitchFamily="34" charset="0"/>
                          <a:cs typeface="Arial" panose="020B0604020202020204" pitchFamily="34" charset="0"/>
                        </a:rPr>
                        <a:t>   </a:t>
                      </a:r>
                      <a:endParaRPr lang="en-US" sz="1000" u="none" dirty="0">
                        <a:effectLst/>
                        <a:latin typeface="+mn-lt"/>
                        <a:ea typeface="Calibri" panose="020F0502020204030204" pitchFamily="34" charset="0"/>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101967217"/>
                  </a:ext>
                </a:extLst>
              </a:tr>
              <a:tr h="663861">
                <a:tc>
                  <a:txBody>
                    <a:bodyPr/>
                    <a:lstStyle/>
                    <a:p>
                      <a:pPr marL="0" marR="0" algn="ctr">
                        <a:lnSpc>
                          <a:spcPct val="107000"/>
                        </a:lnSpc>
                        <a:spcBef>
                          <a:spcPts val="72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PE</a:t>
                      </a:r>
                      <a:endParaRPr lang="en-US" sz="1000" b="1"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1000">
                          <a:solidFill>
                            <a:srgbClr val="000000"/>
                          </a:solidFill>
                          <a:effectLst/>
                          <a:latin typeface="+mn-lt"/>
                          <a:ea typeface="Calibri" panose="020F0502020204030204" pitchFamily="34" charset="0"/>
                          <a:cs typeface="Segoe UI Symbol" panose="020B0502040204020203" pitchFamily="34" charset="0"/>
                        </a:rPr>
                        <a:t>First Nations</a:t>
                      </a:r>
                      <a:endParaRPr lang="en-US" sz="1000">
                        <a:effectLst/>
                        <a:latin typeface="+mn-lt"/>
                        <a:ea typeface="Calibri" panose="020F0502020204030204" pitchFamily="34" charset="0"/>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1000" dirty="0">
                          <a:solidFill>
                            <a:srgbClr val="000000"/>
                          </a:solidFill>
                          <a:effectLst/>
                          <a:latin typeface="+mn-lt"/>
                          <a:ea typeface="Calibri" panose="020F0502020204030204" pitchFamily="34" charset="0"/>
                          <a:cs typeface="Calibri" panose="020F0502020204030204" pitchFamily="34" charset="0"/>
                        </a:rPr>
                        <a:t>Join community events </a:t>
                      </a:r>
                      <a:endParaRPr lang="en-US" sz="1000" dirty="0">
                        <a:effectLst/>
                        <a:latin typeface="+mn-lt"/>
                        <a:ea typeface="Calibri" panose="020F0502020204030204" pitchFamily="34" charset="0"/>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720"/>
                        </a:spcBef>
                        <a:spcAft>
                          <a:spcPts val="720"/>
                        </a:spcAft>
                      </a:pPr>
                      <a:r>
                        <a:rPr lang="en-US" sz="1000">
                          <a:solidFill>
                            <a:srgbClr val="000000"/>
                          </a:solidFill>
                          <a:effectLst/>
                          <a:latin typeface="+mn-lt"/>
                          <a:ea typeface="Calibri" panose="020F0502020204030204" pitchFamily="34" charset="0"/>
                          <a:cs typeface="Calibri" panose="020F0502020204030204" pitchFamily="34" charset="0"/>
                        </a:rPr>
                        <a:t>Asked/invited to come to events organized by community health centre</a:t>
                      </a:r>
                      <a:endParaRPr lang="en-US" sz="1000">
                        <a:effectLst/>
                        <a:latin typeface="+mn-lt"/>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1000" dirty="0">
                          <a:solidFill>
                            <a:srgbClr val="000000"/>
                          </a:solidFill>
                          <a:effectLst/>
                          <a:latin typeface="+mn-lt"/>
                          <a:ea typeface="Calibri" panose="020F0502020204030204" pitchFamily="34" charset="0"/>
                          <a:cs typeface="Calibri" panose="020F0502020204030204" pitchFamily="34" charset="0"/>
                        </a:rPr>
                        <a:t>Attended community events – joined cancer screening booth with focus on participant’s health, joined activities with other health department</a:t>
                      </a:r>
                      <a:endParaRPr lang="en-US" sz="1000" dirty="0">
                        <a:effectLst/>
                        <a:latin typeface="+mn-lt"/>
                        <a:ea typeface="Calibri" panose="020F0502020204030204" pitchFamily="34" charset="0"/>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411061533"/>
                  </a:ext>
                </a:extLst>
              </a:tr>
              <a:tr h="1500729">
                <a:tc>
                  <a:txBody>
                    <a:bodyPr/>
                    <a:lstStyle/>
                    <a:p>
                      <a:pPr marL="0" marR="0" algn="ctr">
                        <a:lnSpc>
                          <a:spcPct val="107000"/>
                        </a:lnSpc>
                        <a:spcBef>
                          <a:spcPts val="720"/>
                        </a:spcBef>
                        <a:spcAft>
                          <a:spcPts val="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NL</a:t>
                      </a:r>
                      <a:endParaRPr lang="en-US" sz="1000" b="1"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1000" dirty="0">
                          <a:solidFill>
                            <a:srgbClr val="000000"/>
                          </a:solidFill>
                          <a:effectLst/>
                          <a:latin typeface="+mn-lt"/>
                          <a:ea typeface="Calibri" panose="020F0502020204030204" pitchFamily="34" charset="0"/>
                          <a:cs typeface="Segoe UI Symbol" panose="020B0502040204020203" pitchFamily="34" charset="0"/>
                        </a:rPr>
                        <a:t>First Nations</a:t>
                      </a:r>
                      <a:endParaRPr lang="en-US" sz="1000" dirty="0">
                        <a:solidFill>
                          <a:schemeClr val="tx1"/>
                        </a:solidFill>
                        <a:effectLst/>
                        <a:latin typeface="+mn-lt"/>
                        <a:ea typeface="Calibri" panose="020F0502020204030204" pitchFamily="34" charset="0"/>
                        <a:cs typeface="Arial" panose="020B0604020202020204" pitchFamily="34" charset="0"/>
                      </a:endParaRPr>
                    </a:p>
                    <a:p>
                      <a:pPr marL="171450" marR="0" lvl="0" indent="-171450">
                        <a:lnSpc>
                          <a:spcPct val="107000"/>
                        </a:lnSpc>
                        <a:spcBef>
                          <a:spcPts val="720"/>
                        </a:spcBef>
                        <a:spcAft>
                          <a:spcPts val="720"/>
                        </a:spcAft>
                        <a:buFont typeface="Arial" panose="020B0604020202020204" pitchFamily="34" charset="0"/>
                        <a:buChar char="•"/>
                      </a:pPr>
                      <a:r>
                        <a:rPr lang="en-US" sz="1000" dirty="0">
                          <a:solidFill>
                            <a:srgbClr val="000000"/>
                          </a:solidFill>
                          <a:effectLst/>
                          <a:latin typeface="+mn-lt"/>
                          <a:ea typeface="Calibri" panose="020F0502020204030204" pitchFamily="34" charset="0"/>
                          <a:cs typeface="Segoe UI Symbol" panose="020B0502040204020203" pitchFamily="34" charset="0"/>
                        </a:rPr>
                        <a:t>Inuit</a:t>
                      </a:r>
                      <a:endParaRPr lang="en-US" sz="1000" dirty="0">
                        <a:effectLst/>
                        <a:latin typeface="+mn-lt"/>
                        <a:ea typeface="Calibri" panose="020F0502020204030204" pitchFamily="34" charset="0"/>
                        <a:cs typeface="Arial" panose="020B0604020202020204" pitchFamily="34" charset="0"/>
                      </a:endParaRPr>
                    </a:p>
                    <a:p>
                      <a:pPr marL="171450" marR="0" lvl="0" indent="-171450">
                        <a:lnSpc>
                          <a:spcPct val="107000"/>
                        </a:lnSpc>
                        <a:spcBef>
                          <a:spcPts val="720"/>
                        </a:spcBef>
                        <a:spcAft>
                          <a:spcPts val="720"/>
                        </a:spcAft>
                        <a:buFont typeface="Arial" panose="020B0604020202020204" pitchFamily="34" charset="0"/>
                        <a:buChar char="•"/>
                      </a:pPr>
                      <a:r>
                        <a:rPr lang="en-US" sz="1000" dirty="0">
                          <a:solidFill>
                            <a:srgbClr val="000000"/>
                          </a:solidFill>
                          <a:effectLst/>
                          <a:latin typeface="+mn-lt"/>
                          <a:ea typeface="Calibri" panose="020F0502020204030204" pitchFamily="34" charset="0"/>
                          <a:cs typeface="Calibri" panose="020F0502020204030204" pitchFamily="34" charset="0"/>
                        </a:rPr>
                        <a:t>Métis</a:t>
                      </a:r>
                      <a:r>
                        <a:rPr lang="en-US" sz="1000" dirty="0">
                          <a:solidFill>
                            <a:srgbClr val="000000"/>
                          </a:solidFill>
                          <a:effectLst/>
                          <a:latin typeface="+mn-lt"/>
                          <a:ea typeface="Calibri" panose="020F0502020204030204" pitchFamily="34" charset="0"/>
                          <a:cs typeface="Segoe UI Symbol" panose="020B0502040204020203" pitchFamily="34" charset="0"/>
                        </a:rPr>
                        <a:t> </a:t>
                      </a:r>
                      <a:r>
                        <a:rPr lang="en-US" sz="1000" b="1" dirty="0">
                          <a:solidFill>
                            <a:srgbClr val="727272"/>
                          </a:solidFill>
                          <a:effectLst/>
                          <a:latin typeface="+mn-lt"/>
                          <a:ea typeface="Calibri" panose="020F0502020204030204" pitchFamily="34" charset="0"/>
                          <a:cs typeface="Calibri" panose="020F0502020204030204" pitchFamily="34" charset="0"/>
                        </a:rPr>
                        <a:t> </a:t>
                      </a:r>
                      <a:endParaRPr lang="en-US" sz="1000" dirty="0">
                        <a:effectLst/>
                        <a:latin typeface="+mn-lt"/>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1000" dirty="0">
                          <a:solidFill>
                            <a:srgbClr val="000000"/>
                          </a:solidFill>
                          <a:effectLst/>
                          <a:latin typeface="+mn-lt"/>
                          <a:ea typeface="Calibri" panose="020F0502020204030204" pitchFamily="34" charset="0"/>
                          <a:cs typeface="Calibri" panose="020F0502020204030204" pitchFamily="34" charset="0"/>
                        </a:rPr>
                        <a:t>Participation and engagement with CPAC funded Project for First Nations, Inuit, and Metis within Care </a:t>
                      </a:r>
                      <a:r>
                        <a:rPr lang="en-US" sz="1000" dirty="0" err="1">
                          <a:solidFill>
                            <a:srgbClr val="000000"/>
                          </a:solidFill>
                          <a:effectLst/>
                          <a:latin typeface="+mn-lt"/>
                          <a:ea typeface="Calibri" panose="020F0502020204030204" pitchFamily="34" charset="0"/>
                          <a:cs typeface="Calibri" panose="020F0502020204030204" pitchFamily="34" charset="0"/>
                        </a:rPr>
                        <a:t>Care</a:t>
                      </a:r>
                      <a:r>
                        <a:rPr lang="en-US" sz="1000" dirty="0">
                          <a:solidFill>
                            <a:srgbClr val="000000"/>
                          </a:solidFill>
                          <a:effectLst/>
                          <a:latin typeface="+mn-lt"/>
                          <a:ea typeface="Calibri" panose="020F0502020204030204" pitchFamily="34" charset="0"/>
                          <a:cs typeface="Calibri" panose="020F0502020204030204" pitchFamily="34" charset="0"/>
                        </a:rPr>
                        <a:t> Program</a:t>
                      </a:r>
                      <a:endParaRPr lang="en-US" sz="1000" dirty="0">
                        <a:effectLst/>
                        <a:latin typeface="+mn-lt"/>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000000"/>
                          </a:solidFill>
                          <a:effectLst/>
                          <a:latin typeface="+mn-lt"/>
                          <a:ea typeface="Calibri" panose="020F0502020204030204" pitchFamily="34" charset="0"/>
                          <a:cs typeface="Calibri" panose="020F0502020204030204" pitchFamily="34" charset="0"/>
                        </a:rPr>
                        <a:t>Targeted presentations to health care professionals who provide direct health services to Indigenous populations</a:t>
                      </a:r>
                      <a:endParaRPr lang="en-US" sz="1000" dirty="0">
                        <a:effectLst/>
                        <a:latin typeface="+mn-lt"/>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dirty="0">
                          <a:effectLst/>
                          <a:latin typeface="+mn-lt"/>
                          <a:ea typeface="Calibri" panose="020F0502020204030204" pitchFamily="34" charset="0"/>
                          <a:cs typeface="Calibri" panose="020F0502020204030204" pitchFamily="34" charset="0"/>
                        </a:rPr>
                        <a:t> </a:t>
                      </a:r>
                      <a:endParaRPr lang="en-US" sz="1000" dirty="0">
                        <a:effectLst/>
                        <a:latin typeface="+mn-lt"/>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dirty="0">
                          <a:effectLst/>
                          <a:latin typeface="+mn-lt"/>
                          <a:ea typeface="Calibri" panose="020F0502020204030204" pitchFamily="34" charset="0"/>
                          <a:cs typeface="Calibri" panose="020F0502020204030204" pitchFamily="34" charset="0"/>
                        </a:rPr>
                        <a:t> </a:t>
                      </a:r>
                      <a:endParaRPr lang="en-US" sz="1000" dirty="0">
                        <a:effectLst/>
                        <a:latin typeface="+mn-lt"/>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189758329"/>
                  </a:ext>
                </a:extLst>
              </a:tr>
            </a:tbl>
          </a:graphicData>
        </a:graphic>
      </p:graphicFrame>
      <p:sp>
        <p:nvSpPr>
          <p:cNvPr id="12" name="TextBox 11">
            <a:extLst>
              <a:ext uri="{FF2B5EF4-FFF2-40B4-BE49-F238E27FC236}">
                <a16:creationId xmlns:a16="http://schemas.microsoft.com/office/drawing/2014/main" id="{09CDA34B-E75B-BA33-B391-2355DDAEDC22}"/>
              </a:ext>
            </a:extLst>
          </p:cNvPr>
          <p:cNvSpPr txBox="1"/>
          <p:nvPr/>
        </p:nvSpPr>
        <p:spPr>
          <a:xfrm>
            <a:off x="242069" y="4913157"/>
            <a:ext cx="25723516" cy="382156"/>
          </a:xfrm>
          <a:prstGeom prst="rect">
            <a:avLst/>
          </a:prstGeom>
          <a:noFill/>
        </p:spPr>
        <p:txBody>
          <a:bodyPr wrap="square">
            <a:spAutoFit/>
          </a:bodyPr>
          <a:lstStyle/>
          <a:p>
            <a:pPr marL="0" marR="0">
              <a:lnSpc>
                <a:spcPct val="107000"/>
              </a:lnSpc>
              <a:spcBef>
                <a:spcPts val="0"/>
              </a:spcBef>
              <a:spcAft>
                <a:spcPts val="800"/>
              </a:spcAft>
            </a:pP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*Quebec does not have an organized screening program available so there are no concerted strategies in place</a:t>
            </a:r>
            <a:br>
              <a:rPr lang="en-US" sz="1100" dirty="0">
                <a:solidFill>
                  <a:schemeClr val="bg1"/>
                </a:solidFill>
                <a:latin typeface="Calibri" panose="020F0502020204030204" pitchFamily="34" charset="0"/>
                <a:ea typeface="Yu Mincho" panose="02020400000000000000" pitchFamily="18" charset="-128"/>
                <a:cs typeface="Arial" panose="020B0604020202020204" pitchFamily="34" charset="0"/>
              </a:rPr>
            </a:b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NB: ^Yes, based on invitation to participate</a:t>
            </a:r>
            <a:endParaRPr lang="en-US" sz="110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p:txBody>
      </p:sp>
      <p:graphicFrame>
        <p:nvGraphicFramePr>
          <p:cNvPr id="13" name="Table 12">
            <a:extLst>
              <a:ext uri="{FF2B5EF4-FFF2-40B4-BE49-F238E27FC236}">
                <a16:creationId xmlns:a16="http://schemas.microsoft.com/office/drawing/2014/main" id="{8C9932BF-E143-B1AE-0BF8-1FCCB433174A}"/>
              </a:ext>
            </a:extLst>
          </p:cNvPr>
          <p:cNvGraphicFramePr>
            <a:graphicFrameLocks noGrp="1"/>
          </p:cNvGraphicFramePr>
          <p:nvPr>
            <p:extLst>
              <p:ext uri="{D42A27DB-BD31-4B8C-83A1-F6EECF244321}">
                <p14:modId xmlns:p14="http://schemas.microsoft.com/office/powerpoint/2010/main" val="2262680403"/>
              </p:ext>
            </p:extLst>
          </p:nvPr>
        </p:nvGraphicFramePr>
        <p:xfrm>
          <a:off x="242070" y="843248"/>
          <a:ext cx="11155849" cy="318897"/>
        </p:xfrm>
        <a:graphic>
          <a:graphicData uri="http://schemas.openxmlformats.org/drawingml/2006/table">
            <a:tbl>
              <a:tblPr firstRow="1" firstCol="1"/>
              <a:tblGrid>
                <a:gridCol w="1081127">
                  <a:extLst>
                    <a:ext uri="{9D8B030D-6E8A-4147-A177-3AD203B41FA5}">
                      <a16:colId xmlns:a16="http://schemas.microsoft.com/office/drawing/2014/main" val="1424025579"/>
                    </a:ext>
                  </a:extLst>
                </a:gridCol>
                <a:gridCol w="1938276">
                  <a:extLst>
                    <a:ext uri="{9D8B030D-6E8A-4147-A177-3AD203B41FA5}">
                      <a16:colId xmlns:a16="http://schemas.microsoft.com/office/drawing/2014/main" val="3156404969"/>
                    </a:ext>
                  </a:extLst>
                </a:gridCol>
                <a:gridCol w="2621412">
                  <a:extLst>
                    <a:ext uri="{9D8B030D-6E8A-4147-A177-3AD203B41FA5}">
                      <a16:colId xmlns:a16="http://schemas.microsoft.com/office/drawing/2014/main" val="1110451796"/>
                    </a:ext>
                  </a:extLst>
                </a:gridCol>
                <a:gridCol w="1642792">
                  <a:extLst>
                    <a:ext uri="{9D8B030D-6E8A-4147-A177-3AD203B41FA5}">
                      <a16:colId xmlns:a16="http://schemas.microsoft.com/office/drawing/2014/main" val="707386896"/>
                    </a:ext>
                  </a:extLst>
                </a:gridCol>
                <a:gridCol w="3872242">
                  <a:extLst>
                    <a:ext uri="{9D8B030D-6E8A-4147-A177-3AD203B41FA5}">
                      <a16:colId xmlns:a16="http://schemas.microsoft.com/office/drawing/2014/main" val="686527867"/>
                    </a:ext>
                  </a:extLst>
                </a:gridCol>
              </a:tblGrid>
              <a:tr h="305801">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Jurisdiction</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Intended Audiences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Strategies used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Strategy co-developed with community?</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Description of activities to improve screening for First Nations, Inuit, and Métis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16792" marR="167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909968556"/>
                  </a:ext>
                </a:extLst>
              </a:tr>
            </a:tbl>
          </a:graphicData>
        </a:graphic>
      </p:graphicFrame>
    </p:spTree>
    <p:extLst>
      <p:ext uri="{BB962C8B-B14F-4D97-AF65-F5344CB8AC3E}">
        <p14:creationId xmlns:p14="http://schemas.microsoft.com/office/powerpoint/2010/main" val="3168379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840871" y="216591"/>
            <a:ext cx="10380786" cy="345482"/>
          </a:xfrm>
        </p:spPr>
        <p:txBody>
          <a:bodyPr>
            <a:normAutofit/>
          </a:bodyPr>
          <a:lstStyle/>
          <a:p>
            <a:r>
              <a:rPr lang="en-US" sz="1600"/>
              <a:t>Strategies to Improve Screening for Underserved Populations (1/2) </a:t>
            </a:r>
          </a:p>
        </p:txBody>
      </p:sp>
      <p:graphicFrame>
        <p:nvGraphicFramePr>
          <p:cNvPr id="6" name="Table 5">
            <a:extLst>
              <a:ext uri="{FF2B5EF4-FFF2-40B4-BE49-F238E27FC236}">
                <a16:creationId xmlns:a16="http://schemas.microsoft.com/office/drawing/2014/main" id="{04B3C6F0-859F-BC58-5489-541DD9FA196F}"/>
              </a:ext>
            </a:extLst>
          </p:cNvPr>
          <p:cNvGraphicFramePr>
            <a:graphicFrameLocks noGrp="1"/>
          </p:cNvGraphicFramePr>
          <p:nvPr>
            <p:extLst>
              <p:ext uri="{D42A27DB-BD31-4B8C-83A1-F6EECF244321}">
                <p14:modId xmlns:p14="http://schemas.microsoft.com/office/powerpoint/2010/main" val="1854320387"/>
              </p:ext>
            </p:extLst>
          </p:nvPr>
        </p:nvGraphicFramePr>
        <p:xfrm>
          <a:off x="207842" y="639012"/>
          <a:ext cx="11174032" cy="3462528"/>
        </p:xfrm>
        <a:graphic>
          <a:graphicData uri="http://schemas.openxmlformats.org/drawingml/2006/table">
            <a:tbl>
              <a:tblPr firstRow="1" firstCol="1"/>
              <a:tblGrid>
                <a:gridCol w="922400">
                  <a:extLst>
                    <a:ext uri="{9D8B030D-6E8A-4147-A177-3AD203B41FA5}">
                      <a16:colId xmlns:a16="http://schemas.microsoft.com/office/drawing/2014/main" val="3534788341"/>
                    </a:ext>
                  </a:extLst>
                </a:gridCol>
                <a:gridCol w="1906057">
                  <a:extLst>
                    <a:ext uri="{9D8B030D-6E8A-4147-A177-3AD203B41FA5}">
                      <a16:colId xmlns:a16="http://schemas.microsoft.com/office/drawing/2014/main" val="2672816209"/>
                    </a:ext>
                  </a:extLst>
                </a:gridCol>
                <a:gridCol w="2781859">
                  <a:extLst>
                    <a:ext uri="{9D8B030D-6E8A-4147-A177-3AD203B41FA5}">
                      <a16:colId xmlns:a16="http://schemas.microsoft.com/office/drawing/2014/main" val="710176470"/>
                    </a:ext>
                  </a:extLst>
                </a:gridCol>
                <a:gridCol w="2002368">
                  <a:extLst>
                    <a:ext uri="{9D8B030D-6E8A-4147-A177-3AD203B41FA5}">
                      <a16:colId xmlns:a16="http://schemas.microsoft.com/office/drawing/2014/main" val="889041540"/>
                    </a:ext>
                  </a:extLst>
                </a:gridCol>
                <a:gridCol w="3561348">
                  <a:extLst>
                    <a:ext uri="{9D8B030D-6E8A-4147-A177-3AD203B41FA5}">
                      <a16:colId xmlns:a16="http://schemas.microsoft.com/office/drawing/2014/main" val="3630505298"/>
                    </a:ext>
                  </a:extLst>
                </a:gridCol>
              </a:tblGrid>
              <a:tr h="265136">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Jurisdiction</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Intended Audiences</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Strategies used</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Strategy co-developed with community?</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Description of activities to improve screening for underserved populations</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3389187403"/>
                  </a:ext>
                </a:extLst>
              </a:tr>
              <a:tr h="568693">
                <a:tc>
                  <a:txBody>
                    <a:bodyPr/>
                    <a:lstStyle/>
                    <a:p>
                      <a:pPr marL="0" marR="0" algn="ctr">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AB</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Low-Income</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Immigrants and refugees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Racial or ethnic minorities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Specific cultural groups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Non-English and Non-French speakers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Education (one on one and group)</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Client </a:t>
                      </a: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invitation and </a:t>
                      </a: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reminders</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Media (small and mass)</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Provider assessment and feedback</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Healthcare provider cultural competency training</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Development of culturally safe materials and resources</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Direct community engagement to co-design programs</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720"/>
                        </a:spcAf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All: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lvl="0" indent="0">
                        <a:lnSpc>
                          <a:spcPct val="107000"/>
                        </a:lnSpc>
                        <a:spcBef>
                          <a:spcPts val="720"/>
                        </a:spcBef>
                        <a:spcAft>
                          <a:spcPts val="720"/>
                        </a:spcAft>
                        <a:buFont typeface="Symbol" panose="05050102010706020507" pitchFamily="18" charset="2"/>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Been engaged in a creating health equity project^ for several years with data identified lower screening subpopulations in northeast Calgary to co-design strategies with the intent to scale and spread effective methods across Alberta</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688722619"/>
                  </a:ext>
                </a:extLst>
              </a:tr>
              <a:tr h="59277">
                <a:tc>
                  <a:txBody>
                    <a:bodyPr/>
                    <a:lstStyle/>
                    <a:p>
                      <a:pPr marL="0" marR="0" algn="ctr">
                        <a:lnSpc>
                          <a:spcPct val="107000"/>
                        </a:lnSpc>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SK</a:t>
                      </a:r>
                      <a:r>
                        <a:rPr lang="en-US" sz="1000">
                          <a:solidFill>
                            <a:srgbClr val="FFFFFF"/>
                          </a:solidFill>
                          <a:effectLst/>
                          <a:latin typeface="Bahnschrift SemiLight SemiConde" panose="020B0502040204020203" pitchFamily="34" charset="0"/>
                          <a:ea typeface="Calibri" panose="020F0502020204030204" pitchFamily="34" charset="0"/>
                          <a:cs typeface="Arial" panose="020B060402020202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indent="0">
                        <a:lnSpc>
                          <a:spcPct val="107000"/>
                        </a:lnSpc>
                        <a:spcBef>
                          <a:spcPts val="0"/>
                        </a:spcBef>
                        <a:spcAft>
                          <a:spcPts val="0"/>
                        </a:spcAft>
                        <a:buFont typeface="Arial" panose="020B0604020202020204" pitchFamily="34" charset="0"/>
                        <a:buNone/>
                      </a:pP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778006465"/>
                  </a:ext>
                </a:extLst>
              </a:tr>
              <a:tr h="770401">
                <a:tc>
                  <a:txBody>
                    <a:bodyPr/>
                    <a:lstStyle/>
                    <a:p>
                      <a:pPr marL="0" marR="0" algn="ctr">
                        <a:lnSpc>
                          <a:spcPct val="107000"/>
                        </a:lnSpc>
                        <a:spcBef>
                          <a:spcPts val="720"/>
                        </a:spcBef>
                        <a:spcAft>
                          <a:spcPts val="0"/>
                        </a:spcAft>
                      </a:pPr>
                      <a:r>
                        <a:rPr lang="en-US"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MB</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Newcomers</a:t>
                      </a:r>
                    </a:p>
                    <a:p>
                      <a:pPr marL="171450" marR="0" lvl="0" indent="-171450">
                        <a:lnSpc>
                          <a:spcPct val="100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Individuals with low literacy</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Interpreters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Translated resources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Pap clinic promotion (people without PCP)</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Focus testing with Primary care advisory groups, and community groups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720"/>
                        </a:spcAft>
                      </a:pPr>
                      <a:r>
                        <a:rPr lang="en-US" sz="10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All: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CA"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Cancer screening education module created with and for educators with low literacy</a:t>
                      </a:r>
                      <a:endParaRPr lang="en-US" sz="100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CA"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Including information of available interpreter services and translated documents on most public facing communications</a:t>
                      </a:r>
                      <a:endParaRPr lang="en-US" sz="100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CA"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Cancer screening education module created for new international healthcare providers.</a:t>
                      </a:r>
                      <a:endParaRPr lang="en-US" sz="100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CA"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Partnered Pap test clinic reports of 4 items of accessibility: Hoyer lift, attendants on site, height adjustable exam table and wheelchair accessibility</a:t>
                      </a:r>
                      <a:r>
                        <a:rPr lang="en-CA"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99695"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23843756"/>
                  </a:ext>
                </a:extLst>
              </a:tr>
            </a:tbl>
          </a:graphicData>
        </a:graphic>
      </p:graphicFrame>
      <p:sp>
        <p:nvSpPr>
          <p:cNvPr id="3" name="TextBox 2">
            <a:extLst>
              <a:ext uri="{FF2B5EF4-FFF2-40B4-BE49-F238E27FC236}">
                <a16:creationId xmlns:a16="http://schemas.microsoft.com/office/drawing/2014/main" id="{4C70B340-C011-FA75-1AA5-4597EE06DC68}"/>
              </a:ext>
            </a:extLst>
          </p:cNvPr>
          <p:cNvSpPr txBox="1"/>
          <p:nvPr/>
        </p:nvSpPr>
        <p:spPr>
          <a:xfrm>
            <a:off x="207842" y="4178479"/>
            <a:ext cx="10879258" cy="230832"/>
          </a:xfrm>
          <a:prstGeom prst="rect">
            <a:avLst/>
          </a:prstGeom>
          <a:noFill/>
        </p:spPr>
        <p:txBody>
          <a:bodyPr wrap="square">
            <a:spAutoFit/>
          </a:bodyPr>
          <a:lstStyle/>
          <a:p>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AB: ^Current stage is funded by CPAC through the Developing Strategies for Underscreened Populations through Community Engagement grant</a:t>
            </a:r>
            <a:endParaRPr lang="en-US" sz="900" dirty="0"/>
          </a:p>
        </p:txBody>
      </p:sp>
    </p:spTree>
    <p:extLst>
      <p:ext uri="{BB962C8B-B14F-4D97-AF65-F5344CB8AC3E}">
        <p14:creationId xmlns:p14="http://schemas.microsoft.com/office/powerpoint/2010/main" val="1517719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840871" y="216591"/>
            <a:ext cx="10380786" cy="345482"/>
          </a:xfrm>
        </p:spPr>
        <p:txBody>
          <a:bodyPr>
            <a:normAutofit/>
          </a:bodyPr>
          <a:lstStyle/>
          <a:p>
            <a:r>
              <a:rPr lang="en-US" sz="1600" dirty="0"/>
              <a:t>Strategies to Improve Screening for Underserved Populations* (2/2)</a:t>
            </a:r>
          </a:p>
        </p:txBody>
      </p:sp>
      <p:graphicFrame>
        <p:nvGraphicFramePr>
          <p:cNvPr id="6" name="Table 5">
            <a:extLst>
              <a:ext uri="{FF2B5EF4-FFF2-40B4-BE49-F238E27FC236}">
                <a16:creationId xmlns:a16="http://schemas.microsoft.com/office/drawing/2014/main" id="{04B3C6F0-859F-BC58-5489-541DD9FA196F}"/>
              </a:ext>
            </a:extLst>
          </p:cNvPr>
          <p:cNvGraphicFramePr>
            <a:graphicFrameLocks noGrp="1"/>
          </p:cNvGraphicFramePr>
          <p:nvPr>
            <p:extLst>
              <p:ext uri="{D42A27DB-BD31-4B8C-83A1-F6EECF244321}">
                <p14:modId xmlns:p14="http://schemas.microsoft.com/office/powerpoint/2010/main" val="467506946"/>
              </p:ext>
            </p:extLst>
          </p:nvPr>
        </p:nvGraphicFramePr>
        <p:xfrm>
          <a:off x="175758" y="696496"/>
          <a:ext cx="11174032" cy="5664856"/>
        </p:xfrm>
        <a:graphic>
          <a:graphicData uri="http://schemas.openxmlformats.org/drawingml/2006/table">
            <a:tbl>
              <a:tblPr firstRow="1" firstCol="1"/>
              <a:tblGrid>
                <a:gridCol w="922400">
                  <a:extLst>
                    <a:ext uri="{9D8B030D-6E8A-4147-A177-3AD203B41FA5}">
                      <a16:colId xmlns:a16="http://schemas.microsoft.com/office/drawing/2014/main" val="3534788341"/>
                    </a:ext>
                  </a:extLst>
                </a:gridCol>
                <a:gridCol w="1906057">
                  <a:extLst>
                    <a:ext uri="{9D8B030D-6E8A-4147-A177-3AD203B41FA5}">
                      <a16:colId xmlns:a16="http://schemas.microsoft.com/office/drawing/2014/main" val="2672816209"/>
                    </a:ext>
                  </a:extLst>
                </a:gridCol>
                <a:gridCol w="2781859">
                  <a:extLst>
                    <a:ext uri="{9D8B030D-6E8A-4147-A177-3AD203B41FA5}">
                      <a16:colId xmlns:a16="http://schemas.microsoft.com/office/drawing/2014/main" val="710176470"/>
                    </a:ext>
                  </a:extLst>
                </a:gridCol>
                <a:gridCol w="1995792">
                  <a:extLst>
                    <a:ext uri="{9D8B030D-6E8A-4147-A177-3AD203B41FA5}">
                      <a16:colId xmlns:a16="http://schemas.microsoft.com/office/drawing/2014/main" val="889041540"/>
                    </a:ext>
                  </a:extLst>
                </a:gridCol>
                <a:gridCol w="3567924">
                  <a:extLst>
                    <a:ext uri="{9D8B030D-6E8A-4147-A177-3AD203B41FA5}">
                      <a16:colId xmlns:a16="http://schemas.microsoft.com/office/drawing/2014/main" val="3630505298"/>
                    </a:ext>
                  </a:extLst>
                </a:gridCol>
              </a:tblGrid>
              <a:tr h="325868">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Jurisdiction</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Intended Audiences</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Strategies used</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Strategy co-developed with community?</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Description of activities to improve screening for underserved populations</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3389187403"/>
                  </a:ext>
                </a:extLst>
              </a:tr>
              <a:tr h="1401584">
                <a:tc>
                  <a:txBody>
                    <a:bodyPr/>
                    <a:lstStyle/>
                    <a:p>
                      <a:pPr marL="0" marR="0" algn="ctr">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ON</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Never and under screened populations or populations who are not attached to PCPs</a:t>
                      </a:r>
                      <a:r>
                        <a:rPr lang="en-US" sz="1000"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72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People who missed their routine cancer screening test due to COVID-19</a:t>
                      </a:r>
                      <a:br>
                        <a:rPr lang="en-US" sz="100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b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lvl="0" indent="0">
                        <a:lnSpc>
                          <a:spcPct val="107000"/>
                        </a:lnSpc>
                        <a:spcBef>
                          <a:spcPts val="720"/>
                        </a:spcBef>
                        <a:spcAft>
                          <a:spcPts val="720"/>
                        </a:spcAft>
                        <a:buFont typeface="Arial" panose="020B0604020202020204" pitchFamily="34" charset="0"/>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Mobile screening coaches</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720"/>
                        </a:spcBef>
                        <a:spcAft>
                          <a:spcPts val="720"/>
                        </a:spcAft>
                        <a:buFont typeface="Arial" panose="020B0604020202020204" pitchFamily="34" charset="0"/>
                        <a:buNone/>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Screening awareness campaign</a:t>
                      </a: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100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720"/>
                        </a:spcBef>
                        <a:spcAft>
                          <a:spcPts val="720"/>
                        </a:spcAft>
                        <a:buFont typeface="Arial" panose="020B0604020202020204" pitchFamily="34" charset="0"/>
                        <a:buNone/>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99695" marR="0" indent="0">
                        <a:lnSpc>
                          <a:spcPct val="107000"/>
                        </a:lnSpc>
                        <a:spcBef>
                          <a:spcPts val="720"/>
                        </a:spcBef>
                        <a:spcAft>
                          <a:spcPts val="0"/>
                        </a:spcAft>
                        <a:buFont typeface="Arial" panose="020B0604020202020204" pitchFamily="34" charset="0"/>
                        <a:buNone/>
                      </a:pPr>
                      <a:br>
                        <a:rPr lang="en-US" sz="1000">
                          <a:solidFill>
                            <a:srgbClr val="000000"/>
                          </a:solidFill>
                          <a:effectLst/>
                          <a:latin typeface="Calibri" panose="020F0502020204030204" pitchFamily="34" charset="0"/>
                          <a:ea typeface="Yu Mincho" panose="02020400000000000000" pitchFamily="18" charset="-128"/>
                          <a:cs typeface="Calibri" panose="020F0502020204030204" pitchFamily="34" charset="0"/>
                        </a:rPr>
                      </a:b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720"/>
                        </a:spcAf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99695"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indent="-171450">
                        <a:lnSpc>
                          <a:spcPct val="100000"/>
                        </a:lnSpc>
                        <a:spcBef>
                          <a:spcPts val="0"/>
                        </a:spcBef>
                        <a:spcAft>
                          <a:spcPts val="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Mobile coaches in select regions (North West, Hamilton Niagara Haldimand Brant) provide screening services to people who do not have a PCP or face barriers accessing existing screening services (due to transportation or other barriers)</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71450" marR="0" indent="-171450">
                        <a:lnSpc>
                          <a:spcPct val="100000"/>
                        </a:lnSpc>
                        <a:spcBef>
                          <a:spcPts val="0"/>
                        </a:spcBef>
                        <a:spcAft>
                          <a:spcPts val="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The Ontario’s Ministry of Health will be leading a public campaign to remind people about the importance of regular cancer screening in September 2021 and have provided Ontario Health (Cancer Care Ontario) with funding to develop additional strategies to support the resumption of screening.</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688722619"/>
                  </a:ext>
                </a:extLst>
              </a:tr>
              <a:tr h="1557315">
                <a:tc>
                  <a:txBody>
                    <a:bodyPr/>
                    <a:lstStyle/>
                    <a:p>
                      <a:pPr marL="0" marR="0" algn="ctr">
                        <a:lnSpc>
                          <a:spcPct val="107000"/>
                        </a:lnSpc>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NB</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People without a primary care provider</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Specific geographic area</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Immigrants and refugees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provides information on local Pap test Clinics offering Pap screening to those without a PCP </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720"/>
                        </a:spcBef>
                        <a:spcAft>
                          <a:spcPts val="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Target strategies to improve participation.</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720"/>
                        </a:spcBef>
                        <a:spcAft>
                          <a:spcPts val="72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 program Information/education by working with Multicultural Associations.</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720"/>
                        </a:spcAf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All: ✓</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99695"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Participants can call toll free screening line or go to the GNB website to access information on available clinics offering Pap testing.</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Using GIS mapping, the program is able to identify areas of low participation in order to further assess community needs and services.</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Offer informational sessions (virtual or in person) and/or promotional materials with screening information; assess information and language needs and adapt or develop tools, when able.</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778006465"/>
                  </a:ext>
                </a:extLst>
              </a:tr>
              <a:tr h="1245852">
                <a:tc>
                  <a:txBody>
                    <a:bodyPr/>
                    <a:lstStyle/>
                    <a:p>
                      <a:pPr marL="0" marR="0" algn="ctr">
                        <a:lnSpc>
                          <a:spcPct val="107000"/>
                        </a:lnSpc>
                        <a:spcBef>
                          <a:spcPts val="0"/>
                        </a:spcBef>
                        <a:spcAft>
                          <a:spcPts val="0"/>
                        </a:spcAft>
                      </a:pPr>
                      <a:r>
                        <a:rPr lang="en-US" sz="1000">
                          <a:solidFill>
                            <a:srgbClr val="FFFFFF"/>
                          </a:solidFill>
                          <a:effectLst/>
                          <a:latin typeface="Calibri" panose="020F0502020204030204" pitchFamily="34" charset="0"/>
                          <a:ea typeface="Calibri" panose="020F0502020204030204" pitchFamily="34" charset="0"/>
                          <a:cs typeface="Calibri" panose="020F0502020204030204" pitchFamily="34" charset="0"/>
                        </a:rPr>
                        <a:t>PE</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7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Immigrants and refugees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Non-English and Non-French Speakers</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People without a primary care provider</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 regional pap clinics – no referral needed,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Online booking requests (preferred by non-native speakers), coordinated by email</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Distribute cancer screening brochures to newcomer association</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Coordinate Follow up with primary care network nurse practitioner</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Language - Signage cheat cards for pap clinicians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23843756"/>
                  </a:ext>
                </a:extLst>
              </a:tr>
              <a:tr h="934389">
                <a:tc>
                  <a:txBody>
                    <a:bodyPr/>
                    <a:lstStyle/>
                    <a:p>
                      <a:pPr marL="0" marR="0" algn="ctr">
                        <a:lnSpc>
                          <a:spcPct val="107000"/>
                        </a:lnSpc>
                        <a:spcBef>
                          <a:spcPts val="720"/>
                        </a:spcBef>
                        <a:spcAft>
                          <a:spcPts val="72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NL</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10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New-Canadians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10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Immigrants and refugees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10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Low income</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10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Collaboration and education and presentations to Primary Care Providers and community groups that work with New Canadians, Immigrant, refugees and low-income populations</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10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Provision of programmatic educations and promotions materials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pPr>
                      <a:endParaRPr lang="en-US" sz="100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lvl="0" indent="0" algn="l" defTabSz="914400" rtl="0" eaLnBrk="1" latinLnBrk="0" hangingPunct="1">
                        <a:lnSpc>
                          <a:spcPct val="107000"/>
                        </a:lnSpc>
                        <a:spcBef>
                          <a:spcPts val="0"/>
                        </a:spcBef>
                        <a:spcAft>
                          <a:spcPts val="0"/>
                        </a:spcAft>
                        <a:buFont typeface="Arial" panose="020B0604020202020204" pitchFamily="34" charset="0"/>
                        <a:buNone/>
                      </a:pPr>
                      <a:endParaRPr lang="en-US" sz="100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53595366"/>
                  </a:ext>
                </a:extLst>
              </a:tr>
            </a:tbl>
          </a:graphicData>
        </a:graphic>
      </p:graphicFrame>
      <p:sp>
        <p:nvSpPr>
          <p:cNvPr id="5" name="TextBox 4">
            <a:extLst>
              <a:ext uri="{FF2B5EF4-FFF2-40B4-BE49-F238E27FC236}">
                <a16:creationId xmlns:a16="http://schemas.microsoft.com/office/drawing/2014/main" id="{B72C11B4-6E4A-44CA-948A-BA44A13C13FE}"/>
              </a:ext>
            </a:extLst>
          </p:cNvPr>
          <p:cNvSpPr txBox="1"/>
          <p:nvPr/>
        </p:nvSpPr>
        <p:spPr>
          <a:xfrm>
            <a:off x="76200" y="6361352"/>
            <a:ext cx="25723516" cy="495264"/>
          </a:xfrm>
          <a:prstGeom prst="rect">
            <a:avLst/>
          </a:prstGeom>
          <a:noFill/>
        </p:spPr>
        <p:txBody>
          <a:bodyPr wrap="square">
            <a:spAutoFit/>
          </a:bodyPr>
          <a:lstStyle/>
          <a:p>
            <a:pPr marL="0" marR="0">
              <a:spcBef>
                <a:spcPts val="0"/>
              </a:spcBef>
            </a:pP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*Quebec does not have an organized screening program available so there are no concerted strategies in place</a:t>
            </a:r>
          </a:p>
          <a:p>
            <a:pPr marL="0" marR="0">
              <a:spcBef>
                <a:spcPts val="0"/>
              </a:spcBef>
            </a:pP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ON: ~Developed in consultation with primary care providers</a:t>
            </a:r>
          </a:p>
          <a:p>
            <a:pPr marL="0" marR="0">
              <a:lnSpc>
                <a:spcPct val="107000"/>
              </a:lnSpc>
              <a:spcBef>
                <a:spcPts val="0"/>
              </a:spcBef>
              <a:spcAft>
                <a:spcPts val="800"/>
              </a:spcAft>
            </a:pPr>
            <a:endParaRPr lang="en-US" sz="80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21304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840871" y="216591"/>
            <a:ext cx="10380786" cy="345482"/>
          </a:xfrm>
        </p:spPr>
        <p:txBody>
          <a:bodyPr>
            <a:normAutofit/>
          </a:bodyPr>
          <a:lstStyle/>
          <a:p>
            <a:r>
              <a:rPr lang="en-US" sz="1600" dirty="0"/>
              <a:t>Strategies to Improve Access to Screening for Rural and Remote Populations* </a:t>
            </a:r>
          </a:p>
        </p:txBody>
      </p:sp>
      <p:graphicFrame>
        <p:nvGraphicFramePr>
          <p:cNvPr id="6" name="Table 5">
            <a:extLst>
              <a:ext uri="{FF2B5EF4-FFF2-40B4-BE49-F238E27FC236}">
                <a16:creationId xmlns:a16="http://schemas.microsoft.com/office/drawing/2014/main" id="{04B3C6F0-859F-BC58-5489-541DD9FA196F}"/>
              </a:ext>
            </a:extLst>
          </p:cNvPr>
          <p:cNvGraphicFramePr>
            <a:graphicFrameLocks noGrp="1"/>
          </p:cNvGraphicFramePr>
          <p:nvPr>
            <p:extLst>
              <p:ext uri="{D42A27DB-BD31-4B8C-83A1-F6EECF244321}">
                <p14:modId xmlns:p14="http://schemas.microsoft.com/office/powerpoint/2010/main" val="3205731298"/>
              </p:ext>
            </p:extLst>
          </p:nvPr>
        </p:nvGraphicFramePr>
        <p:xfrm>
          <a:off x="582980" y="639012"/>
          <a:ext cx="10905635" cy="5104072"/>
        </p:xfrm>
        <a:graphic>
          <a:graphicData uri="http://schemas.openxmlformats.org/drawingml/2006/table">
            <a:tbl>
              <a:tblPr firstRow="1" firstCol="1"/>
              <a:tblGrid>
                <a:gridCol w="1085389">
                  <a:extLst>
                    <a:ext uri="{9D8B030D-6E8A-4147-A177-3AD203B41FA5}">
                      <a16:colId xmlns:a16="http://schemas.microsoft.com/office/drawing/2014/main" val="3534788341"/>
                    </a:ext>
                  </a:extLst>
                </a:gridCol>
                <a:gridCol w="3273416">
                  <a:extLst>
                    <a:ext uri="{9D8B030D-6E8A-4147-A177-3AD203B41FA5}">
                      <a16:colId xmlns:a16="http://schemas.microsoft.com/office/drawing/2014/main" val="710176470"/>
                    </a:ext>
                  </a:extLst>
                </a:gridCol>
                <a:gridCol w="2356188">
                  <a:extLst>
                    <a:ext uri="{9D8B030D-6E8A-4147-A177-3AD203B41FA5}">
                      <a16:colId xmlns:a16="http://schemas.microsoft.com/office/drawing/2014/main" val="889041540"/>
                    </a:ext>
                  </a:extLst>
                </a:gridCol>
                <a:gridCol w="4190642">
                  <a:extLst>
                    <a:ext uri="{9D8B030D-6E8A-4147-A177-3AD203B41FA5}">
                      <a16:colId xmlns:a16="http://schemas.microsoft.com/office/drawing/2014/main" val="3630505298"/>
                    </a:ext>
                  </a:extLst>
                </a:gridCol>
              </a:tblGrid>
              <a:tr h="316006">
                <a:tc>
                  <a:txBody>
                    <a:bodyPr/>
                    <a:lstStyle/>
                    <a:p>
                      <a:pPr marL="0" marR="0" algn="ctr">
                        <a:lnSpc>
                          <a:spcPct val="107000"/>
                        </a:lnSpc>
                        <a:spcBef>
                          <a:spcPts val="720"/>
                        </a:spcBef>
                        <a:spcAft>
                          <a:spcPts val="72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Jurisdiction</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Strategies used</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Strategy co-developed with community?</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Description of activities to improve screening for underserved populations</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22229" marR="2222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3389187403"/>
                  </a:ext>
                </a:extLst>
              </a:tr>
              <a:tr h="720673">
                <a:tc>
                  <a:txBody>
                    <a:bodyPr/>
                    <a:lstStyle/>
                    <a:p>
                      <a:pPr marL="0" marR="0" algn="ctr">
                        <a:lnSpc>
                          <a:spcPct val="107000"/>
                        </a:lnSpc>
                        <a:spcBef>
                          <a:spcPts val="0"/>
                        </a:spcBef>
                        <a:spcAft>
                          <a:spcPts val="24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AB</a:t>
                      </a:r>
                      <a:endParaRPr lang="en-US" sz="1100" b="1">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900" b="0">
                          <a:solidFill>
                            <a:srgbClr val="262626"/>
                          </a:solidFill>
                          <a:effectLst/>
                          <a:latin typeface="Calibri" panose="020F0502020204030204" pitchFamily="34" charset="0"/>
                          <a:ea typeface="Calibri" panose="020F0502020204030204" pitchFamily="34" charset="0"/>
                          <a:cs typeface="Calibri" panose="020F0502020204030204" pitchFamily="34" charset="0"/>
                        </a:rPr>
                        <a:t>Media (small and mass)</a:t>
                      </a:r>
                      <a:endParaRPr lang="en-US" sz="900" b="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900" b="0">
                          <a:solidFill>
                            <a:srgbClr val="262626"/>
                          </a:solidFill>
                          <a:effectLst/>
                          <a:latin typeface="Calibri" panose="020F0502020204030204" pitchFamily="34" charset="0"/>
                          <a:ea typeface="Calibri" panose="020F0502020204030204" pitchFamily="34" charset="0"/>
                          <a:cs typeface="Calibri" panose="020F0502020204030204" pitchFamily="34" charset="0"/>
                        </a:rPr>
                        <a:t>Provider assessment and feedback</a:t>
                      </a:r>
                      <a:endParaRPr lang="en-US" sz="900" b="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900" b="0">
                          <a:solidFill>
                            <a:srgbClr val="262626"/>
                          </a:solidFill>
                          <a:effectLst/>
                          <a:latin typeface="Calibri" panose="020F0502020204030204" pitchFamily="34" charset="0"/>
                          <a:ea typeface="Calibri" panose="020F0502020204030204" pitchFamily="34" charset="0"/>
                          <a:cs typeface="Calibri" panose="020F0502020204030204" pitchFamily="34" charset="0"/>
                        </a:rPr>
                        <a:t>Mobile screening clinics</a:t>
                      </a:r>
                      <a:endParaRPr lang="en-US" sz="900" b="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900" b="0">
                          <a:solidFill>
                            <a:srgbClr val="262626"/>
                          </a:solidFill>
                          <a:effectLst/>
                          <a:latin typeface="Calibri" panose="020F0502020204030204" pitchFamily="34" charset="0"/>
                          <a:ea typeface="Calibri" panose="020F0502020204030204" pitchFamily="34" charset="0"/>
                          <a:cs typeface="Calibri" panose="020F0502020204030204" pitchFamily="34" charset="0"/>
                        </a:rPr>
                        <a:t>Expand provider scope of practice</a:t>
                      </a:r>
                      <a:endParaRPr lang="en-US" sz="900" b="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tabLst>
                          <a:tab pos="5280025" algn="l"/>
                        </a:tabLst>
                      </a:pPr>
                      <a:r>
                        <a:rPr lang="en-CA" sz="900" b="0">
                          <a:solidFill>
                            <a:srgbClr val="FFFFFF"/>
                          </a:solidFill>
                          <a:effectLst/>
                          <a:latin typeface="Calibri" panose="020F0502020204030204" pitchFamily="34" charset="0"/>
                          <a:ea typeface="Yu Mincho" panose="02020400000000000000" pitchFamily="18" charset="-128"/>
                          <a:cs typeface="Calibri" panose="020F0502020204030204" pitchFamily="34" charset="0"/>
                        </a:rPr>
                        <a:t> </a:t>
                      </a:r>
                      <a:endParaRPr lang="en-US" sz="900" b="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240"/>
                        </a:spcBef>
                        <a:spcAft>
                          <a:spcPts val="0"/>
                        </a:spcAft>
                        <a:tabLst>
                          <a:tab pos="5280025" algn="l"/>
                        </a:tabLst>
                      </a:pPr>
                      <a:r>
                        <a:rPr lang="en-US" sz="900" b="0">
                          <a:solidFill>
                            <a:schemeClr val="bg1">
                              <a:lumMod val="50000"/>
                            </a:schemeClr>
                          </a:solidFill>
                          <a:effectLst/>
                          <a:latin typeface="Segoe UI Symbol" panose="020B0502040204020203" pitchFamily="34" charset="0"/>
                          <a:ea typeface="Calibri" panose="020F0502020204030204" pitchFamily="34" charset="0"/>
                          <a:cs typeface="Segoe UI Symbol" panose="020B0502040204020203" pitchFamily="34" charset="0"/>
                        </a:rPr>
                        <a:t>All: ✓</a:t>
                      </a:r>
                      <a:endParaRPr lang="en-US" sz="900" b="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228600" marR="0" indent="-228600">
                        <a:lnSpc>
                          <a:spcPct val="107000"/>
                        </a:lnSpc>
                        <a:spcBef>
                          <a:spcPts val="240"/>
                        </a:spcBef>
                        <a:spcAft>
                          <a:spcPts val="240"/>
                        </a:spcAft>
                        <a:tabLst>
                          <a:tab pos="5280025" algn="l"/>
                        </a:tabLst>
                      </a:pPr>
                      <a:r>
                        <a:rPr lang="en-CA" sz="900" b="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Pilot nurse practitioner led integrated mobile screening services (mammogram, Pap, and FIT). </a:t>
                      </a:r>
                      <a:endParaRPr lang="en-US" sz="900" b="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228600" marR="0" indent="-228600">
                        <a:lnSpc>
                          <a:spcPct val="107000"/>
                        </a:lnSpc>
                        <a:spcBef>
                          <a:spcPts val="240"/>
                        </a:spcBef>
                        <a:spcAft>
                          <a:spcPts val="240"/>
                        </a:spcAft>
                        <a:tabLst>
                          <a:tab pos="5280025" algn="l"/>
                        </a:tabLst>
                      </a:pPr>
                      <a:r>
                        <a:rPr lang="en-CA" sz="900" b="0">
                          <a:solidFill>
                            <a:schemeClr val="bg1">
                              <a:lumMod val="50000"/>
                            </a:schemeClr>
                          </a:solidFill>
                          <a:effectLst/>
                          <a:latin typeface="Calibri" panose="020F0502020204030204" pitchFamily="34" charset="0"/>
                          <a:ea typeface="Yu Mincho" panose="02020400000000000000" pitchFamily="18" charset="-128"/>
                          <a:cs typeface="Calibri" panose="020F0502020204030204" pitchFamily="34" charset="0"/>
                        </a:rPr>
                        <a:t>RN Pap manual supports nurses with additional training to perform cervical cancer screening. </a:t>
                      </a:r>
                      <a:endParaRPr lang="en-US" sz="900" b="0" dirty="0">
                        <a:solidFill>
                          <a:schemeClr val="bg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688722619"/>
                  </a:ext>
                </a:extLst>
              </a:tr>
              <a:tr h="796183">
                <a:tc>
                  <a:txBody>
                    <a:bodyPr/>
                    <a:lstStyle/>
                    <a:p>
                      <a:pPr marL="0" marR="0" algn="ctr">
                        <a:lnSpc>
                          <a:spcPct val="107000"/>
                        </a:lnSpc>
                        <a:spcBef>
                          <a:spcPts val="24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MB</a:t>
                      </a:r>
                      <a:endParaRPr lang="en-US" sz="1100" b="1">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240"/>
                        </a:spcBef>
                        <a:spcAft>
                          <a:spcPts val="240"/>
                        </a:spcAft>
                        <a:buFont typeface="Symbol" panose="05050102010706020507" pitchFamily="18" charset="2"/>
                        <a:buChar char=""/>
                        <a:tabLst>
                          <a:tab pos="5280025" algn="l"/>
                        </a:tabLst>
                      </a:pPr>
                      <a:r>
                        <a:rPr lang="en-CA" sz="900" b="0">
                          <a:solidFill>
                            <a:srgbClr val="000000"/>
                          </a:solidFill>
                          <a:effectLst/>
                          <a:latin typeface="Calibri" panose="020F0502020204030204" pitchFamily="34" charset="0"/>
                          <a:ea typeface="Yu Mincho" panose="02020400000000000000" pitchFamily="18" charset="-128"/>
                          <a:cs typeface="Calibri" panose="020F0502020204030204" pitchFamily="34" charset="0"/>
                        </a:rPr>
                        <a:t>Comprehensive letter campaign sent to all eligible persons</a:t>
                      </a:r>
                      <a:endParaRPr lang="en-US" sz="900" b="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240"/>
                        </a:spcBef>
                        <a:spcAft>
                          <a:spcPts val="240"/>
                        </a:spcAft>
                        <a:buFont typeface="Symbol" panose="05050102010706020507" pitchFamily="18" charset="2"/>
                        <a:buChar char=""/>
                        <a:tabLst>
                          <a:tab pos="5280025" algn="l"/>
                        </a:tabLst>
                      </a:pPr>
                      <a:r>
                        <a:rPr lang="en-CA" sz="900" b="0">
                          <a:solidFill>
                            <a:srgbClr val="000000"/>
                          </a:solidFill>
                          <a:effectLst/>
                          <a:latin typeface="Calibri" panose="020F0502020204030204" pitchFamily="34" charset="0"/>
                          <a:ea typeface="Yu Mincho" panose="02020400000000000000" pitchFamily="18" charset="-128"/>
                          <a:cs typeface="Calibri" panose="020F0502020204030204" pitchFamily="34" charset="0"/>
                        </a:rPr>
                        <a:t>Cross program promotion</a:t>
                      </a:r>
                      <a:endParaRPr lang="en-US" sz="9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240"/>
                        </a:spcBef>
                        <a:spcAft>
                          <a:spcPts val="240"/>
                        </a:spcAft>
                        <a:tabLst>
                          <a:tab pos="5280025" algn="l"/>
                        </a:tabLst>
                      </a:pPr>
                      <a:r>
                        <a:rPr lang="en-US" sz="900" b="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All: ✓</a:t>
                      </a:r>
                      <a:endParaRPr lang="en-US" sz="900" b="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240"/>
                        </a:spcBef>
                        <a:spcAft>
                          <a:spcPts val="240"/>
                        </a:spcAft>
                        <a:buFont typeface="Symbol" panose="05050102010706020507" pitchFamily="18" charset="2"/>
                        <a:buChar char=""/>
                        <a:tabLst>
                          <a:tab pos="5280025" algn="l"/>
                        </a:tabLst>
                      </a:pPr>
                      <a:r>
                        <a:rPr lang="en-CA" sz="900" b="0">
                          <a:solidFill>
                            <a:srgbClr val="000000"/>
                          </a:solidFill>
                          <a:effectLst/>
                          <a:latin typeface="Calibri" panose="020F0502020204030204" pitchFamily="34" charset="0"/>
                          <a:ea typeface="Yu Mincho" panose="02020400000000000000" pitchFamily="18" charset="-128"/>
                          <a:cs typeface="Calibri" panose="020F0502020204030204" pitchFamily="34" charset="0"/>
                        </a:rPr>
                        <a:t>Invitations, recalls, and reminders are actively sent to eligible persons</a:t>
                      </a:r>
                      <a:endParaRPr lang="en-US" sz="900" b="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240"/>
                        </a:spcBef>
                        <a:spcAft>
                          <a:spcPts val="240"/>
                        </a:spcAft>
                        <a:buFont typeface="Symbol" panose="05050102010706020507" pitchFamily="18" charset="2"/>
                        <a:buChar char=""/>
                        <a:tabLst>
                          <a:tab pos="5280025" algn="l"/>
                        </a:tabLst>
                      </a:pPr>
                      <a:r>
                        <a:rPr lang="en-CA" sz="900" b="0">
                          <a:solidFill>
                            <a:srgbClr val="000000"/>
                          </a:solidFill>
                          <a:effectLst/>
                          <a:latin typeface="Calibri" panose="020F0502020204030204" pitchFamily="34" charset="0"/>
                          <a:ea typeface="Yu Mincho" panose="02020400000000000000" pitchFamily="18" charset="-128"/>
                          <a:cs typeface="Calibri" panose="020F0502020204030204" pitchFamily="34" charset="0"/>
                        </a:rPr>
                        <a:t>Two mobile breast screening clinics offer education on colon cancer screening and provide information on accessing test kits</a:t>
                      </a:r>
                      <a:endParaRPr lang="en-US" sz="900" b="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240"/>
                        </a:spcAft>
                        <a:tabLst>
                          <a:tab pos="5280025" algn="l"/>
                        </a:tabLst>
                      </a:pPr>
                      <a:r>
                        <a:rPr lang="en-CA" sz="900" b="0">
                          <a:effectLst/>
                          <a:latin typeface="Calibri" panose="020F0502020204030204" pitchFamily="34" charset="0"/>
                          <a:ea typeface="Yu Mincho" panose="02020400000000000000" pitchFamily="18" charset="-128"/>
                          <a:cs typeface="Calibri" panose="020F0502020204030204" pitchFamily="34" charset="0"/>
                        </a:rPr>
                        <a:t> </a:t>
                      </a:r>
                      <a:endParaRPr lang="en-US" sz="900" b="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778006465"/>
                  </a:ext>
                </a:extLst>
              </a:tr>
              <a:tr h="763417">
                <a:tc>
                  <a:txBody>
                    <a:bodyPr/>
                    <a:lstStyle/>
                    <a:p>
                      <a:pPr marL="0" marR="0" algn="ctr">
                        <a:lnSpc>
                          <a:spcPct val="107000"/>
                        </a:lnSpc>
                        <a:spcBef>
                          <a:spcPts val="24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ON</a:t>
                      </a:r>
                      <a:endParaRPr lang="en-US" sz="1100" b="1">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240"/>
                        </a:spcBef>
                        <a:spcAft>
                          <a:spcPts val="240"/>
                        </a:spcAft>
                        <a:buFont typeface="Symbol" panose="05050102010706020507" pitchFamily="18" charset="2"/>
                        <a:buChar char=""/>
                        <a:tabLst>
                          <a:tab pos="5280025" algn="l"/>
                        </a:tabLst>
                      </a:pPr>
                      <a:r>
                        <a:rPr lang="en-CA" sz="900" b="0">
                          <a:solidFill>
                            <a:srgbClr val="000000"/>
                          </a:solidFill>
                          <a:effectLst/>
                          <a:latin typeface="Calibri" panose="020F0502020204030204" pitchFamily="34" charset="0"/>
                          <a:ea typeface="Yu Mincho" panose="02020400000000000000" pitchFamily="18" charset="-128"/>
                          <a:cs typeface="Calibri" panose="020F0502020204030204" pitchFamily="34" charset="0"/>
                        </a:rPr>
                        <a:t>Mobile screening coach</a:t>
                      </a:r>
                      <a:endParaRPr lang="en-US" sz="9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240"/>
                        </a:spcAft>
                        <a:tabLst>
                          <a:tab pos="5280025" algn="l"/>
                        </a:tabLst>
                      </a:pPr>
                      <a:r>
                        <a:rPr lang="en-US" sz="900" b="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All: ✓</a:t>
                      </a:r>
                      <a:endParaRPr lang="en-US" sz="900" b="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0"/>
                        </a:spcAft>
                        <a:buFont typeface="Symbol" panose="05050102010706020507" pitchFamily="18" charset="2"/>
                        <a:buChar char=""/>
                        <a:tabLst>
                          <a:tab pos="5280025" algn="l"/>
                        </a:tabLst>
                      </a:pPr>
                      <a:r>
                        <a:rPr lang="en-CA" sz="900" b="0">
                          <a:solidFill>
                            <a:srgbClr val="000000"/>
                          </a:solidFill>
                          <a:effectLst/>
                          <a:latin typeface="Calibri" panose="020F0502020204030204" pitchFamily="34" charset="0"/>
                          <a:ea typeface="Yu Mincho" panose="02020400000000000000" pitchFamily="18" charset="-128"/>
                          <a:cs typeface="Calibri" panose="020F0502020204030204" pitchFamily="34" charset="0"/>
                        </a:rPr>
                        <a:t>Mobile coaches in select regions (North West, Hamilton Niagara Haldimand Brant) provide screening services to people who do not have a PCP or face barriers accessing existing screening services (due to transportation or other barriers)</a:t>
                      </a:r>
                      <a:endParaRPr lang="en-US" sz="900" b="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07000"/>
                        </a:lnSpc>
                        <a:spcBef>
                          <a:spcPts val="0"/>
                        </a:spcBef>
                        <a:spcAft>
                          <a:spcPts val="0"/>
                        </a:spcAft>
                        <a:tabLst>
                          <a:tab pos="5280025" algn="l"/>
                        </a:tabLst>
                      </a:pPr>
                      <a:r>
                        <a:rPr lang="en-CA" sz="900" b="0">
                          <a:effectLst/>
                          <a:latin typeface="Calibri" panose="020F0502020204030204" pitchFamily="34" charset="0"/>
                          <a:ea typeface="Yu Mincho" panose="02020400000000000000" pitchFamily="18" charset="-128"/>
                          <a:cs typeface="Calibri" panose="020F0502020204030204" pitchFamily="34" charset="0"/>
                        </a:rPr>
                        <a:t> </a:t>
                      </a:r>
                      <a:endParaRPr lang="en-US" sz="900" b="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23843756"/>
                  </a:ext>
                </a:extLst>
              </a:tr>
              <a:tr h="821352">
                <a:tc>
                  <a:txBody>
                    <a:bodyPr/>
                    <a:lstStyle/>
                    <a:p>
                      <a:pPr marL="0" marR="0" algn="ctr">
                        <a:lnSpc>
                          <a:spcPct val="107000"/>
                        </a:lnSpc>
                        <a:spcBef>
                          <a:spcPts val="24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NB</a:t>
                      </a:r>
                      <a:endParaRPr lang="en-US" sz="1100" b="1">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240"/>
                        </a:spcBef>
                        <a:spcAft>
                          <a:spcPts val="240"/>
                        </a:spcAft>
                        <a:buFont typeface="+mj-lt"/>
                        <a:buAutoNum type="arabicPeriod"/>
                        <a:tabLst>
                          <a:tab pos="5280025" algn="l"/>
                        </a:tabLst>
                      </a:pPr>
                      <a:r>
                        <a:rPr lang="en-CA" sz="900" b="0">
                          <a:solidFill>
                            <a:srgbClr val="000000"/>
                          </a:solidFill>
                          <a:effectLst/>
                          <a:latin typeface="Calibri" panose="020F0502020204030204" pitchFamily="34" charset="0"/>
                          <a:ea typeface="Yu Mincho" panose="02020400000000000000" pitchFamily="18" charset="-128"/>
                          <a:cs typeface="Calibri" panose="020F0502020204030204" pitchFamily="34" charset="0"/>
                        </a:rPr>
                        <a:t>Direct mailing of program correspondence to participants</a:t>
                      </a:r>
                      <a:endParaRPr lang="en-US" sz="900" b="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240"/>
                        </a:spcBef>
                        <a:spcAft>
                          <a:spcPts val="240"/>
                        </a:spcAft>
                        <a:buFont typeface="+mj-lt"/>
                        <a:buAutoNum type="arabicPeriod"/>
                        <a:tabLst>
                          <a:tab pos="5280025" algn="l"/>
                        </a:tabLst>
                      </a:pPr>
                      <a:r>
                        <a:rPr lang="en-CA" sz="900" b="0">
                          <a:solidFill>
                            <a:srgbClr val="000000"/>
                          </a:solidFill>
                          <a:effectLst/>
                          <a:latin typeface="Calibri" panose="020F0502020204030204" pitchFamily="34" charset="0"/>
                          <a:ea typeface="Yu Mincho" panose="02020400000000000000" pitchFamily="18" charset="-128"/>
                          <a:cs typeface="Calibri" panose="020F0502020204030204" pitchFamily="34" charset="0"/>
                        </a:rPr>
                        <a:t>Awaiting results of under-screened population project</a:t>
                      </a:r>
                      <a:endParaRPr lang="en-US" sz="900" b="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240"/>
                        </a:spcBef>
                        <a:spcAft>
                          <a:spcPts val="240"/>
                        </a:spcAft>
                        <a:tabLst>
                          <a:tab pos="5280025" algn="l"/>
                        </a:tabLst>
                      </a:pPr>
                      <a:r>
                        <a:rPr lang="en-CA" sz="900" b="0">
                          <a:effectLst/>
                          <a:latin typeface="Calibri" panose="020F0502020204030204" pitchFamily="34" charset="0"/>
                          <a:ea typeface="Yu Mincho" panose="02020400000000000000" pitchFamily="18" charset="-128"/>
                          <a:cs typeface="Calibri" panose="020F0502020204030204" pitchFamily="34" charset="0"/>
                        </a:rPr>
                        <a:t> </a:t>
                      </a:r>
                      <a:endParaRPr lang="en-US" sz="900" b="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240"/>
                        </a:spcBef>
                        <a:spcAft>
                          <a:spcPts val="240"/>
                        </a:spcAft>
                        <a:buFont typeface="+mj-lt"/>
                        <a:buAutoNum type="arabicPeriod"/>
                        <a:tabLst>
                          <a:tab pos="5280025" algn="l"/>
                        </a:tabLst>
                      </a:pPr>
                      <a:r>
                        <a:rPr lang="en-CA" sz="900" b="0">
                          <a:effectLst/>
                          <a:latin typeface="Calibri" panose="020F0502020204030204" pitchFamily="34" charset="0"/>
                          <a:ea typeface="Yu Mincho" panose="02020400000000000000" pitchFamily="18" charset="-128"/>
                          <a:cs typeface="Calibri" panose="020F0502020204030204" pitchFamily="34" charset="0"/>
                        </a:rPr>
                        <a:t> </a:t>
                      </a:r>
                      <a:endParaRPr lang="en-US" sz="900" b="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240"/>
                        </a:spcBef>
                        <a:spcAft>
                          <a:spcPts val="240"/>
                        </a:spcAft>
                        <a:buFont typeface="+mj-lt"/>
                        <a:buAutoNum type="arabicPeriod"/>
                        <a:tabLst>
                          <a:tab pos="5280025" algn="l"/>
                        </a:tabLst>
                      </a:pPr>
                      <a:r>
                        <a:rPr lang="en-US" sz="900" b="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0"/>
                        </a:spcBef>
                        <a:spcAft>
                          <a:spcPts val="240"/>
                        </a:spcAft>
                        <a:buFont typeface="Symbol" panose="05050102010706020507" pitchFamily="18" charset="2"/>
                        <a:buChar char=""/>
                        <a:tabLst>
                          <a:tab pos="5280025" algn="l"/>
                        </a:tabLst>
                      </a:pPr>
                      <a:r>
                        <a:rPr lang="en-CA" sz="900" b="0">
                          <a:solidFill>
                            <a:srgbClr val="000000"/>
                          </a:solidFill>
                          <a:effectLst/>
                          <a:latin typeface="Calibri" panose="020F0502020204030204" pitchFamily="34" charset="0"/>
                          <a:ea typeface="Yu Mincho" panose="02020400000000000000" pitchFamily="18" charset="-128"/>
                          <a:cs typeface="Calibri" panose="020F0502020204030204" pitchFamily="34" charset="0"/>
                        </a:rPr>
                        <a:t>Program invitations and reminder letters are mailed directly to participant regardless of area of residence.</a:t>
                      </a:r>
                      <a:endParaRPr lang="en-US" sz="900" b="0">
                        <a:effectLst/>
                        <a:latin typeface="Calibri" panose="020F0502020204030204" pitchFamily="34" charset="0"/>
                        <a:ea typeface="Yu Mincho" panose="02020400000000000000" pitchFamily="18" charset="-128"/>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tabLst>
                          <a:tab pos="5280025" algn="l"/>
                        </a:tabLst>
                      </a:pPr>
                      <a:r>
                        <a:rPr lang="en-CA" sz="900" b="0">
                          <a:solidFill>
                            <a:srgbClr val="000000"/>
                          </a:solidFill>
                          <a:effectLst/>
                          <a:latin typeface="Calibri" panose="020F0502020204030204" pitchFamily="34" charset="0"/>
                          <a:ea typeface="Yu Mincho" panose="02020400000000000000" pitchFamily="18" charset="-128"/>
                          <a:cs typeface="Calibri" panose="020F0502020204030204" pitchFamily="34" charset="0"/>
                        </a:rPr>
                        <a:t>Plan to leverage the recommendations from the ongoing project ‘Developing Strategies for Underscreened Populations through Community Engagement’.</a:t>
                      </a:r>
                      <a:endParaRPr lang="en-US" sz="900" b="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985536849"/>
                  </a:ext>
                </a:extLst>
              </a:tr>
              <a:tr h="763417">
                <a:tc>
                  <a:txBody>
                    <a:bodyPr/>
                    <a:lstStyle/>
                    <a:p>
                      <a:pPr marL="0" marR="0" algn="ctr">
                        <a:lnSpc>
                          <a:spcPct val="107000"/>
                        </a:lnSpc>
                        <a:spcBef>
                          <a:spcPts val="240"/>
                        </a:spcBef>
                        <a:spcAft>
                          <a:spcPts val="0"/>
                        </a:spcAft>
                      </a:pPr>
                      <a:r>
                        <a:rPr lang="en-US"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PE</a:t>
                      </a:r>
                      <a:endParaRPr lang="en-US" sz="1100" b="1">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240"/>
                        </a:spcBef>
                        <a:spcAft>
                          <a:spcPts val="240"/>
                        </a:spcAft>
                        <a:buFont typeface="Symbol" panose="05050102010706020507" pitchFamily="18" charset="2"/>
                        <a:buChar char=""/>
                        <a:tabLst>
                          <a:tab pos="5280025" algn="l"/>
                        </a:tabLst>
                      </a:pPr>
                      <a:r>
                        <a:rPr lang="en-CA" sz="900" b="0">
                          <a:solidFill>
                            <a:srgbClr val="000000"/>
                          </a:solidFill>
                          <a:effectLst/>
                          <a:latin typeface="Calibri" panose="020F0502020204030204" pitchFamily="34" charset="0"/>
                          <a:ea typeface="Yu Mincho" panose="02020400000000000000" pitchFamily="18" charset="-128"/>
                          <a:cs typeface="Calibri" panose="020F0502020204030204" pitchFamily="34" charset="0"/>
                        </a:rPr>
                        <a:t>Regional pap clinics in health centres </a:t>
                      </a:r>
                      <a:endParaRPr lang="en-US" sz="9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240"/>
                        </a:spcBef>
                        <a:spcAft>
                          <a:spcPts val="240"/>
                        </a:spcAft>
                        <a:tabLst>
                          <a:tab pos="5280025" algn="l"/>
                        </a:tabLst>
                      </a:pPr>
                      <a:r>
                        <a:rPr lang="en-CA" sz="900" b="0">
                          <a:effectLst/>
                          <a:latin typeface="Calibri" panose="020F0502020204030204" pitchFamily="34" charset="0"/>
                          <a:ea typeface="Yu Mincho" panose="02020400000000000000" pitchFamily="18" charset="-128"/>
                          <a:cs typeface="Calibri" panose="020F0502020204030204" pitchFamily="34" charset="0"/>
                        </a:rPr>
                        <a:t> </a:t>
                      </a:r>
                      <a:endParaRPr lang="en-US" sz="900" b="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342900" marR="0" lvl="0" indent="-342900">
                        <a:lnSpc>
                          <a:spcPct val="107000"/>
                        </a:lnSpc>
                        <a:spcBef>
                          <a:spcPts val="240"/>
                        </a:spcBef>
                        <a:spcAft>
                          <a:spcPts val="240"/>
                        </a:spcAft>
                        <a:buFont typeface="Symbol" panose="05050102010706020507" pitchFamily="18" charset="2"/>
                        <a:buChar char=""/>
                        <a:tabLst>
                          <a:tab pos="5280025" algn="l"/>
                        </a:tabLst>
                      </a:pPr>
                      <a:r>
                        <a:rPr lang="en-CA" sz="900" b="0">
                          <a:solidFill>
                            <a:srgbClr val="000000"/>
                          </a:solidFill>
                          <a:effectLst/>
                          <a:latin typeface="Calibri" panose="020F0502020204030204" pitchFamily="34" charset="0"/>
                          <a:ea typeface="Yu Mincho" panose="02020400000000000000" pitchFamily="18" charset="-128"/>
                          <a:cs typeface="Calibri" panose="020F0502020204030204" pitchFamily="34" charset="0"/>
                        </a:rPr>
                        <a:t>Rural: regional pap clinics are offered (approximately 45 minute drive)</a:t>
                      </a:r>
                      <a:endParaRPr lang="en-US" sz="9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49335571"/>
                  </a:ext>
                </a:extLst>
              </a:tr>
              <a:tr h="916431">
                <a:tc>
                  <a:txBody>
                    <a:bodyPr/>
                    <a:lstStyle/>
                    <a:p>
                      <a:pPr marL="0" marR="0" algn="ctr">
                        <a:lnSpc>
                          <a:spcPct val="107000"/>
                        </a:lnSpc>
                        <a:spcBef>
                          <a:spcPts val="240"/>
                        </a:spcBef>
                        <a:spcAft>
                          <a:spcPts val="0"/>
                        </a:spcAft>
                      </a:pPr>
                      <a:r>
                        <a:rPr lang="en-US"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NL</a:t>
                      </a:r>
                      <a:endParaRPr lang="en-US" sz="1100" b="1"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342900" marR="0" lvl="0" indent="-342900">
                        <a:lnSpc>
                          <a:spcPct val="107000"/>
                        </a:lnSpc>
                        <a:spcBef>
                          <a:spcPts val="240"/>
                        </a:spcBef>
                        <a:spcAft>
                          <a:spcPts val="240"/>
                        </a:spcAft>
                        <a:buFont typeface="Symbol" panose="05050102010706020507" pitchFamily="18" charset="2"/>
                        <a:buChar char=""/>
                        <a:tabLst>
                          <a:tab pos="5280025" algn="l"/>
                        </a:tabLst>
                      </a:pPr>
                      <a:r>
                        <a:rPr lang="en-CA" sz="900" b="0">
                          <a:solidFill>
                            <a:srgbClr val="000000"/>
                          </a:solidFill>
                          <a:effectLst/>
                          <a:latin typeface="Calibri" panose="020F0502020204030204" pitchFamily="34" charset="0"/>
                          <a:ea typeface="Yu Mincho" panose="02020400000000000000" pitchFamily="18" charset="-128"/>
                          <a:cs typeface="Calibri" panose="020F0502020204030204" pitchFamily="34" charset="0"/>
                        </a:rPr>
                        <a:t>Collaboration with Primary care providers, regional networks and community groups to share regional data, provide education and promote program.</a:t>
                      </a:r>
                      <a:endParaRPr lang="en-US" sz="900" b="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240"/>
                        </a:spcBef>
                        <a:spcAft>
                          <a:spcPts val="240"/>
                        </a:spcAft>
                        <a:buFont typeface="Symbol" panose="05050102010706020507" pitchFamily="18" charset="2"/>
                        <a:buChar char=""/>
                        <a:tabLst>
                          <a:tab pos="405130" algn="l"/>
                          <a:tab pos="5280025" algn="l"/>
                        </a:tabLst>
                      </a:pPr>
                      <a:r>
                        <a:rPr lang="en-CA" sz="900" b="0">
                          <a:solidFill>
                            <a:srgbClr val="000000"/>
                          </a:solidFill>
                          <a:effectLst/>
                          <a:latin typeface="Calibri" panose="020F0502020204030204" pitchFamily="34" charset="0"/>
                          <a:ea typeface="Yu Mincho" panose="02020400000000000000" pitchFamily="18" charset="-128"/>
                          <a:cs typeface="Calibri" panose="020F0502020204030204" pitchFamily="34" charset="0"/>
                        </a:rPr>
                        <a:t>Provision of program promotional and education materials to encourage program participation</a:t>
                      </a:r>
                      <a:endParaRPr lang="en-US" sz="9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240"/>
                        </a:spcAft>
                        <a:tabLst>
                          <a:tab pos="5280025" algn="l"/>
                        </a:tabLst>
                      </a:pPr>
                      <a:r>
                        <a:rPr lang="en-CA" sz="900" b="0">
                          <a:effectLst/>
                          <a:latin typeface="Calibri" panose="020F0502020204030204" pitchFamily="34" charset="0"/>
                          <a:ea typeface="Yu Mincho" panose="02020400000000000000" pitchFamily="18" charset="-128"/>
                          <a:cs typeface="Calibri" panose="020F0502020204030204" pitchFamily="34" charset="0"/>
                        </a:rPr>
                        <a:t> </a:t>
                      </a:r>
                      <a:endParaRPr lang="en-US" sz="900" b="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CA" sz="900" b="0" dirty="0">
                          <a:effectLst/>
                          <a:latin typeface="Calibri" panose="020F0502020204030204" pitchFamily="34" charset="0"/>
                          <a:ea typeface="Yu Mincho" panose="02020400000000000000" pitchFamily="18" charset="-128"/>
                          <a:cs typeface="Calibri" panose="020F0502020204030204" pitchFamily="34" charset="0"/>
                        </a:rPr>
                        <a:t> </a:t>
                      </a:r>
                      <a:endParaRPr lang="en-US" sz="900" b="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323691628"/>
                  </a:ext>
                </a:extLst>
              </a:tr>
            </a:tbl>
          </a:graphicData>
        </a:graphic>
      </p:graphicFrame>
      <p:sp>
        <p:nvSpPr>
          <p:cNvPr id="4" name="TextBox 3">
            <a:extLst>
              <a:ext uri="{FF2B5EF4-FFF2-40B4-BE49-F238E27FC236}">
                <a16:creationId xmlns:a16="http://schemas.microsoft.com/office/drawing/2014/main" id="{B642ADCF-825F-C63E-EE06-1A05B4A8940C}"/>
              </a:ext>
            </a:extLst>
          </p:cNvPr>
          <p:cNvSpPr txBox="1"/>
          <p:nvPr/>
        </p:nvSpPr>
        <p:spPr>
          <a:xfrm>
            <a:off x="661135" y="5820023"/>
            <a:ext cx="6096000" cy="249684"/>
          </a:xfrm>
          <a:prstGeom prst="rect">
            <a:avLst/>
          </a:prstGeom>
          <a:noFill/>
        </p:spPr>
        <p:txBody>
          <a:bodyPr wrap="square">
            <a:spAutoFit/>
          </a:bodyPr>
          <a:lstStyle/>
          <a:p>
            <a:pPr marL="0" marR="0">
              <a:lnSpc>
                <a:spcPct val="107000"/>
              </a:lnSpc>
              <a:spcBef>
                <a:spcPts val="0"/>
              </a:spcBef>
              <a:spcAft>
                <a:spcPts val="800"/>
              </a:spcAft>
            </a:pPr>
            <a:r>
              <a:rPr lang="en-US" sz="1000" dirty="0">
                <a:solidFill>
                  <a:schemeClr val="bg1">
                    <a:lumMod val="50000"/>
                  </a:schemeClr>
                </a:solidFill>
                <a:effectLst/>
                <a:latin typeface="Calibri" panose="020F0502020204030204" pitchFamily="34" charset="0"/>
                <a:ea typeface="Yu Mincho" panose="02020400000000000000" pitchFamily="18" charset="-128"/>
                <a:cs typeface="Arial" panose="020B0604020202020204" pitchFamily="34" charset="0"/>
              </a:rPr>
              <a:t>*Quebec does not have an organized screening program available so there are no concerted strategies in place</a:t>
            </a:r>
          </a:p>
        </p:txBody>
      </p:sp>
    </p:spTree>
    <p:extLst>
      <p:ext uri="{BB962C8B-B14F-4D97-AF65-F5344CB8AC3E}">
        <p14:creationId xmlns:p14="http://schemas.microsoft.com/office/powerpoint/2010/main" val="2932872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266034" y="225052"/>
            <a:ext cx="10380786" cy="345482"/>
          </a:xfrm>
        </p:spPr>
        <p:txBody>
          <a:bodyPr>
            <a:normAutofit/>
          </a:bodyPr>
          <a:lstStyle/>
          <a:p>
            <a:r>
              <a:rPr lang="en-US" sz="1600"/>
              <a:t>Strategies to Improve Screening for LGBTQ2S+ People</a:t>
            </a:r>
          </a:p>
        </p:txBody>
      </p:sp>
      <p:graphicFrame>
        <p:nvGraphicFramePr>
          <p:cNvPr id="3" name="Table 2">
            <a:extLst>
              <a:ext uri="{FF2B5EF4-FFF2-40B4-BE49-F238E27FC236}">
                <a16:creationId xmlns:a16="http://schemas.microsoft.com/office/drawing/2014/main" id="{8885C1B2-5513-6294-4857-074DBEEA196C}"/>
              </a:ext>
            </a:extLst>
          </p:cNvPr>
          <p:cNvGraphicFramePr>
            <a:graphicFrameLocks noGrp="1"/>
          </p:cNvGraphicFramePr>
          <p:nvPr>
            <p:extLst>
              <p:ext uri="{D42A27DB-BD31-4B8C-83A1-F6EECF244321}">
                <p14:modId xmlns:p14="http://schemas.microsoft.com/office/powerpoint/2010/main" val="4159844955"/>
              </p:ext>
            </p:extLst>
          </p:nvPr>
        </p:nvGraphicFramePr>
        <p:xfrm>
          <a:off x="266034" y="654240"/>
          <a:ext cx="11085095" cy="4978294"/>
        </p:xfrm>
        <a:graphic>
          <a:graphicData uri="http://schemas.openxmlformats.org/drawingml/2006/table">
            <a:tbl>
              <a:tblPr firstRow="1" firstCol="1"/>
              <a:tblGrid>
                <a:gridCol w="997230">
                  <a:extLst>
                    <a:ext uri="{9D8B030D-6E8A-4147-A177-3AD203B41FA5}">
                      <a16:colId xmlns:a16="http://schemas.microsoft.com/office/drawing/2014/main" val="1952267085"/>
                    </a:ext>
                  </a:extLst>
                </a:gridCol>
                <a:gridCol w="1808711">
                  <a:extLst>
                    <a:ext uri="{9D8B030D-6E8A-4147-A177-3AD203B41FA5}">
                      <a16:colId xmlns:a16="http://schemas.microsoft.com/office/drawing/2014/main" val="4262324777"/>
                    </a:ext>
                  </a:extLst>
                </a:gridCol>
                <a:gridCol w="2759717">
                  <a:extLst>
                    <a:ext uri="{9D8B030D-6E8A-4147-A177-3AD203B41FA5}">
                      <a16:colId xmlns:a16="http://schemas.microsoft.com/office/drawing/2014/main" val="1746544923"/>
                    </a:ext>
                  </a:extLst>
                </a:gridCol>
                <a:gridCol w="1979910">
                  <a:extLst>
                    <a:ext uri="{9D8B030D-6E8A-4147-A177-3AD203B41FA5}">
                      <a16:colId xmlns:a16="http://schemas.microsoft.com/office/drawing/2014/main" val="813213641"/>
                    </a:ext>
                  </a:extLst>
                </a:gridCol>
                <a:gridCol w="3539527">
                  <a:extLst>
                    <a:ext uri="{9D8B030D-6E8A-4147-A177-3AD203B41FA5}">
                      <a16:colId xmlns:a16="http://schemas.microsoft.com/office/drawing/2014/main" val="1537677594"/>
                    </a:ext>
                  </a:extLst>
                </a:gridCol>
              </a:tblGrid>
              <a:tr h="248859">
                <a:tc>
                  <a:txBody>
                    <a:bodyPr/>
                    <a:lstStyle/>
                    <a:p>
                      <a:pPr marL="0" marR="0" algn="ctr">
                        <a:lnSpc>
                          <a:spcPct val="107000"/>
                        </a:lnSpc>
                        <a:spcBef>
                          <a:spcPts val="720"/>
                        </a:spcBef>
                        <a:spcAft>
                          <a:spcPts val="720"/>
                        </a:spcAf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Jurisdiction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Intended Audiences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Strategies used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Strategy co-developed with community?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Description of activities to improve screening for LGBTQ2S+ people</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2626402241"/>
                  </a:ext>
                </a:extLst>
              </a:tr>
              <a:tr h="576211">
                <a:tc>
                  <a:txBody>
                    <a:bodyPr/>
                    <a:lstStyle/>
                    <a:p>
                      <a:pPr marL="0" marR="0" algn="ctr">
                        <a:lnSpc>
                          <a:spcPct val="107000"/>
                        </a:lnSpc>
                        <a:spcBef>
                          <a:spcPts val="720"/>
                        </a:spcBef>
                        <a:spcAft>
                          <a:spcPts val="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AB</a:t>
                      </a:r>
                      <a:endParaRPr lang="en-US" sz="900" b="1">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People identifying as LGBTQ2S+</a:t>
                      </a:r>
                      <a:endParaRPr lang="en-US" sz="9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tabLst>
                          <a:tab pos="198120"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PCP of LGBTQ2S+ people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Development of culturally safe materials and resources</a:t>
                      </a:r>
                      <a:endParaRPr lang="en-US" sz="90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Direct community engagement to co-design programs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gn="l" defTabSz="914400" rtl="0" eaLnBrk="1" latinLnBrk="0" hangingPunct="1">
                        <a:lnSpc>
                          <a:spcPct val="107000"/>
                        </a:lnSpc>
                        <a:spcBef>
                          <a:spcPts val="0"/>
                        </a:spcBef>
                        <a:spcAft>
                          <a:spcPts val="0"/>
                        </a:spcAft>
                      </a:pPr>
                      <a:r>
                        <a:rPr lang="en-US" sz="900" kern="12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All: ✓</a:t>
                      </a:r>
                      <a:endParaRPr lang="en-US" sz="900" kern="1200">
                        <a:solidFill>
                          <a:srgbClr val="000000"/>
                        </a:solidFill>
                        <a:effectLst/>
                        <a:latin typeface="Segoe UI Symbol" panose="020B0502040204020203" pitchFamily="34" charset="0"/>
                        <a:ea typeface="Yu Mincho" panose="02020400000000000000" pitchFamily="18" charset="-128"/>
                        <a:cs typeface="Arial" panose="020B0604020202020204" pitchFamily="34" charset="0"/>
                      </a:endParaRPr>
                    </a:p>
                    <a:p>
                      <a:pPr marL="99695" marR="0" algn="l" defTabSz="914400" rtl="0" eaLnBrk="1" latinLnBrk="0" hangingPunct="1">
                        <a:lnSpc>
                          <a:spcPct val="107000"/>
                        </a:lnSpc>
                        <a:spcBef>
                          <a:spcPts val="720"/>
                        </a:spcBef>
                        <a:spcAft>
                          <a:spcPts val="0"/>
                        </a:spcAft>
                      </a:pPr>
                      <a:r>
                        <a:rPr lang="en-US" sz="900" kern="1200">
                          <a:solidFill>
                            <a:srgbClr val="000000"/>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900" kern="1200">
                        <a:solidFill>
                          <a:srgbClr val="000000"/>
                        </a:solidFill>
                        <a:effectLst/>
                        <a:latin typeface="Segoe UI Symbol" panose="020B0502040204020203"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0000"/>
                        </a:lnSpc>
                        <a:spcBef>
                          <a:spcPts val="0"/>
                        </a:spcBef>
                        <a:spcAft>
                          <a:spcPts val="0"/>
                        </a:spcAft>
                        <a:buFont typeface="Arial" panose="020B0604020202020204" pitchFamily="34" charset="0"/>
                        <a:buChar char="•"/>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In early stages of engagement with representatives from LGBTQ2S+ communities to develop resources, appropriate inclusive language in correspondence, and supports for PCPs. </a:t>
                      </a:r>
                      <a:endParaRPr lang="en-US" sz="90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0000"/>
                        </a:lnSpc>
                        <a:spcBef>
                          <a:spcPts val="0"/>
                        </a:spcBef>
                        <a:spcAft>
                          <a:spcPts val="0"/>
                        </a:spcAft>
                        <a:buFont typeface="Arial" panose="020B0604020202020204" pitchFamily="34" charset="0"/>
                        <a:buChar char="•"/>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Exploring methods to modernize how sex/gender data collection can help inform appropriate screening engagement.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797307389"/>
                  </a:ext>
                </a:extLst>
              </a:tr>
              <a:tr h="185788">
                <a:tc>
                  <a:txBody>
                    <a:bodyPr/>
                    <a:lstStyle/>
                    <a:p>
                      <a:pPr marL="0" marR="0" algn="ctr">
                        <a:lnSpc>
                          <a:spcPct val="107000"/>
                        </a:lnSpc>
                        <a:spcBef>
                          <a:spcPts val="720"/>
                        </a:spcBef>
                        <a:spcAft>
                          <a:spcPts val="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SK</a:t>
                      </a:r>
                      <a:endParaRPr lang="en-US" sz="900" b="1">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228600" marR="0" indent="-228600">
                        <a:lnSpc>
                          <a:spcPct val="107000"/>
                        </a:lnSpc>
                        <a:spcBef>
                          <a:spcPts val="720"/>
                        </a:spcBef>
                        <a:spcAft>
                          <a:spcPts val="72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LBGTQ2S+ community</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indent="0" algn="l">
                        <a:lnSpc>
                          <a:spcPct val="107000"/>
                        </a:lnSpc>
                        <a:spcBef>
                          <a:spcPts val="720"/>
                        </a:spcBef>
                        <a:spcAft>
                          <a:spcPts val="720"/>
                        </a:spcAft>
                        <a:buFont typeface="Arial" panose="020B0604020202020204" pitchFamily="34" charset="0"/>
                        <a:buNone/>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Revised guidelines will include information specific to LGBTQ2S+ health needs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gn="l" defTabSz="914400" rtl="0" eaLnBrk="1" latinLnBrk="0" hangingPunct="1">
                        <a:lnSpc>
                          <a:spcPct val="107000"/>
                        </a:lnSpc>
                        <a:spcBef>
                          <a:spcPts val="0"/>
                        </a:spcBef>
                        <a:spcAft>
                          <a:spcPts val="0"/>
                        </a:spcAft>
                      </a:pPr>
                      <a:r>
                        <a:rPr lang="en-US" sz="900" kern="1200">
                          <a:solidFill>
                            <a:srgbClr val="000000"/>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900" kern="1200">
                        <a:solidFill>
                          <a:srgbClr val="000000"/>
                        </a:solidFill>
                        <a:effectLst/>
                        <a:latin typeface="Segoe UI Symbol" panose="020B0502040204020203"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indent="0">
                        <a:lnSpc>
                          <a:spcPct val="107000"/>
                        </a:lnSpc>
                        <a:spcBef>
                          <a:spcPts val="0"/>
                        </a:spcBef>
                        <a:spcAft>
                          <a:spcPts val="0"/>
                        </a:spcAft>
                        <a:buFont typeface="Arial" panose="020B0604020202020204" pitchFamily="34" charset="0"/>
                        <a:buNone/>
                      </a:pP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254752268"/>
                  </a:ext>
                </a:extLst>
              </a:tr>
              <a:tr h="387649">
                <a:tc>
                  <a:txBody>
                    <a:bodyPr/>
                    <a:lstStyle/>
                    <a:p>
                      <a:pPr marL="0" marR="0" algn="ctr">
                        <a:lnSpc>
                          <a:spcPct val="107000"/>
                        </a:lnSpc>
                        <a:spcBef>
                          <a:spcPts val="720"/>
                        </a:spcBef>
                        <a:spcAft>
                          <a:spcPts val="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MB</a:t>
                      </a:r>
                      <a:endParaRPr lang="en-US" sz="900" b="1">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lvl="0" indent="0">
                        <a:lnSpc>
                          <a:spcPct val="107000"/>
                        </a:lnSpc>
                        <a:spcBef>
                          <a:spcPts val="720"/>
                        </a:spcBef>
                        <a:spcAft>
                          <a:spcPts val="720"/>
                        </a:spcAft>
                        <a:buFont typeface="Symbol" panose="05050102010706020507" pitchFamily="18" charset="2"/>
                        <a:buNone/>
                        <a:tabLst>
                          <a:tab pos="163830"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LGBTQ2S+</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72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gn="l" defTabSz="914400" rtl="0" eaLnBrk="1" latinLnBrk="0" hangingPunct="1">
                        <a:lnSpc>
                          <a:spcPct val="107000"/>
                        </a:lnSpc>
                        <a:spcBef>
                          <a:spcPts val="0"/>
                        </a:spcBef>
                        <a:spcAft>
                          <a:spcPts val="0"/>
                        </a:spcAft>
                      </a:pPr>
                      <a:r>
                        <a:rPr lang="en-US" sz="900" kern="12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900" kern="1200">
                        <a:solidFill>
                          <a:srgbClr val="000000"/>
                        </a:solidFill>
                        <a:effectLst/>
                        <a:latin typeface="Segoe UI Symbol" panose="020B0502040204020203" pitchFamily="34" charset="0"/>
                        <a:ea typeface="Yu Mincho" panose="02020400000000000000" pitchFamily="18" charset="-128"/>
                        <a:cs typeface="Arial" panose="020B0604020202020204" pitchFamily="34" charset="0"/>
                      </a:endParaRPr>
                    </a:p>
                    <a:p>
                      <a:pPr marL="99695" marR="0" algn="l" defTabSz="914400" rtl="0" eaLnBrk="1" latinLnBrk="0" hangingPunct="1">
                        <a:lnSpc>
                          <a:spcPct val="107000"/>
                        </a:lnSpc>
                        <a:spcBef>
                          <a:spcPts val="720"/>
                        </a:spcBef>
                        <a:spcAft>
                          <a:spcPts val="0"/>
                        </a:spcAft>
                      </a:pPr>
                      <a:r>
                        <a:rPr lang="en-US" sz="900" kern="1200">
                          <a:solidFill>
                            <a:srgbClr val="000000"/>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900" kern="1200">
                        <a:solidFill>
                          <a:srgbClr val="000000"/>
                        </a:solidFill>
                        <a:effectLst/>
                        <a:latin typeface="Segoe UI Symbol" panose="020B0502040204020203"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The cervical cancer screening guidelines include specific guidelines for transgender individuals, and utilizes inclusive language</a:t>
                      </a:r>
                    </a:p>
                    <a:p>
                      <a:pPr marL="171450" marR="0" lvl="0" indent="-171450">
                        <a:lnSpc>
                          <a:spcPct val="107000"/>
                        </a:lnSpc>
                        <a:spcBef>
                          <a:spcPts val="720"/>
                        </a:spcBef>
                        <a:spcAft>
                          <a:spcPts val="720"/>
                        </a:spcAft>
                        <a:buFont typeface="Arial" panose="020B0604020202020204" pitchFamily="34" charset="0"/>
                        <a:buChar char="•"/>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distributes educations resources that target LGBTQ2S+ individuals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898134209"/>
                  </a:ext>
                </a:extLst>
              </a:tr>
              <a:tr h="1321173">
                <a:tc>
                  <a:txBody>
                    <a:bodyPr/>
                    <a:lstStyle/>
                    <a:p>
                      <a:pPr marL="0" marR="0" algn="ctr">
                        <a:lnSpc>
                          <a:spcPct val="107000"/>
                        </a:lnSpc>
                        <a:spcBef>
                          <a:spcPts val="0"/>
                        </a:spcBef>
                        <a:spcAft>
                          <a:spcPts val="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ON</a:t>
                      </a:r>
                      <a:endParaRPr lang="en-US" sz="900" b="1">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9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Non-binary and gender diverse people</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9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Ontario Health (Cancer Care Ontario) staff</a:t>
                      </a:r>
                      <a:endParaRPr lang="en-US" sz="90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p>
                      <a:pPr marL="0" marR="0">
                        <a:lnSpc>
                          <a:spcPct val="107000"/>
                        </a:lnSpc>
                        <a:spcBef>
                          <a:spcPts val="72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9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Overarching Policy for the ‘Screening of Trans People in the Ontario Breast Screening Program and the Ontario Cervical Screening Program’</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9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Educational webinars</a:t>
                      </a: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lvl="0" indent="0" algn="l" defTabSz="914400" rtl="0" eaLnBrk="1" latinLnBrk="0" hangingPunct="1">
                        <a:lnSpc>
                          <a:spcPct val="107000"/>
                        </a:lnSpc>
                        <a:spcBef>
                          <a:spcPts val="720"/>
                        </a:spcBef>
                        <a:spcAft>
                          <a:spcPts val="0"/>
                        </a:spcAft>
                        <a:buFont typeface="Segoe UI Symbol" panose="020B0502040204020203" pitchFamily="34" charset="0"/>
                        <a:buNone/>
                      </a:pPr>
                      <a:r>
                        <a:rPr lang="en-US" sz="900" kern="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p>
                    <a:p>
                      <a:pPr marL="99695" marR="0" algn="l" defTabSz="914400" rtl="0" eaLnBrk="1" latinLnBrk="0" hangingPunct="1">
                        <a:lnSpc>
                          <a:spcPct val="107000"/>
                        </a:lnSpc>
                        <a:spcBef>
                          <a:spcPts val="720"/>
                        </a:spcBef>
                        <a:spcAft>
                          <a:spcPts val="0"/>
                        </a:spcAft>
                      </a:pPr>
                      <a:r>
                        <a:rPr lang="en-US" sz="900" kern="1200" dirty="0">
                          <a:solidFill>
                            <a:srgbClr val="000000"/>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900" kern="1200" dirty="0">
                        <a:solidFill>
                          <a:srgbClr val="000000"/>
                        </a:solidFill>
                        <a:effectLst/>
                        <a:latin typeface="Segoe UI Symbol" panose="020B0502040204020203" pitchFamily="34" charset="0"/>
                        <a:ea typeface="Yu Mincho" panose="02020400000000000000" pitchFamily="18" charset="-128"/>
                        <a:cs typeface="Arial" panose="020B0604020202020204" pitchFamily="34" charset="0"/>
                      </a:endParaRPr>
                    </a:p>
                    <a:p>
                      <a:pPr marL="99695" marR="0" lvl="0" indent="0" algn="l" defTabSz="914400" rtl="0" eaLnBrk="1" latinLnBrk="0" hangingPunct="1">
                        <a:lnSpc>
                          <a:spcPct val="107000"/>
                        </a:lnSpc>
                        <a:spcBef>
                          <a:spcPts val="0"/>
                        </a:spcBef>
                        <a:spcAft>
                          <a:spcPts val="0"/>
                        </a:spcAft>
                        <a:buFont typeface="Segoe UI Symbol" panose="020B0502040204020203" pitchFamily="34" charset="0"/>
                        <a:buNone/>
                      </a:pPr>
                      <a:r>
                        <a:rPr lang="en-US" sz="900" kern="12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en-US" sz="900" kern="1200" dirty="0">
                          <a:solidFill>
                            <a:srgbClr val="000000"/>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900" kern="1200" dirty="0">
                        <a:solidFill>
                          <a:srgbClr val="000000"/>
                        </a:solidFill>
                        <a:effectLst/>
                        <a:latin typeface="Segoe UI Symbol" panose="020B0502040204020203" pitchFamily="34" charset="0"/>
                        <a:ea typeface="Yu Mincho" panose="02020400000000000000" pitchFamily="18" charset="-128"/>
                        <a:cs typeface="Segoe UI Symbol" panose="020B0502040204020203" pitchFamily="34" charset="0"/>
                      </a:endParaRPr>
                    </a:p>
                    <a:p>
                      <a:pPr marL="99695" marR="0" algn="l" defTabSz="914400" rtl="0" eaLnBrk="1" latinLnBrk="0" hangingPunct="1">
                        <a:lnSpc>
                          <a:spcPct val="107000"/>
                        </a:lnSpc>
                        <a:spcBef>
                          <a:spcPts val="0"/>
                        </a:spcBef>
                        <a:spcAft>
                          <a:spcPts val="0"/>
                        </a:spcAft>
                      </a:pPr>
                      <a:r>
                        <a:rPr lang="en-US" sz="900" kern="1200" dirty="0">
                          <a:solidFill>
                            <a:srgbClr val="000000"/>
                          </a:solidFill>
                          <a:effectLst/>
                          <a:latin typeface="Segoe UI Symbol" panose="020B0502040204020203" pitchFamily="34" charset="0"/>
                          <a:ea typeface="Calibri" panose="020F0502020204030204" pitchFamily="34" charset="0"/>
                          <a:cs typeface="Calibri" panose="020F0502020204030204" pitchFamily="34" charset="0"/>
                        </a:rPr>
                        <a:t> </a:t>
                      </a:r>
                      <a:endParaRPr lang="en-US" sz="900" kern="1200" dirty="0">
                        <a:solidFill>
                          <a:srgbClr val="000000"/>
                        </a:solidFill>
                        <a:effectLst/>
                        <a:latin typeface="Segoe UI Symbol" panose="020B0502040204020203"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a:t>
                      </a:r>
                      <a:r>
                        <a:rPr lang="en-US" sz="900" u="sng" dirty="0">
                          <a:solidFill>
                            <a:srgbClr val="000000"/>
                          </a:solidFill>
                          <a:effectLst/>
                          <a:latin typeface="Calibri" panose="020F0502020204030204" pitchFamily="34" charset="0"/>
                          <a:ea typeface="Calibri" panose="020F0502020204030204" pitchFamily="34" charset="0"/>
                          <a:cs typeface="Arial" panose="020B0604020202020204" pitchFamily="34" charset="0"/>
                          <a:hlinkClick r:id="rId3"/>
                        </a:rPr>
                        <a:t>policy</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includes cervical screening recommendations for trans men </a:t>
                      </a:r>
                      <a:r>
                        <a:rPr lang="en-US" sz="9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gender diverse people. A plan to implement the policy recommendations is currently being developed.</a:t>
                      </a:r>
                      <a:endParaRPr lang="en-US" sz="90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9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Newly developed program resources in the Ontario Cervical Screening Program will include gender-neutral and inclusive language (e.g., referring to “people with a cervix” as opposed to “women”) (older materials are in the process of being updated).</a:t>
                      </a:r>
                      <a:endParaRPr lang="en-US" sz="90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9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Ontario Health (Cancer Care Ontario) staff participated in webinars on better serving LGBTQ2S+ community in healthcare and cancer screening (i.e., access, eligibility) </a:t>
                      </a: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63728258"/>
                  </a:ext>
                </a:extLst>
              </a:tr>
              <a:tr h="46086">
                <a:tc>
                  <a:txBody>
                    <a:bodyPr/>
                    <a:lstStyle/>
                    <a:p>
                      <a:pPr marL="0" marR="0" algn="ctr">
                        <a:lnSpc>
                          <a:spcPct val="107000"/>
                        </a:lnSpc>
                        <a:spcBef>
                          <a:spcPts val="720"/>
                        </a:spcBef>
                        <a:spcAft>
                          <a:spcPts val="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NB</a:t>
                      </a:r>
                      <a:endParaRPr lang="en-US" sz="900" b="1">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gn="l">
                        <a:lnSpc>
                          <a:spcPct val="107000"/>
                        </a:lnSpc>
                        <a:spcBef>
                          <a:spcPts val="720"/>
                        </a:spcBef>
                        <a:spcAft>
                          <a:spcPts val="720"/>
                        </a:spcAft>
                        <a:buFont typeface="Arial" panose="020B0604020202020204" pitchFamily="34" charset="0"/>
                        <a:buChar char="•"/>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General public</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Inclusive language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720"/>
                        </a:spcBef>
                        <a:spcAft>
                          <a:spcPts val="72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Reviewing and adapting program correspondence, materials and media for more inclusive language and images.</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32076487"/>
                  </a:ext>
                </a:extLst>
              </a:tr>
              <a:tr h="338095">
                <a:tc>
                  <a:txBody>
                    <a:bodyPr/>
                    <a:lstStyle/>
                    <a:p>
                      <a:pPr marL="0" marR="0" algn="ctr">
                        <a:lnSpc>
                          <a:spcPct val="107000"/>
                        </a:lnSpc>
                        <a:spcBef>
                          <a:spcPts val="720"/>
                        </a:spcBef>
                        <a:spcAft>
                          <a:spcPts val="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PE</a:t>
                      </a:r>
                      <a:endParaRPr lang="en-US" sz="900" b="1">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9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PEER ALLIANCE PE</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9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LGBTQ2S+ People</a:t>
                      </a: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 PE Committee</a:t>
                      </a:r>
                      <a:endParaRPr lang="en-US" sz="900" dirty="0">
                        <a:effectLst/>
                        <a:latin typeface="Calibri" panose="020F0502020204030204" pitchFamily="34" charset="0"/>
                        <a:ea typeface="Calibri" panose="020F0502020204030204" pitchFamily="34" charset="0"/>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720"/>
                        </a:spcBef>
                        <a:spcAft>
                          <a:spcPts val="720"/>
                        </a:spcAft>
                      </a:pPr>
                      <a:r>
                        <a:rPr lang="en-US" sz="900">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nSpc>
                          <a:spcPct val="107000"/>
                        </a:lnSpc>
                        <a:spcBef>
                          <a:spcPts val="720"/>
                        </a:spcBef>
                        <a:spcAft>
                          <a:spcPts val="720"/>
                        </a:spcAft>
                        <a:buFont typeface="Arial" panose="020B0604020202020204" pitchFamily="34" charset="0"/>
                        <a:buChar char="•"/>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Meetings, to discuss health care needs, improvement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8998631"/>
                  </a:ext>
                </a:extLst>
              </a:tr>
              <a:tr h="340739">
                <a:tc>
                  <a:txBody>
                    <a:bodyPr/>
                    <a:lstStyle/>
                    <a:p>
                      <a:pPr marL="0" marR="0" algn="ctr">
                        <a:lnSpc>
                          <a:spcPct val="107000"/>
                        </a:lnSpc>
                        <a:spcBef>
                          <a:spcPts val="0"/>
                        </a:spcBef>
                        <a:spcAft>
                          <a:spcPts val="0"/>
                        </a:spcAf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NL</a:t>
                      </a:r>
                      <a:endParaRPr lang="en-US" sz="900" b="1">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0"/>
                        </a:spcAft>
                      </a:pPr>
                      <a:r>
                        <a:rPr lang="en-US" sz="900" b="1">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9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Provision of program promotional and education materials to encourage program participation</a:t>
                      </a: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9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Engagement with primary care professionals to encourage clients’ referrals</a:t>
                      </a:r>
                      <a:endParaRPr lang="en-US" sz="900" kern="12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endParaRPr>
                    </a:p>
                    <a:p>
                      <a:pPr marL="171450" marR="0" lvl="0" indent="-171450" algn="l" defTabSz="914400" rtl="0" eaLnBrk="1" latinLnBrk="0" hangingPunct="1">
                        <a:lnSpc>
                          <a:spcPct val="107000"/>
                        </a:lnSpc>
                        <a:spcBef>
                          <a:spcPts val="0"/>
                        </a:spcBef>
                        <a:spcAft>
                          <a:spcPts val="0"/>
                        </a:spcAft>
                        <a:buFont typeface="Arial" panose="020B0604020202020204" pitchFamily="34" charset="0"/>
                        <a:buChar char="•"/>
                      </a:pPr>
                      <a:r>
                        <a:rPr lang="en-US" sz="9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Collaboration and engagement with health clinics that serve members of the LGBTQ2S+ community</a:t>
                      </a: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72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99695"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29374" marR="29374"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894314570"/>
                  </a:ext>
                </a:extLst>
              </a:tr>
            </a:tbl>
          </a:graphicData>
        </a:graphic>
      </p:graphicFrame>
      <p:sp>
        <p:nvSpPr>
          <p:cNvPr id="12" name="TextBox 11">
            <a:extLst>
              <a:ext uri="{FF2B5EF4-FFF2-40B4-BE49-F238E27FC236}">
                <a16:creationId xmlns:a16="http://schemas.microsoft.com/office/drawing/2014/main" id="{395A26C3-4687-21FB-8501-7270F4D8D27F}"/>
              </a:ext>
            </a:extLst>
          </p:cNvPr>
          <p:cNvSpPr txBox="1"/>
          <p:nvPr/>
        </p:nvSpPr>
        <p:spPr>
          <a:xfrm>
            <a:off x="188702" y="5691138"/>
            <a:ext cx="7511716" cy="784830"/>
          </a:xfrm>
          <a:prstGeom prst="rect">
            <a:avLst/>
          </a:prstGeom>
          <a:noFill/>
        </p:spPr>
        <p:txBody>
          <a:bodyPr wrap="square">
            <a:spAutoFit/>
          </a:bodyPr>
          <a:lstStyle/>
          <a:p>
            <a:pPr marL="0" marR="0">
              <a:spcBef>
                <a:spcPts val="0"/>
              </a:spcBef>
            </a:pP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*Quebec does not have an organized screening program available so there are no concerted strategies in place</a:t>
            </a:r>
          </a:p>
          <a:p>
            <a:pPr marL="0" marR="0">
              <a:spcBef>
                <a:spcPts val="0"/>
              </a:spcBef>
            </a:pP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MB: ^</a:t>
            </a:r>
            <a:r>
              <a:rPr lang="en-US" sz="900" dirty="0">
                <a:solidFill>
                  <a:schemeClr val="bg1"/>
                </a:solidFill>
                <a:effectLst/>
                <a:latin typeface="Calibri" panose="020F0502020204030204" pitchFamily="34" charset="0"/>
                <a:ea typeface="Yu Mincho" panose="02020400000000000000" pitchFamily="18" charset="-128"/>
                <a:cs typeface="Calibri" panose="020F0502020204030204" pitchFamily="34" charset="0"/>
              </a:rPr>
              <a:t>Work in consultation with LGBTQ2S+ community groups to ensure that all resources utilize inclusive language.</a:t>
            </a:r>
            <a:endPar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pPr>
            <a:r>
              <a:rPr lang="en-US" sz="900" dirty="0">
                <a:solidFill>
                  <a:schemeClr val="bg1"/>
                </a:solidFill>
                <a:effectLst/>
                <a:latin typeface="Calibri" panose="020F0502020204030204" pitchFamily="34" charset="0"/>
                <a:ea typeface="Yu Mincho" panose="02020400000000000000" pitchFamily="18" charset="-128"/>
                <a:cs typeface="Calibri" panose="020F0502020204030204" pitchFamily="34" charset="0"/>
              </a:rPr>
              <a:t>ON: ~</a:t>
            </a:r>
            <a:r>
              <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Advocates, experts, and community members with expertise in better serving the LGBTQ2S+ community in healthcare were involved in the development of the policy</a:t>
            </a:r>
            <a:endPar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a:p>
            <a:pPr marL="0" marR="0">
              <a:spcBef>
                <a:spcPts val="0"/>
              </a:spcBef>
            </a:pPr>
            <a:r>
              <a:rPr lang="en-US" sz="9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ON: **</a:t>
            </a:r>
            <a:r>
              <a:rPr lang="en-US" sz="900" dirty="0">
                <a:solidFill>
                  <a:schemeClr val="bg1"/>
                </a:solidFill>
                <a:effectLst/>
                <a:latin typeface="Calibri" panose="020F0502020204030204" pitchFamily="34" charset="0"/>
                <a:ea typeface="Yu Mincho" panose="02020400000000000000" pitchFamily="18" charset="-128"/>
                <a:cs typeface="Calibri" panose="020F0502020204030204" pitchFamily="34" charset="0"/>
              </a:rPr>
              <a:t>Delivered by Rainbow Health Ontario</a:t>
            </a:r>
            <a:endPar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401640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FFAE47-BA96-8D82-6562-8D70B233F3AF}"/>
              </a:ext>
            </a:extLst>
          </p:cNvPr>
          <p:cNvSpPr>
            <a:spLocks noGrp="1"/>
          </p:cNvSpPr>
          <p:nvPr>
            <p:ph type="title"/>
          </p:nvPr>
        </p:nvSpPr>
        <p:spPr/>
        <p:txBody>
          <a:bodyPr/>
          <a:lstStyle/>
          <a:p>
            <a:r>
              <a:rPr lang="en-US"/>
              <a:t>Programs</a:t>
            </a:r>
          </a:p>
        </p:txBody>
      </p:sp>
      <p:sp>
        <p:nvSpPr>
          <p:cNvPr id="6" name="Content Placeholder 5">
            <a:extLst>
              <a:ext uri="{FF2B5EF4-FFF2-40B4-BE49-F238E27FC236}">
                <a16:creationId xmlns:a16="http://schemas.microsoft.com/office/drawing/2014/main" id="{F592A426-6E95-2B18-AE66-2056EB9EFD11}"/>
              </a:ext>
            </a:extLst>
          </p:cNvPr>
          <p:cNvSpPr>
            <a:spLocks noGrp="1"/>
          </p:cNvSpPr>
          <p:nvPr>
            <p:ph idx="1"/>
          </p:nvPr>
        </p:nvSpPr>
        <p:spPr/>
        <p:txBody>
          <a:bodyPr/>
          <a:lstStyle/>
          <a:p>
            <a:r>
              <a:rPr lang="en-US" dirty="0"/>
              <a:t>Programs</a:t>
            </a:r>
          </a:p>
          <a:p>
            <a:r>
              <a:rPr lang="en-US" dirty="0"/>
              <a:t>Guidelines</a:t>
            </a:r>
          </a:p>
          <a:p>
            <a:r>
              <a:rPr lang="en-US" dirty="0"/>
              <a:t>Recruitment</a:t>
            </a:r>
          </a:p>
          <a:p>
            <a:r>
              <a:rPr lang="en-US" dirty="0"/>
              <a:t>Linking HPV immunization status &amp; screening results</a:t>
            </a:r>
          </a:p>
        </p:txBody>
      </p:sp>
    </p:spTree>
    <p:extLst>
      <p:ext uri="{BB962C8B-B14F-4D97-AF65-F5344CB8AC3E}">
        <p14:creationId xmlns:p14="http://schemas.microsoft.com/office/powerpoint/2010/main" val="17491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8AC884-8A62-10FB-1307-6D693060C2D4}"/>
              </a:ext>
            </a:extLst>
          </p:cNvPr>
          <p:cNvSpPr>
            <a:spLocks noGrp="1"/>
          </p:cNvSpPr>
          <p:nvPr>
            <p:ph type="sldNum" sz="quarter" idx="12"/>
          </p:nvPr>
        </p:nvSpPr>
        <p:spPr/>
        <p:txBody>
          <a:bodyPr/>
          <a:lstStyle/>
          <a:p>
            <a:fld id="{D9F2F12A-E773-6344-8602-31C2DEEE88BD}" type="slidenum">
              <a:rPr lang="en-US" smtClean="0"/>
              <a:pPr/>
              <a:t>5</a:t>
            </a:fld>
            <a:endParaRPr lang="en-US"/>
          </a:p>
        </p:txBody>
      </p:sp>
      <p:grpSp>
        <p:nvGrpSpPr>
          <p:cNvPr id="5" name="Group 4">
            <a:extLst>
              <a:ext uri="{FF2B5EF4-FFF2-40B4-BE49-F238E27FC236}">
                <a16:creationId xmlns:a16="http://schemas.microsoft.com/office/drawing/2014/main" id="{256CC2DD-7934-1B30-AA73-C231C1BB13CA}"/>
              </a:ext>
            </a:extLst>
          </p:cNvPr>
          <p:cNvGrpSpPr/>
          <p:nvPr/>
        </p:nvGrpSpPr>
        <p:grpSpPr>
          <a:xfrm>
            <a:off x="1934830" y="570906"/>
            <a:ext cx="8322340" cy="5555367"/>
            <a:chOff x="348324" y="305183"/>
            <a:chExt cx="8322340" cy="5555367"/>
          </a:xfrm>
        </p:grpSpPr>
        <p:sp>
          <p:nvSpPr>
            <p:cNvPr id="6" name="Freeform 69">
              <a:extLst>
                <a:ext uri="{FF2B5EF4-FFF2-40B4-BE49-F238E27FC236}">
                  <a16:creationId xmlns:a16="http://schemas.microsoft.com/office/drawing/2014/main" id="{E3DAABCF-7418-4F17-7211-3A7044511C8B}"/>
                </a:ext>
              </a:extLst>
            </p:cNvPr>
            <p:cNvSpPr/>
            <p:nvPr/>
          </p:nvSpPr>
          <p:spPr>
            <a:xfrm>
              <a:off x="6513729" y="4942975"/>
              <a:ext cx="203200" cy="174625"/>
            </a:xfrm>
            <a:custGeom>
              <a:avLst/>
              <a:gdLst>
                <a:gd name="connsiteX0" fmla="*/ 3175 w 203200"/>
                <a:gd name="connsiteY0" fmla="*/ 174625 h 174625"/>
                <a:gd name="connsiteX1" fmla="*/ 0 w 203200"/>
                <a:gd name="connsiteY1" fmla="*/ 3175 h 174625"/>
                <a:gd name="connsiteX2" fmla="*/ 203200 w 203200"/>
                <a:gd name="connsiteY2" fmla="*/ 0 h 174625"/>
              </a:gdLst>
              <a:ahLst/>
              <a:cxnLst>
                <a:cxn ang="0">
                  <a:pos x="connsiteX0" y="connsiteY0"/>
                </a:cxn>
                <a:cxn ang="0">
                  <a:pos x="connsiteX1" y="connsiteY1"/>
                </a:cxn>
                <a:cxn ang="0">
                  <a:pos x="connsiteX2" y="connsiteY2"/>
                </a:cxn>
              </a:cxnLst>
              <a:rect l="l" t="t" r="r" b="b"/>
              <a:pathLst>
                <a:path w="203200" h="174625">
                  <a:moveTo>
                    <a:pt x="3175" y="174625"/>
                  </a:moveTo>
                  <a:cubicBezTo>
                    <a:pt x="2117" y="117475"/>
                    <a:pt x="1058" y="60325"/>
                    <a:pt x="0" y="3175"/>
                  </a:cubicBezTo>
                  <a:lnTo>
                    <a:pt x="203200" y="0"/>
                  </a:lnTo>
                </a:path>
              </a:pathLst>
            </a:custGeom>
            <a:noFill/>
            <a:ln w="12700" cap="flat" cmpd="sng" algn="ctr">
              <a:solidFill>
                <a:sysClr val="windowText" lastClr="000000">
                  <a:lumMod val="65000"/>
                  <a:lumOff val="3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 name="Freeform 68">
              <a:extLst>
                <a:ext uri="{FF2B5EF4-FFF2-40B4-BE49-F238E27FC236}">
                  <a16:creationId xmlns:a16="http://schemas.microsoft.com/office/drawing/2014/main" id="{E8A03E40-9D5E-28D2-00BD-E9E6AEAD7A47}"/>
                </a:ext>
              </a:extLst>
            </p:cNvPr>
            <p:cNvSpPr/>
            <p:nvPr/>
          </p:nvSpPr>
          <p:spPr>
            <a:xfrm>
              <a:off x="6983629" y="4574675"/>
              <a:ext cx="704850" cy="200025"/>
            </a:xfrm>
            <a:custGeom>
              <a:avLst/>
              <a:gdLst>
                <a:gd name="connsiteX0" fmla="*/ 704850 w 704850"/>
                <a:gd name="connsiteY0" fmla="*/ 0 h 200025"/>
                <a:gd name="connsiteX1" fmla="*/ 0 w 704850"/>
                <a:gd name="connsiteY1" fmla="*/ 6350 h 200025"/>
                <a:gd name="connsiteX2" fmla="*/ 3175 w 704850"/>
                <a:gd name="connsiteY2" fmla="*/ 200025 h 200025"/>
              </a:gdLst>
              <a:ahLst/>
              <a:cxnLst>
                <a:cxn ang="0">
                  <a:pos x="connsiteX0" y="connsiteY0"/>
                </a:cxn>
                <a:cxn ang="0">
                  <a:pos x="connsiteX1" y="connsiteY1"/>
                </a:cxn>
                <a:cxn ang="0">
                  <a:pos x="connsiteX2" y="connsiteY2"/>
                </a:cxn>
              </a:cxnLst>
              <a:rect l="l" t="t" r="r" b="b"/>
              <a:pathLst>
                <a:path w="704850" h="200025">
                  <a:moveTo>
                    <a:pt x="704850" y="0"/>
                  </a:moveTo>
                  <a:lnTo>
                    <a:pt x="0" y="6350"/>
                  </a:lnTo>
                  <a:cubicBezTo>
                    <a:pt x="1058" y="70908"/>
                    <a:pt x="2117" y="135467"/>
                    <a:pt x="3175" y="200025"/>
                  </a:cubicBezTo>
                </a:path>
              </a:pathLst>
            </a:custGeom>
            <a:noFill/>
            <a:ln w="12700" cap="flat" cmpd="sng" algn="ctr">
              <a:solidFill>
                <a:sysClr val="windowText" lastClr="000000">
                  <a:lumMod val="65000"/>
                  <a:lumOff val="3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 name="Freeform 4">
              <a:extLst>
                <a:ext uri="{FF2B5EF4-FFF2-40B4-BE49-F238E27FC236}">
                  <a16:creationId xmlns:a16="http://schemas.microsoft.com/office/drawing/2014/main" id="{76285B76-331C-C7CC-0C2A-75E5DB88CFD4}"/>
                </a:ext>
              </a:extLst>
            </p:cNvPr>
            <p:cNvSpPr/>
            <p:nvPr/>
          </p:nvSpPr>
          <p:spPr>
            <a:xfrm>
              <a:off x="1299646" y="3556721"/>
              <a:ext cx="1357923" cy="1621692"/>
            </a:xfrm>
            <a:custGeom>
              <a:avLst/>
              <a:gdLst>
                <a:gd name="connsiteX0" fmla="*/ 0 w 1357923"/>
                <a:gd name="connsiteY0" fmla="*/ 0 h 1621692"/>
                <a:gd name="connsiteX1" fmla="*/ 68385 w 1357923"/>
                <a:gd name="connsiteY1" fmla="*/ 58616 h 1621692"/>
                <a:gd name="connsiteX2" fmla="*/ 68385 w 1357923"/>
                <a:gd name="connsiteY2" fmla="*/ 58616 h 1621692"/>
                <a:gd name="connsiteX3" fmla="*/ 224693 w 1357923"/>
                <a:gd name="connsiteY3" fmla="*/ 97692 h 1621692"/>
                <a:gd name="connsiteX4" fmla="*/ 263770 w 1357923"/>
                <a:gd name="connsiteY4" fmla="*/ 371231 h 1621692"/>
                <a:gd name="connsiteX5" fmla="*/ 371231 w 1357923"/>
                <a:gd name="connsiteY5" fmla="*/ 537308 h 1621692"/>
                <a:gd name="connsiteX6" fmla="*/ 293077 w 1357923"/>
                <a:gd name="connsiteY6" fmla="*/ 693616 h 1621692"/>
                <a:gd name="connsiteX7" fmla="*/ 195385 w 1357923"/>
                <a:gd name="connsiteY7" fmla="*/ 830385 h 1621692"/>
                <a:gd name="connsiteX8" fmla="*/ 263770 w 1357923"/>
                <a:gd name="connsiteY8" fmla="*/ 957385 h 1621692"/>
                <a:gd name="connsiteX9" fmla="*/ 312616 w 1357923"/>
                <a:gd name="connsiteY9" fmla="*/ 1133231 h 1621692"/>
                <a:gd name="connsiteX10" fmla="*/ 312616 w 1357923"/>
                <a:gd name="connsiteY10" fmla="*/ 1133231 h 1621692"/>
                <a:gd name="connsiteX11" fmla="*/ 224693 w 1357923"/>
                <a:gd name="connsiteY11" fmla="*/ 1191846 h 1621692"/>
                <a:gd name="connsiteX12" fmla="*/ 283308 w 1357923"/>
                <a:gd name="connsiteY12" fmla="*/ 1357923 h 1621692"/>
                <a:gd name="connsiteX13" fmla="*/ 449385 w 1357923"/>
                <a:gd name="connsiteY13" fmla="*/ 1553308 h 1621692"/>
                <a:gd name="connsiteX14" fmla="*/ 556846 w 1357923"/>
                <a:gd name="connsiteY14" fmla="*/ 1602154 h 1621692"/>
                <a:gd name="connsiteX15" fmla="*/ 635000 w 1357923"/>
                <a:gd name="connsiteY15" fmla="*/ 1543539 h 1621692"/>
                <a:gd name="connsiteX16" fmla="*/ 781539 w 1357923"/>
                <a:gd name="connsiteY16" fmla="*/ 1543539 h 1621692"/>
                <a:gd name="connsiteX17" fmla="*/ 1055077 w 1357923"/>
                <a:gd name="connsiteY17" fmla="*/ 1602154 h 1621692"/>
                <a:gd name="connsiteX18" fmla="*/ 1357923 w 1357923"/>
                <a:gd name="connsiteY18" fmla="*/ 1621692 h 1621692"/>
                <a:gd name="connsiteX19" fmla="*/ 1279770 w 1357923"/>
                <a:gd name="connsiteY19" fmla="*/ 1514231 h 1621692"/>
                <a:gd name="connsiteX20" fmla="*/ 1260231 w 1357923"/>
                <a:gd name="connsiteY20" fmla="*/ 1367692 h 1621692"/>
                <a:gd name="connsiteX21" fmla="*/ 1191846 w 1357923"/>
                <a:gd name="connsiteY21" fmla="*/ 1250462 h 1621692"/>
                <a:gd name="connsiteX22" fmla="*/ 1103923 w 1357923"/>
                <a:gd name="connsiteY22" fmla="*/ 1152769 h 1621692"/>
                <a:gd name="connsiteX23" fmla="*/ 1103923 w 1357923"/>
                <a:gd name="connsiteY23" fmla="*/ 1152769 h 1621692"/>
                <a:gd name="connsiteX24" fmla="*/ 986693 w 1357923"/>
                <a:gd name="connsiteY24" fmla="*/ 986692 h 1621692"/>
                <a:gd name="connsiteX25" fmla="*/ 1103923 w 1357923"/>
                <a:gd name="connsiteY25" fmla="*/ 478692 h 1621692"/>
                <a:gd name="connsiteX26" fmla="*/ 1133231 w 1357923"/>
                <a:gd name="connsiteY26" fmla="*/ 254000 h 1621692"/>
                <a:gd name="connsiteX27" fmla="*/ 703385 w 1357923"/>
                <a:gd name="connsiteY27" fmla="*/ 195385 h 1621692"/>
                <a:gd name="connsiteX28" fmla="*/ 400539 w 1357923"/>
                <a:gd name="connsiteY28" fmla="*/ 107462 h 1621692"/>
                <a:gd name="connsiteX29" fmla="*/ 97693 w 1357923"/>
                <a:gd name="connsiteY29" fmla="*/ 0 h 1621692"/>
                <a:gd name="connsiteX30" fmla="*/ 0 w 1357923"/>
                <a:gd name="connsiteY30" fmla="*/ 0 h 162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57923" h="1621692">
                  <a:moveTo>
                    <a:pt x="0" y="0"/>
                  </a:moveTo>
                  <a:lnTo>
                    <a:pt x="68385" y="58616"/>
                  </a:lnTo>
                  <a:lnTo>
                    <a:pt x="68385" y="58616"/>
                  </a:lnTo>
                  <a:lnTo>
                    <a:pt x="224693" y="97692"/>
                  </a:lnTo>
                  <a:lnTo>
                    <a:pt x="263770" y="371231"/>
                  </a:lnTo>
                  <a:lnTo>
                    <a:pt x="371231" y="537308"/>
                  </a:lnTo>
                  <a:lnTo>
                    <a:pt x="293077" y="693616"/>
                  </a:lnTo>
                  <a:lnTo>
                    <a:pt x="195385" y="830385"/>
                  </a:lnTo>
                  <a:lnTo>
                    <a:pt x="263770" y="957385"/>
                  </a:lnTo>
                  <a:lnTo>
                    <a:pt x="312616" y="1133231"/>
                  </a:lnTo>
                  <a:lnTo>
                    <a:pt x="312616" y="1133231"/>
                  </a:lnTo>
                  <a:lnTo>
                    <a:pt x="224693" y="1191846"/>
                  </a:lnTo>
                  <a:lnTo>
                    <a:pt x="283308" y="1357923"/>
                  </a:lnTo>
                  <a:lnTo>
                    <a:pt x="449385" y="1553308"/>
                  </a:lnTo>
                  <a:lnTo>
                    <a:pt x="556846" y="1602154"/>
                  </a:lnTo>
                  <a:lnTo>
                    <a:pt x="635000" y="1543539"/>
                  </a:lnTo>
                  <a:lnTo>
                    <a:pt x="781539" y="1543539"/>
                  </a:lnTo>
                  <a:lnTo>
                    <a:pt x="1055077" y="1602154"/>
                  </a:lnTo>
                  <a:lnTo>
                    <a:pt x="1357923" y="1621692"/>
                  </a:lnTo>
                  <a:lnTo>
                    <a:pt x="1279770" y="1514231"/>
                  </a:lnTo>
                  <a:lnTo>
                    <a:pt x="1260231" y="1367692"/>
                  </a:lnTo>
                  <a:lnTo>
                    <a:pt x="1191846" y="1250462"/>
                  </a:lnTo>
                  <a:lnTo>
                    <a:pt x="1103923" y="1152769"/>
                  </a:lnTo>
                  <a:lnTo>
                    <a:pt x="1103923" y="1152769"/>
                  </a:lnTo>
                  <a:lnTo>
                    <a:pt x="986693" y="986692"/>
                  </a:lnTo>
                  <a:lnTo>
                    <a:pt x="1103923" y="478692"/>
                  </a:lnTo>
                  <a:lnTo>
                    <a:pt x="1133231" y="254000"/>
                  </a:lnTo>
                  <a:lnTo>
                    <a:pt x="703385" y="195385"/>
                  </a:lnTo>
                  <a:lnTo>
                    <a:pt x="400539" y="107462"/>
                  </a:lnTo>
                  <a:lnTo>
                    <a:pt x="97693" y="0"/>
                  </a:lnTo>
                  <a:lnTo>
                    <a:pt x="0" y="0"/>
                  </a:lnTo>
                  <a:close/>
                </a:path>
              </a:pathLst>
            </a:custGeom>
            <a:solidFill>
              <a:srgbClr val="9BBB59"/>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Freeform 5">
              <a:extLst>
                <a:ext uri="{FF2B5EF4-FFF2-40B4-BE49-F238E27FC236}">
                  <a16:creationId xmlns:a16="http://schemas.microsoft.com/office/drawing/2014/main" id="{1F47E00C-8C38-6DF0-075E-C5BBC5BDD880}"/>
                </a:ext>
              </a:extLst>
            </p:cNvPr>
            <p:cNvSpPr/>
            <p:nvPr/>
          </p:nvSpPr>
          <p:spPr>
            <a:xfrm>
              <a:off x="2329079" y="3815850"/>
              <a:ext cx="752475" cy="1387475"/>
            </a:xfrm>
            <a:custGeom>
              <a:avLst/>
              <a:gdLst>
                <a:gd name="connsiteX0" fmla="*/ 139700 w 752475"/>
                <a:gd name="connsiteY0" fmla="*/ 0 h 1387475"/>
                <a:gd name="connsiteX1" fmla="*/ 0 w 752475"/>
                <a:gd name="connsiteY1" fmla="*/ 717550 h 1387475"/>
                <a:gd name="connsiteX2" fmla="*/ 82550 w 752475"/>
                <a:gd name="connsiteY2" fmla="*/ 873125 h 1387475"/>
                <a:gd name="connsiteX3" fmla="*/ 187325 w 752475"/>
                <a:gd name="connsiteY3" fmla="*/ 952500 h 1387475"/>
                <a:gd name="connsiteX4" fmla="*/ 263525 w 752475"/>
                <a:gd name="connsiteY4" fmla="*/ 1108075 h 1387475"/>
                <a:gd name="connsiteX5" fmla="*/ 279400 w 752475"/>
                <a:gd name="connsiteY5" fmla="*/ 1260475 h 1387475"/>
                <a:gd name="connsiteX6" fmla="*/ 346075 w 752475"/>
                <a:gd name="connsiteY6" fmla="*/ 1339850 h 1387475"/>
                <a:gd name="connsiteX7" fmla="*/ 415925 w 752475"/>
                <a:gd name="connsiteY7" fmla="*/ 1387475 h 1387475"/>
                <a:gd name="connsiteX8" fmla="*/ 628650 w 752475"/>
                <a:gd name="connsiteY8" fmla="*/ 1384300 h 1387475"/>
                <a:gd name="connsiteX9" fmla="*/ 752475 w 752475"/>
                <a:gd name="connsiteY9" fmla="*/ 57150 h 1387475"/>
                <a:gd name="connsiteX10" fmla="*/ 139700 w 752475"/>
                <a:gd name="connsiteY10" fmla="*/ 0 h 13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475" h="1387475">
                  <a:moveTo>
                    <a:pt x="139700" y="0"/>
                  </a:moveTo>
                  <a:lnTo>
                    <a:pt x="0" y="717550"/>
                  </a:lnTo>
                  <a:lnTo>
                    <a:pt x="82550" y="873125"/>
                  </a:lnTo>
                  <a:lnTo>
                    <a:pt x="187325" y="952500"/>
                  </a:lnTo>
                  <a:lnTo>
                    <a:pt x="263525" y="1108075"/>
                  </a:lnTo>
                  <a:lnTo>
                    <a:pt x="279400" y="1260475"/>
                  </a:lnTo>
                  <a:lnTo>
                    <a:pt x="346075" y="1339850"/>
                  </a:lnTo>
                  <a:lnTo>
                    <a:pt x="415925" y="1387475"/>
                  </a:lnTo>
                  <a:lnTo>
                    <a:pt x="628650" y="1384300"/>
                  </a:lnTo>
                  <a:lnTo>
                    <a:pt x="752475" y="57150"/>
                  </a:lnTo>
                  <a:lnTo>
                    <a:pt x="139700" y="0"/>
                  </a:lnTo>
                  <a:close/>
                </a:path>
              </a:pathLst>
            </a:custGeom>
            <a:solidFill>
              <a:srgbClr val="9BBB59"/>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 name="Freeform 6">
              <a:extLst>
                <a:ext uri="{FF2B5EF4-FFF2-40B4-BE49-F238E27FC236}">
                  <a16:creationId xmlns:a16="http://schemas.microsoft.com/office/drawing/2014/main" id="{E007D7FA-5AF7-2F38-73EA-B74E3C213CF3}"/>
                </a:ext>
              </a:extLst>
            </p:cNvPr>
            <p:cNvSpPr/>
            <p:nvPr/>
          </p:nvSpPr>
          <p:spPr>
            <a:xfrm>
              <a:off x="2989479" y="3873000"/>
              <a:ext cx="723900" cy="1349375"/>
            </a:xfrm>
            <a:custGeom>
              <a:avLst/>
              <a:gdLst>
                <a:gd name="connsiteX0" fmla="*/ 127000 w 723900"/>
                <a:gd name="connsiteY0" fmla="*/ 0 h 1349375"/>
                <a:gd name="connsiteX1" fmla="*/ 0 w 723900"/>
                <a:gd name="connsiteY1" fmla="*/ 1323975 h 1349375"/>
                <a:gd name="connsiteX2" fmla="*/ 34925 w 723900"/>
                <a:gd name="connsiteY2" fmla="*/ 1330325 h 1349375"/>
                <a:gd name="connsiteX3" fmla="*/ 60325 w 723900"/>
                <a:gd name="connsiteY3" fmla="*/ 1349375 h 1349375"/>
                <a:gd name="connsiteX4" fmla="*/ 644525 w 723900"/>
                <a:gd name="connsiteY4" fmla="*/ 1339850 h 1349375"/>
                <a:gd name="connsiteX5" fmla="*/ 723900 w 723900"/>
                <a:gd name="connsiteY5" fmla="*/ 1308100 h 1349375"/>
                <a:gd name="connsiteX6" fmla="*/ 609600 w 723900"/>
                <a:gd name="connsiteY6" fmla="*/ 25400 h 1349375"/>
                <a:gd name="connsiteX7" fmla="*/ 441325 w 723900"/>
                <a:gd name="connsiteY7" fmla="*/ 28575 h 1349375"/>
                <a:gd name="connsiteX8" fmla="*/ 285750 w 723900"/>
                <a:gd name="connsiteY8" fmla="*/ 25400 h 1349375"/>
                <a:gd name="connsiteX9" fmla="*/ 127000 w 723900"/>
                <a:gd name="connsiteY9" fmla="*/ 0 h 13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900" h="1349375">
                  <a:moveTo>
                    <a:pt x="127000" y="0"/>
                  </a:moveTo>
                  <a:lnTo>
                    <a:pt x="0" y="1323975"/>
                  </a:lnTo>
                  <a:lnTo>
                    <a:pt x="34925" y="1330325"/>
                  </a:lnTo>
                  <a:lnTo>
                    <a:pt x="60325" y="1349375"/>
                  </a:lnTo>
                  <a:lnTo>
                    <a:pt x="644525" y="1339850"/>
                  </a:lnTo>
                  <a:lnTo>
                    <a:pt x="723900" y="1308100"/>
                  </a:lnTo>
                  <a:lnTo>
                    <a:pt x="609600" y="25400"/>
                  </a:lnTo>
                  <a:lnTo>
                    <a:pt x="441325" y="28575"/>
                  </a:lnTo>
                  <a:lnTo>
                    <a:pt x="285750" y="25400"/>
                  </a:lnTo>
                  <a:lnTo>
                    <a:pt x="127000" y="0"/>
                  </a:lnTo>
                  <a:close/>
                </a:path>
              </a:pathLst>
            </a:custGeom>
            <a:solidFill>
              <a:srgbClr val="9BBB59"/>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Freeform 7">
              <a:extLst>
                <a:ext uri="{FF2B5EF4-FFF2-40B4-BE49-F238E27FC236}">
                  <a16:creationId xmlns:a16="http://schemas.microsoft.com/office/drawing/2014/main" id="{6984D63D-ED8A-B926-E7C5-C211E4543D53}"/>
                </a:ext>
              </a:extLst>
            </p:cNvPr>
            <p:cNvSpPr/>
            <p:nvPr/>
          </p:nvSpPr>
          <p:spPr>
            <a:xfrm>
              <a:off x="3627654" y="3844425"/>
              <a:ext cx="911225" cy="1362075"/>
            </a:xfrm>
            <a:custGeom>
              <a:avLst/>
              <a:gdLst>
                <a:gd name="connsiteX0" fmla="*/ 0 w 911225"/>
                <a:gd name="connsiteY0" fmla="*/ 50800 h 1362075"/>
                <a:gd name="connsiteX1" fmla="*/ 114300 w 911225"/>
                <a:gd name="connsiteY1" fmla="*/ 1358900 h 1362075"/>
                <a:gd name="connsiteX2" fmla="*/ 390525 w 911225"/>
                <a:gd name="connsiteY2" fmla="*/ 1346200 h 1362075"/>
                <a:gd name="connsiteX3" fmla="*/ 552450 w 911225"/>
                <a:gd name="connsiteY3" fmla="*/ 1336675 h 1362075"/>
                <a:gd name="connsiteX4" fmla="*/ 581025 w 911225"/>
                <a:gd name="connsiteY4" fmla="*/ 1362075 h 1362075"/>
                <a:gd name="connsiteX5" fmla="*/ 622300 w 911225"/>
                <a:gd name="connsiteY5" fmla="*/ 1362075 h 1362075"/>
                <a:gd name="connsiteX6" fmla="*/ 571500 w 911225"/>
                <a:gd name="connsiteY6" fmla="*/ 828675 h 1362075"/>
                <a:gd name="connsiteX7" fmla="*/ 641350 w 911225"/>
                <a:gd name="connsiteY7" fmla="*/ 749300 h 1362075"/>
                <a:gd name="connsiteX8" fmla="*/ 787400 w 911225"/>
                <a:gd name="connsiteY8" fmla="*/ 530225 h 1362075"/>
                <a:gd name="connsiteX9" fmla="*/ 911225 w 911225"/>
                <a:gd name="connsiteY9" fmla="*/ 330200 h 1362075"/>
                <a:gd name="connsiteX10" fmla="*/ 847725 w 911225"/>
                <a:gd name="connsiteY10" fmla="*/ 333375 h 1362075"/>
                <a:gd name="connsiteX11" fmla="*/ 803275 w 911225"/>
                <a:gd name="connsiteY11" fmla="*/ 304800 h 1362075"/>
                <a:gd name="connsiteX12" fmla="*/ 742950 w 911225"/>
                <a:gd name="connsiteY12" fmla="*/ 307975 h 1362075"/>
                <a:gd name="connsiteX13" fmla="*/ 682625 w 911225"/>
                <a:gd name="connsiteY13" fmla="*/ 330200 h 1362075"/>
                <a:gd name="connsiteX14" fmla="*/ 622300 w 911225"/>
                <a:gd name="connsiteY14" fmla="*/ 244475 h 1362075"/>
                <a:gd name="connsiteX15" fmla="*/ 596900 w 911225"/>
                <a:gd name="connsiteY15" fmla="*/ 133350 h 1362075"/>
                <a:gd name="connsiteX16" fmla="*/ 504825 w 911225"/>
                <a:gd name="connsiteY16" fmla="*/ 158750 h 1362075"/>
                <a:gd name="connsiteX17" fmla="*/ 479425 w 911225"/>
                <a:gd name="connsiteY17" fmla="*/ 114300 h 1362075"/>
                <a:gd name="connsiteX18" fmla="*/ 473075 w 911225"/>
                <a:gd name="connsiteY18" fmla="*/ 41275 h 1362075"/>
                <a:gd name="connsiteX19" fmla="*/ 444500 w 911225"/>
                <a:gd name="connsiteY19" fmla="*/ 0 h 1362075"/>
                <a:gd name="connsiteX20" fmla="*/ 155575 w 911225"/>
                <a:gd name="connsiteY20" fmla="*/ 44450 h 1362075"/>
                <a:gd name="connsiteX21" fmla="*/ 66675 w 911225"/>
                <a:gd name="connsiteY21" fmla="*/ 50800 h 1362075"/>
                <a:gd name="connsiteX22" fmla="*/ 0 w 911225"/>
                <a:gd name="connsiteY22" fmla="*/ 50800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1225" h="1362075">
                  <a:moveTo>
                    <a:pt x="0" y="50800"/>
                  </a:moveTo>
                  <a:lnTo>
                    <a:pt x="114300" y="1358900"/>
                  </a:lnTo>
                  <a:lnTo>
                    <a:pt x="390525" y="1346200"/>
                  </a:lnTo>
                  <a:lnTo>
                    <a:pt x="552450" y="1336675"/>
                  </a:lnTo>
                  <a:lnTo>
                    <a:pt x="581025" y="1362075"/>
                  </a:lnTo>
                  <a:lnTo>
                    <a:pt x="622300" y="1362075"/>
                  </a:lnTo>
                  <a:lnTo>
                    <a:pt x="571500" y="828675"/>
                  </a:lnTo>
                  <a:lnTo>
                    <a:pt x="641350" y="749300"/>
                  </a:lnTo>
                  <a:lnTo>
                    <a:pt x="787400" y="530225"/>
                  </a:lnTo>
                  <a:lnTo>
                    <a:pt x="911225" y="330200"/>
                  </a:lnTo>
                  <a:lnTo>
                    <a:pt x="847725" y="333375"/>
                  </a:lnTo>
                  <a:lnTo>
                    <a:pt x="803275" y="304800"/>
                  </a:lnTo>
                  <a:lnTo>
                    <a:pt x="742950" y="307975"/>
                  </a:lnTo>
                  <a:lnTo>
                    <a:pt x="682625" y="330200"/>
                  </a:lnTo>
                  <a:lnTo>
                    <a:pt x="622300" y="244475"/>
                  </a:lnTo>
                  <a:lnTo>
                    <a:pt x="596900" y="133350"/>
                  </a:lnTo>
                  <a:lnTo>
                    <a:pt x="504825" y="158750"/>
                  </a:lnTo>
                  <a:lnTo>
                    <a:pt x="479425" y="114300"/>
                  </a:lnTo>
                  <a:lnTo>
                    <a:pt x="473075" y="41275"/>
                  </a:lnTo>
                  <a:lnTo>
                    <a:pt x="444500" y="0"/>
                  </a:lnTo>
                  <a:lnTo>
                    <a:pt x="155575" y="44450"/>
                  </a:lnTo>
                  <a:lnTo>
                    <a:pt x="66675" y="50800"/>
                  </a:lnTo>
                  <a:lnTo>
                    <a:pt x="0" y="50800"/>
                  </a:lnTo>
                  <a:close/>
                </a:path>
              </a:pathLst>
            </a:custGeom>
            <a:solidFill>
              <a:srgbClr val="9BBB59"/>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2" name="Freeform 8">
              <a:extLst>
                <a:ext uri="{FF2B5EF4-FFF2-40B4-BE49-F238E27FC236}">
                  <a16:creationId xmlns:a16="http://schemas.microsoft.com/office/drawing/2014/main" id="{DEB50428-ECAA-52A3-B4B9-1F8B48D14403}"/>
                </a:ext>
              </a:extLst>
            </p:cNvPr>
            <p:cNvSpPr/>
            <p:nvPr/>
          </p:nvSpPr>
          <p:spPr>
            <a:xfrm>
              <a:off x="4224554" y="4177800"/>
              <a:ext cx="1892300" cy="1682750"/>
            </a:xfrm>
            <a:custGeom>
              <a:avLst/>
              <a:gdLst>
                <a:gd name="connsiteX0" fmla="*/ 342900 w 1892300"/>
                <a:gd name="connsiteY0" fmla="*/ 0 h 1682750"/>
                <a:gd name="connsiteX1" fmla="*/ 180975 w 1892300"/>
                <a:gd name="connsiteY1" fmla="*/ 304800 h 1682750"/>
                <a:gd name="connsiteX2" fmla="*/ 50800 w 1892300"/>
                <a:gd name="connsiteY2" fmla="*/ 469900 h 1682750"/>
                <a:gd name="connsiteX3" fmla="*/ 0 w 1892300"/>
                <a:gd name="connsiteY3" fmla="*/ 508000 h 1682750"/>
                <a:gd name="connsiteX4" fmla="*/ 57150 w 1892300"/>
                <a:gd name="connsiteY4" fmla="*/ 1044575 h 1682750"/>
                <a:gd name="connsiteX5" fmla="*/ 139700 w 1892300"/>
                <a:gd name="connsiteY5" fmla="*/ 1050925 h 1682750"/>
                <a:gd name="connsiteX6" fmla="*/ 203200 w 1892300"/>
                <a:gd name="connsiteY6" fmla="*/ 1035050 h 1682750"/>
                <a:gd name="connsiteX7" fmla="*/ 247650 w 1892300"/>
                <a:gd name="connsiteY7" fmla="*/ 1073150 h 1682750"/>
                <a:gd name="connsiteX8" fmla="*/ 301625 w 1892300"/>
                <a:gd name="connsiteY8" fmla="*/ 1092200 h 1682750"/>
                <a:gd name="connsiteX9" fmla="*/ 371475 w 1892300"/>
                <a:gd name="connsiteY9" fmla="*/ 1073150 h 1682750"/>
                <a:gd name="connsiteX10" fmla="*/ 504825 w 1892300"/>
                <a:gd name="connsiteY10" fmla="*/ 1076325 h 1682750"/>
                <a:gd name="connsiteX11" fmla="*/ 609600 w 1892300"/>
                <a:gd name="connsiteY11" fmla="*/ 923925 h 1682750"/>
                <a:gd name="connsiteX12" fmla="*/ 730250 w 1892300"/>
                <a:gd name="connsiteY12" fmla="*/ 923925 h 1682750"/>
                <a:gd name="connsiteX13" fmla="*/ 800100 w 1892300"/>
                <a:gd name="connsiteY13" fmla="*/ 984250 h 1682750"/>
                <a:gd name="connsiteX14" fmla="*/ 882650 w 1892300"/>
                <a:gd name="connsiteY14" fmla="*/ 1025525 h 1682750"/>
                <a:gd name="connsiteX15" fmla="*/ 952500 w 1892300"/>
                <a:gd name="connsiteY15" fmla="*/ 1089025 h 1682750"/>
                <a:gd name="connsiteX16" fmla="*/ 962025 w 1892300"/>
                <a:gd name="connsiteY16" fmla="*/ 1127125 h 1682750"/>
                <a:gd name="connsiteX17" fmla="*/ 1054100 w 1892300"/>
                <a:gd name="connsiteY17" fmla="*/ 1200150 h 1682750"/>
                <a:gd name="connsiteX18" fmla="*/ 1123950 w 1892300"/>
                <a:gd name="connsiteY18" fmla="*/ 1184275 h 1682750"/>
                <a:gd name="connsiteX19" fmla="*/ 1190625 w 1892300"/>
                <a:gd name="connsiteY19" fmla="*/ 1165225 h 1682750"/>
                <a:gd name="connsiteX20" fmla="*/ 1343025 w 1892300"/>
                <a:gd name="connsiteY20" fmla="*/ 1181100 h 1682750"/>
                <a:gd name="connsiteX21" fmla="*/ 1435100 w 1892300"/>
                <a:gd name="connsiteY21" fmla="*/ 1216025 h 1682750"/>
                <a:gd name="connsiteX22" fmla="*/ 1457325 w 1892300"/>
                <a:gd name="connsiteY22" fmla="*/ 1270000 h 1682750"/>
                <a:gd name="connsiteX23" fmla="*/ 1416050 w 1892300"/>
                <a:gd name="connsiteY23" fmla="*/ 1301750 h 1682750"/>
                <a:gd name="connsiteX24" fmla="*/ 1352550 w 1892300"/>
                <a:gd name="connsiteY24" fmla="*/ 1292225 h 1682750"/>
                <a:gd name="connsiteX25" fmla="*/ 1289050 w 1892300"/>
                <a:gd name="connsiteY25" fmla="*/ 1250950 h 1682750"/>
                <a:gd name="connsiteX26" fmla="*/ 1282700 w 1892300"/>
                <a:gd name="connsiteY26" fmla="*/ 1282700 h 1682750"/>
                <a:gd name="connsiteX27" fmla="*/ 1323975 w 1892300"/>
                <a:gd name="connsiteY27" fmla="*/ 1336675 h 1682750"/>
                <a:gd name="connsiteX28" fmla="*/ 1317625 w 1892300"/>
                <a:gd name="connsiteY28" fmla="*/ 1482725 h 1682750"/>
                <a:gd name="connsiteX29" fmla="*/ 1298575 w 1892300"/>
                <a:gd name="connsiteY29" fmla="*/ 1565275 h 1682750"/>
                <a:gd name="connsiteX30" fmla="*/ 1257300 w 1892300"/>
                <a:gd name="connsiteY30" fmla="*/ 1606550 h 1682750"/>
                <a:gd name="connsiteX31" fmla="*/ 1244600 w 1892300"/>
                <a:gd name="connsiteY31" fmla="*/ 1670050 h 1682750"/>
                <a:gd name="connsiteX32" fmla="*/ 1304925 w 1892300"/>
                <a:gd name="connsiteY32" fmla="*/ 1682750 h 1682750"/>
                <a:gd name="connsiteX33" fmla="*/ 1339850 w 1892300"/>
                <a:gd name="connsiteY33" fmla="*/ 1641475 h 1682750"/>
                <a:gd name="connsiteX34" fmla="*/ 1397000 w 1892300"/>
                <a:gd name="connsiteY34" fmla="*/ 1565275 h 1682750"/>
                <a:gd name="connsiteX35" fmla="*/ 1473200 w 1892300"/>
                <a:gd name="connsiteY35" fmla="*/ 1565275 h 1682750"/>
                <a:gd name="connsiteX36" fmla="*/ 1524000 w 1892300"/>
                <a:gd name="connsiteY36" fmla="*/ 1504950 h 1682750"/>
                <a:gd name="connsiteX37" fmla="*/ 1587500 w 1892300"/>
                <a:gd name="connsiteY37" fmla="*/ 1485900 h 1682750"/>
                <a:gd name="connsiteX38" fmla="*/ 1625600 w 1892300"/>
                <a:gd name="connsiteY38" fmla="*/ 1416050 h 1682750"/>
                <a:gd name="connsiteX39" fmla="*/ 1546225 w 1892300"/>
                <a:gd name="connsiteY39" fmla="*/ 1441450 h 1682750"/>
                <a:gd name="connsiteX40" fmla="*/ 1517650 w 1892300"/>
                <a:gd name="connsiteY40" fmla="*/ 1438275 h 1682750"/>
                <a:gd name="connsiteX41" fmla="*/ 1565275 w 1892300"/>
                <a:gd name="connsiteY41" fmla="*/ 1374775 h 1682750"/>
                <a:gd name="connsiteX42" fmla="*/ 1619250 w 1892300"/>
                <a:gd name="connsiteY42" fmla="*/ 1346200 h 1682750"/>
                <a:gd name="connsiteX43" fmla="*/ 1685925 w 1892300"/>
                <a:gd name="connsiteY43" fmla="*/ 1330325 h 1682750"/>
                <a:gd name="connsiteX44" fmla="*/ 1768475 w 1892300"/>
                <a:gd name="connsiteY44" fmla="*/ 1289050 h 1682750"/>
                <a:gd name="connsiteX45" fmla="*/ 1809750 w 1892300"/>
                <a:gd name="connsiteY45" fmla="*/ 1241425 h 1682750"/>
                <a:gd name="connsiteX46" fmla="*/ 1873250 w 1892300"/>
                <a:gd name="connsiteY46" fmla="*/ 1158875 h 1682750"/>
                <a:gd name="connsiteX47" fmla="*/ 1892300 w 1892300"/>
                <a:gd name="connsiteY47" fmla="*/ 1114425 h 1682750"/>
                <a:gd name="connsiteX48" fmla="*/ 1870075 w 1892300"/>
                <a:gd name="connsiteY48" fmla="*/ 1069975 h 1682750"/>
                <a:gd name="connsiteX49" fmla="*/ 1819275 w 1892300"/>
                <a:gd name="connsiteY49" fmla="*/ 1092200 h 1682750"/>
                <a:gd name="connsiteX50" fmla="*/ 1755775 w 1892300"/>
                <a:gd name="connsiteY50" fmla="*/ 1117600 h 1682750"/>
                <a:gd name="connsiteX51" fmla="*/ 1685925 w 1892300"/>
                <a:gd name="connsiteY51" fmla="*/ 1111250 h 1682750"/>
                <a:gd name="connsiteX52" fmla="*/ 1590675 w 1892300"/>
                <a:gd name="connsiteY52" fmla="*/ 1092200 h 1682750"/>
                <a:gd name="connsiteX53" fmla="*/ 1520825 w 1892300"/>
                <a:gd name="connsiteY53" fmla="*/ 1085850 h 1682750"/>
                <a:gd name="connsiteX54" fmla="*/ 1419225 w 1892300"/>
                <a:gd name="connsiteY54" fmla="*/ 1019175 h 1682750"/>
                <a:gd name="connsiteX55" fmla="*/ 1349375 w 1892300"/>
                <a:gd name="connsiteY55" fmla="*/ 917575 h 1682750"/>
                <a:gd name="connsiteX56" fmla="*/ 1282700 w 1892300"/>
                <a:gd name="connsiteY56" fmla="*/ 717550 h 1682750"/>
                <a:gd name="connsiteX57" fmla="*/ 1196975 w 1892300"/>
                <a:gd name="connsiteY57" fmla="*/ 504825 h 1682750"/>
                <a:gd name="connsiteX58" fmla="*/ 1171575 w 1892300"/>
                <a:gd name="connsiteY58" fmla="*/ 539750 h 1682750"/>
                <a:gd name="connsiteX59" fmla="*/ 1098550 w 1892300"/>
                <a:gd name="connsiteY59" fmla="*/ 495300 h 1682750"/>
                <a:gd name="connsiteX60" fmla="*/ 1019175 w 1892300"/>
                <a:gd name="connsiteY60" fmla="*/ 450850 h 1682750"/>
                <a:gd name="connsiteX61" fmla="*/ 939800 w 1892300"/>
                <a:gd name="connsiteY61" fmla="*/ 374650 h 1682750"/>
                <a:gd name="connsiteX62" fmla="*/ 901700 w 1892300"/>
                <a:gd name="connsiteY62" fmla="*/ 292100 h 1682750"/>
                <a:gd name="connsiteX63" fmla="*/ 844550 w 1892300"/>
                <a:gd name="connsiteY63" fmla="*/ 123825 h 1682750"/>
                <a:gd name="connsiteX64" fmla="*/ 704850 w 1892300"/>
                <a:gd name="connsiteY64" fmla="*/ 130175 h 1682750"/>
                <a:gd name="connsiteX65" fmla="*/ 555625 w 1892300"/>
                <a:gd name="connsiteY65" fmla="*/ 117475 h 1682750"/>
                <a:gd name="connsiteX66" fmla="*/ 466725 w 1892300"/>
                <a:gd name="connsiteY66" fmla="*/ 92075 h 1682750"/>
                <a:gd name="connsiteX67" fmla="*/ 406400 w 1892300"/>
                <a:gd name="connsiteY67" fmla="*/ 38100 h 1682750"/>
                <a:gd name="connsiteX68" fmla="*/ 342900 w 1892300"/>
                <a:gd name="connsiteY68" fmla="*/ 0 h 168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892300" h="1682750">
                  <a:moveTo>
                    <a:pt x="342900" y="0"/>
                  </a:moveTo>
                  <a:lnTo>
                    <a:pt x="180975" y="304800"/>
                  </a:lnTo>
                  <a:lnTo>
                    <a:pt x="50800" y="469900"/>
                  </a:lnTo>
                  <a:lnTo>
                    <a:pt x="0" y="508000"/>
                  </a:lnTo>
                  <a:lnTo>
                    <a:pt x="57150" y="1044575"/>
                  </a:lnTo>
                  <a:lnTo>
                    <a:pt x="139700" y="1050925"/>
                  </a:lnTo>
                  <a:lnTo>
                    <a:pt x="203200" y="1035050"/>
                  </a:lnTo>
                  <a:lnTo>
                    <a:pt x="247650" y="1073150"/>
                  </a:lnTo>
                  <a:lnTo>
                    <a:pt x="301625" y="1092200"/>
                  </a:lnTo>
                  <a:lnTo>
                    <a:pt x="371475" y="1073150"/>
                  </a:lnTo>
                  <a:lnTo>
                    <a:pt x="504825" y="1076325"/>
                  </a:lnTo>
                  <a:lnTo>
                    <a:pt x="609600" y="923925"/>
                  </a:lnTo>
                  <a:lnTo>
                    <a:pt x="730250" y="923925"/>
                  </a:lnTo>
                  <a:lnTo>
                    <a:pt x="800100" y="984250"/>
                  </a:lnTo>
                  <a:lnTo>
                    <a:pt x="882650" y="1025525"/>
                  </a:lnTo>
                  <a:lnTo>
                    <a:pt x="952500" y="1089025"/>
                  </a:lnTo>
                  <a:lnTo>
                    <a:pt x="962025" y="1127125"/>
                  </a:lnTo>
                  <a:lnTo>
                    <a:pt x="1054100" y="1200150"/>
                  </a:lnTo>
                  <a:lnTo>
                    <a:pt x="1123950" y="1184275"/>
                  </a:lnTo>
                  <a:lnTo>
                    <a:pt x="1190625" y="1165225"/>
                  </a:lnTo>
                  <a:lnTo>
                    <a:pt x="1343025" y="1181100"/>
                  </a:lnTo>
                  <a:lnTo>
                    <a:pt x="1435100" y="1216025"/>
                  </a:lnTo>
                  <a:lnTo>
                    <a:pt x="1457325" y="1270000"/>
                  </a:lnTo>
                  <a:lnTo>
                    <a:pt x="1416050" y="1301750"/>
                  </a:lnTo>
                  <a:lnTo>
                    <a:pt x="1352550" y="1292225"/>
                  </a:lnTo>
                  <a:lnTo>
                    <a:pt x="1289050" y="1250950"/>
                  </a:lnTo>
                  <a:lnTo>
                    <a:pt x="1282700" y="1282700"/>
                  </a:lnTo>
                  <a:lnTo>
                    <a:pt x="1323975" y="1336675"/>
                  </a:lnTo>
                  <a:lnTo>
                    <a:pt x="1317625" y="1482725"/>
                  </a:lnTo>
                  <a:lnTo>
                    <a:pt x="1298575" y="1565275"/>
                  </a:lnTo>
                  <a:lnTo>
                    <a:pt x="1257300" y="1606550"/>
                  </a:lnTo>
                  <a:lnTo>
                    <a:pt x="1244600" y="1670050"/>
                  </a:lnTo>
                  <a:lnTo>
                    <a:pt x="1304925" y="1682750"/>
                  </a:lnTo>
                  <a:lnTo>
                    <a:pt x="1339850" y="1641475"/>
                  </a:lnTo>
                  <a:lnTo>
                    <a:pt x="1397000" y="1565275"/>
                  </a:lnTo>
                  <a:lnTo>
                    <a:pt x="1473200" y="1565275"/>
                  </a:lnTo>
                  <a:lnTo>
                    <a:pt x="1524000" y="1504950"/>
                  </a:lnTo>
                  <a:lnTo>
                    <a:pt x="1587500" y="1485900"/>
                  </a:lnTo>
                  <a:lnTo>
                    <a:pt x="1625600" y="1416050"/>
                  </a:lnTo>
                  <a:lnTo>
                    <a:pt x="1546225" y="1441450"/>
                  </a:lnTo>
                  <a:lnTo>
                    <a:pt x="1517650" y="1438275"/>
                  </a:lnTo>
                  <a:lnTo>
                    <a:pt x="1565275" y="1374775"/>
                  </a:lnTo>
                  <a:lnTo>
                    <a:pt x="1619250" y="1346200"/>
                  </a:lnTo>
                  <a:lnTo>
                    <a:pt x="1685925" y="1330325"/>
                  </a:lnTo>
                  <a:lnTo>
                    <a:pt x="1768475" y="1289050"/>
                  </a:lnTo>
                  <a:lnTo>
                    <a:pt x="1809750" y="1241425"/>
                  </a:lnTo>
                  <a:lnTo>
                    <a:pt x="1873250" y="1158875"/>
                  </a:lnTo>
                  <a:lnTo>
                    <a:pt x="1892300" y="1114425"/>
                  </a:lnTo>
                  <a:lnTo>
                    <a:pt x="1870075" y="1069975"/>
                  </a:lnTo>
                  <a:lnTo>
                    <a:pt x="1819275" y="1092200"/>
                  </a:lnTo>
                  <a:lnTo>
                    <a:pt x="1755775" y="1117600"/>
                  </a:lnTo>
                  <a:lnTo>
                    <a:pt x="1685925" y="1111250"/>
                  </a:lnTo>
                  <a:lnTo>
                    <a:pt x="1590675" y="1092200"/>
                  </a:lnTo>
                  <a:lnTo>
                    <a:pt x="1520825" y="1085850"/>
                  </a:lnTo>
                  <a:lnTo>
                    <a:pt x="1419225" y="1019175"/>
                  </a:lnTo>
                  <a:lnTo>
                    <a:pt x="1349375" y="917575"/>
                  </a:lnTo>
                  <a:lnTo>
                    <a:pt x="1282700" y="717550"/>
                  </a:lnTo>
                  <a:lnTo>
                    <a:pt x="1196975" y="504825"/>
                  </a:lnTo>
                  <a:lnTo>
                    <a:pt x="1171575" y="539750"/>
                  </a:lnTo>
                  <a:lnTo>
                    <a:pt x="1098550" y="495300"/>
                  </a:lnTo>
                  <a:lnTo>
                    <a:pt x="1019175" y="450850"/>
                  </a:lnTo>
                  <a:lnTo>
                    <a:pt x="939800" y="374650"/>
                  </a:lnTo>
                  <a:lnTo>
                    <a:pt x="901700" y="292100"/>
                  </a:lnTo>
                  <a:lnTo>
                    <a:pt x="844550" y="123825"/>
                  </a:lnTo>
                  <a:lnTo>
                    <a:pt x="704850" y="130175"/>
                  </a:lnTo>
                  <a:lnTo>
                    <a:pt x="555625" y="117475"/>
                  </a:lnTo>
                  <a:lnTo>
                    <a:pt x="466725" y="92075"/>
                  </a:lnTo>
                  <a:lnTo>
                    <a:pt x="406400" y="38100"/>
                  </a:lnTo>
                  <a:lnTo>
                    <a:pt x="342900" y="0"/>
                  </a:lnTo>
                  <a:close/>
                </a:path>
              </a:pathLst>
            </a:custGeom>
            <a:solidFill>
              <a:srgbClr val="9BBB59"/>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Freeform 10">
              <a:extLst>
                <a:ext uri="{FF2B5EF4-FFF2-40B4-BE49-F238E27FC236}">
                  <a16:creationId xmlns:a16="http://schemas.microsoft.com/office/drawing/2014/main" id="{2650827D-D1DE-761B-265D-10C1D3CE476E}"/>
                </a:ext>
              </a:extLst>
            </p:cNvPr>
            <p:cNvSpPr/>
            <p:nvPr/>
          </p:nvSpPr>
          <p:spPr>
            <a:xfrm>
              <a:off x="4996079" y="3345950"/>
              <a:ext cx="2066925" cy="1914525"/>
            </a:xfrm>
            <a:custGeom>
              <a:avLst/>
              <a:gdLst>
                <a:gd name="connsiteX0" fmla="*/ 266700 w 2066925"/>
                <a:gd name="connsiteY0" fmla="*/ 990600 h 1914525"/>
                <a:gd name="connsiteX1" fmla="*/ 346075 w 2066925"/>
                <a:gd name="connsiteY1" fmla="*/ 1050925 h 1914525"/>
                <a:gd name="connsiteX2" fmla="*/ 425450 w 2066925"/>
                <a:gd name="connsiteY2" fmla="*/ 1181100 h 1914525"/>
                <a:gd name="connsiteX3" fmla="*/ 466725 w 2066925"/>
                <a:gd name="connsiteY3" fmla="*/ 1260475 h 1914525"/>
                <a:gd name="connsiteX4" fmla="*/ 450850 w 2066925"/>
                <a:gd name="connsiteY4" fmla="*/ 1327150 h 1914525"/>
                <a:gd name="connsiteX5" fmla="*/ 523875 w 2066925"/>
                <a:gd name="connsiteY5" fmla="*/ 1489075 h 1914525"/>
                <a:gd name="connsiteX6" fmla="*/ 581025 w 2066925"/>
                <a:gd name="connsiteY6" fmla="*/ 1670050 h 1914525"/>
                <a:gd name="connsiteX7" fmla="*/ 638175 w 2066925"/>
                <a:gd name="connsiteY7" fmla="*/ 1790700 h 1914525"/>
                <a:gd name="connsiteX8" fmla="*/ 739775 w 2066925"/>
                <a:gd name="connsiteY8" fmla="*/ 1876425 h 1914525"/>
                <a:gd name="connsiteX9" fmla="*/ 869950 w 2066925"/>
                <a:gd name="connsiteY9" fmla="*/ 1908175 h 1914525"/>
                <a:gd name="connsiteX10" fmla="*/ 996950 w 2066925"/>
                <a:gd name="connsiteY10" fmla="*/ 1914525 h 1914525"/>
                <a:gd name="connsiteX11" fmla="*/ 1079500 w 2066925"/>
                <a:gd name="connsiteY11" fmla="*/ 1873250 h 1914525"/>
                <a:gd name="connsiteX12" fmla="*/ 1133475 w 2066925"/>
                <a:gd name="connsiteY12" fmla="*/ 1857375 h 1914525"/>
                <a:gd name="connsiteX13" fmla="*/ 1158875 w 2066925"/>
                <a:gd name="connsiteY13" fmla="*/ 1908175 h 1914525"/>
                <a:gd name="connsiteX14" fmla="*/ 1212850 w 2066925"/>
                <a:gd name="connsiteY14" fmla="*/ 1876425 h 1914525"/>
                <a:gd name="connsiteX15" fmla="*/ 1336675 w 2066925"/>
                <a:gd name="connsiteY15" fmla="*/ 1841500 h 1914525"/>
                <a:gd name="connsiteX16" fmla="*/ 1431925 w 2066925"/>
                <a:gd name="connsiteY16" fmla="*/ 1752600 h 1914525"/>
                <a:gd name="connsiteX17" fmla="*/ 1444625 w 2066925"/>
                <a:gd name="connsiteY17" fmla="*/ 1676400 h 1914525"/>
                <a:gd name="connsiteX18" fmla="*/ 1441450 w 2066925"/>
                <a:gd name="connsiteY18" fmla="*/ 1536700 h 1914525"/>
                <a:gd name="connsiteX19" fmla="*/ 1495425 w 2066925"/>
                <a:gd name="connsiteY19" fmla="*/ 1485900 h 1914525"/>
                <a:gd name="connsiteX20" fmla="*/ 1501775 w 2066925"/>
                <a:gd name="connsiteY20" fmla="*/ 1419225 h 1914525"/>
                <a:gd name="connsiteX21" fmla="*/ 1597025 w 2066925"/>
                <a:gd name="connsiteY21" fmla="*/ 1346200 h 1914525"/>
                <a:gd name="connsiteX22" fmla="*/ 1698625 w 2066925"/>
                <a:gd name="connsiteY22" fmla="*/ 1336675 h 1914525"/>
                <a:gd name="connsiteX23" fmla="*/ 1749425 w 2066925"/>
                <a:gd name="connsiteY23" fmla="*/ 1304925 h 1914525"/>
                <a:gd name="connsiteX24" fmla="*/ 1781175 w 2066925"/>
                <a:gd name="connsiteY24" fmla="*/ 1247775 h 1914525"/>
                <a:gd name="connsiteX25" fmla="*/ 1765300 w 2066925"/>
                <a:gd name="connsiteY25" fmla="*/ 1196975 h 1914525"/>
                <a:gd name="connsiteX26" fmla="*/ 1692275 w 2066925"/>
                <a:gd name="connsiteY26" fmla="*/ 1187450 h 1914525"/>
                <a:gd name="connsiteX27" fmla="*/ 1609725 w 2066925"/>
                <a:gd name="connsiteY27" fmla="*/ 1206500 h 1914525"/>
                <a:gd name="connsiteX28" fmla="*/ 1546225 w 2066925"/>
                <a:gd name="connsiteY28" fmla="*/ 1241425 h 1914525"/>
                <a:gd name="connsiteX29" fmla="*/ 1470025 w 2066925"/>
                <a:gd name="connsiteY29" fmla="*/ 1339850 h 1914525"/>
                <a:gd name="connsiteX30" fmla="*/ 1431925 w 2066925"/>
                <a:gd name="connsiteY30" fmla="*/ 1390650 h 1914525"/>
                <a:gd name="connsiteX31" fmla="*/ 1406525 w 2066925"/>
                <a:gd name="connsiteY31" fmla="*/ 1454150 h 1914525"/>
                <a:gd name="connsiteX32" fmla="*/ 1384300 w 2066925"/>
                <a:gd name="connsiteY32" fmla="*/ 1387475 h 1914525"/>
                <a:gd name="connsiteX33" fmla="*/ 1412875 w 2066925"/>
                <a:gd name="connsiteY33" fmla="*/ 1317625 h 1914525"/>
                <a:gd name="connsiteX34" fmla="*/ 1482725 w 2066925"/>
                <a:gd name="connsiteY34" fmla="*/ 1254125 h 1914525"/>
                <a:gd name="connsiteX35" fmla="*/ 1476375 w 2066925"/>
                <a:gd name="connsiteY35" fmla="*/ 1165225 h 1914525"/>
                <a:gd name="connsiteX36" fmla="*/ 1539875 w 2066925"/>
                <a:gd name="connsiteY36" fmla="*/ 1101725 h 1914525"/>
                <a:gd name="connsiteX37" fmla="*/ 1685925 w 2066925"/>
                <a:gd name="connsiteY37" fmla="*/ 1047750 h 1914525"/>
                <a:gd name="connsiteX38" fmla="*/ 1898650 w 2066925"/>
                <a:gd name="connsiteY38" fmla="*/ 958850 h 1914525"/>
                <a:gd name="connsiteX39" fmla="*/ 1968500 w 2066925"/>
                <a:gd name="connsiteY39" fmla="*/ 869950 h 1914525"/>
                <a:gd name="connsiteX40" fmla="*/ 1971675 w 2066925"/>
                <a:gd name="connsiteY40" fmla="*/ 784225 h 1914525"/>
                <a:gd name="connsiteX41" fmla="*/ 2006600 w 2066925"/>
                <a:gd name="connsiteY41" fmla="*/ 755650 h 1914525"/>
                <a:gd name="connsiteX42" fmla="*/ 2047875 w 2066925"/>
                <a:gd name="connsiteY42" fmla="*/ 720725 h 1914525"/>
                <a:gd name="connsiteX43" fmla="*/ 2066925 w 2066925"/>
                <a:gd name="connsiteY43" fmla="*/ 698500 h 1914525"/>
                <a:gd name="connsiteX44" fmla="*/ 1993900 w 2066925"/>
                <a:gd name="connsiteY44" fmla="*/ 704850 h 1914525"/>
                <a:gd name="connsiteX45" fmla="*/ 1927225 w 2066925"/>
                <a:gd name="connsiteY45" fmla="*/ 742950 h 1914525"/>
                <a:gd name="connsiteX46" fmla="*/ 1708150 w 2066925"/>
                <a:gd name="connsiteY46" fmla="*/ 841375 h 1914525"/>
                <a:gd name="connsiteX47" fmla="*/ 1625600 w 2066925"/>
                <a:gd name="connsiteY47" fmla="*/ 879475 h 1914525"/>
                <a:gd name="connsiteX48" fmla="*/ 1577975 w 2066925"/>
                <a:gd name="connsiteY48" fmla="*/ 879475 h 1914525"/>
                <a:gd name="connsiteX49" fmla="*/ 1520825 w 2066925"/>
                <a:gd name="connsiteY49" fmla="*/ 854075 h 1914525"/>
                <a:gd name="connsiteX50" fmla="*/ 1530350 w 2066925"/>
                <a:gd name="connsiteY50" fmla="*/ 965200 h 1914525"/>
                <a:gd name="connsiteX51" fmla="*/ 1460500 w 2066925"/>
                <a:gd name="connsiteY51" fmla="*/ 927100 h 1914525"/>
                <a:gd name="connsiteX52" fmla="*/ 1416050 w 2066925"/>
                <a:gd name="connsiteY52" fmla="*/ 952500 h 1914525"/>
                <a:gd name="connsiteX53" fmla="*/ 1343025 w 2066925"/>
                <a:gd name="connsiteY53" fmla="*/ 949325 h 1914525"/>
                <a:gd name="connsiteX54" fmla="*/ 1311275 w 2066925"/>
                <a:gd name="connsiteY54" fmla="*/ 892175 h 1914525"/>
                <a:gd name="connsiteX55" fmla="*/ 1254125 w 2066925"/>
                <a:gd name="connsiteY55" fmla="*/ 844550 h 1914525"/>
                <a:gd name="connsiteX56" fmla="*/ 1190625 w 2066925"/>
                <a:gd name="connsiteY56" fmla="*/ 793750 h 1914525"/>
                <a:gd name="connsiteX57" fmla="*/ 1136650 w 2066925"/>
                <a:gd name="connsiteY57" fmla="*/ 730250 h 1914525"/>
                <a:gd name="connsiteX58" fmla="*/ 1117600 w 2066925"/>
                <a:gd name="connsiteY58" fmla="*/ 635000 h 1914525"/>
                <a:gd name="connsiteX59" fmla="*/ 1139825 w 2066925"/>
                <a:gd name="connsiteY59" fmla="*/ 577850 h 1914525"/>
                <a:gd name="connsiteX60" fmla="*/ 1222375 w 2066925"/>
                <a:gd name="connsiteY60" fmla="*/ 622300 h 1914525"/>
                <a:gd name="connsiteX61" fmla="*/ 1289050 w 2066925"/>
                <a:gd name="connsiteY61" fmla="*/ 600075 h 1914525"/>
                <a:gd name="connsiteX62" fmla="*/ 1349375 w 2066925"/>
                <a:gd name="connsiteY62" fmla="*/ 587375 h 1914525"/>
                <a:gd name="connsiteX63" fmla="*/ 1349375 w 2066925"/>
                <a:gd name="connsiteY63" fmla="*/ 498475 h 1914525"/>
                <a:gd name="connsiteX64" fmla="*/ 1273175 w 2066925"/>
                <a:gd name="connsiteY64" fmla="*/ 482600 h 1914525"/>
                <a:gd name="connsiteX65" fmla="*/ 1203325 w 2066925"/>
                <a:gd name="connsiteY65" fmla="*/ 434975 h 1914525"/>
                <a:gd name="connsiteX66" fmla="*/ 1190625 w 2066925"/>
                <a:gd name="connsiteY66" fmla="*/ 342900 h 1914525"/>
                <a:gd name="connsiteX67" fmla="*/ 1111250 w 2066925"/>
                <a:gd name="connsiteY67" fmla="*/ 304800 h 1914525"/>
                <a:gd name="connsiteX68" fmla="*/ 1047750 w 2066925"/>
                <a:gd name="connsiteY68" fmla="*/ 247650 h 1914525"/>
                <a:gd name="connsiteX69" fmla="*/ 971550 w 2066925"/>
                <a:gd name="connsiteY69" fmla="*/ 158750 h 1914525"/>
                <a:gd name="connsiteX70" fmla="*/ 930275 w 2066925"/>
                <a:gd name="connsiteY70" fmla="*/ 47625 h 1914525"/>
                <a:gd name="connsiteX71" fmla="*/ 892175 w 2066925"/>
                <a:gd name="connsiteY71" fmla="*/ 3175 h 1914525"/>
                <a:gd name="connsiteX72" fmla="*/ 904875 w 2066925"/>
                <a:gd name="connsiteY72" fmla="*/ 165100 h 1914525"/>
                <a:gd name="connsiteX73" fmla="*/ 911225 w 2066925"/>
                <a:gd name="connsiteY73" fmla="*/ 273050 h 1914525"/>
                <a:gd name="connsiteX74" fmla="*/ 869950 w 2066925"/>
                <a:gd name="connsiteY74" fmla="*/ 314325 h 1914525"/>
                <a:gd name="connsiteX75" fmla="*/ 787400 w 2066925"/>
                <a:gd name="connsiteY75" fmla="*/ 304800 h 1914525"/>
                <a:gd name="connsiteX76" fmla="*/ 727075 w 2066925"/>
                <a:gd name="connsiteY76" fmla="*/ 279400 h 1914525"/>
                <a:gd name="connsiteX77" fmla="*/ 644525 w 2066925"/>
                <a:gd name="connsiteY77" fmla="*/ 241300 h 1914525"/>
                <a:gd name="connsiteX78" fmla="*/ 647700 w 2066925"/>
                <a:gd name="connsiteY78" fmla="*/ 200025 h 1914525"/>
                <a:gd name="connsiteX79" fmla="*/ 609600 w 2066925"/>
                <a:gd name="connsiteY79" fmla="*/ 152400 h 1914525"/>
                <a:gd name="connsiteX80" fmla="*/ 587375 w 2066925"/>
                <a:gd name="connsiteY80" fmla="*/ 79375 h 1914525"/>
                <a:gd name="connsiteX81" fmla="*/ 536575 w 2066925"/>
                <a:gd name="connsiteY81" fmla="*/ 66675 h 1914525"/>
                <a:gd name="connsiteX82" fmla="*/ 492125 w 2066925"/>
                <a:gd name="connsiteY82" fmla="*/ 73025 h 1914525"/>
                <a:gd name="connsiteX83" fmla="*/ 403225 w 2066925"/>
                <a:gd name="connsiteY83" fmla="*/ 25400 h 1914525"/>
                <a:gd name="connsiteX84" fmla="*/ 250825 w 2066925"/>
                <a:gd name="connsiteY84" fmla="*/ 0 h 1914525"/>
                <a:gd name="connsiteX85" fmla="*/ 190500 w 2066925"/>
                <a:gd name="connsiteY85" fmla="*/ 19050 h 1914525"/>
                <a:gd name="connsiteX86" fmla="*/ 44450 w 2066925"/>
                <a:gd name="connsiteY86" fmla="*/ 19050 h 1914525"/>
                <a:gd name="connsiteX87" fmla="*/ 0 w 2066925"/>
                <a:gd name="connsiteY87" fmla="*/ 79375 h 1914525"/>
                <a:gd name="connsiteX88" fmla="*/ 47625 w 2066925"/>
                <a:gd name="connsiteY88" fmla="*/ 123825 h 1914525"/>
                <a:gd name="connsiteX89" fmla="*/ 66675 w 2066925"/>
                <a:gd name="connsiteY89" fmla="*/ 269875 h 1914525"/>
                <a:gd name="connsiteX90" fmla="*/ 123825 w 2066925"/>
                <a:gd name="connsiteY90" fmla="*/ 288925 h 1914525"/>
                <a:gd name="connsiteX91" fmla="*/ 171450 w 2066925"/>
                <a:gd name="connsiteY91" fmla="*/ 361950 h 1914525"/>
                <a:gd name="connsiteX92" fmla="*/ 152400 w 2066925"/>
                <a:gd name="connsiteY92" fmla="*/ 431800 h 1914525"/>
                <a:gd name="connsiteX93" fmla="*/ 133350 w 2066925"/>
                <a:gd name="connsiteY93" fmla="*/ 498475 h 1914525"/>
                <a:gd name="connsiteX94" fmla="*/ 273050 w 2066925"/>
                <a:gd name="connsiteY94" fmla="*/ 555625 h 1914525"/>
                <a:gd name="connsiteX95" fmla="*/ 361950 w 2066925"/>
                <a:gd name="connsiteY95" fmla="*/ 628650 h 1914525"/>
                <a:gd name="connsiteX96" fmla="*/ 406400 w 2066925"/>
                <a:gd name="connsiteY96" fmla="*/ 733425 h 1914525"/>
                <a:gd name="connsiteX97" fmla="*/ 390525 w 2066925"/>
                <a:gd name="connsiteY97" fmla="*/ 828675 h 1914525"/>
                <a:gd name="connsiteX98" fmla="*/ 323850 w 2066925"/>
                <a:gd name="connsiteY98" fmla="*/ 917575 h 1914525"/>
                <a:gd name="connsiteX99" fmla="*/ 266700 w 2066925"/>
                <a:gd name="connsiteY99" fmla="*/ 990600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066925" h="1914525">
                  <a:moveTo>
                    <a:pt x="266700" y="990600"/>
                  </a:moveTo>
                  <a:lnTo>
                    <a:pt x="346075" y="1050925"/>
                  </a:lnTo>
                  <a:lnTo>
                    <a:pt x="425450" y="1181100"/>
                  </a:lnTo>
                  <a:lnTo>
                    <a:pt x="466725" y="1260475"/>
                  </a:lnTo>
                  <a:lnTo>
                    <a:pt x="450850" y="1327150"/>
                  </a:lnTo>
                  <a:lnTo>
                    <a:pt x="523875" y="1489075"/>
                  </a:lnTo>
                  <a:lnTo>
                    <a:pt x="581025" y="1670050"/>
                  </a:lnTo>
                  <a:lnTo>
                    <a:pt x="638175" y="1790700"/>
                  </a:lnTo>
                  <a:lnTo>
                    <a:pt x="739775" y="1876425"/>
                  </a:lnTo>
                  <a:lnTo>
                    <a:pt x="869950" y="1908175"/>
                  </a:lnTo>
                  <a:lnTo>
                    <a:pt x="996950" y="1914525"/>
                  </a:lnTo>
                  <a:lnTo>
                    <a:pt x="1079500" y="1873250"/>
                  </a:lnTo>
                  <a:lnTo>
                    <a:pt x="1133475" y="1857375"/>
                  </a:lnTo>
                  <a:lnTo>
                    <a:pt x="1158875" y="1908175"/>
                  </a:lnTo>
                  <a:lnTo>
                    <a:pt x="1212850" y="1876425"/>
                  </a:lnTo>
                  <a:lnTo>
                    <a:pt x="1336675" y="1841500"/>
                  </a:lnTo>
                  <a:lnTo>
                    <a:pt x="1431925" y="1752600"/>
                  </a:lnTo>
                  <a:lnTo>
                    <a:pt x="1444625" y="1676400"/>
                  </a:lnTo>
                  <a:cubicBezTo>
                    <a:pt x="1443567" y="1629833"/>
                    <a:pt x="1442508" y="1583267"/>
                    <a:pt x="1441450" y="1536700"/>
                  </a:cubicBezTo>
                  <a:lnTo>
                    <a:pt x="1495425" y="1485900"/>
                  </a:lnTo>
                  <a:lnTo>
                    <a:pt x="1501775" y="1419225"/>
                  </a:lnTo>
                  <a:lnTo>
                    <a:pt x="1597025" y="1346200"/>
                  </a:lnTo>
                  <a:lnTo>
                    <a:pt x="1698625" y="1336675"/>
                  </a:lnTo>
                  <a:lnTo>
                    <a:pt x="1749425" y="1304925"/>
                  </a:lnTo>
                  <a:lnTo>
                    <a:pt x="1781175" y="1247775"/>
                  </a:lnTo>
                  <a:lnTo>
                    <a:pt x="1765300" y="1196975"/>
                  </a:lnTo>
                  <a:lnTo>
                    <a:pt x="1692275" y="1187450"/>
                  </a:lnTo>
                  <a:lnTo>
                    <a:pt x="1609725" y="1206500"/>
                  </a:lnTo>
                  <a:lnTo>
                    <a:pt x="1546225" y="1241425"/>
                  </a:lnTo>
                  <a:lnTo>
                    <a:pt x="1470025" y="1339850"/>
                  </a:lnTo>
                  <a:lnTo>
                    <a:pt x="1431925" y="1390650"/>
                  </a:lnTo>
                  <a:lnTo>
                    <a:pt x="1406525" y="1454150"/>
                  </a:lnTo>
                  <a:lnTo>
                    <a:pt x="1384300" y="1387475"/>
                  </a:lnTo>
                  <a:lnTo>
                    <a:pt x="1412875" y="1317625"/>
                  </a:lnTo>
                  <a:lnTo>
                    <a:pt x="1482725" y="1254125"/>
                  </a:lnTo>
                  <a:lnTo>
                    <a:pt x="1476375" y="1165225"/>
                  </a:lnTo>
                  <a:lnTo>
                    <a:pt x="1539875" y="1101725"/>
                  </a:lnTo>
                  <a:lnTo>
                    <a:pt x="1685925" y="1047750"/>
                  </a:lnTo>
                  <a:lnTo>
                    <a:pt x="1898650" y="958850"/>
                  </a:lnTo>
                  <a:lnTo>
                    <a:pt x="1968500" y="869950"/>
                  </a:lnTo>
                  <a:lnTo>
                    <a:pt x="1971675" y="784225"/>
                  </a:lnTo>
                  <a:lnTo>
                    <a:pt x="2006600" y="755650"/>
                  </a:lnTo>
                  <a:lnTo>
                    <a:pt x="2047875" y="720725"/>
                  </a:lnTo>
                  <a:lnTo>
                    <a:pt x="2066925" y="698500"/>
                  </a:lnTo>
                  <a:lnTo>
                    <a:pt x="1993900" y="704850"/>
                  </a:lnTo>
                  <a:lnTo>
                    <a:pt x="1927225" y="742950"/>
                  </a:lnTo>
                  <a:lnTo>
                    <a:pt x="1708150" y="841375"/>
                  </a:lnTo>
                  <a:lnTo>
                    <a:pt x="1625600" y="879475"/>
                  </a:lnTo>
                  <a:lnTo>
                    <a:pt x="1577975" y="879475"/>
                  </a:lnTo>
                  <a:lnTo>
                    <a:pt x="1520825" y="854075"/>
                  </a:lnTo>
                  <a:lnTo>
                    <a:pt x="1530350" y="965200"/>
                  </a:lnTo>
                  <a:lnTo>
                    <a:pt x="1460500" y="927100"/>
                  </a:lnTo>
                  <a:lnTo>
                    <a:pt x="1416050" y="952500"/>
                  </a:lnTo>
                  <a:lnTo>
                    <a:pt x="1343025" y="949325"/>
                  </a:lnTo>
                  <a:lnTo>
                    <a:pt x="1311275" y="892175"/>
                  </a:lnTo>
                  <a:lnTo>
                    <a:pt x="1254125" y="844550"/>
                  </a:lnTo>
                  <a:lnTo>
                    <a:pt x="1190625" y="793750"/>
                  </a:lnTo>
                  <a:lnTo>
                    <a:pt x="1136650" y="730250"/>
                  </a:lnTo>
                  <a:lnTo>
                    <a:pt x="1117600" y="635000"/>
                  </a:lnTo>
                  <a:lnTo>
                    <a:pt x="1139825" y="577850"/>
                  </a:lnTo>
                  <a:lnTo>
                    <a:pt x="1222375" y="622300"/>
                  </a:lnTo>
                  <a:lnTo>
                    <a:pt x="1289050" y="600075"/>
                  </a:lnTo>
                  <a:lnTo>
                    <a:pt x="1349375" y="587375"/>
                  </a:lnTo>
                  <a:lnTo>
                    <a:pt x="1349375" y="498475"/>
                  </a:lnTo>
                  <a:lnTo>
                    <a:pt x="1273175" y="482600"/>
                  </a:lnTo>
                  <a:lnTo>
                    <a:pt x="1203325" y="434975"/>
                  </a:lnTo>
                  <a:lnTo>
                    <a:pt x="1190625" y="342900"/>
                  </a:lnTo>
                  <a:lnTo>
                    <a:pt x="1111250" y="304800"/>
                  </a:lnTo>
                  <a:lnTo>
                    <a:pt x="1047750" y="247650"/>
                  </a:lnTo>
                  <a:lnTo>
                    <a:pt x="971550" y="158750"/>
                  </a:lnTo>
                  <a:lnTo>
                    <a:pt x="930275" y="47625"/>
                  </a:lnTo>
                  <a:lnTo>
                    <a:pt x="892175" y="3175"/>
                  </a:lnTo>
                  <a:lnTo>
                    <a:pt x="904875" y="165100"/>
                  </a:lnTo>
                  <a:lnTo>
                    <a:pt x="911225" y="273050"/>
                  </a:lnTo>
                  <a:lnTo>
                    <a:pt x="869950" y="314325"/>
                  </a:lnTo>
                  <a:lnTo>
                    <a:pt x="787400" y="304800"/>
                  </a:lnTo>
                  <a:lnTo>
                    <a:pt x="727075" y="279400"/>
                  </a:lnTo>
                  <a:lnTo>
                    <a:pt x="644525" y="241300"/>
                  </a:lnTo>
                  <a:lnTo>
                    <a:pt x="647700" y="200025"/>
                  </a:lnTo>
                  <a:lnTo>
                    <a:pt x="609600" y="152400"/>
                  </a:lnTo>
                  <a:lnTo>
                    <a:pt x="587375" y="79375"/>
                  </a:lnTo>
                  <a:lnTo>
                    <a:pt x="536575" y="66675"/>
                  </a:lnTo>
                  <a:lnTo>
                    <a:pt x="492125" y="73025"/>
                  </a:lnTo>
                  <a:lnTo>
                    <a:pt x="403225" y="25400"/>
                  </a:lnTo>
                  <a:lnTo>
                    <a:pt x="250825" y="0"/>
                  </a:lnTo>
                  <a:lnTo>
                    <a:pt x="190500" y="19050"/>
                  </a:lnTo>
                  <a:lnTo>
                    <a:pt x="44450" y="19050"/>
                  </a:lnTo>
                  <a:lnTo>
                    <a:pt x="0" y="79375"/>
                  </a:lnTo>
                  <a:lnTo>
                    <a:pt x="47625" y="123825"/>
                  </a:lnTo>
                  <a:lnTo>
                    <a:pt x="66675" y="269875"/>
                  </a:lnTo>
                  <a:lnTo>
                    <a:pt x="123825" y="288925"/>
                  </a:lnTo>
                  <a:lnTo>
                    <a:pt x="171450" y="361950"/>
                  </a:lnTo>
                  <a:lnTo>
                    <a:pt x="152400" y="431800"/>
                  </a:lnTo>
                  <a:lnTo>
                    <a:pt x="133350" y="498475"/>
                  </a:lnTo>
                  <a:lnTo>
                    <a:pt x="273050" y="555625"/>
                  </a:lnTo>
                  <a:lnTo>
                    <a:pt x="361950" y="628650"/>
                  </a:lnTo>
                  <a:lnTo>
                    <a:pt x="406400" y="733425"/>
                  </a:lnTo>
                  <a:lnTo>
                    <a:pt x="390525" y="828675"/>
                  </a:lnTo>
                  <a:lnTo>
                    <a:pt x="323850" y="917575"/>
                  </a:lnTo>
                  <a:lnTo>
                    <a:pt x="266700" y="990600"/>
                  </a:lnTo>
                  <a:close/>
                </a:path>
              </a:pathLst>
            </a:custGeom>
            <a:solidFill>
              <a:srgbClr val="9BBB59">
                <a:lumMod val="20000"/>
                <a:lumOff val="80000"/>
              </a:srgbClr>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Freeform 2">
              <a:extLst>
                <a:ext uri="{FF2B5EF4-FFF2-40B4-BE49-F238E27FC236}">
                  <a16:creationId xmlns:a16="http://schemas.microsoft.com/office/drawing/2014/main" id="{79B5D542-325B-08BA-BF8B-1E687E203790}"/>
                </a:ext>
              </a:extLst>
            </p:cNvPr>
            <p:cNvSpPr/>
            <p:nvPr/>
          </p:nvSpPr>
          <p:spPr>
            <a:xfrm>
              <a:off x="6869329" y="4701675"/>
              <a:ext cx="215900" cy="117475"/>
            </a:xfrm>
            <a:custGeom>
              <a:avLst/>
              <a:gdLst>
                <a:gd name="connsiteX0" fmla="*/ 0 w 215900"/>
                <a:gd name="connsiteY0" fmla="*/ 47625 h 117475"/>
                <a:gd name="connsiteX1" fmla="*/ 15875 w 215900"/>
                <a:gd name="connsiteY1" fmla="*/ 101600 h 117475"/>
                <a:gd name="connsiteX2" fmla="*/ 66675 w 215900"/>
                <a:gd name="connsiteY2" fmla="*/ 114300 h 117475"/>
                <a:gd name="connsiteX3" fmla="*/ 111125 w 215900"/>
                <a:gd name="connsiteY3" fmla="*/ 117475 h 117475"/>
                <a:gd name="connsiteX4" fmla="*/ 155575 w 215900"/>
                <a:gd name="connsiteY4" fmla="*/ 98425 h 117475"/>
                <a:gd name="connsiteX5" fmla="*/ 187325 w 215900"/>
                <a:gd name="connsiteY5" fmla="*/ 111125 h 117475"/>
                <a:gd name="connsiteX6" fmla="*/ 187325 w 215900"/>
                <a:gd name="connsiteY6" fmla="*/ 111125 h 117475"/>
                <a:gd name="connsiteX7" fmla="*/ 215900 w 215900"/>
                <a:gd name="connsiteY7" fmla="*/ 79375 h 117475"/>
                <a:gd name="connsiteX8" fmla="*/ 193675 w 215900"/>
                <a:gd name="connsiteY8" fmla="*/ 53975 h 117475"/>
                <a:gd name="connsiteX9" fmla="*/ 200025 w 215900"/>
                <a:gd name="connsiteY9" fmla="*/ 12700 h 117475"/>
                <a:gd name="connsiteX10" fmla="*/ 171450 w 215900"/>
                <a:gd name="connsiteY10" fmla="*/ 0 h 117475"/>
                <a:gd name="connsiteX11" fmla="*/ 142875 w 215900"/>
                <a:gd name="connsiteY11" fmla="*/ 31750 h 117475"/>
                <a:gd name="connsiteX12" fmla="*/ 98425 w 215900"/>
                <a:gd name="connsiteY12" fmla="*/ 76200 h 117475"/>
                <a:gd name="connsiteX13" fmla="*/ 66675 w 215900"/>
                <a:gd name="connsiteY13" fmla="*/ 76200 h 117475"/>
                <a:gd name="connsiteX14" fmla="*/ 0 w 215900"/>
                <a:gd name="connsiteY14" fmla="*/ 47625 h 11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00" h="117475">
                  <a:moveTo>
                    <a:pt x="0" y="47625"/>
                  </a:moveTo>
                  <a:lnTo>
                    <a:pt x="15875" y="101600"/>
                  </a:lnTo>
                  <a:lnTo>
                    <a:pt x="66675" y="114300"/>
                  </a:lnTo>
                  <a:lnTo>
                    <a:pt x="111125" y="117475"/>
                  </a:lnTo>
                  <a:lnTo>
                    <a:pt x="155575" y="98425"/>
                  </a:lnTo>
                  <a:lnTo>
                    <a:pt x="187325" y="111125"/>
                  </a:lnTo>
                  <a:lnTo>
                    <a:pt x="187325" y="111125"/>
                  </a:lnTo>
                  <a:lnTo>
                    <a:pt x="215900" y="79375"/>
                  </a:lnTo>
                  <a:lnTo>
                    <a:pt x="193675" y="53975"/>
                  </a:lnTo>
                  <a:lnTo>
                    <a:pt x="200025" y="12700"/>
                  </a:lnTo>
                  <a:lnTo>
                    <a:pt x="171450" y="0"/>
                  </a:lnTo>
                  <a:lnTo>
                    <a:pt x="142875" y="31750"/>
                  </a:lnTo>
                  <a:lnTo>
                    <a:pt x="98425" y="76200"/>
                  </a:lnTo>
                  <a:lnTo>
                    <a:pt x="66675" y="76200"/>
                  </a:lnTo>
                  <a:lnTo>
                    <a:pt x="0" y="47625"/>
                  </a:lnTo>
                  <a:close/>
                </a:path>
              </a:pathLst>
            </a:custGeom>
            <a:solidFill>
              <a:sysClr val="window" lastClr="FFFFFF"/>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Freeform 9">
              <a:extLst>
                <a:ext uri="{FF2B5EF4-FFF2-40B4-BE49-F238E27FC236}">
                  <a16:creationId xmlns:a16="http://schemas.microsoft.com/office/drawing/2014/main" id="{93810ACD-18AE-8CC1-72AA-719AB0F19A9B}"/>
                </a:ext>
              </a:extLst>
            </p:cNvPr>
            <p:cNvSpPr/>
            <p:nvPr/>
          </p:nvSpPr>
          <p:spPr>
            <a:xfrm>
              <a:off x="7078879" y="3980950"/>
              <a:ext cx="622300" cy="527050"/>
            </a:xfrm>
            <a:custGeom>
              <a:avLst/>
              <a:gdLst>
                <a:gd name="connsiteX0" fmla="*/ 0 w 622300"/>
                <a:gd name="connsiteY0" fmla="*/ 82550 h 527050"/>
                <a:gd name="connsiteX1" fmla="*/ 44450 w 622300"/>
                <a:gd name="connsiteY1" fmla="*/ 225425 h 527050"/>
                <a:gd name="connsiteX2" fmla="*/ 79375 w 622300"/>
                <a:gd name="connsiteY2" fmla="*/ 361950 h 527050"/>
                <a:gd name="connsiteX3" fmla="*/ 53975 w 622300"/>
                <a:gd name="connsiteY3" fmla="*/ 422275 h 527050"/>
                <a:gd name="connsiteX4" fmla="*/ 92075 w 622300"/>
                <a:gd name="connsiteY4" fmla="*/ 460375 h 527050"/>
                <a:gd name="connsiteX5" fmla="*/ 92075 w 622300"/>
                <a:gd name="connsiteY5" fmla="*/ 520700 h 527050"/>
                <a:gd name="connsiteX6" fmla="*/ 149225 w 622300"/>
                <a:gd name="connsiteY6" fmla="*/ 527050 h 527050"/>
                <a:gd name="connsiteX7" fmla="*/ 215900 w 622300"/>
                <a:gd name="connsiteY7" fmla="*/ 482600 h 527050"/>
                <a:gd name="connsiteX8" fmla="*/ 288925 w 622300"/>
                <a:gd name="connsiteY8" fmla="*/ 466725 h 527050"/>
                <a:gd name="connsiteX9" fmla="*/ 355600 w 622300"/>
                <a:gd name="connsiteY9" fmla="*/ 387350 h 527050"/>
                <a:gd name="connsiteX10" fmla="*/ 381000 w 622300"/>
                <a:gd name="connsiteY10" fmla="*/ 415925 h 527050"/>
                <a:gd name="connsiteX11" fmla="*/ 415925 w 622300"/>
                <a:gd name="connsiteY11" fmla="*/ 415925 h 527050"/>
                <a:gd name="connsiteX12" fmla="*/ 428625 w 622300"/>
                <a:gd name="connsiteY12" fmla="*/ 476250 h 527050"/>
                <a:gd name="connsiteX13" fmla="*/ 473075 w 622300"/>
                <a:gd name="connsiteY13" fmla="*/ 469900 h 527050"/>
                <a:gd name="connsiteX14" fmla="*/ 488950 w 622300"/>
                <a:gd name="connsiteY14" fmla="*/ 400050 h 527050"/>
                <a:gd name="connsiteX15" fmla="*/ 501650 w 622300"/>
                <a:gd name="connsiteY15" fmla="*/ 342900 h 527050"/>
                <a:gd name="connsiteX16" fmla="*/ 533400 w 622300"/>
                <a:gd name="connsiteY16" fmla="*/ 339725 h 527050"/>
                <a:gd name="connsiteX17" fmla="*/ 558800 w 622300"/>
                <a:gd name="connsiteY17" fmla="*/ 400050 h 527050"/>
                <a:gd name="connsiteX18" fmla="*/ 590550 w 622300"/>
                <a:gd name="connsiteY18" fmla="*/ 415925 h 527050"/>
                <a:gd name="connsiteX19" fmla="*/ 622300 w 622300"/>
                <a:gd name="connsiteY19" fmla="*/ 346075 h 527050"/>
                <a:gd name="connsiteX20" fmla="*/ 615950 w 622300"/>
                <a:gd name="connsiteY20" fmla="*/ 279400 h 527050"/>
                <a:gd name="connsiteX21" fmla="*/ 577850 w 622300"/>
                <a:gd name="connsiteY21" fmla="*/ 295275 h 527050"/>
                <a:gd name="connsiteX22" fmla="*/ 558800 w 622300"/>
                <a:gd name="connsiteY22" fmla="*/ 250825 h 527050"/>
                <a:gd name="connsiteX23" fmla="*/ 514350 w 622300"/>
                <a:gd name="connsiteY23" fmla="*/ 269875 h 527050"/>
                <a:gd name="connsiteX24" fmla="*/ 501650 w 622300"/>
                <a:gd name="connsiteY24" fmla="*/ 200025 h 527050"/>
                <a:gd name="connsiteX25" fmla="*/ 466725 w 622300"/>
                <a:gd name="connsiteY25" fmla="*/ 209550 h 527050"/>
                <a:gd name="connsiteX26" fmla="*/ 409575 w 622300"/>
                <a:gd name="connsiteY26" fmla="*/ 203200 h 527050"/>
                <a:gd name="connsiteX27" fmla="*/ 412750 w 622300"/>
                <a:gd name="connsiteY27" fmla="*/ 158750 h 527050"/>
                <a:gd name="connsiteX28" fmla="*/ 412750 w 622300"/>
                <a:gd name="connsiteY28" fmla="*/ 158750 h 527050"/>
                <a:gd name="connsiteX29" fmla="*/ 311150 w 622300"/>
                <a:gd name="connsiteY29" fmla="*/ 187325 h 527050"/>
                <a:gd name="connsiteX30" fmla="*/ 263525 w 622300"/>
                <a:gd name="connsiteY30" fmla="*/ 215900 h 527050"/>
                <a:gd name="connsiteX31" fmla="*/ 203200 w 622300"/>
                <a:gd name="connsiteY31" fmla="*/ 190500 h 527050"/>
                <a:gd name="connsiteX32" fmla="*/ 180975 w 622300"/>
                <a:gd name="connsiteY32" fmla="*/ 171450 h 527050"/>
                <a:gd name="connsiteX33" fmla="*/ 149225 w 622300"/>
                <a:gd name="connsiteY33" fmla="*/ 215900 h 527050"/>
                <a:gd name="connsiteX34" fmla="*/ 120650 w 622300"/>
                <a:gd name="connsiteY34" fmla="*/ 146050 h 527050"/>
                <a:gd name="connsiteX35" fmla="*/ 104775 w 622300"/>
                <a:gd name="connsiteY35" fmla="*/ 73025 h 527050"/>
                <a:gd name="connsiteX36" fmla="*/ 95250 w 622300"/>
                <a:gd name="connsiteY36" fmla="*/ 0 h 527050"/>
                <a:gd name="connsiteX37" fmla="*/ 38100 w 622300"/>
                <a:gd name="connsiteY37" fmla="*/ 15875 h 527050"/>
                <a:gd name="connsiteX38" fmla="*/ 0 w 622300"/>
                <a:gd name="connsiteY38" fmla="*/ 82550 h 52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2300" h="527050">
                  <a:moveTo>
                    <a:pt x="0" y="82550"/>
                  </a:moveTo>
                  <a:lnTo>
                    <a:pt x="44450" y="225425"/>
                  </a:lnTo>
                  <a:lnTo>
                    <a:pt x="79375" y="361950"/>
                  </a:lnTo>
                  <a:lnTo>
                    <a:pt x="53975" y="422275"/>
                  </a:lnTo>
                  <a:lnTo>
                    <a:pt x="92075" y="460375"/>
                  </a:lnTo>
                  <a:lnTo>
                    <a:pt x="92075" y="520700"/>
                  </a:lnTo>
                  <a:lnTo>
                    <a:pt x="149225" y="527050"/>
                  </a:lnTo>
                  <a:lnTo>
                    <a:pt x="215900" y="482600"/>
                  </a:lnTo>
                  <a:lnTo>
                    <a:pt x="288925" y="466725"/>
                  </a:lnTo>
                  <a:lnTo>
                    <a:pt x="355600" y="387350"/>
                  </a:lnTo>
                  <a:lnTo>
                    <a:pt x="381000" y="415925"/>
                  </a:lnTo>
                  <a:lnTo>
                    <a:pt x="415925" y="415925"/>
                  </a:lnTo>
                  <a:lnTo>
                    <a:pt x="428625" y="476250"/>
                  </a:lnTo>
                  <a:lnTo>
                    <a:pt x="473075" y="469900"/>
                  </a:lnTo>
                  <a:lnTo>
                    <a:pt x="488950" y="400050"/>
                  </a:lnTo>
                  <a:lnTo>
                    <a:pt x="501650" y="342900"/>
                  </a:lnTo>
                  <a:lnTo>
                    <a:pt x="533400" y="339725"/>
                  </a:lnTo>
                  <a:lnTo>
                    <a:pt x="558800" y="400050"/>
                  </a:lnTo>
                  <a:lnTo>
                    <a:pt x="590550" y="415925"/>
                  </a:lnTo>
                  <a:lnTo>
                    <a:pt x="622300" y="346075"/>
                  </a:lnTo>
                  <a:lnTo>
                    <a:pt x="615950" y="279400"/>
                  </a:lnTo>
                  <a:lnTo>
                    <a:pt x="577850" y="295275"/>
                  </a:lnTo>
                  <a:lnTo>
                    <a:pt x="558800" y="250825"/>
                  </a:lnTo>
                  <a:lnTo>
                    <a:pt x="514350" y="269875"/>
                  </a:lnTo>
                  <a:lnTo>
                    <a:pt x="501650" y="200025"/>
                  </a:lnTo>
                  <a:lnTo>
                    <a:pt x="466725" y="209550"/>
                  </a:lnTo>
                  <a:lnTo>
                    <a:pt x="409575" y="203200"/>
                  </a:lnTo>
                  <a:lnTo>
                    <a:pt x="412750" y="158750"/>
                  </a:lnTo>
                  <a:lnTo>
                    <a:pt x="412750" y="158750"/>
                  </a:lnTo>
                  <a:lnTo>
                    <a:pt x="311150" y="187325"/>
                  </a:lnTo>
                  <a:lnTo>
                    <a:pt x="263525" y="215900"/>
                  </a:lnTo>
                  <a:lnTo>
                    <a:pt x="203200" y="190500"/>
                  </a:lnTo>
                  <a:lnTo>
                    <a:pt x="180975" y="171450"/>
                  </a:lnTo>
                  <a:lnTo>
                    <a:pt x="149225" y="215900"/>
                  </a:lnTo>
                  <a:lnTo>
                    <a:pt x="120650" y="146050"/>
                  </a:lnTo>
                  <a:lnTo>
                    <a:pt x="104775" y="73025"/>
                  </a:lnTo>
                  <a:lnTo>
                    <a:pt x="95250" y="0"/>
                  </a:lnTo>
                  <a:lnTo>
                    <a:pt x="38100" y="15875"/>
                  </a:lnTo>
                  <a:lnTo>
                    <a:pt x="0" y="82550"/>
                  </a:lnTo>
                  <a:close/>
                </a:path>
              </a:pathLst>
            </a:custGeom>
            <a:solidFill>
              <a:srgbClr val="9BBB59"/>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Freeform 11">
              <a:extLst>
                <a:ext uri="{FF2B5EF4-FFF2-40B4-BE49-F238E27FC236}">
                  <a16:creationId xmlns:a16="http://schemas.microsoft.com/office/drawing/2014/main" id="{798F6A81-F657-A34B-89AC-85B43FD384C5}"/>
                </a:ext>
              </a:extLst>
            </p:cNvPr>
            <p:cNvSpPr/>
            <p:nvPr/>
          </p:nvSpPr>
          <p:spPr>
            <a:xfrm>
              <a:off x="5970804" y="3403100"/>
              <a:ext cx="1120775" cy="869950"/>
            </a:xfrm>
            <a:custGeom>
              <a:avLst/>
              <a:gdLst>
                <a:gd name="connsiteX0" fmla="*/ 1114425 w 1120775"/>
                <a:gd name="connsiteY0" fmla="*/ 593725 h 869950"/>
                <a:gd name="connsiteX1" fmla="*/ 1082675 w 1120775"/>
                <a:gd name="connsiteY1" fmla="*/ 615950 h 869950"/>
                <a:gd name="connsiteX2" fmla="*/ 1025525 w 1120775"/>
                <a:gd name="connsiteY2" fmla="*/ 612775 h 869950"/>
                <a:gd name="connsiteX3" fmla="*/ 949325 w 1120775"/>
                <a:gd name="connsiteY3" fmla="*/ 654050 h 869950"/>
                <a:gd name="connsiteX4" fmla="*/ 771525 w 1120775"/>
                <a:gd name="connsiteY4" fmla="*/ 736600 h 869950"/>
                <a:gd name="connsiteX5" fmla="*/ 631825 w 1120775"/>
                <a:gd name="connsiteY5" fmla="*/ 800100 h 869950"/>
                <a:gd name="connsiteX6" fmla="*/ 584200 w 1120775"/>
                <a:gd name="connsiteY6" fmla="*/ 784225 h 869950"/>
                <a:gd name="connsiteX7" fmla="*/ 552450 w 1120775"/>
                <a:gd name="connsiteY7" fmla="*/ 752475 h 869950"/>
                <a:gd name="connsiteX8" fmla="*/ 520700 w 1120775"/>
                <a:gd name="connsiteY8" fmla="*/ 755650 h 869950"/>
                <a:gd name="connsiteX9" fmla="*/ 517525 w 1120775"/>
                <a:gd name="connsiteY9" fmla="*/ 825500 h 869950"/>
                <a:gd name="connsiteX10" fmla="*/ 517525 w 1120775"/>
                <a:gd name="connsiteY10" fmla="*/ 825500 h 869950"/>
                <a:gd name="connsiteX11" fmla="*/ 482600 w 1120775"/>
                <a:gd name="connsiteY11" fmla="*/ 844550 h 869950"/>
                <a:gd name="connsiteX12" fmla="*/ 425450 w 1120775"/>
                <a:gd name="connsiteY12" fmla="*/ 869950 h 869950"/>
                <a:gd name="connsiteX13" fmla="*/ 374650 w 1120775"/>
                <a:gd name="connsiteY13" fmla="*/ 847725 h 869950"/>
                <a:gd name="connsiteX14" fmla="*/ 336550 w 1120775"/>
                <a:gd name="connsiteY14" fmla="*/ 790575 h 869950"/>
                <a:gd name="connsiteX15" fmla="*/ 266700 w 1120775"/>
                <a:gd name="connsiteY15" fmla="*/ 736600 h 869950"/>
                <a:gd name="connsiteX16" fmla="*/ 209550 w 1120775"/>
                <a:gd name="connsiteY16" fmla="*/ 676275 h 869950"/>
                <a:gd name="connsiteX17" fmla="*/ 184150 w 1120775"/>
                <a:gd name="connsiteY17" fmla="*/ 615950 h 869950"/>
                <a:gd name="connsiteX18" fmla="*/ 184150 w 1120775"/>
                <a:gd name="connsiteY18" fmla="*/ 565150 h 869950"/>
                <a:gd name="connsiteX19" fmla="*/ 241300 w 1120775"/>
                <a:gd name="connsiteY19" fmla="*/ 596900 h 869950"/>
                <a:gd name="connsiteX20" fmla="*/ 317500 w 1120775"/>
                <a:gd name="connsiteY20" fmla="*/ 574675 h 869950"/>
                <a:gd name="connsiteX21" fmla="*/ 393700 w 1120775"/>
                <a:gd name="connsiteY21" fmla="*/ 558800 h 869950"/>
                <a:gd name="connsiteX22" fmla="*/ 409575 w 1120775"/>
                <a:gd name="connsiteY22" fmla="*/ 514350 h 869950"/>
                <a:gd name="connsiteX23" fmla="*/ 400050 w 1120775"/>
                <a:gd name="connsiteY23" fmla="*/ 419100 h 869950"/>
                <a:gd name="connsiteX24" fmla="*/ 361950 w 1120775"/>
                <a:gd name="connsiteY24" fmla="*/ 400050 h 869950"/>
                <a:gd name="connsiteX25" fmla="*/ 295275 w 1120775"/>
                <a:gd name="connsiteY25" fmla="*/ 377825 h 869950"/>
                <a:gd name="connsiteX26" fmla="*/ 247650 w 1120775"/>
                <a:gd name="connsiteY26" fmla="*/ 346075 h 869950"/>
                <a:gd name="connsiteX27" fmla="*/ 263525 w 1120775"/>
                <a:gd name="connsiteY27" fmla="*/ 269875 h 869950"/>
                <a:gd name="connsiteX28" fmla="*/ 206375 w 1120775"/>
                <a:gd name="connsiteY28" fmla="*/ 238125 h 869950"/>
                <a:gd name="connsiteX29" fmla="*/ 152400 w 1120775"/>
                <a:gd name="connsiteY29" fmla="*/ 219075 h 869950"/>
                <a:gd name="connsiteX30" fmla="*/ 79375 w 1120775"/>
                <a:gd name="connsiteY30" fmla="*/ 127000 h 869950"/>
                <a:gd name="connsiteX31" fmla="*/ 22225 w 1120775"/>
                <a:gd name="connsiteY31" fmla="*/ 66675 h 869950"/>
                <a:gd name="connsiteX32" fmla="*/ 0 w 1120775"/>
                <a:gd name="connsiteY32" fmla="*/ 0 h 869950"/>
                <a:gd name="connsiteX33" fmla="*/ 117475 w 1120775"/>
                <a:gd name="connsiteY33" fmla="*/ 76200 h 869950"/>
                <a:gd name="connsiteX34" fmla="*/ 254000 w 1120775"/>
                <a:gd name="connsiteY34" fmla="*/ 149225 h 869950"/>
                <a:gd name="connsiteX35" fmla="*/ 352425 w 1120775"/>
                <a:gd name="connsiteY35" fmla="*/ 212725 h 869950"/>
                <a:gd name="connsiteX36" fmla="*/ 403225 w 1120775"/>
                <a:gd name="connsiteY36" fmla="*/ 266700 h 869950"/>
                <a:gd name="connsiteX37" fmla="*/ 403225 w 1120775"/>
                <a:gd name="connsiteY37" fmla="*/ 307975 h 869950"/>
                <a:gd name="connsiteX38" fmla="*/ 498475 w 1120775"/>
                <a:gd name="connsiteY38" fmla="*/ 320675 h 869950"/>
                <a:gd name="connsiteX39" fmla="*/ 593725 w 1120775"/>
                <a:gd name="connsiteY39" fmla="*/ 342900 h 869950"/>
                <a:gd name="connsiteX40" fmla="*/ 663575 w 1120775"/>
                <a:gd name="connsiteY40" fmla="*/ 346075 h 869950"/>
                <a:gd name="connsiteX41" fmla="*/ 781050 w 1120775"/>
                <a:gd name="connsiteY41" fmla="*/ 333375 h 869950"/>
                <a:gd name="connsiteX42" fmla="*/ 835025 w 1120775"/>
                <a:gd name="connsiteY42" fmla="*/ 381000 h 869950"/>
                <a:gd name="connsiteX43" fmla="*/ 908050 w 1120775"/>
                <a:gd name="connsiteY43" fmla="*/ 415925 h 869950"/>
                <a:gd name="connsiteX44" fmla="*/ 958850 w 1120775"/>
                <a:gd name="connsiteY44" fmla="*/ 396875 h 869950"/>
                <a:gd name="connsiteX45" fmla="*/ 1041400 w 1120775"/>
                <a:gd name="connsiteY45" fmla="*/ 434975 h 869950"/>
                <a:gd name="connsiteX46" fmla="*/ 1120775 w 1120775"/>
                <a:gd name="connsiteY46" fmla="*/ 511175 h 869950"/>
                <a:gd name="connsiteX47" fmla="*/ 1114425 w 1120775"/>
                <a:gd name="connsiteY47" fmla="*/ 593725 h 86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0775" h="869950">
                  <a:moveTo>
                    <a:pt x="1114425" y="593725"/>
                  </a:moveTo>
                  <a:lnTo>
                    <a:pt x="1082675" y="615950"/>
                  </a:lnTo>
                  <a:lnTo>
                    <a:pt x="1025525" y="612775"/>
                  </a:lnTo>
                  <a:lnTo>
                    <a:pt x="949325" y="654050"/>
                  </a:lnTo>
                  <a:lnTo>
                    <a:pt x="771525" y="736600"/>
                  </a:lnTo>
                  <a:lnTo>
                    <a:pt x="631825" y="800100"/>
                  </a:lnTo>
                  <a:lnTo>
                    <a:pt x="584200" y="784225"/>
                  </a:lnTo>
                  <a:lnTo>
                    <a:pt x="552450" y="752475"/>
                  </a:lnTo>
                  <a:lnTo>
                    <a:pt x="520700" y="755650"/>
                  </a:lnTo>
                  <a:lnTo>
                    <a:pt x="517525" y="825500"/>
                  </a:lnTo>
                  <a:lnTo>
                    <a:pt x="517525" y="825500"/>
                  </a:lnTo>
                  <a:lnTo>
                    <a:pt x="482600" y="844550"/>
                  </a:lnTo>
                  <a:lnTo>
                    <a:pt x="425450" y="869950"/>
                  </a:lnTo>
                  <a:lnTo>
                    <a:pt x="374650" y="847725"/>
                  </a:lnTo>
                  <a:lnTo>
                    <a:pt x="336550" y="790575"/>
                  </a:lnTo>
                  <a:lnTo>
                    <a:pt x="266700" y="736600"/>
                  </a:lnTo>
                  <a:lnTo>
                    <a:pt x="209550" y="676275"/>
                  </a:lnTo>
                  <a:lnTo>
                    <a:pt x="184150" y="615950"/>
                  </a:lnTo>
                  <a:lnTo>
                    <a:pt x="184150" y="565150"/>
                  </a:lnTo>
                  <a:lnTo>
                    <a:pt x="241300" y="596900"/>
                  </a:lnTo>
                  <a:lnTo>
                    <a:pt x="317500" y="574675"/>
                  </a:lnTo>
                  <a:lnTo>
                    <a:pt x="393700" y="558800"/>
                  </a:lnTo>
                  <a:lnTo>
                    <a:pt x="409575" y="514350"/>
                  </a:lnTo>
                  <a:lnTo>
                    <a:pt x="400050" y="419100"/>
                  </a:lnTo>
                  <a:lnTo>
                    <a:pt x="361950" y="400050"/>
                  </a:lnTo>
                  <a:lnTo>
                    <a:pt x="295275" y="377825"/>
                  </a:lnTo>
                  <a:lnTo>
                    <a:pt x="247650" y="346075"/>
                  </a:lnTo>
                  <a:lnTo>
                    <a:pt x="263525" y="269875"/>
                  </a:lnTo>
                  <a:lnTo>
                    <a:pt x="206375" y="238125"/>
                  </a:lnTo>
                  <a:lnTo>
                    <a:pt x="152400" y="219075"/>
                  </a:lnTo>
                  <a:lnTo>
                    <a:pt x="79375" y="127000"/>
                  </a:lnTo>
                  <a:lnTo>
                    <a:pt x="22225" y="66675"/>
                  </a:lnTo>
                  <a:lnTo>
                    <a:pt x="0" y="0"/>
                  </a:lnTo>
                  <a:lnTo>
                    <a:pt x="117475" y="76200"/>
                  </a:lnTo>
                  <a:lnTo>
                    <a:pt x="254000" y="149225"/>
                  </a:lnTo>
                  <a:lnTo>
                    <a:pt x="352425" y="212725"/>
                  </a:lnTo>
                  <a:lnTo>
                    <a:pt x="403225" y="266700"/>
                  </a:lnTo>
                  <a:lnTo>
                    <a:pt x="403225" y="307975"/>
                  </a:lnTo>
                  <a:lnTo>
                    <a:pt x="498475" y="320675"/>
                  </a:lnTo>
                  <a:lnTo>
                    <a:pt x="593725" y="342900"/>
                  </a:lnTo>
                  <a:lnTo>
                    <a:pt x="663575" y="346075"/>
                  </a:lnTo>
                  <a:lnTo>
                    <a:pt x="781050" y="333375"/>
                  </a:lnTo>
                  <a:lnTo>
                    <a:pt x="835025" y="381000"/>
                  </a:lnTo>
                  <a:lnTo>
                    <a:pt x="908050" y="415925"/>
                  </a:lnTo>
                  <a:lnTo>
                    <a:pt x="958850" y="396875"/>
                  </a:lnTo>
                  <a:lnTo>
                    <a:pt x="1041400" y="434975"/>
                  </a:lnTo>
                  <a:lnTo>
                    <a:pt x="1120775" y="511175"/>
                  </a:lnTo>
                  <a:lnTo>
                    <a:pt x="1114425" y="593725"/>
                  </a:lnTo>
                  <a:close/>
                </a:path>
              </a:pathLst>
            </a:custGeom>
            <a:solidFill>
              <a:srgbClr val="9BBB59"/>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Freeform 13">
              <a:extLst>
                <a:ext uri="{FF2B5EF4-FFF2-40B4-BE49-F238E27FC236}">
                  <a16:creationId xmlns:a16="http://schemas.microsoft.com/office/drawing/2014/main" id="{C561EFFA-E65D-F5A4-7651-DAA1D19EBDFA}"/>
                </a:ext>
              </a:extLst>
            </p:cNvPr>
            <p:cNvSpPr/>
            <p:nvPr/>
          </p:nvSpPr>
          <p:spPr>
            <a:xfrm>
              <a:off x="2659523" y="2105013"/>
              <a:ext cx="3090985" cy="1762370"/>
            </a:xfrm>
            <a:custGeom>
              <a:avLst/>
              <a:gdLst>
                <a:gd name="connsiteX0" fmla="*/ 3048000 w 3090985"/>
                <a:gd name="connsiteY0" fmla="*/ 1168400 h 1762370"/>
                <a:gd name="connsiteX1" fmla="*/ 2891693 w 3090985"/>
                <a:gd name="connsiteY1" fmla="*/ 1164493 h 1762370"/>
                <a:gd name="connsiteX2" fmla="*/ 2786185 w 3090985"/>
                <a:gd name="connsiteY2" fmla="*/ 1152770 h 1762370"/>
                <a:gd name="connsiteX3" fmla="*/ 2782277 w 3090985"/>
                <a:gd name="connsiteY3" fmla="*/ 1191847 h 1762370"/>
                <a:gd name="connsiteX4" fmla="*/ 2723662 w 3090985"/>
                <a:gd name="connsiteY4" fmla="*/ 1168400 h 1762370"/>
                <a:gd name="connsiteX5" fmla="*/ 2672862 w 3090985"/>
                <a:gd name="connsiteY5" fmla="*/ 1133231 h 1762370"/>
                <a:gd name="connsiteX6" fmla="*/ 2618154 w 3090985"/>
                <a:gd name="connsiteY6" fmla="*/ 1074616 h 1762370"/>
                <a:gd name="connsiteX7" fmla="*/ 2543908 w 3090985"/>
                <a:gd name="connsiteY7" fmla="*/ 1058985 h 1762370"/>
                <a:gd name="connsiteX8" fmla="*/ 2473569 w 3090985"/>
                <a:gd name="connsiteY8" fmla="*/ 1031631 h 1762370"/>
                <a:gd name="connsiteX9" fmla="*/ 2364154 w 3090985"/>
                <a:gd name="connsiteY9" fmla="*/ 1070708 h 1762370"/>
                <a:gd name="connsiteX10" fmla="*/ 2278185 w 3090985"/>
                <a:gd name="connsiteY10" fmla="*/ 1074616 h 1762370"/>
                <a:gd name="connsiteX11" fmla="*/ 2223477 w 3090985"/>
                <a:gd name="connsiteY11" fmla="*/ 1027724 h 1762370"/>
                <a:gd name="connsiteX12" fmla="*/ 2239108 w 3090985"/>
                <a:gd name="connsiteY12" fmla="*/ 945662 h 1762370"/>
                <a:gd name="connsiteX13" fmla="*/ 2352431 w 3090985"/>
                <a:gd name="connsiteY13" fmla="*/ 930031 h 1762370"/>
                <a:gd name="connsiteX14" fmla="*/ 2418862 w 3090985"/>
                <a:gd name="connsiteY14" fmla="*/ 883139 h 1762370"/>
                <a:gd name="connsiteX15" fmla="*/ 2371969 w 3090985"/>
                <a:gd name="connsiteY15" fmla="*/ 781539 h 1762370"/>
                <a:gd name="connsiteX16" fmla="*/ 2371969 w 3090985"/>
                <a:gd name="connsiteY16" fmla="*/ 676031 h 1762370"/>
                <a:gd name="connsiteX17" fmla="*/ 2321169 w 3090985"/>
                <a:gd name="connsiteY17" fmla="*/ 578339 h 1762370"/>
                <a:gd name="connsiteX18" fmla="*/ 2246923 w 3090985"/>
                <a:gd name="connsiteY18" fmla="*/ 566616 h 1762370"/>
                <a:gd name="connsiteX19" fmla="*/ 2176585 w 3090985"/>
                <a:gd name="connsiteY19" fmla="*/ 535354 h 1762370"/>
                <a:gd name="connsiteX20" fmla="*/ 2137508 w 3090985"/>
                <a:gd name="connsiteY20" fmla="*/ 570524 h 1762370"/>
                <a:gd name="connsiteX21" fmla="*/ 2102339 w 3090985"/>
                <a:gd name="connsiteY21" fmla="*/ 547077 h 1762370"/>
                <a:gd name="connsiteX22" fmla="*/ 2098431 w 3090985"/>
                <a:gd name="connsiteY22" fmla="*/ 488462 h 1762370"/>
                <a:gd name="connsiteX23" fmla="*/ 2020277 w 3090985"/>
                <a:gd name="connsiteY23" fmla="*/ 465016 h 1762370"/>
                <a:gd name="connsiteX24" fmla="*/ 1957754 w 3090985"/>
                <a:gd name="connsiteY24" fmla="*/ 465016 h 1762370"/>
                <a:gd name="connsiteX25" fmla="*/ 1871785 w 3090985"/>
                <a:gd name="connsiteY25" fmla="*/ 457200 h 1762370"/>
                <a:gd name="connsiteX26" fmla="*/ 1820985 w 3090985"/>
                <a:gd name="connsiteY26" fmla="*/ 480647 h 1762370"/>
                <a:gd name="connsiteX27" fmla="*/ 1860062 w 3090985"/>
                <a:gd name="connsiteY27" fmla="*/ 558800 h 1762370"/>
                <a:gd name="connsiteX28" fmla="*/ 1867877 w 3090985"/>
                <a:gd name="connsiteY28" fmla="*/ 672124 h 1762370"/>
                <a:gd name="connsiteX29" fmla="*/ 1910862 w 3090985"/>
                <a:gd name="connsiteY29" fmla="*/ 738554 h 1762370"/>
                <a:gd name="connsiteX30" fmla="*/ 1953846 w 3090985"/>
                <a:gd name="connsiteY30" fmla="*/ 762000 h 1762370"/>
                <a:gd name="connsiteX31" fmla="*/ 1949939 w 3090985"/>
                <a:gd name="connsiteY31" fmla="*/ 851877 h 1762370"/>
                <a:gd name="connsiteX32" fmla="*/ 1875693 w 3090985"/>
                <a:gd name="connsiteY32" fmla="*/ 937847 h 1762370"/>
                <a:gd name="connsiteX33" fmla="*/ 1793631 w 3090985"/>
                <a:gd name="connsiteY33" fmla="*/ 926124 h 1762370"/>
                <a:gd name="connsiteX34" fmla="*/ 1738923 w 3090985"/>
                <a:gd name="connsiteY34" fmla="*/ 918308 h 1762370"/>
                <a:gd name="connsiteX35" fmla="*/ 1750646 w 3090985"/>
                <a:gd name="connsiteY35" fmla="*/ 988647 h 1762370"/>
                <a:gd name="connsiteX36" fmla="*/ 1723293 w 3090985"/>
                <a:gd name="connsiteY36" fmla="*/ 1086339 h 1762370"/>
                <a:gd name="connsiteX37" fmla="*/ 1719385 w 3090985"/>
                <a:gd name="connsiteY37" fmla="*/ 1180124 h 1762370"/>
                <a:gd name="connsiteX38" fmla="*/ 1695939 w 3090985"/>
                <a:gd name="connsiteY38" fmla="*/ 1242647 h 1762370"/>
                <a:gd name="connsiteX39" fmla="*/ 1649046 w 3090985"/>
                <a:gd name="connsiteY39" fmla="*/ 1230924 h 1762370"/>
                <a:gd name="connsiteX40" fmla="*/ 1649046 w 3090985"/>
                <a:gd name="connsiteY40" fmla="*/ 1230924 h 1762370"/>
                <a:gd name="connsiteX41" fmla="*/ 1649046 w 3090985"/>
                <a:gd name="connsiteY41" fmla="*/ 1230924 h 1762370"/>
                <a:gd name="connsiteX42" fmla="*/ 1594339 w 3090985"/>
                <a:gd name="connsiteY42" fmla="*/ 1281724 h 1762370"/>
                <a:gd name="connsiteX43" fmla="*/ 1586523 w 3090985"/>
                <a:gd name="connsiteY43" fmla="*/ 1363785 h 1762370"/>
                <a:gd name="connsiteX44" fmla="*/ 1500554 w 3090985"/>
                <a:gd name="connsiteY44" fmla="*/ 1465385 h 1762370"/>
                <a:gd name="connsiteX45" fmla="*/ 1445846 w 3090985"/>
                <a:gd name="connsiteY45" fmla="*/ 1621693 h 1762370"/>
                <a:gd name="connsiteX46" fmla="*/ 1418493 w 3090985"/>
                <a:gd name="connsiteY46" fmla="*/ 1711570 h 1762370"/>
                <a:gd name="connsiteX47" fmla="*/ 965200 w 3090985"/>
                <a:gd name="connsiteY47" fmla="*/ 1762370 h 1762370"/>
                <a:gd name="connsiteX48" fmla="*/ 976923 w 3090985"/>
                <a:gd name="connsiteY48" fmla="*/ 1254370 h 1762370"/>
                <a:gd name="connsiteX49" fmla="*/ 840154 w 3090985"/>
                <a:gd name="connsiteY49" fmla="*/ 1250462 h 1762370"/>
                <a:gd name="connsiteX50" fmla="*/ 664308 w 3090985"/>
                <a:gd name="connsiteY50" fmla="*/ 1215293 h 1762370"/>
                <a:gd name="connsiteX51" fmla="*/ 531446 w 3090985"/>
                <a:gd name="connsiteY51" fmla="*/ 1164493 h 1762370"/>
                <a:gd name="connsiteX52" fmla="*/ 488462 w 3090985"/>
                <a:gd name="connsiteY52" fmla="*/ 1121508 h 1762370"/>
                <a:gd name="connsiteX53" fmla="*/ 441569 w 3090985"/>
                <a:gd name="connsiteY53" fmla="*/ 1121508 h 1762370"/>
                <a:gd name="connsiteX54" fmla="*/ 371231 w 3090985"/>
                <a:gd name="connsiteY54" fmla="*/ 1039447 h 1762370"/>
                <a:gd name="connsiteX55" fmla="*/ 293077 w 3090985"/>
                <a:gd name="connsiteY55" fmla="*/ 1047262 h 1762370"/>
                <a:gd name="connsiteX56" fmla="*/ 0 w 3090985"/>
                <a:gd name="connsiteY56" fmla="*/ 726831 h 1762370"/>
                <a:gd name="connsiteX57" fmla="*/ 42985 w 3090985"/>
                <a:gd name="connsiteY57" fmla="*/ 539262 h 1762370"/>
                <a:gd name="connsiteX58" fmla="*/ 121139 w 3090985"/>
                <a:gd name="connsiteY58" fmla="*/ 590062 h 1762370"/>
                <a:gd name="connsiteX59" fmla="*/ 246185 w 3090985"/>
                <a:gd name="connsiteY59" fmla="*/ 676031 h 1762370"/>
                <a:gd name="connsiteX60" fmla="*/ 324339 w 3090985"/>
                <a:gd name="connsiteY60" fmla="*/ 687754 h 1762370"/>
                <a:gd name="connsiteX61" fmla="*/ 339969 w 3090985"/>
                <a:gd name="connsiteY61" fmla="*/ 738554 h 1762370"/>
                <a:gd name="connsiteX62" fmla="*/ 300893 w 3090985"/>
                <a:gd name="connsiteY62" fmla="*/ 769816 h 1762370"/>
                <a:gd name="connsiteX63" fmla="*/ 363416 w 3090985"/>
                <a:gd name="connsiteY63" fmla="*/ 812800 h 1762370"/>
                <a:gd name="connsiteX64" fmla="*/ 445477 w 3090985"/>
                <a:gd name="connsiteY64" fmla="*/ 828431 h 1762370"/>
                <a:gd name="connsiteX65" fmla="*/ 508000 w 3090985"/>
                <a:gd name="connsiteY65" fmla="*/ 801077 h 1762370"/>
                <a:gd name="connsiteX66" fmla="*/ 566616 w 3090985"/>
                <a:gd name="connsiteY66" fmla="*/ 801077 h 1762370"/>
                <a:gd name="connsiteX67" fmla="*/ 601785 w 3090985"/>
                <a:gd name="connsiteY67" fmla="*/ 867508 h 1762370"/>
                <a:gd name="connsiteX68" fmla="*/ 644769 w 3090985"/>
                <a:gd name="connsiteY68" fmla="*/ 832339 h 1762370"/>
                <a:gd name="connsiteX69" fmla="*/ 660400 w 3090985"/>
                <a:gd name="connsiteY69" fmla="*/ 793262 h 1762370"/>
                <a:gd name="connsiteX70" fmla="*/ 703385 w 3090985"/>
                <a:gd name="connsiteY70" fmla="*/ 734647 h 1762370"/>
                <a:gd name="connsiteX71" fmla="*/ 777631 w 3090985"/>
                <a:gd name="connsiteY71" fmla="*/ 703385 h 1762370"/>
                <a:gd name="connsiteX72" fmla="*/ 816708 w 3090985"/>
                <a:gd name="connsiteY72" fmla="*/ 762000 h 1762370"/>
                <a:gd name="connsiteX73" fmla="*/ 887046 w 3090985"/>
                <a:gd name="connsiteY73" fmla="*/ 808893 h 1762370"/>
                <a:gd name="connsiteX74" fmla="*/ 1066800 w 3090985"/>
                <a:gd name="connsiteY74" fmla="*/ 851877 h 1762370"/>
                <a:gd name="connsiteX75" fmla="*/ 1109785 w 3090985"/>
                <a:gd name="connsiteY75" fmla="*/ 742462 h 1762370"/>
                <a:gd name="connsiteX76" fmla="*/ 1043354 w 3090985"/>
                <a:gd name="connsiteY76" fmla="*/ 699477 h 1762370"/>
                <a:gd name="connsiteX77" fmla="*/ 1062893 w 3090985"/>
                <a:gd name="connsiteY77" fmla="*/ 617416 h 1762370"/>
                <a:gd name="connsiteX78" fmla="*/ 1121508 w 3090985"/>
                <a:gd name="connsiteY78" fmla="*/ 578339 h 1762370"/>
                <a:gd name="connsiteX79" fmla="*/ 1211385 w 3090985"/>
                <a:gd name="connsiteY79" fmla="*/ 644770 h 1762370"/>
                <a:gd name="connsiteX80" fmla="*/ 1262185 w 3090985"/>
                <a:gd name="connsiteY80" fmla="*/ 664308 h 1762370"/>
                <a:gd name="connsiteX81" fmla="*/ 1273908 w 3090985"/>
                <a:gd name="connsiteY81" fmla="*/ 613508 h 1762370"/>
                <a:gd name="connsiteX82" fmla="*/ 1195754 w 3090985"/>
                <a:gd name="connsiteY82" fmla="*/ 554893 h 1762370"/>
                <a:gd name="connsiteX83" fmla="*/ 1144954 w 3090985"/>
                <a:gd name="connsiteY83" fmla="*/ 488462 h 1762370"/>
                <a:gd name="connsiteX84" fmla="*/ 1164493 w 3090985"/>
                <a:gd name="connsiteY84" fmla="*/ 386862 h 1762370"/>
                <a:gd name="connsiteX85" fmla="*/ 1176216 w 3090985"/>
                <a:gd name="connsiteY85" fmla="*/ 293077 h 1762370"/>
                <a:gd name="connsiteX86" fmla="*/ 1141046 w 3090985"/>
                <a:gd name="connsiteY86" fmla="*/ 187570 h 1762370"/>
                <a:gd name="connsiteX87" fmla="*/ 1137139 w 3090985"/>
                <a:gd name="connsiteY87" fmla="*/ 78154 h 1762370"/>
                <a:gd name="connsiteX88" fmla="*/ 1187939 w 3090985"/>
                <a:gd name="connsiteY88" fmla="*/ 42985 h 1762370"/>
                <a:gd name="connsiteX89" fmla="*/ 1281723 w 3090985"/>
                <a:gd name="connsiteY89" fmla="*/ 35170 h 1762370"/>
                <a:gd name="connsiteX90" fmla="*/ 1328616 w 3090985"/>
                <a:gd name="connsiteY90" fmla="*/ 62524 h 1762370"/>
                <a:gd name="connsiteX91" fmla="*/ 1316893 w 3090985"/>
                <a:gd name="connsiteY91" fmla="*/ 148493 h 1762370"/>
                <a:gd name="connsiteX92" fmla="*/ 1281723 w 3090985"/>
                <a:gd name="connsiteY92" fmla="*/ 214924 h 1762370"/>
                <a:gd name="connsiteX93" fmla="*/ 1230923 w 3090985"/>
                <a:gd name="connsiteY93" fmla="*/ 218831 h 1762370"/>
                <a:gd name="connsiteX94" fmla="*/ 1238739 w 3090985"/>
                <a:gd name="connsiteY94" fmla="*/ 324339 h 1762370"/>
                <a:gd name="connsiteX95" fmla="*/ 1281723 w 3090985"/>
                <a:gd name="connsiteY95" fmla="*/ 398585 h 1762370"/>
                <a:gd name="connsiteX96" fmla="*/ 1363785 w 3090985"/>
                <a:gd name="connsiteY96" fmla="*/ 492370 h 1762370"/>
                <a:gd name="connsiteX97" fmla="*/ 1359877 w 3090985"/>
                <a:gd name="connsiteY97" fmla="*/ 562708 h 1762370"/>
                <a:gd name="connsiteX98" fmla="*/ 1449754 w 3090985"/>
                <a:gd name="connsiteY98" fmla="*/ 617416 h 1762370"/>
                <a:gd name="connsiteX99" fmla="*/ 1484923 w 3090985"/>
                <a:gd name="connsiteY99" fmla="*/ 699477 h 1762370"/>
                <a:gd name="connsiteX100" fmla="*/ 1524000 w 3090985"/>
                <a:gd name="connsiteY100" fmla="*/ 593970 h 1762370"/>
                <a:gd name="connsiteX101" fmla="*/ 1598246 w 3090985"/>
                <a:gd name="connsiteY101" fmla="*/ 656493 h 1762370"/>
                <a:gd name="connsiteX102" fmla="*/ 1606062 w 3090985"/>
                <a:gd name="connsiteY102" fmla="*/ 765908 h 1762370"/>
                <a:gd name="connsiteX103" fmla="*/ 1668585 w 3090985"/>
                <a:gd name="connsiteY103" fmla="*/ 832339 h 1762370"/>
                <a:gd name="connsiteX104" fmla="*/ 1692031 w 3090985"/>
                <a:gd name="connsiteY104" fmla="*/ 730739 h 1762370"/>
                <a:gd name="connsiteX105" fmla="*/ 1711569 w 3090985"/>
                <a:gd name="connsiteY105" fmla="*/ 625231 h 1762370"/>
                <a:gd name="connsiteX106" fmla="*/ 1641231 w 3090985"/>
                <a:gd name="connsiteY106" fmla="*/ 515816 h 1762370"/>
                <a:gd name="connsiteX107" fmla="*/ 1547446 w 3090985"/>
                <a:gd name="connsiteY107" fmla="*/ 476739 h 1762370"/>
                <a:gd name="connsiteX108" fmla="*/ 1488831 w 3090985"/>
                <a:gd name="connsiteY108" fmla="*/ 410308 h 1762370"/>
                <a:gd name="connsiteX109" fmla="*/ 1434123 w 3090985"/>
                <a:gd name="connsiteY109" fmla="*/ 332154 h 1762370"/>
                <a:gd name="connsiteX110" fmla="*/ 1387231 w 3090985"/>
                <a:gd name="connsiteY110" fmla="*/ 265724 h 1762370"/>
                <a:gd name="connsiteX111" fmla="*/ 1395046 w 3090985"/>
                <a:gd name="connsiteY111" fmla="*/ 144585 h 1762370"/>
                <a:gd name="connsiteX112" fmla="*/ 1426308 w 3090985"/>
                <a:gd name="connsiteY112" fmla="*/ 66431 h 1762370"/>
                <a:gd name="connsiteX113" fmla="*/ 1488831 w 3090985"/>
                <a:gd name="connsiteY113" fmla="*/ 15631 h 1762370"/>
                <a:gd name="connsiteX114" fmla="*/ 1551354 w 3090985"/>
                <a:gd name="connsiteY114" fmla="*/ 23447 h 1762370"/>
                <a:gd name="connsiteX115" fmla="*/ 1512277 w 3090985"/>
                <a:gd name="connsiteY115" fmla="*/ 109416 h 1762370"/>
                <a:gd name="connsiteX116" fmla="*/ 1527908 w 3090985"/>
                <a:gd name="connsiteY116" fmla="*/ 230554 h 1762370"/>
                <a:gd name="connsiteX117" fmla="*/ 1598246 w 3090985"/>
                <a:gd name="connsiteY117" fmla="*/ 332154 h 1762370"/>
                <a:gd name="connsiteX118" fmla="*/ 1578708 w 3090985"/>
                <a:gd name="connsiteY118" fmla="*/ 191477 h 1762370"/>
                <a:gd name="connsiteX119" fmla="*/ 1606062 w 3090985"/>
                <a:gd name="connsiteY119" fmla="*/ 82062 h 1762370"/>
                <a:gd name="connsiteX120" fmla="*/ 1660769 w 3090985"/>
                <a:gd name="connsiteY120" fmla="*/ 7816 h 1762370"/>
                <a:gd name="connsiteX121" fmla="*/ 1805354 w 3090985"/>
                <a:gd name="connsiteY121" fmla="*/ 0 h 1762370"/>
                <a:gd name="connsiteX122" fmla="*/ 1895231 w 3090985"/>
                <a:gd name="connsiteY122" fmla="*/ 117231 h 1762370"/>
                <a:gd name="connsiteX123" fmla="*/ 2028093 w 3090985"/>
                <a:gd name="connsiteY123" fmla="*/ 140677 h 1762370"/>
                <a:gd name="connsiteX124" fmla="*/ 2090616 w 3090985"/>
                <a:gd name="connsiteY124" fmla="*/ 218831 h 1762370"/>
                <a:gd name="connsiteX125" fmla="*/ 2215662 w 3090985"/>
                <a:gd name="connsiteY125" fmla="*/ 226647 h 1762370"/>
                <a:gd name="connsiteX126" fmla="*/ 2325077 w 3090985"/>
                <a:gd name="connsiteY126" fmla="*/ 250093 h 1762370"/>
                <a:gd name="connsiteX127" fmla="*/ 2454031 w 3090985"/>
                <a:gd name="connsiteY127" fmla="*/ 371231 h 1762370"/>
                <a:gd name="connsiteX128" fmla="*/ 2500923 w 3090985"/>
                <a:gd name="connsiteY128" fmla="*/ 457200 h 1762370"/>
                <a:gd name="connsiteX129" fmla="*/ 2590800 w 3090985"/>
                <a:gd name="connsiteY129" fmla="*/ 492370 h 1762370"/>
                <a:gd name="connsiteX130" fmla="*/ 2727569 w 3090985"/>
                <a:gd name="connsiteY130" fmla="*/ 511908 h 1762370"/>
                <a:gd name="connsiteX131" fmla="*/ 2774462 w 3090985"/>
                <a:gd name="connsiteY131" fmla="*/ 547077 h 1762370"/>
                <a:gd name="connsiteX132" fmla="*/ 2891693 w 3090985"/>
                <a:gd name="connsiteY132" fmla="*/ 547077 h 1762370"/>
                <a:gd name="connsiteX133" fmla="*/ 2942493 w 3090985"/>
                <a:gd name="connsiteY133" fmla="*/ 609600 h 1762370"/>
                <a:gd name="connsiteX134" fmla="*/ 2950308 w 3090985"/>
                <a:gd name="connsiteY134" fmla="*/ 695570 h 1762370"/>
                <a:gd name="connsiteX135" fmla="*/ 2989385 w 3090985"/>
                <a:gd name="connsiteY135" fmla="*/ 777631 h 1762370"/>
                <a:gd name="connsiteX136" fmla="*/ 2887785 w 3090985"/>
                <a:gd name="connsiteY136" fmla="*/ 781539 h 1762370"/>
                <a:gd name="connsiteX137" fmla="*/ 2797908 w 3090985"/>
                <a:gd name="connsiteY137" fmla="*/ 715108 h 1762370"/>
                <a:gd name="connsiteX138" fmla="*/ 2696308 w 3090985"/>
                <a:gd name="connsiteY138" fmla="*/ 683847 h 1762370"/>
                <a:gd name="connsiteX139" fmla="*/ 2704123 w 3090985"/>
                <a:gd name="connsiteY139" fmla="*/ 765908 h 1762370"/>
                <a:gd name="connsiteX140" fmla="*/ 2782277 w 3090985"/>
                <a:gd name="connsiteY140" fmla="*/ 804985 h 1762370"/>
                <a:gd name="connsiteX141" fmla="*/ 2911231 w 3090985"/>
                <a:gd name="connsiteY141" fmla="*/ 851877 h 1762370"/>
                <a:gd name="connsiteX142" fmla="*/ 3008923 w 3090985"/>
                <a:gd name="connsiteY142" fmla="*/ 918308 h 1762370"/>
                <a:gd name="connsiteX143" fmla="*/ 3063631 w 3090985"/>
                <a:gd name="connsiteY143" fmla="*/ 984739 h 1762370"/>
                <a:gd name="connsiteX144" fmla="*/ 3090985 w 3090985"/>
                <a:gd name="connsiteY144" fmla="*/ 1066800 h 1762370"/>
                <a:gd name="connsiteX145" fmla="*/ 3028462 w 3090985"/>
                <a:gd name="connsiteY145" fmla="*/ 1043354 h 1762370"/>
                <a:gd name="connsiteX146" fmla="*/ 2958123 w 3090985"/>
                <a:gd name="connsiteY146" fmla="*/ 1039447 h 1762370"/>
                <a:gd name="connsiteX147" fmla="*/ 2809631 w 3090985"/>
                <a:gd name="connsiteY147" fmla="*/ 996462 h 1762370"/>
                <a:gd name="connsiteX148" fmla="*/ 2852616 w 3090985"/>
                <a:gd name="connsiteY148" fmla="*/ 1047262 h 1762370"/>
                <a:gd name="connsiteX149" fmla="*/ 2981569 w 3090985"/>
                <a:gd name="connsiteY149" fmla="*/ 1090247 h 1762370"/>
                <a:gd name="connsiteX150" fmla="*/ 3059723 w 3090985"/>
                <a:gd name="connsiteY150" fmla="*/ 1113693 h 1762370"/>
                <a:gd name="connsiteX151" fmla="*/ 3048000 w 3090985"/>
                <a:gd name="connsiteY151" fmla="*/ 1168400 h 17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090985" h="1762370">
                  <a:moveTo>
                    <a:pt x="3048000" y="1168400"/>
                  </a:moveTo>
                  <a:lnTo>
                    <a:pt x="2891693" y="1164493"/>
                  </a:lnTo>
                  <a:lnTo>
                    <a:pt x="2786185" y="1152770"/>
                  </a:lnTo>
                  <a:lnTo>
                    <a:pt x="2782277" y="1191847"/>
                  </a:lnTo>
                  <a:lnTo>
                    <a:pt x="2723662" y="1168400"/>
                  </a:lnTo>
                  <a:lnTo>
                    <a:pt x="2672862" y="1133231"/>
                  </a:lnTo>
                  <a:lnTo>
                    <a:pt x="2618154" y="1074616"/>
                  </a:lnTo>
                  <a:lnTo>
                    <a:pt x="2543908" y="1058985"/>
                  </a:lnTo>
                  <a:lnTo>
                    <a:pt x="2473569" y="1031631"/>
                  </a:lnTo>
                  <a:lnTo>
                    <a:pt x="2364154" y="1070708"/>
                  </a:lnTo>
                  <a:lnTo>
                    <a:pt x="2278185" y="1074616"/>
                  </a:lnTo>
                  <a:lnTo>
                    <a:pt x="2223477" y="1027724"/>
                  </a:lnTo>
                  <a:lnTo>
                    <a:pt x="2239108" y="945662"/>
                  </a:lnTo>
                  <a:lnTo>
                    <a:pt x="2352431" y="930031"/>
                  </a:lnTo>
                  <a:lnTo>
                    <a:pt x="2418862" y="883139"/>
                  </a:lnTo>
                  <a:lnTo>
                    <a:pt x="2371969" y="781539"/>
                  </a:lnTo>
                  <a:lnTo>
                    <a:pt x="2371969" y="676031"/>
                  </a:lnTo>
                  <a:lnTo>
                    <a:pt x="2321169" y="578339"/>
                  </a:lnTo>
                  <a:lnTo>
                    <a:pt x="2246923" y="566616"/>
                  </a:lnTo>
                  <a:lnTo>
                    <a:pt x="2176585" y="535354"/>
                  </a:lnTo>
                  <a:lnTo>
                    <a:pt x="2137508" y="570524"/>
                  </a:lnTo>
                  <a:lnTo>
                    <a:pt x="2102339" y="547077"/>
                  </a:lnTo>
                  <a:lnTo>
                    <a:pt x="2098431" y="488462"/>
                  </a:lnTo>
                  <a:lnTo>
                    <a:pt x="2020277" y="465016"/>
                  </a:lnTo>
                  <a:lnTo>
                    <a:pt x="1957754" y="465016"/>
                  </a:lnTo>
                  <a:lnTo>
                    <a:pt x="1871785" y="457200"/>
                  </a:lnTo>
                  <a:lnTo>
                    <a:pt x="1820985" y="480647"/>
                  </a:lnTo>
                  <a:lnTo>
                    <a:pt x="1860062" y="558800"/>
                  </a:lnTo>
                  <a:lnTo>
                    <a:pt x="1867877" y="672124"/>
                  </a:lnTo>
                  <a:lnTo>
                    <a:pt x="1910862" y="738554"/>
                  </a:lnTo>
                  <a:lnTo>
                    <a:pt x="1953846" y="762000"/>
                  </a:lnTo>
                  <a:lnTo>
                    <a:pt x="1949939" y="851877"/>
                  </a:lnTo>
                  <a:lnTo>
                    <a:pt x="1875693" y="937847"/>
                  </a:lnTo>
                  <a:lnTo>
                    <a:pt x="1793631" y="926124"/>
                  </a:lnTo>
                  <a:lnTo>
                    <a:pt x="1738923" y="918308"/>
                  </a:lnTo>
                  <a:lnTo>
                    <a:pt x="1750646" y="988647"/>
                  </a:lnTo>
                  <a:lnTo>
                    <a:pt x="1723293" y="1086339"/>
                  </a:lnTo>
                  <a:lnTo>
                    <a:pt x="1719385" y="1180124"/>
                  </a:lnTo>
                  <a:lnTo>
                    <a:pt x="1695939" y="1242647"/>
                  </a:lnTo>
                  <a:lnTo>
                    <a:pt x="1649046" y="1230924"/>
                  </a:lnTo>
                  <a:lnTo>
                    <a:pt x="1649046" y="1230924"/>
                  </a:lnTo>
                  <a:lnTo>
                    <a:pt x="1649046" y="1230924"/>
                  </a:lnTo>
                  <a:lnTo>
                    <a:pt x="1594339" y="1281724"/>
                  </a:lnTo>
                  <a:lnTo>
                    <a:pt x="1586523" y="1363785"/>
                  </a:lnTo>
                  <a:lnTo>
                    <a:pt x="1500554" y="1465385"/>
                  </a:lnTo>
                  <a:lnTo>
                    <a:pt x="1445846" y="1621693"/>
                  </a:lnTo>
                  <a:lnTo>
                    <a:pt x="1418493" y="1711570"/>
                  </a:lnTo>
                  <a:lnTo>
                    <a:pt x="965200" y="1762370"/>
                  </a:lnTo>
                  <a:lnTo>
                    <a:pt x="976923" y="1254370"/>
                  </a:lnTo>
                  <a:lnTo>
                    <a:pt x="840154" y="1250462"/>
                  </a:lnTo>
                  <a:lnTo>
                    <a:pt x="664308" y="1215293"/>
                  </a:lnTo>
                  <a:lnTo>
                    <a:pt x="531446" y="1164493"/>
                  </a:lnTo>
                  <a:lnTo>
                    <a:pt x="488462" y="1121508"/>
                  </a:lnTo>
                  <a:lnTo>
                    <a:pt x="441569" y="1121508"/>
                  </a:lnTo>
                  <a:lnTo>
                    <a:pt x="371231" y="1039447"/>
                  </a:lnTo>
                  <a:lnTo>
                    <a:pt x="293077" y="1047262"/>
                  </a:lnTo>
                  <a:lnTo>
                    <a:pt x="0" y="726831"/>
                  </a:lnTo>
                  <a:lnTo>
                    <a:pt x="42985" y="539262"/>
                  </a:lnTo>
                  <a:lnTo>
                    <a:pt x="121139" y="590062"/>
                  </a:lnTo>
                  <a:lnTo>
                    <a:pt x="246185" y="676031"/>
                  </a:lnTo>
                  <a:lnTo>
                    <a:pt x="324339" y="687754"/>
                  </a:lnTo>
                  <a:lnTo>
                    <a:pt x="339969" y="738554"/>
                  </a:lnTo>
                  <a:lnTo>
                    <a:pt x="300893" y="769816"/>
                  </a:lnTo>
                  <a:lnTo>
                    <a:pt x="363416" y="812800"/>
                  </a:lnTo>
                  <a:lnTo>
                    <a:pt x="445477" y="828431"/>
                  </a:lnTo>
                  <a:lnTo>
                    <a:pt x="508000" y="801077"/>
                  </a:lnTo>
                  <a:lnTo>
                    <a:pt x="566616" y="801077"/>
                  </a:lnTo>
                  <a:lnTo>
                    <a:pt x="601785" y="867508"/>
                  </a:lnTo>
                  <a:lnTo>
                    <a:pt x="644769" y="832339"/>
                  </a:lnTo>
                  <a:lnTo>
                    <a:pt x="660400" y="793262"/>
                  </a:lnTo>
                  <a:lnTo>
                    <a:pt x="703385" y="734647"/>
                  </a:lnTo>
                  <a:lnTo>
                    <a:pt x="777631" y="703385"/>
                  </a:lnTo>
                  <a:lnTo>
                    <a:pt x="816708" y="762000"/>
                  </a:lnTo>
                  <a:lnTo>
                    <a:pt x="887046" y="808893"/>
                  </a:lnTo>
                  <a:lnTo>
                    <a:pt x="1066800" y="851877"/>
                  </a:lnTo>
                  <a:lnTo>
                    <a:pt x="1109785" y="742462"/>
                  </a:lnTo>
                  <a:lnTo>
                    <a:pt x="1043354" y="699477"/>
                  </a:lnTo>
                  <a:lnTo>
                    <a:pt x="1062893" y="617416"/>
                  </a:lnTo>
                  <a:lnTo>
                    <a:pt x="1121508" y="578339"/>
                  </a:lnTo>
                  <a:lnTo>
                    <a:pt x="1211385" y="644770"/>
                  </a:lnTo>
                  <a:lnTo>
                    <a:pt x="1262185" y="664308"/>
                  </a:lnTo>
                  <a:lnTo>
                    <a:pt x="1273908" y="613508"/>
                  </a:lnTo>
                  <a:lnTo>
                    <a:pt x="1195754" y="554893"/>
                  </a:lnTo>
                  <a:lnTo>
                    <a:pt x="1144954" y="488462"/>
                  </a:lnTo>
                  <a:lnTo>
                    <a:pt x="1164493" y="386862"/>
                  </a:lnTo>
                  <a:lnTo>
                    <a:pt x="1176216" y="293077"/>
                  </a:lnTo>
                  <a:lnTo>
                    <a:pt x="1141046" y="187570"/>
                  </a:lnTo>
                  <a:lnTo>
                    <a:pt x="1137139" y="78154"/>
                  </a:lnTo>
                  <a:lnTo>
                    <a:pt x="1187939" y="42985"/>
                  </a:lnTo>
                  <a:lnTo>
                    <a:pt x="1281723" y="35170"/>
                  </a:lnTo>
                  <a:lnTo>
                    <a:pt x="1328616" y="62524"/>
                  </a:lnTo>
                  <a:lnTo>
                    <a:pt x="1316893" y="148493"/>
                  </a:lnTo>
                  <a:lnTo>
                    <a:pt x="1281723" y="214924"/>
                  </a:lnTo>
                  <a:lnTo>
                    <a:pt x="1230923" y="218831"/>
                  </a:lnTo>
                  <a:lnTo>
                    <a:pt x="1238739" y="324339"/>
                  </a:lnTo>
                  <a:lnTo>
                    <a:pt x="1281723" y="398585"/>
                  </a:lnTo>
                  <a:lnTo>
                    <a:pt x="1363785" y="492370"/>
                  </a:lnTo>
                  <a:lnTo>
                    <a:pt x="1359877" y="562708"/>
                  </a:lnTo>
                  <a:lnTo>
                    <a:pt x="1449754" y="617416"/>
                  </a:lnTo>
                  <a:lnTo>
                    <a:pt x="1484923" y="699477"/>
                  </a:lnTo>
                  <a:lnTo>
                    <a:pt x="1524000" y="593970"/>
                  </a:lnTo>
                  <a:lnTo>
                    <a:pt x="1598246" y="656493"/>
                  </a:lnTo>
                  <a:lnTo>
                    <a:pt x="1606062" y="765908"/>
                  </a:lnTo>
                  <a:lnTo>
                    <a:pt x="1668585" y="832339"/>
                  </a:lnTo>
                  <a:lnTo>
                    <a:pt x="1692031" y="730739"/>
                  </a:lnTo>
                  <a:lnTo>
                    <a:pt x="1711569" y="625231"/>
                  </a:lnTo>
                  <a:lnTo>
                    <a:pt x="1641231" y="515816"/>
                  </a:lnTo>
                  <a:lnTo>
                    <a:pt x="1547446" y="476739"/>
                  </a:lnTo>
                  <a:lnTo>
                    <a:pt x="1488831" y="410308"/>
                  </a:lnTo>
                  <a:lnTo>
                    <a:pt x="1434123" y="332154"/>
                  </a:lnTo>
                  <a:lnTo>
                    <a:pt x="1387231" y="265724"/>
                  </a:lnTo>
                  <a:lnTo>
                    <a:pt x="1395046" y="144585"/>
                  </a:lnTo>
                  <a:lnTo>
                    <a:pt x="1426308" y="66431"/>
                  </a:lnTo>
                  <a:lnTo>
                    <a:pt x="1488831" y="15631"/>
                  </a:lnTo>
                  <a:lnTo>
                    <a:pt x="1551354" y="23447"/>
                  </a:lnTo>
                  <a:lnTo>
                    <a:pt x="1512277" y="109416"/>
                  </a:lnTo>
                  <a:lnTo>
                    <a:pt x="1527908" y="230554"/>
                  </a:lnTo>
                  <a:lnTo>
                    <a:pt x="1598246" y="332154"/>
                  </a:lnTo>
                  <a:lnTo>
                    <a:pt x="1578708" y="191477"/>
                  </a:lnTo>
                  <a:lnTo>
                    <a:pt x="1606062" y="82062"/>
                  </a:lnTo>
                  <a:lnTo>
                    <a:pt x="1660769" y="7816"/>
                  </a:lnTo>
                  <a:lnTo>
                    <a:pt x="1805354" y="0"/>
                  </a:lnTo>
                  <a:lnTo>
                    <a:pt x="1895231" y="117231"/>
                  </a:lnTo>
                  <a:lnTo>
                    <a:pt x="2028093" y="140677"/>
                  </a:lnTo>
                  <a:lnTo>
                    <a:pt x="2090616" y="218831"/>
                  </a:lnTo>
                  <a:lnTo>
                    <a:pt x="2215662" y="226647"/>
                  </a:lnTo>
                  <a:lnTo>
                    <a:pt x="2325077" y="250093"/>
                  </a:lnTo>
                  <a:lnTo>
                    <a:pt x="2454031" y="371231"/>
                  </a:lnTo>
                  <a:lnTo>
                    <a:pt x="2500923" y="457200"/>
                  </a:lnTo>
                  <a:lnTo>
                    <a:pt x="2590800" y="492370"/>
                  </a:lnTo>
                  <a:lnTo>
                    <a:pt x="2727569" y="511908"/>
                  </a:lnTo>
                  <a:lnTo>
                    <a:pt x="2774462" y="547077"/>
                  </a:lnTo>
                  <a:lnTo>
                    <a:pt x="2891693" y="547077"/>
                  </a:lnTo>
                  <a:lnTo>
                    <a:pt x="2942493" y="609600"/>
                  </a:lnTo>
                  <a:lnTo>
                    <a:pt x="2950308" y="695570"/>
                  </a:lnTo>
                  <a:lnTo>
                    <a:pt x="2989385" y="777631"/>
                  </a:lnTo>
                  <a:lnTo>
                    <a:pt x="2887785" y="781539"/>
                  </a:lnTo>
                  <a:lnTo>
                    <a:pt x="2797908" y="715108"/>
                  </a:lnTo>
                  <a:lnTo>
                    <a:pt x="2696308" y="683847"/>
                  </a:lnTo>
                  <a:lnTo>
                    <a:pt x="2704123" y="765908"/>
                  </a:lnTo>
                  <a:lnTo>
                    <a:pt x="2782277" y="804985"/>
                  </a:lnTo>
                  <a:lnTo>
                    <a:pt x="2911231" y="851877"/>
                  </a:lnTo>
                  <a:lnTo>
                    <a:pt x="3008923" y="918308"/>
                  </a:lnTo>
                  <a:lnTo>
                    <a:pt x="3063631" y="984739"/>
                  </a:lnTo>
                  <a:lnTo>
                    <a:pt x="3090985" y="1066800"/>
                  </a:lnTo>
                  <a:lnTo>
                    <a:pt x="3028462" y="1043354"/>
                  </a:lnTo>
                  <a:lnTo>
                    <a:pt x="2958123" y="1039447"/>
                  </a:lnTo>
                  <a:lnTo>
                    <a:pt x="2809631" y="996462"/>
                  </a:lnTo>
                  <a:lnTo>
                    <a:pt x="2852616" y="1047262"/>
                  </a:lnTo>
                  <a:lnTo>
                    <a:pt x="2981569" y="1090247"/>
                  </a:lnTo>
                  <a:lnTo>
                    <a:pt x="3059723" y="1113693"/>
                  </a:lnTo>
                  <a:lnTo>
                    <a:pt x="3048000" y="1168400"/>
                  </a:lnTo>
                  <a:close/>
                </a:path>
              </a:pathLst>
            </a:custGeom>
            <a:solidFill>
              <a:sysClr val="window" lastClr="FFFFFF"/>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Freeform 14">
              <a:extLst>
                <a:ext uri="{FF2B5EF4-FFF2-40B4-BE49-F238E27FC236}">
                  <a16:creationId xmlns:a16="http://schemas.microsoft.com/office/drawing/2014/main" id="{79DC8E42-BA29-CA7E-67A8-A815017D08FC}"/>
                </a:ext>
              </a:extLst>
            </p:cNvPr>
            <p:cNvSpPr/>
            <p:nvPr/>
          </p:nvSpPr>
          <p:spPr>
            <a:xfrm>
              <a:off x="4437523" y="3089752"/>
              <a:ext cx="394677" cy="339969"/>
            </a:xfrm>
            <a:custGeom>
              <a:avLst/>
              <a:gdLst>
                <a:gd name="connsiteX0" fmla="*/ 78154 w 394677"/>
                <a:gd name="connsiteY0" fmla="*/ 42985 h 339969"/>
                <a:gd name="connsiteX1" fmla="*/ 207108 w 394677"/>
                <a:gd name="connsiteY1" fmla="*/ 93785 h 339969"/>
                <a:gd name="connsiteX2" fmla="*/ 347785 w 394677"/>
                <a:gd name="connsiteY2" fmla="*/ 152400 h 339969"/>
                <a:gd name="connsiteX3" fmla="*/ 394677 w 394677"/>
                <a:gd name="connsiteY3" fmla="*/ 222738 h 339969"/>
                <a:gd name="connsiteX4" fmla="*/ 324339 w 394677"/>
                <a:gd name="connsiteY4" fmla="*/ 230554 h 339969"/>
                <a:gd name="connsiteX5" fmla="*/ 199293 w 394677"/>
                <a:gd name="connsiteY5" fmla="*/ 183661 h 339969"/>
                <a:gd name="connsiteX6" fmla="*/ 171939 w 394677"/>
                <a:gd name="connsiteY6" fmla="*/ 273538 h 339969"/>
                <a:gd name="connsiteX7" fmla="*/ 132862 w 394677"/>
                <a:gd name="connsiteY7" fmla="*/ 339969 h 339969"/>
                <a:gd name="connsiteX8" fmla="*/ 66431 w 394677"/>
                <a:gd name="connsiteY8" fmla="*/ 281354 h 339969"/>
                <a:gd name="connsiteX9" fmla="*/ 0 w 394677"/>
                <a:gd name="connsiteY9" fmla="*/ 261815 h 339969"/>
                <a:gd name="connsiteX10" fmla="*/ 39077 w 394677"/>
                <a:gd name="connsiteY10" fmla="*/ 218831 h 339969"/>
                <a:gd name="connsiteX11" fmla="*/ 3908 w 394677"/>
                <a:gd name="connsiteY11" fmla="*/ 168031 h 339969"/>
                <a:gd name="connsiteX12" fmla="*/ 3908 w 394677"/>
                <a:gd name="connsiteY12" fmla="*/ 109415 h 339969"/>
                <a:gd name="connsiteX13" fmla="*/ 0 w 394677"/>
                <a:gd name="connsiteY13" fmla="*/ 46892 h 339969"/>
                <a:gd name="connsiteX14" fmla="*/ 15631 w 394677"/>
                <a:gd name="connsiteY14" fmla="*/ 0 h 339969"/>
                <a:gd name="connsiteX15" fmla="*/ 78154 w 394677"/>
                <a:gd name="connsiteY15" fmla="*/ 42985 h 33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677" h="339969">
                  <a:moveTo>
                    <a:pt x="78154" y="42985"/>
                  </a:moveTo>
                  <a:lnTo>
                    <a:pt x="207108" y="93785"/>
                  </a:lnTo>
                  <a:lnTo>
                    <a:pt x="347785" y="152400"/>
                  </a:lnTo>
                  <a:lnTo>
                    <a:pt x="394677" y="222738"/>
                  </a:lnTo>
                  <a:lnTo>
                    <a:pt x="324339" y="230554"/>
                  </a:lnTo>
                  <a:lnTo>
                    <a:pt x="199293" y="183661"/>
                  </a:lnTo>
                  <a:lnTo>
                    <a:pt x="171939" y="273538"/>
                  </a:lnTo>
                  <a:lnTo>
                    <a:pt x="132862" y="339969"/>
                  </a:lnTo>
                  <a:lnTo>
                    <a:pt x="66431" y="281354"/>
                  </a:lnTo>
                  <a:lnTo>
                    <a:pt x="0" y="261815"/>
                  </a:lnTo>
                  <a:lnTo>
                    <a:pt x="39077" y="218831"/>
                  </a:lnTo>
                  <a:lnTo>
                    <a:pt x="3908" y="168031"/>
                  </a:lnTo>
                  <a:lnTo>
                    <a:pt x="3908" y="109415"/>
                  </a:lnTo>
                  <a:lnTo>
                    <a:pt x="0" y="46892"/>
                  </a:lnTo>
                  <a:lnTo>
                    <a:pt x="15631" y="0"/>
                  </a:lnTo>
                  <a:lnTo>
                    <a:pt x="78154" y="42985"/>
                  </a:lnTo>
                  <a:close/>
                </a:path>
              </a:pathLst>
            </a:custGeom>
            <a:solidFill>
              <a:sysClr val="window" lastClr="FFFFFF"/>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Freeform 15">
              <a:extLst>
                <a:ext uri="{FF2B5EF4-FFF2-40B4-BE49-F238E27FC236}">
                  <a16:creationId xmlns:a16="http://schemas.microsoft.com/office/drawing/2014/main" id="{D83ED259-DE34-4DD2-7462-3C61BA5288F0}"/>
                </a:ext>
              </a:extLst>
            </p:cNvPr>
            <p:cNvSpPr/>
            <p:nvPr/>
          </p:nvSpPr>
          <p:spPr>
            <a:xfrm>
              <a:off x="4664169" y="3386737"/>
              <a:ext cx="125047" cy="128953"/>
            </a:xfrm>
            <a:custGeom>
              <a:avLst/>
              <a:gdLst>
                <a:gd name="connsiteX0" fmla="*/ 125047 w 125047"/>
                <a:gd name="connsiteY0" fmla="*/ 0 h 128953"/>
                <a:gd name="connsiteX1" fmla="*/ 50800 w 125047"/>
                <a:gd name="connsiteY1" fmla="*/ 7815 h 128953"/>
                <a:gd name="connsiteX2" fmla="*/ 3908 w 125047"/>
                <a:gd name="connsiteY2" fmla="*/ 58615 h 128953"/>
                <a:gd name="connsiteX3" fmla="*/ 0 w 125047"/>
                <a:gd name="connsiteY3" fmla="*/ 128953 h 128953"/>
                <a:gd name="connsiteX4" fmla="*/ 78154 w 125047"/>
                <a:gd name="connsiteY4" fmla="*/ 101600 h 128953"/>
                <a:gd name="connsiteX5" fmla="*/ 125047 w 125047"/>
                <a:gd name="connsiteY5" fmla="*/ 0 h 12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47" h="128953">
                  <a:moveTo>
                    <a:pt x="125047" y="0"/>
                  </a:moveTo>
                  <a:lnTo>
                    <a:pt x="50800" y="7815"/>
                  </a:lnTo>
                  <a:lnTo>
                    <a:pt x="3908" y="58615"/>
                  </a:lnTo>
                  <a:lnTo>
                    <a:pt x="0" y="128953"/>
                  </a:lnTo>
                  <a:lnTo>
                    <a:pt x="78154" y="101600"/>
                  </a:lnTo>
                  <a:lnTo>
                    <a:pt x="125047" y="0"/>
                  </a:lnTo>
                  <a:close/>
                </a:path>
              </a:pathLst>
            </a:custGeom>
            <a:solidFill>
              <a:sysClr val="window" lastClr="FFFFFF"/>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Freeform 16">
              <a:extLst>
                <a:ext uri="{FF2B5EF4-FFF2-40B4-BE49-F238E27FC236}">
                  <a16:creationId xmlns:a16="http://schemas.microsoft.com/office/drawing/2014/main" id="{06A1BA39-5ACE-A1BD-B095-E64F68EEF105}"/>
                </a:ext>
              </a:extLst>
            </p:cNvPr>
            <p:cNvSpPr/>
            <p:nvPr/>
          </p:nvSpPr>
          <p:spPr>
            <a:xfrm>
              <a:off x="4879092" y="3421906"/>
              <a:ext cx="89877" cy="121138"/>
            </a:xfrm>
            <a:custGeom>
              <a:avLst/>
              <a:gdLst>
                <a:gd name="connsiteX0" fmla="*/ 35170 w 89877"/>
                <a:gd name="connsiteY0" fmla="*/ 0 h 121138"/>
                <a:gd name="connsiteX1" fmla="*/ 0 w 89877"/>
                <a:gd name="connsiteY1" fmla="*/ 54707 h 121138"/>
                <a:gd name="connsiteX2" fmla="*/ 70339 w 89877"/>
                <a:gd name="connsiteY2" fmla="*/ 121138 h 121138"/>
                <a:gd name="connsiteX3" fmla="*/ 89877 w 89877"/>
                <a:gd name="connsiteY3" fmla="*/ 46892 h 121138"/>
                <a:gd name="connsiteX4" fmla="*/ 35170 w 89877"/>
                <a:gd name="connsiteY4" fmla="*/ 0 h 12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77" h="121138">
                  <a:moveTo>
                    <a:pt x="35170" y="0"/>
                  </a:moveTo>
                  <a:lnTo>
                    <a:pt x="0" y="54707"/>
                  </a:lnTo>
                  <a:lnTo>
                    <a:pt x="70339" y="121138"/>
                  </a:lnTo>
                  <a:lnTo>
                    <a:pt x="89877" y="46892"/>
                  </a:lnTo>
                  <a:lnTo>
                    <a:pt x="35170" y="0"/>
                  </a:lnTo>
                  <a:close/>
                </a:path>
              </a:pathLst>
            </a:custGeom>
            <a:solidFill>
              <a:sysClr val="window" lastClr="FFFFFF"/>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1" name="Freeform 17">
              <a:extLst>
                <a:ext uri="{FF2B5EF4-FFF2-40B4-BE49-F238E27FC236}">
                  <a16:creationId xmlns:a16="http://schemas.microsoft.com/office/drawing/2014/main" id="{347574E6-C801-1488-2185-A0E723976013}"/>
                </a:ext>
              </a:extLst>
            </p:cNvPr>
            <p:cNvSpPr/>
            <p:nvPr/>
          </p:nvSpPr>
          <p:spPr>
            <a:xfrm>
              <a:off x="1924877" y="2503598"/>
              <a:ext cx="1672492" cy="1367692"/>
            </a:xfrm>
            <a:custGeom>
              <a:avLst/>
              <a:gdLst>
                <a:gd name="connsiteX0" fmla="*/ 1672492 w 1672492"/>
                <a:gd name="connsiteY0" fmla="*/ 1363785 h 1367692"/>
                <a:gd name="connsiteX1" fmla="*/ 1672492 w 1672492"/>
                <a:gd name="connsiteY1" fmla="*/ 887046 h 1367692"/>
                <a:gd name="connsiteX2" fmla="*/ 1547446 w 1672492"/>
                <a:gd name="connsiteY2" fmla="*/ 890954 h 1367692"/>
                <a:gd name="connsiteX3" fmla="*/ 1398954 w 1672492"/>
                <a:gd name="connsiteY3" fmla="*/ 855785 h 1367692"/>
                <a:gd name="connsiteX4" fmla="*/ 1309077 w 1672492"/>
                <a:gd name="connsiteY4" fmla="*/ 836246 h 1367692"/>
                <a:gd name="connsiteX5" fmla="*/ 1184031 w 1672492"/>
                <a:gd name="connsiteY5" fmla="*/ 754185 h 1367692"/>
                <a:gd name="connsiteX6" fmla="*/ 1141046 w 1672492"/>
                <a:gd name="connsiteY6" fmla="*/ 765908 h 1367692"/>
                <a:gd name="connsiteX7" fmla="*/ 1086339 w 1672492"/>
                <a:gd name="connsiteY7" fmla="*/ 676031 h 1367692"/>
                <a:gd name="connsiteX8" fmla="*/ 1008185 w 1672492"/>
                <a:gd name="connsiteY8" fmla="*/ 679939 h 1367692"/>
                <a:gd name="connsiteX9" fmla="*/ 715108 w 1672492"/>
                <a:gd name="connsiteY9" fmla="*/ 355600 h 1367692"/>
                <a:gd name="connsiteX10" fmla="*/ 687754 w 1672492"/>
                <a:gd name="connsiteY10" fmla="*/ 320431 h 1367692"/>
                <a:gd name="connsiteX11" fmla="*/ 722923 w 1672492"/>
                <a:gd name="connsiteY11" fmla="*/ 152400 h 1367692"/>
                <a:gd name="connsiteX12" fmla="*/ 672123 w 1672492"/>
                <a:gd name="connsiteY12" fmla="*/ 117231 h 1367692"/>
                <a:gd name="connsiteX13" fmla="*/ 648677 w 1672492"/>
                <a:gd name="connsiteY13" fmla="*/ 85969 h 1367692"/>
                <a:gd name="connsiteX14" fmla="*/ 593969 w 1672492"/>
                <a:gd name="connsiteY14" fmla="*/ 140677 h 1367692"/>
                <a:gd name="connsiteX15" fmla="*/ 531446 w 1672492"/>
                <a:gd name="connsiteY15" fmla="*/ 0 h 1367692"/>
                <a:gd name="connsiteX16" fmla="*/ 496277 w 1672492"/>
                <a:gd name="connsiteY16" fmla="*/ 46892 h 1367692"/>
                <a:gd name="connsiteX17" fmla="*/ 375139 w 1672492"/>
                <a:gd name="connsiteY17" fmla="*/ 19539 h 1367692"/>
                <a:gd name="connsiteX18" fmla="*/ 257908 w 1672492"/>
                <a:gd name="connsiteY18" fmla="*/ 58615 h 1367692"/>
                <a:gd name="connsiteX19" fmla="*/ 199292 w 1672492"/>
                <a:gd name="connsiteY19" fmla="*/ 42985 h 1367692"/>
                <a:gd name="connsiteX20" fmla="*/ 105508 w 1672492"/>
                <a:gd name="connsiteY20" fmla="*/ 58615 h 1367692"/>
                <a:gd name="connsiteX21" fmla="*/ 82062 w 1672492"/>
                <a:gd name="connsiteY21" fmla="*/ 128954 h 1367692"/>
                <a:gd name="connsiteX22" fmla="*/ 31262 w 1672492"/>
                <a:gd name="connsiteY22" fmla="*/ 211015 h 1367692"/>
                <a:gd name="connsiteX23" fmla="*/ 0 w 1672492"/>
                <a:gd name="connsiteY23" fmla="*/ 230554 h 1367692"/>
                <a:gd name="connsiteX24" fmla="*/ 11723 w 1672492"/>
                <a:gd name="connsiteY24" fmla="*/ 296985 h 1367692"/>
                <a:gd name="connsiteX25" fmla="*/ 62523 w 1672492"/>
                <a:gd name="connsiteY25" fmla="*/ 328246 h 1367692"/>
                <a:gd name="connsiteX26" fmla="*/ 78154 w 1672492"/>
                <a:gd name="connsiteY26" fmla="*/ 433754 h 1367692"/>
                <a:gd name="connsiteX27" fmla="*/ 85969 w 1672492"/>
                <a:gd name="connsiteY27" fmla="*/ 629139 h 1367692"/>
                <a:gd name="connsiteX28" fmla="*/ 117231 w 1672492"/>
                <a:gd name="connsiteY28" fmla="*/ 847969 h 1367692"/>
                <a:gd name="connsiteX29" fmla="*/ 97692 w 1672492"/>
                <a:gd name="connsiteY29" fmla="*/ 902677 h 1367692"/>
                <a:gd name="connsiteX30" fmla="*/ 128954 w 1672492"/>
                <a:gd name="connsiteY30" fmla="*/ 965200 h 1367692"/>
                <a:gd name="connsiteX31" fmla="*/ 128954 w 1672492"/>
                <a:gd name="connsiteY31" fmla="*/ 1051169 h 1367692"/>
                <a:gd name="connsiteX32" fmla="*/ 171939 w 1672492"/>
                <a:gd name="connsiteY32" fmla="*/ 1094154 h 1367692"/>
                <a:gd name="connsiteX33" fmla="*/ 296985 w 1672492"/>
                <a:gd name="connsiteY33" fmla="*/ 1094154 h 1367692"/>
                <a:gd name="connsiteX34" fmla="*/ 300892 w 1672492"/>
                <a:gd name="connsiteY34" fmla="*/ 1250462 h 1367692"/>
                <a:gd name="connsiteX35" fmla="*/ 609600 w 1672492"/>
                <a:gd name="connsiteY35" fmla="*/ 1297354 h 1367692"/>
                <a:gd name="connsiteX36" fmla="*/ 1004277 w 1672492"/>
                <a:gd name="connsiteY36" fmla="*/ 1324708 h 1367692"/>
                <a:gd name="connsiteX37" fmla="*/ 1473200 w 1672492"/>
                <a:gd name="connsiteY37" fmla="*/ 1367692 h 1367692"/>
                <a:gd name="connsiteX38" fmla="*/ 1672492 w 1672492"/>
                <a:gd name="connsiteY38" fmla="*/ 1363785 h 136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72492" h="1367692">
                  <a:moveTo>
                    <a:pt x="1672492" y="1363785"/>
                  </a:moveTo>
                  <a:lnTo>
                    <a:pt x="1672492" y="887046"/>
                  </a:lnTo>
                  <a:lnTo>
                    <a:pt x="1547446" y="890954"/>
                  </a:lnTo>
                  <a:lnTo>
                    <a:pt x="1398954" y="855785"/>
                  </a:lnTo>
                  <a:lnTo>
                    <a:pt x="1309077" y="836246"/>
                  </a:lnTo>
                  <a:lnTo>
                    <a:pt x="1184031" y="754185"/>
                  </a:lnTo>
                  <a:lnTo>
                    <a:pt x="1141046" y="765908"/>
                  </a:lnTo>
                  <a:lnTo>
                    <a:pt x="1086339" y="676031"/>
                  </a:lnTo>
                  <a:lnTo>
                    <a:pt x="1008185" y="679939"/>
                  </a:lnTo>
                  <a:lnTo>
                    <a:pt x="715108" y="355600"/>
                  </a:lnTo>
                  <a:lnTo>
                    <a:pt x="687754" y="320431"/>
                  </a:lnTo>
                  <a:lnTo>
                    <a:pt x="722923" y="152400"/>
                  </a:lnTo>
                  <a:lnTo>
                    <a:pt x="672123" y="117231"/>
                  </a:lnTo>
                  <a:lnTo>
                    <a:pt x="648677" y="85969"/>
                  </a:lnTo>
                  <a:lnTo>
                    <a:pt x="593969" y="140677"/>
                  </a:lnTo>
                  <a:lnTo>
                    <a:pt x="531446" y="0"/>
                  </a:lnTo>
                  <a:lnTo>
                    <a:pt x="496277" y="46892"/>
                  </a:lnTo>
                  <a:lnTo>
                    <a:pt x="375139" y="19539"/>
                  </a:lnTo>
                  <a:lnTo>
                    <a:pt x="257908" y="58615"/>
                  </a:lnTo>
                  <a:lnTo>
                    <a:pt x="199292" y="42985"/>
                  </a:lnTo>
                  <a:lnTo>
                    <a:pt x="105508" y="58615"/>
                  </a:lnTo>
                  <a:lnTo>
                    <a:pt x="82062" y="128954"/>
                  </a:lnTo>
                  <a:lnTo>
                    <a:pt x="31262" y="211015"/>
                  </a:lnTo>
                  <a:lnTo>
                    <a:pt x="0" y="230554"/>
                  </a:lnTo>
                  <a:lnTo>
                    <a:pt x="11723" y="296985"/>
                  </a:lnTo>
                  <a:lnTo>
                    <a:pt x="62523" y="328246"/>
                  </a:lnTo>
                  <a:lnTo>
                    <a:pt x="78154" y="433754"/>
                  </a:lnTo>
                  <a:lnTo>
                    <a:pt x="85969" y="629139"/>
                  </a:lnTo>
                  <a:lnTo>
                    <a:pt x="117231" y="847969"/>
                  </a:lnTo>
                  <a:lnTo>
                    <a:pt x="97692" y="902677"/>
                  </a:lnTo>
                  <a:lnTo>
                    <a:pt x="128954" y="965200"/>
                  </a:lnTo>
                  <a:lnTo>
                    <a:pt x="128954" y="1051169"/>
                  </a:lnTo>
                  <a:lnTo>
                    <a:pt x="171939" y="1094154"/>
                  </a:lnTo>
                  <a:lnTo>
                    <a:pt x="296985" y="1094154"/>
                  </a:lnTo>
                  <a:cubicBezTo>
                    <a:pt x="298287" y="1146257"/>
                    <a:pt x="299590" y="1198359"/>
                    <a:pt x="300892" y="1250462"/>
                  </a:cubicBezTo>
                  <a:lnTo>
                    <a:pt x="609600" y="1297354"/>
                  </a:lnTo>
                  <a:lnTo>
                    <a:pt x="1004277" y="1324708"/>
                  </a:lnTo>
                  <a:lnTo>
                    <a:pt x="1473200" y="1367692"/>
                  </a:lnTo>
                  <a:lnTo>
                    <a:pt x="1672492" y="1363785"/>
                  </a:lnTo>
                  <a:close/>
                </a:path>
              </a:pathLst>
            </a:custGeom>
            <a:solidFill>
              <a:sysClr val="window" lastClr="FFFFFF"/>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Freeform 18">
              <a:extLst>
                <a:ext uri="{FF2B5EF4-FFF2-40B4-BE49-F238E27FC236}">
                  <a16:creationId xmlns:a16="http://schemas.microsoft.com/office/drawing/2014/main" id="{C66911D3-E2D6-46E1-80A2-2E523638D5C2}"/>
                </a:ext>
              </a:extLst>
            </p:cNvPr>
            <p:cNvSpPr/>
            <p:nvPr/>
          </p:nvSpPr>
          <p:spPr>
            <a:xfrm>
              <a:off x="1178508" y="2421537"/>
              <a:ext cx="1008184" cy="1316892"/>
            </a:xfrm>
            <a:custGeom>
              <a:avLst/>
              <a:gdLst>
                <a:gd name="connsiteX0" fmla="*/ 1008184 w 1008184"/>
                <a:gd name="connsiteY0" fmla="*/ 1199661 h 1316892"/>
                <a:gd name="connsiteX1" fmla="*/ 1004277 w 1008184"/>
                <a:gd name="connsiteY1" fmla="*/ 1316892 h 1316892"/>
                <a:gd name="connsiteX2" fmla="*/ 758092 w 1008184"/>
                <a:gd name="connsiteY2" fmla="*/ 1258276 h 1316892"/>
                <a:gd name="connsiteX3" fmla="*/ 347784 w 1008184"/>
                <a:gd name="connsiteY3" fmla="*/ 1141046 h 1316892"/>
                <a:gd name="connsiteX4" fmla="*/ 199292 w 1008184"/>
                <a:gd name="connsiteY4" fmla="*/ 1094153 h 1316892"/>
                <a:gd name="connsiteX5" fmla="*/ 113323 w 1008184"/>
                <a:gd name="connsiteY5" fmla="*/ 1086338 h 1316892"/>
                <a:gd name="connsiteX6" fmla="*/ 82061 w 1008184"/>
                <a:gd name="connsiteY6" fmla="*/ 1031630 h 1316892"/>
                <a:gd name="connsiteX7" fmla="*/ 0 w 1008184"/>
                <a:gd name="connsiteY7" fmla="*/ 1012092 h 1316892"/>
                <a:gd name="connsiteX8" fmla="*/ 633046 w 1008184"/>
                <a:gd name="connsiteY8" fmla="*/ 0 h 1316892"/>
                <a:gd name="connsiteX9" fmla="*/ 719015 w 1008184"/>
                <a:gd name="connsiteY9" fmla="*/ 27353 h 1316892"/>
                <a:gd name="connsiteX10" fmla="*/ 773723 w 1008184"/>
                <a:gd name="connsiteY10" fmla="*/ 85969 h 1316892"/>
                <a:gd name="connsiteX11" fmla="*/ 808892 w 1008184"/>
                <a:gd name="connsiteY11" fmla="*/ 160215 h 1316892"/>
                <a:gd name="connsiteX12" fmla="*/ 762000 w 1008184"/>
                <a:gd name="connsiteY12" fmla="*/ 242276 h 1316892"/>
                <a:gd name="connsiteX13" fmla="*/ 722923 w 1008184"/>
                <a:gd name="connsiteY13" fmla="*/ 265723 h 1316892"/>
                <a:gd name="connsiteX14" fmla="*/ 711200 w 1008184"/>
                <a:gd name="connsiteY14" fmla="*/ 394676 h 1316892"/>
                <a:gd name="connsiteX15" fmla="*/ 773723 w 1008184"/>
                <a:gd name="connsiteY15" fmla="*/ 437661 h 1316892"/>
                <a:gd name="connsiteX16" fmla="*/ 785446 w 1008184"/>
                <a:gd name="connsiteY16" fmla="*/ 562707 h 1316892"/>
                <a:gd name="connsiteX17" fmla="*/ 793261 w 1008184"/>
                <a:gd name="connsiteY17" fmla="*/ 758092 h 1316892"/>
                <a:gd name="connsiteX18" fmla="*/ 812800 w 1008184"/>
                <a:gd name="connsiteY18" fmla="*/ 922215 h 1316892"/>
                <a:gd name="connsiteX19" fmla="*/ 808892 w 1008184"/>
                <a:gd name="connsiteY19" fmla="*/ 1016000 h 1316892"/>
                <a:gd name="connsiteX20" fmla="*/ 840154 w 1008184"/>
                <a:gd name="connsiteY20" fmla="*/ 1074615 h 1316892"/>
                <a:gd name="connsiteX21" fmla="*/ 840154 w 1008184"/>
                <a:gd name="connsiteY21" fmla="*/ 1164492 h 1316892"/>
                <a:gd name="connsiteX22" fmla="*/ 906584 w 1008184"/>
                <a:gd name="connsiteY22" fmla="*/ 1219200 h 1316892"/>
                <a:gd name="connsiteX23" fmla="*/ 1008184 w 1008184"/>
                <a:gd name="connsiteY23" fmla="*/ 1199661 h 13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8184" h="1316892">
                  <a:moveTo>
                    <a:pt x="1008184" y="1199661"/>
                  </a:moveTo>
                  <a:lnTo>
                    <a:pt x="1004277" y="1316892"/>
                  </a:lnTo>
                  <a:lnTo>
                    <a:pt x="758092" y="1258276"/>
                  </a:lnTo>
                  <a:lnTo>
                    <a:pt x="347784" y="1141046"/>
                  </a:lnTo>
                  <a:lnTo>
                    <a:pt x="199292" y="1094153"/>
                  </a:lnTo>
                  <a:lnTo>
                    <a:pt x="113323" y="1086338"/>
                  </a:lnTo>
                  <a:lnTo>
                    <a:pt x="82061" y="1031630"/>
                  </a:lnTo>
                  <a:lnTo>
                    <a:pt x="0" y="1012092"/>
                  </a:lnTo>
                  <a:lnTo>
                    <a:pt x="633046" y="0"/>
                  </a:lnTo>
                  <a:lnTo>
                    <a:pt x="719015" y="27353"/>
                  </a:lnTo>
                  <a:lnTo>
                    <a:pt x="773723" y="85969"/>
                  </a:lnTo>
                  <a:lnTo>
                    <a:pt x="808892" y="160215"/>
                  </a:lnTo>
                  <a:lnTo>
                    <a:pt x="762000" y="242276"/>
                  </a:lnTo>
                  <a:lnTo>
                    <a:pt x="722923" y="265723"/>
                  </a:lnTo>
                  <a:lnTo>
                    <a:pt x="711200" y="394676"/>
                  </a:lnTo>
                  <a:lnTo>
                    <a:pt x="773723" y="437661"/>
                  </a:lnTo>
                  <a:lnTo>
                    <a:pt x="785446" y="562707"/>
                  </a:lnTo>
                  <a:lnTo>
                    <a:pt x="793261" y="758092"/>
                  </a:lnTo>
                  <a:lnTo>
                    <a:pt x="812800" y="922215"/>
                  </a:lnTo>
                  <a:lnTo>
                    <a:pt x="808892" y="1016000"/>
                  </a:lnTo>
                  <a:lnTo>
                    <a:pt x="840154" y="1074615"/>
                  </a:lnTo>
                  <a:lnTo>
                    <a:pt x="840154" y="1164492"/>
                  </a:lnTo>
                  <a:lnTo>
                    <a:pt x="906584" y="1219200"/>
                  </a:lnTo>
                  <a:lnTo>
                    <a:pt x="1008184" y="1199661"/>
                  </a:lnTo>
                  <a:close/>
                </a:path>
              </a:pathLst>
            </a:custGeom>
            <a:solidFill>
              <a:srgbClr val="9BBB59">
                <a:lumMod val="20000"/>
                <a:lumOff val="80000"/>
              </a:srgbClr>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Freeform 19">
              <a:extLst>
                <a:ext uri="{FF2B5EF4-FFF2-40B4-BE49-F238E27FC236}">
                  <a16:creationId xmlns:a16="http://schemas.microsoft.com/office/drawing/2014/main" id="{722FE89B-C443-D899-B325-C10A30359EA6}"/>
                </a:ext>
              </a:extLst>
            </p:cNvPr>
            <p:cNvSpPr/>
            <p:nvPr/>
          </p:nvSpPr>
          <p:spPr>
            <a:xfrm>
              <a:off x="2647800" y="2093290"/>
              <a:ext cx="1012092" cy="750277"/>
            </a:xfrm>
            <a:custGeom>
              <a:avLst/>
              <a:gdLst>
                <a:gd name="connsiteX0" fmla="*/ 992554 w 1012092"/>
                <a:gd name="connsiteY0" fmla="*/ 523631 h 750277"/>
                <a:gd name="connsiteX1" fmla="*/ 918308 w 1012092"/>
                <a:gd name="connsiteY1" fmla="*/ 523631 h 750277"/>
                <a:gd name="connsiteX2" fmla="*/ 859692 w 1012092"/>
                <a:gd name="connsiteY2" fmla="*/ 472831 h 750277"/>
                <a:gd name="connsiteX3" fmla="*/ 820616 w 1012092"/>
                <a:gd name="connsiteY3" fmla="*/ 367323 h 750277"/>
                <a:gd name="connsiteX4" fmla="*/ 781539 w 1012092"/>
                <a:gd name="connsiteY4" fmla="*/ 218831 h 750277"/>
                <a:gd name="connsiteX5" fmla="*/ 746369 w 1012092"/>
                <a:gd name="connsiteY5" fmla="*/ 179754 h 750277"/>
                <a:gd name="connsiteX6" fmla="*/ 707292 w 1012092"/>
                <a:gd name="connsiteY6" fmla="*/ 160216 h 750277"/>
                <a:gd name="connsiteX7" fmla="*/ 719016 w 1012092"/>
                <a:gd name="connsiteY7" fmla="*/ 304800 h 750277"/>
                <a:gd name="connsiteX8" fmla="*/ 679939 w 1012092"/>
                <a:gd name="connsiteY8" fmla="*/ 355600 h 750277"/>
                <a:gd name="connsiteX9" fmla="*/ 644769 w 1012092"/>
                <a:gd name="connsiteY9" fmla="*/ 308708 h 750277"/>
                <a:gd name="connsiteX10" fmla="*/ 672123 w 1012092"/>
                <a:gd name="connsiteY10" fmla="*/ 246185 h 750277"/>
                <a:gd name="connsiteX11" fmla="*/ 652585 w 1012092"/>
                <a:gd name="connsiteY11" fmla="*/ 195385 h 750277"/>
                <a:gd name="connsiteX12" fmla="*/ 597877 w 1012092"/>
                <a:gd name="connsiteY12" fmla="*/ 214923 h 750277"/>
                <a:gd name="connsiteX13" fmla="*/ 550985 w 1012092"/>
                <a:gd name="connsiteY13" fmla="*/ 183662 h 750277"/>
                <a:gd name="connsiteX14" fmla="*/ 519723 w 1012092"/>
                <a:gd name="connsiteY14" fmla="*/ 261816 h 750277"/>
                <a:gd name="connsiteX15" fmla="*/ 468923 w 1012092"/>
                <a:gd name="connsiteY15" fmla="*/ 238370 h 750277"/>
                <a:gd name="connsiteX16" fmla="*/ 484554 w 1012092"/>
                <a:gd name="connsiteY16" fmla="*/ 156308 h 750277"/>
                <a:gd name="connsiteX17" fmla="*/ 449385 w 1012092"/>
                <a:gd name="connsiteY17" fmla="*/ 125047 h 750277"/>
                <a:gd name="connsiteX18" fmla="*/ 398585 w 1012092"/>
                <a:gd name="connsiteY18" fmla="*/ 70339 h 750277"/>
                <a:gd name="connsiteX19" fmla="*/ 308708 w 1012092"/>
                <a:gd name="connsiteY19" fmla="*/ 23447 h 750277"/>
                <a:gd name="connsiteX20" fmla="*/ 218831 w 1012092"/>
                <a:gd name="connsiteY20" fmla="*/ 0 h 750277"/>
                <a:gd name="connsiteX21" fmla="*/ 144585 w 1012092"/>
                <a:gd name="connsiteY21" fmla="*/ 31262 h 750277"/>
                <a:gd name="connsiteX22" fmla="*/ 105508 w 1012092"/>
                <a:gd name="connsiteY22" fmla="*/ 109416 h 750277"/>
                <a:gd name="connsiteX23" fmla="*/ 66431 w 1012092"/>
                <a:gd name="connsiteY23" fmla="*/ 187570 h 750277"/>
                <a:gd name="connsiteX24" fmla="*/ 0 w 1012092"/>
                <a:gd name="connsiteY24" fmla="*/ 234462 h 750277"/>
                <a:gd name="connsiteX25" fmla="*/ 62523 w 1012092"/>
                <a:gd name="connsiteY25" fmla="*/ 406400 h 750277"/>
                <a:gd name="connsiteX26" fmla="*/ 136769 w 1012092"/>
                <a:gd name="connsiteY26" fmla="*/ 367323 h 750277"/>
                <a:gd name="connsiteX27" fmla="*/ 211016 w 1012092"/>
                <a:gd name="connsiteY27" fmla="*/ 328247 h 750277"/>
                <a:gd name="connsiteX28" fmla="*/ 277446 w 1012092"/>
                <a:gd name="connsiteY28" fmla="*/ 371231 h 750277"/>
                <a:gd name="connsiteX29" fmla="*/ 261816 w 1012092"/>
                <a:gd name="connsiteY29" fmla="*/ 441570 h 750277"/>
                <a:gd name="connsiteX30" fmla="*/ 293077 w 1012092"/>
                <a:gd name="connsiteY30" fmla="*/ 504093 h 750277"/>
                <a:gd name="connsiteX31" fmla="*/ 449385 w 1012092"/>
                <a:gd name="connsiteY31" fmla="*/ 500185 h 750277"/>
                <a:gd name="connsiteX32" fmla="*/ 500185 w 1012092"/>
                <a:gd name="connsiteY32" fmla="*/ 550985 h 750277"/>
                <a:gd name="connsiteX33" fmla="*/ 300892 w 1012092"/>
                <a:gd name="connsiteY33" fmla="*/ 570523 h 750277"/>
                <a:gd name="connsiteX34" fmla="*/ 261816 w 1012092"/>
                <a:gd name="connsiteY34" fmla="*/ 609600 h 750277"/>
                <a:gd name="connsiteX35" fmla="*/ 359508 w 1012092"/>
                <a:gd name="connsiteY35" fmla="*/ 672123 h 750277"/>
                <a:gd name="connsiteX36" fmla="*/ 418123 w 1012092"/>
                <a:gd name="connsiteY36" fmla="*/ 683847 h 750277"/>
                <a:gd name="connsiteX37" fmla="*/ 418123 w 1012092"/>
                <a:gd name="connsiteY37" fmla="*/ 750277 h 750277"/>
                <a:gd name="connsiteX38" fmla="*/ 550985 w 1012092"/>
                <a:gd name="connsiteY38" fmla="*/ 750277 h 750277"/>
                <a:gd name="connsiteX39" fmla="*/ 699477 w 1012092"/>
                <a:gd name="connsiteY39" fmla="*/ 695570 h 750277"/>
                <a:gd name="connsiteX40" fmla="*/ 754185 w 1012092"/>
                <a:gd name="connsiteY40" fmla="*/ 660400 h 750277"/>
                <a:gd name="connsiteX41" fmla="*/ 828431 w 1012092"/>
                <a:gd name="connsiteY41" fmla="*/ 707293 h 750277"/>
                <a:gd name="connsiteX42" fmla="*/ 918308 w 1012092"/>
                <a:gd name="connsiteY42" fmla="*/ 703385 h 750277"/>
                <a:gd name="connsiteX43" fmla="*/ 969108 w 1012092"/>
                <a:gd name="connsiteY43" fmla="*/ 707293 h 750277"/>
                <a:gd name="connsiteX44" fmla="*/ 980831 w 1012092"/>
                <a:gd name="connsiteY44" fmla="*/ 660400 h 750277"/>
                <a:gd name="connsiteX45" fmla="*/ 933939 w 1012092"/>
                <a:gd name="connsiteY45" fmla="*/ 621323 h 750277"/>
                <a:gd name="connsiteX46" fmla="*/ 1012092 w 1012092"/>
                <a:gd name="connsiteY46" fmla="*/ 605693 h 750277"/>
                <a:gd name="connsiteX47" fmla="*/ 992554 w 1012092"/>
                <a:gd name="connsiteY47" fmla="*/ 523631 h 75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12092" h="750277">
                  <a:moveTo>
                    <a:pt x="992554" y="523631"/>
                  </a:moveTo>
                  <a:lnTo>
                    <a:pt x="918308" y="523631"/>
                  </a:lnTo>
                  <a:lnTo>
                    <a:pt x="859692" y="472831"/>
                  </a:lnTo>
                  <a:lnTo>
                    <a:pt x="820616" y="367323"/>
                  </a:lnTo>
                  <a:lnTo>
                    <a:pt x="781539" y="218831"/>
                  </a:lnTo>
                  <a:lnTo>
                    <a:pt x="746369" y="179754"/>
                  </a:lnTo>
                  <a:lnTo>
                    <a:pt x="707292" y="160216"/>
                  </a:lnTo>
                  <a:lnTo>
                    <a:pt x="719016" y="304800"/>
                  </a:lnTo>
                  <a:lnTo>
                    <a:pt x="679939" y="355600"/>
                  </a:lnTo>
                  <a:lnTo>
                    <a:pt x="644769" y="308708"/>
                  </a:lnTo>
                  <a:lnTo>
                    <a:pt x="672123" y="246185"/>
                  </a:lnTo>
                  <a:lnTo>
                    <a:pt x="652585" y="195385"/>
                  </a:lnTo>
                  <a:lnTo>
                    <a:pt x="597877" y="214923"/>
                  </a:lnTo>
                  <a:lnTo>
                    <a:pt x="550985" y="183662"/>
                  </a:lnTo>
                  <a:lnTo>
                    <a:pt x="519723" y="261816"/>
                  </a:lnTo>
                  <a:lnTo>
                    <a:pt x="468923" y="238370"/>
                  </a:lnTo>
                  <a:lnTo>
                    <a:pt x="484554" y="156308"/>
                  </a:lnTo>
                  <a:lnTo>
                    <a:pt x="449385" y="125047"/>
                  </a:lnTo>
                  <a:lnTo>
                    <a:pt x="398585" y="70339"/>
                  </a:lnTo>
                  <a:lnTo>
                    <a:pt x="308708" y="23447"/>
                  </a:lnTo>
                  <a:lnTo>
                    <a:pt x="218831" y="0"/>
                  </a:lnTo>
                  <a:lnTo>
                    <a:pt x="144585" y="31262"/>
                  </a:lnTo>
                  <a:lnTo>
                    <a:pt x="105508" y="109416"/>
                  </a:lnTo>
                  <a:lnTo>
                    <a:pt x="66431" y="187570"/>
                  </a:lnTo>
                  <a:lnTo>
                    <a:pt x="0" y="234462"/>
                  </a:lnTo>
                  <a:lnTo>
                    <a:pt x="62523" y="406400"/>
                  </a:lnTo>
                  <a:lnTo>
                    <a:pt x="136769" y="367323"/>
                  </a:lnTo>
                  <a:lnTo>
                    <a:pt x="211016" y="328247"/>
                  </a:lnTo>
                  <a:lnTo>
                    <a:pt x="277446" y="371231"/>
                  </a:lnTo>
                  <a:lnTo>
                    <a:pt x="261816" y="441570"/>
                  </a:lnTo>
                  <a:lnTo>
                    <a:pt x="293077" y="504093"/>
                  </a:lnTo>
                  <a:lnTo>
                    <a:pt x="449385" y="500185"/>
                  </a:lnTo>
                  <a:lnTo>
                    <a:pt x="500185" y="550985"/>
                  </a:lnTo>
                  <a:lnTo>
                    <a:pt x="300892" y="570523"/>
                  </a:lnTo>
                  <a:lnTo>
                    <a:pt x="261816" y="609600"/>
                  </a:lnTo>
                  <a:lnTo>
                    <a:pt x="359508" y="672123"/>
                  </a:lnTo>
                  <a:lnTo>
                    <a:pt x="418123" y="683847"/>
                  </a:lnTo>
                  <a:lnTo>
                    <a:pt x="418123" y="750277"/>
                  </a:lnTo>
                  <a:lnTo>
                    <a:pt x="550985" y="750277"/>
                  </a:lnTo>
                  <a:lnTo>
                    <a:pt x="699477" y="695570"/>
                  </a:lnTo>
                  <a:lnTo>
                    <a:pt x="754185" y="660400"/>
                  </a:lnTo>
                  <a:lnTo>
                    <a:pt x="828431" y="707293"/>
                  </a:lnTo>
                  <a:lnTo>
                    <a:pt x="918308" y="703385"/>
                  </a:lnTo>
                  <a:lnTo>
                    <a:pt x="969108" y="707293"/>
                  </a:lnTo>
                  <a:lnTo>
                    <a:pt x="980831" y="660400"/>
                  </a:lnTo>
                  <a:lnTo>
                    <a:pt x="933939" y="621323"/>
                  </a:lnTo>
                  <a:lnTo>
                    <a:pt x="1012092" y="605693"/>
                  </a:lnTo>
                  <a:lnTo>
                    <a:pt x="992554" y="523631"/>
                  </a:lnTo>
                  <a:close/>
                </a:path>
              </a:pathLst>
            </a:custGeom>
            <a:solidFill>
              <a:sysClr val="window" lastClr="FFFFFF"/>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Freeform 20">
              <a:extLst>
                <a:ext uri="{FF2B5EF4-FFF2-40B4-BE49-F238E27FC236}">
                  <a16:creationId xmlns:a16="http://schemas.microsoft.com/office/drawing/2014/main" id="{68277BE5-3AF9-8DA1-8E33-DB4A7282F871}"/>
                </a:ext>
              </a:extLst>
            </p:cNvPr>
            <p:cNvSpPr/>
            <p:nvPr/>
          </p:nvSpPr>
          <p:spPr>
            <a:xfrm>
              <a:off x="3527031" y="2171444"/>
              <a:ext cx="269631" cy="367323"/>
            </a:xfrm>
            <a:custGeom>
              <a:avLst/>
              <a:gdLst>
                <a:gd name="connsiteX0" fmla="*/ 195385 w 269631"/>
                <a:gd name="connsiteY0" fmla="*/ 128954 h 367323"/>
                <a:gd name="connsiteX1" fmla="*/ 246185 w 269631"/>
                <a:gd name="connsiteY1" fmla="*/ 144585 h 367323"/>
                <a:gd name="connsiteX2" fmla="*/ 269631 w 269631"/>
                <a:gd name="connsiteY2" fmla="*/ 257908 h 367323"/>
                <a:gd name="connsiteX3" fmla="*/ 211015 w 269631"/>
                <a:gd name="connsiteY3" fmla="*/ 320431 h 367323"/>
                <a:gd name="connsiteX4" fmla="*/ 168031 w 269631"/>
                <a:gd name="connsiteY4" fmla="*/ 367323 h 367323"/>
                <a:gd name="connsiteX5" fmla="*/ 136769 w 269631"/>
                <a:gd name="connsiteY5" fmla="*/ 296985 h 367323"/>
                <a:gd name="connsiteX6" fmla="*/ 85969 w 269631"/>
                <a:gd name="connsiteY6" fmla="*/ 246185 h 367323"/>
                <a:gd name="connsiteX7" fmla="*/ 39077 w 269631"/>
                <a:gd name="connsiteY7" fmla="*/ 211016 h 367323"/>
                <a:gd name="connsiteX8" fmla="*/ 0 w 269631"/>
                <a:gd name="connsiteY8" fmla="*/ 125046 h 367323"/>
                <a:gd name="connsiteX9" fmla="*/ 54708 w 269631"/>
                <a:gd name="connsiteY9" fmla="*/ 117231 h 367323"/>
                <a:gd name="connsiteX10" fmla="*/ 97692 w 269631"/>
                <a:gd name="connsiteY10" fmla="*/ 144585 h 367323"/>
                <a:gd name="connsiteX11" fmla="*/ 74246 w 269631"/>
                <a:gd name="connsiteY11" fmla="*/ 78154 h 367323"/>
                <a:gd name="connsiteX12" fmla="*/ 46892 w 269631"/>
                <a:gd name="connsiteY12" fmla="*/ 42985 h 367323"/>
                <a:gd name="connsiteX13" fmla="*/ 82061 w 269631"/>
                <a:gd name="connsiteY13" fmla="*/ 0 h 367323"/>
                <a:gd name="connsiteX14" fmla="*/ 156308 w 269631"/>
                <a:gd name="connsiteY14" fmla="*/ 35169 h 367323"/>
                <a:gd name="connsiteX15" fmla="*/ 222738 w 269631"/>
                <a:gd name="connsiteY15" fmla="*/ 11723 h 367323"/>
                <a:gd name="connsiteX16" fmla="*/ 195385 w 269631"/>
                <a:gd name="connsiteY16" fmla="*/ 128954 h 36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9631" h="367323">
                  <a:moveTo>
                    <a:pt x="195385" y="128954"/>
                  </a:moveTo>
                  <a:lnTo>
                    <a:pt x="246185" y="144585"/>
                  </a:lnTo>
                  <a:lnTo>
                    <a:pt x="269631" y="257908"/>
                  </a:lnTo>
                  <a:lnTo>
                    <a:pt x="211015" y="320431"/>
                  </a:lnTo>
                  <a:lnTo>
                    <a:pt x="168031" y="367323"/>
                  </a:lnTo>
                  <a:lnTo>
                    <a:pt x="136769" y="296985"/>
                  </a:lnTo>
                  <a:lnTo>
                    <a:pt x="85969" y="246185"/>
                  </a:lnTo>
                  <a:lnTo>
                    <a:pt x="39077" y="211016"/>
                  </a:lnTo>
                  <a:lnTo>
                    <a:pt x="0" y="125046"/>
                  </a:lnTo>
                  <a:lnTo>
                    <a:pt x="54708" y="117231"/>
                  </a:lnTo>
                  <a:lnTo>
                    <a:pt x="97692" y="144585"/>
                  </a:lnTo>
                  <a:lnTo>
                    <a:pt x="74246" y="78154"/>
                  </a:lnTo>
                  <a:lnTo>
                    <a:pt x="46892" y="42985"/>
                  </a:lnTo>
                  <a:lnTo>
                    <a:pt x="82061" y="0"/>
                  </a:lnTo>
                  <a:lnTo>
                    <a:pt x="156308" y="35169"/>
                  </a:lnTo>
                  <a:lnTo>
                    <a:pt x="222738" y="11723"/>
                  </a:lnTo>
                  <a:lnTo>
                    <a:pt x="195385" y="128954"/>
                  </a:lnTo>
                  <a:close/>
                </a:path>
              </a:pathLst>
            </a:custGeom>
            <a:solidFill>
              <a:sysClr val="window" lastClr="FFFFFF"/>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Freeform 21">
              <a:extLst>
                <a:ext uri="{FF2B5EF4-FFF2-40B4-BE49-F238E27FC236}">
                  <a16:creationId xmlns:a16="http://schemas.microsoft.com/office/drawing/2014/main" id="{697A1CCA-E721-AE84-4C4E-C370F6670746}"/>
                </a:ext>
              </a:extLst>
            </p:cNvPr>
            <p:cNvSpPr/>
            <p:nvPr/>
          </p:nvSpPr>
          <p:spPr>
            <a:xfrm>
              <a:off x="2862723" y="1737690"/>
              <a:ext cx="582246" cy="402493"/>
            </a:xfrm>
            <a:custGeom>
              <a:avLst/>
              <a:gdLst>
                <a:gd name="connsiteX0" fmla="*/ 82062 w 582246"/>
                <a:gd name="connsiteY0" fmla="*/ 89877 h 402493"/>
                <a:gd name="connsiteX1" fmla="*/ 187569 w 582246"/>
                <a:gd name="connsiteY1" fmla="*/ 31262 h 402493"/>
                <a:gd name="connsiteX2" fmla="*/ 265723 w 582246"/>
                <a:gd name="connsiteY2" fmla="*/ 0 h 402493"/>
                <a:gd name="connsiteX3" fmla="*/ 328246 w 582246"/>
                <a:gd name="connsiteY3" fmla="*/ 7816 h 402493"/>
                <a:gd name="connsiteX4" fmla="*/ 293077 w 582246"/>
                <a:gd name="connsiteY4" fmla="*/ 70339 h 402493"/>
                <a:gd name="connsiteX5" fmla="*/ 339969 w 582246"/>
                <a:gd name="connsiteY5" fmla="*/ 156308 h 402493"/>
                <a:gd name="connsiteX6" fmla="*/ 394677 w 582246"/>
                <a:gd name="connsiteY6" fmla="*/ 214923 h 402493"/>
                <a:gd name="connsiteX7" fmla="*/ 429846 w 582246"/>
                <a:gd name="connsiteY7" fmla="*/ 187570 h 402493"/>
                <a:gd name="connsiteX8" fmla="*/ 414216 w 582246"/>
                <a:gd name="connsiteY8" fmla="*/ 144585 h 402493"/>
                <a:gd name="connsiteX9" fmla="*/ 484554 w 582246"/>
                <a:gd name="connsiteY9" fmla="*/ 70339 h 402493"/>
                <a:gd name="connsiteX10" fmla="*/ 500185 w 582246"/>
                <a:gd name="connsiteY10" fmla="*/ 156308 h 402493"/>
                <a:gd name="connsiteX11" fmla="*/ 554893 w 582246"/>
                <a:gd name="connsiteY11" fmla="*/ 191477 h 402493"/>
                <a:gd name="connsiteX12" fmla="*/ 582246 w 582246"/>
                <a:gd name="connsiteY12" fmla="*/ 242277 h 402493"/>
                <a:gd name="connsiteX13" fmla="*/ 566616 w 582246"/>
                <a:gd name="connsiteY13" fmla="*/ 312616 h 402493"/>
                <a:gd name="connsiteX14" fmla="*/ 465016 w 582246"/>
                <a:gd name="connsiteY14" fmla="*/ 332154 h 402493"/>
                <a:gd name="connsiteX15" fmla="*/ 402493 w 582246"/>
                <a:gd name="connsiteY15" fmla="*/ 347785 h 402493"/>
                <a:gd name="connsiteX16" fmla="*/ 324339 w 582246"/>
                <a:gd name="connsiteY16" fmla="*/ 402493 h 402493"/>
                <a:gd name="connsiteX17" fmla="*/ 277446 w 582246"/>
                <a:gd name="connsiteY17" fmla="*/ 386862 h 402493"/>
                <a:gd name="connsiteX18" fmla="*/ 281354 w 582246"/>
                <a:gd name="connsiteY18" fmla="*/ 336062 h 402493"/>
                <a:gd name="connsiteX19" fmla="*/ 336062 w 582246"/>
                <a:gd name="connsiteY19" fmla="*/ 289170 h 402493"/>
                <a:gd name="connsiteX20" fmla="*/ 226646 w 582246"/>
                <a:gd name="connsiteY20" fmla="*/ 312616 h 402493"/>
                <a:gd name="connsiteX21" fmla="*/ 214923 w 582246"/>
                <a:gd name="connsiteY21" fmla="*/ 246185 h 402493"/>
                <a:gd name="connsiteX22" fmla="*/ 203200 w 582246"/>
                <a:gd name="connsiteY22" fmla="*/ 211016 h 402493"/>
                <a:gd name="connsiteX23" fmla="*/ 160216 w 582246"/>
                <a:gd name="connsiteY23" fmla="*/ 250093 h 402493"/>
                <a:gd name="connsiteX24" fmla="*/ 101600 w 582246"/>
                <a:gd name="connsiteY24" fmla="*/ 191477 h 402493"/>
                <a:gd name="connsiteX25" fmla="*/ 70339 w 582246"/>
                <a:gd name="connsiteY25" fmla="*/ 203200 h 402493"/>
                <a:gd name="connsiteX26" fmla="*/ 0 w 582246"/>
                <a:gd name="connsiteY26" fmla="*/ 171939 h 402493"/>
                <a:gd name="connsiteX27" fmla="*/ 82062 w 582246"/>
                <a:gd name="connsiteY27" fmla="*/ 89877 h 40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2246" h="402493">
                  <a:moveTo>
                    <a:pt x="82062" y="89877"/>
                  </a:moveTo>
                  <a:lnTo>
                    <a:pt x="187569" y="31262"/>
                  </a:lnTo>
                  <a:lnTo>
                    <a:pt x="265723" y="0"/>
                  </a:lnTo>
                  <a:lnTo>
                    <a:pt x="328246" y="7816"/>
                  </a:lnTo>
                  <a:lnTo>
                    <a:pt x="293077" y="70339"/>
                  </a:lnTo>
                  <a:lnTo>
                    <a:pt x="339969" y="156308"/>
                  </a:lnTo>
                  <a:lnTo>
                    <a:pt x="394677" y="214923"/>
                  </a:lnTo>
                  <a:lnTo>
                    <a:pt x="429846" y="187570"/>
                  </a:lnTo>
                  <a:lnTo>
                    <a:pt x="414216" y="144585"/>
                  </a:lnTo>
                  <a:lnTo>
                    <a:pt x="484554" y="70339"/>
                  </a:lnTo>
                  <a:lnTo>
                    <a:pt x="500185" y="156308"/>
                  </a:lnTo>
                  <a:lnTo>
                    <a:pt x="554893" y="191477"/>
                  </a:lnTo>
                  <a:lnTo>
                    <a:pt x="582246" y="242277"/>
                  </a:lnTo>
                  <a:lnTo>
                    <a:pt x="566616" y="312616"/>
                  </a:lnTo>
                  <a:lnTo>
                    <a:pt x="465016" y="332154"/>
                  </a:lnTo>
                  <a:lnTo>
                    <a:pt x="402493" y="347785"/>
                  </a:lnTo>
                  <a:lnTo>
                    <a:pt x="324339" y="402493"/>
                  </a:lnTo>
                  <a:lnTo>
                    <a:pt x="277446" y="386862"/>
                  </a:lnTo>
                  <a:lnTo>
                    <a:pt x="281354" y="336062"/>
                  </a:lnTo>
                  <a:lnTo>
                    <a:pt x="336062" y="289170"/>
                  </a:lnTo>
                  <a:lnTo>
                    <a:pt x="226646" y="312616"/>
                  </a:lnTo>
                  <a:lnTo>
                    <a:pt x="214923" y="246185"/>
                  </a:lnTo>
                  <a:lnTo>
                    <a:pt x="203200" y="211016"/>
                  </a:lnTo>
                  <a:lnTo>
                    <a:pt x="160216" y="250093"/>
                  </a:lnTo>
                  <a:lnTo>
                    <a:pt x="101600" y="191477"/>
                  </a:lnTo>
                  <a:lnTo>
                    <a:pt x="70339" y="203200"/>
                  </a:lnTo>
                  <a:lnTo>
                    <a:pt x="0" y="171939"/>
                  </a:lnTo>
                  <a:lnTo>
                    <a:pt x="82062" y="89877"/>
                  </a:lnTo>
                  <a:close/>
                </a:path>
              </a:pathLst>
            </a:custGeom>
            <a:solidFill>
              <a:sysClr val="window" lastClr="FFFFFF"/>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 name="Freeform 22">
              <a:extLst>
                <a:ext uri="{FF2B5EF4-FFF2-40B4-BE49-F238E27FC236}">
                  <a16:creationId xmlns:a16="http://schemas.microsoft.com/office/drawing/2014/main" id="{62F2ABE2-F7AE-1601-BB90-ECA5A91931DE}"/>
                </a:ext>
              </a:extLst>
            </p:cNvPr>
            <p:cNvSpPr/>
            <p:nvPr/>
          </p:nvSpPr>
          <p:spPr>
            <a:xfrm>
              <a:off x="3695062" y="1780675"/>
              <a:ext cx="636954" cy="320431"/>
            </a:xfrm>
            <a:custGeom>
              <a:avLst/>
              <a:gdLst>
                <a:gd name="connsiteX0" fmla="*/ 23446 w 636954"/>
                <a:gd name="connsiteY0" fmla="*/ 0 h 320431"/>
                <a:gd name="connsiteX1" fmla="*/ 0 w 636954"/>
                <a:gd name="connsiteY1" fmla="*/ 39077 h 320431"/>
                <a:gd name="connsiteX2" fmla="*/ 27354 w 636954"/>
                <a:gd name="connsiteY2" fmla="*/ 58615 h 320431"/>
                <a:gd name="connsiteX3" fmla="*/ 35169 w 636954"/>
                <a:gd name="connsiteY3" fmla="*/ 113323 h 320431"/>
                <a:gd name="connsiteX4" fmla="*/ 121138 w 636954"/>
                <a:gd name="connsiteY4" fmla="*/ 117231 h 320431"/>
                <a:gd name="connsiteX5" fmla="*/ 160215 w 636954"/>
                <a:gd name="connsiteY5" fmla="*/ 156308 h 320431"/>
                <a:gd name="connsiteX6" fmla="*/ 179754 w 636954"/>
                <a:gd name="connsiteY6" fmla="*/ 257908 h 320431"/>
                <a:gd name="connsiteX7" fmla="*/ 207107 w 636954"/>
                <a:gd name="connsiteY7" fmla="*/ 293077 h 320431"/>
                <a:gd name="connsiteX8" fmla="*/ 320430 w 636954"/>
                <a:gd name="connsiteY8" fmla="*/ 304800 h 320431"/>
                <a:gd name="connsiteX9" fmla="*/ 394677 w 636954"/>
                <a:gd name="connsiteY9" fmla="*/ 320431 h 320431"/>
                <a:gd name="connsiteX10" fmla="*/ 519723 w 636954"/>
                <a:gd name="connsiteY10" fmla="*/ 285262 h 320431"/>
                <a:gd name="connsiteX11" fmla="*/ 609600 w 636954"/>
                <a:gd name="connsiteY11" fmla="*/ 250092 h 320431"/>
                <a:gd name="connsiteX12" fmla="*/ 636954 w 636954"/>
                <a:gd name="connsiteY12" fmla="*/ 203200 h 320431"/>
                <a:gd name="connsiteX13" fmla="*/ 590061 w 636954"/>
                <a:gd name="connsiteY13" fmla="*/ 132862 h 320431"/>
                <a:gd name="connsiteX14" fmla="*/ 531446 w 636954"/>
                <a:gd name="connsiteY14" fmla="*/ 125046 h 320431"/>
                <a:gd name="connsiteX15" fmla="*/ 461107 w 636954"/>
                <a:gd name="connsiteY15" fmla="*/ 113323 h 320431"/>
                <a:gd name="connsiteX16" fmla="*/ 390769 w 636954"/>
                <a:gd name="connsiteY16" fmla="*/ 148492 h 320431"/>
                <a:gd name="connsiteX17" fmla="*/ 277446 w 636954"/>
                <a:gd name="connsiteY17" fmla="*/ 128954 h 320431"/>
                <a:gd name="connsiteX18" fmla="*/ 171938 w 636954"/>
                <a:gd name="connsiteY18" fmla="*/ 70338 h 320431"/>
                <a:gd name="connsiteX19" fmla="*/ 97692 w 636954"/>
                <a:gd name="connsiteY19" fmla="*/ 15631 h 320431"/>
                <a:gd name="connsiteX20" fmla="*/ 23446 w 636954"/>
                <a:gd name="connsiteY20" fmla="*/ 0 h 32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6954" h="320431">
                  <a:moveTo>
                    <a:pt x="23446" y="0"/>
                  </a:moveTo>
                  <a:lnTo>
                    <a:pt x="0" y="39077"/>
                  </a:lnTo>
                  <a:lnTo>
                    <a:pt x="27354" y="58615"/>
                  </a:lnTo>
                  <a:lnTo>
                    <a:pt x="35169" y="113323"/>
                  </a:lnTo>
                  <a:lnTo>
                    <a:pt x="121138" y="117231"/>
                  </a:lnTo>
                  <a:lnTo>
                    <a:pt x="160215" y="156308"/>
                  </a:lnTo>
                  <a:lnTo>
                    <a:pt x="179754" y="257908"/>
                  </a:lnTo>
                  <a:lnTo>
                    <a:pt x="207107" y="293077"/>
                  </a:lnTo>
                  <a:lnTo>
                    <a:pt x="320430" y="304800"/>
                  </a:lnTo>
                  <a:lnTo>
                    <a:pt x="394677" y="320431"/>
                  </a:lnTo>
                  <a:lnTo>
                    <a:pt x="519723" y="285262"/>
                  </a:lnTo>
                  <a:lnTo>
                    <a:pt x="609600" y="250092"/>
                  </a:lnTo>
                  <a:lnTo>
                    <a:pt x="636954" y="203200"/>
                  </a:lnTo>
                  <a:lnTo>
                    <a:pt x="590061" y="132862"/>
                  </a:lnTo>
                  <a:lnTo>
                    <a:pt x="531446" y="125046"/>
                  </a:lnTo>
                  <a:lnTo>
                    <a:pt x="461107" y="113323"/>
                  </a:lnTo>
                  <a:lnTo>
                    <a:pt x="390769" y="148492"/>
                  </a:lnTo>
                  <a:lnTo>
                    <a:pt x="277446" y="128954"/>
                  </a:lnTo>
                  <a:lnTo>
                    <a:pt x="171938" y="70338"/>
                  </a:lnTo>
                  <a:lnTo>
                    <a:pt x="97692" y="15631"/>
                  </a:lnTo>
                  <a:lnTo>
                    <a:pt x="23446" y="0"/>
                  </a:lnTo>
                  <a:close/>
                </a:path>
              </a:pathLst>
            </a:custGeom>
            <a:solidFill>
              <a:sysClr val="window" lastClr="FFFFFF"/>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Freeform 23">
              <a:extLst>
                <a:ext uri="{FF2B5EF4-FFF2-40B4-BE49-F238E27FC236}">
                  <a16:creationId xmlns:a16="http://schemas.microsoft.com/office/drawing/2014/main" id="{1D2C82E6-3A8D-DB10-2740-4309BF29C547}"/>
                </a:ext>
              </a:extLst>
            </p:cNvPr>
            <p:cNvSpPr/>
            <p:nvPr/>
          </p:nvSpPr>
          <p:spPr>
            <a:xfrm>
              <a:off x="3460600" y="1839290"/>
              <a:ext cx="382954" cy="254000"/>
            </a:xfrm>
            <a:custGeom>
              <a:avLst/>
              <a:gdLst>
                <a:gd name="connsiteX0" fmla="*/ 0 w 382954"/>
                <a:gd name="connsiteY0" fmla="*/ 0 h 254000"/>
                <a:gd name="connsiteX1" fmla="*/ 7816 w 382954"/>
                <a:gd name="connsiteY1" fmla="*/ 62523 h 254000"/>
                <a:gd name="connsiteX2" fmla="*/ 78154 w 382954"/>
                <a:gd name="connsiteY2" fmla="*/ 152400 h 254000"/>
                <a:gd name="connsiteX3" fmla="*/ 148492 w 382954"/>
                <a:gd name="connsiteY3" fmla="*/ 207108 h 254000"/>
                <a:gd name="connsiteX4" fmla="*/ 242277 w 382954"/>
                <a:gd name="connsiteY4" fmla="*/ 218831 h 254000"/>
                <a:gd name="connsiteX5" fmla="*/ 261816 w 382954"/>
                <a:gd name="connsiteY5" fmla="*/ 152400 h 254000"/>
                <a:gd name="connsiteX6" fmla="*/ 304800 w 382954"/>
                <a:gd name="connsiteY6" fmla="*/ 191477 h 254000"/>
                <a:gd name="connsiteX7" fmla="*/ 316523 w 382954"/>
                <a:gd name="connsiteY7" fmla="*/ 254000 h 254000"/>
                <a:gd name="connsiteX8" fmla="*/ 375139 w 382954"/>
                <a:gd name="connsiteY8" fmla="*/ 250093 h 254000"/>
                <a:gd name="connsiteX9" fmla="*/ 382954 w 382954"/>
                <a:gd name="connsiteY9" fmla="*/ 175847 h 254000"/>
                <a:gd name="connsiteX10" fmla="*/ 351692 w 382954"/>
                <a:gd name="connsiteY10" fmla="*/ 117231 h 254000"/>
                <a:gd name="connsiteX11" fmla="*/ 281354 w 382954"/>
                <a:gd name="connsiteY11" fmla="*/ 105508 h 254000"/>
                <a:gd name="connsiteX12" fmla="*/ 226646 w 382954"/>
                <a:gd name="connsiteY12" fmla="*/ 101600 h 254000"/>
                <a:gd name="connsiteX13" fmla="*/ 214923 w 382954"/>
                <a:gd name="connsiteY13" fmla="*/ 23447 h 254000"/>
                <a:gd name="connsiteX14" fmla="*/ 187569 w 382954"/>
                <a:gd name="connsiteY14" fmla="*/ 0 h 254000"/>
                <a:gd name="connsiteX15" fmla="*/ 85969 w 382954"/>
                <a:gd name="connsiteY15" fmla="*/ 42985 h 254000"/>
                <a:gd name="connsiteX16" fmla="*/ 0 w 382954"/>
                <a:gd name="connsiteY16" fmla="*/ 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2954" h="254000">
                  <a:moveTo>
                    <a:pt x="0" y="0"/>
                  </a:moveTo>
                  <a:lnTo>
                    <a:pt x="7816" y="62523"/>
                  </a:lnTo>
                  <a:lnTo>
                    <a:pt x="78154" y="152400"/>
                  </a:lnTo>
                  <a:lnTo>
                    <a:pt x="148492" y="207108"/>
                  </a:lnTo>
                  <a:lnTo>
                    <a:pt x="242277" y="218831"/>
                  </a:lnTo>
                  <a:lnTo>
                    <a:pt x="261816" y="152400"/>
                  </a:lnTo>
                  <a:lnTo>
                    <a:pt x="304800" y="191477"/>
                  </a:lnTo>
                  <a:lnTo>
                    <a:pt x="316523" y="254000"/>
                  </a:lnTo>
                  <a:lnTo>
                    <a:pt x="375139" y="250093"/>
                  </a:lnTo>
                  <a:lnTo>
                    <a:pt x="382954" y="175847"/>
                  </a:lnTo>
                  <a:lnTo>
                    <a:pt x="351692" y="117231"/>
                  </a:lnTo>
                  <a:lnTo>
                    <a:pt x="281354" y="105508"/>
                  </a:lnTo>
                  <a:lnTo>
                    <a:pt x="226646" y="101600"/>
                  </a:lnTo>
                  <a:lnTo>
                    <a:pt x="214923" y="23447"/>
                  </a:lnTo>
                  <a:lnTo>
                    <a:pt x="187569" y="0"/>
                  </a:lnTo>
                  <a:lnTo>
                    <a:pt x="85969" y="42985"/>
                  </a:lnTo>
                  <a:lnTo>
                    <a:pt x="0" y="0"/>
                  </a:lnTo>
                  <a:close/>
                </a:path>
              </a:pathLst>
            </a:custGeom>
            <a:solidFill>
              <a:sysClr val="window" lastClr="FFFFFF"/>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19B74323-59E7-47C9-DB15-EB05A537462F}"/>
                </a:ext>
              </a:extLst>
            </p:cNvPr>
            <p:cNvSpPr/>
            <p:nvPr/>
          </p:nvSpPr>
          <p:spPr>
            <a:xfrm>
              <a:off x="1335716" y="3097122"/>
              <a:ext cx="589161" cy="24622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Yukon</a:t>
              </a:r>
            </a:p>
          </p:txBody>
        </p:sp>
        <p:sp>
          <p:nvSpPr>
            <p:cNvPr id="29" name="Rectangle 28">
              <a:extLst>
                <a:ext uri="{FF2B5EF4-FFF2-40B4-BE49-F238E27FC236}">
                  <a16:creationId xmlns:a16="http://schemas.microsoft.com/office/drawing/2014/main" id="{EEA24504-C552-6AD8-FB7E-F3D4279E5B81}"/>
                </a:ext>
              </a:extLst>
            </p:cNvPr>
            <p:cNvSpPr/>
            <p:nvPr/>
          </p:nvSpPr>
          <p:spPr>
            <a:xfrm>
              <a:off x="2317564" y="3239025"/>
              <a:ext cx="4572000" cy="40011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Northwest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Territories</a:t>
              </a:r>
            </a:p>
          </p:txBody>
        </p:sp>
        <p:sp>
          <p:nvSpPr>
            <p:cNvPr id="30" name="Rectangle 29">
              <a:extLst>
                <a:ext uri="{FF2B5EF4-FFF2-40B4-BE49-F238E27FC236}">
                  <a16:creationId xmlns:a16="http://schemas.microsoft.com/office/drawing/2014/main" id="{0C8C272D-F1B3-0C23-A900-326C1E2CEB7C}"/>
                </a:ext>
              </a:extLst>
            </p:cNvPr>
            <p:cNvSpPr/>
            <p:nvPr/>
          </p:nvSpPr>
          <p:spPr>
            <a:xfrm>
              <a:off x="3585402" y="3097122"/>
              <a:ext cx="738078" cy="24622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Nunavut</a:t>
              </a:r>
            </a:p>
          </p:txBody>
        </p:sp>
        <p:sp>
          <p:nvSpPr>
            <p:cNvPr id="31" name="Rectangle 30">
              <a:extLst>
                <a:ext uri="{FF2B5EF4-FFF2-40B4-BE49-F238E27FC236}">
                  <a16:creationId xmlns:a16="http://schemas.microsoft.com/office/drawing/2014/main" id="{70CF36DF-CD07-F2E6-21C2-68D9CF4EE893}"/>
                </a:ext>
              </a:extLst>
            </p:cNvPr>
            <p:cNvSpPr/>
            <p:nvPr/>
          </p:nvSpPr>
          <p:spPr>
            <a:xfrm>
              <a:off x="3640202" y="4246803"/>
              <a:ext cx="792930" cy="24622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Manitoba</a:t>
              </a:r>
            </a:p>
          </p:txBody>
        </p:sp>
        <p:sp>
          <p:nvSpPr>
            <p:cNvPr id="32" name="Rectangle 31">
              <a:extLst>
                <a:ext uri="{FF2B5EF4-FFF2-40B4-BE49-F238E27FC236}">
                  <a16:creationId xmlns:a16="http://schemas.microsoft.com/office/drawing/2014/main" id="{47259EF7-92CC-2D17-5CA8-BD629223403B}"/>
                </a:ext>
              </a:extLst>
            </p:cNvPr>
            <p:cNvSpPr/>
            <p:nvPr/>
          </p:nvSpPr>
          <p:spPr>
            <a:xfrm rot="19202503">
              <a:off x="2851403" y="4615262"/>
              <a:ext cx="1116441" cy="24622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Saskatchewan</a:t>
              </a:r>
            </a:p>
          </p:txBody>
        </p:sp>
        <p:sp>
          <p:nvSpPr>
            <p:cNvPr id="33" name="TextBox 32">
              <a:extLst>
                <a:ext uri="{FF2B5EF4-FFF2-40B4-BE49-F238E27FC236}">
                  <a16:creationId xmlns:a16="http://schemas.microsoft.com/office/drawing/2014/main" id="{B3B27363-A609-F7F6-D789-2E437FD75769}"/>
                </a:ext>
              </a:extLst>
            </p:cNvPr>
            <p:cNvSpPr txBox="1"/>
            <p:nvPr/>
          </p:nvSpPr>
          <p:spPr>
            <a:xfrm>
              <a:off x="2446477" y="4281598"/>
              <a:ext cx="677264"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Alberta</a:t>
              </a:r>
            </a:p>
          </p:txBody>
        </p:sp>
        <p:sp>
          <p:nvSpPr>
            <p:cNvPr id="34" name="Rectangle 33">
              <a:extLst>
                <a:ext uri="{FF2B5EF4-FFF2-40B4-BE49-F238E27FC236}">
                  <a16:creationId xmlns:a16="http://schemas.microsoft.com/office/drawing/2014/main" id="{F65CD3A3-C89F-9196-CF5D-C3B746D8ECD9}"/>
                </a:ext>
              </a:extLst>
            </p:cNvPr>
            <p:cNvSpPr/>
            <p:nvPr/>
          </p:nvSpPr>
          <p:spPr>
            <a:xfrm>
              <a:off x="1604182" y="4191935"/>
              <a:ext cx="1291892" cy="40011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British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Columbia</a:t>
              </a:r>
            </a:p>
          </p:txBody>
        </p:sp>
        <p:sp>
          <p:nvSpPr>
            <p:cNvPr id="35" name="TextBox 34">
              <a:extLst>
                <a:ext uri="{FF2B5EF4-FFF2-40B4-BE49-F238E27FC236}">
                  <a16:creationId xmlns:a16="http://schemas.microsoft.com/office/drawing/2014/main" id="{6C25B5FF-2561-0B97-6409-9694CD75A07C}"/>
                </a:ext>
              </a:extLst>
            </p:cNvPr>
            <p:cNvSpPr txBox="1"/>
            <p:nvPr/>
          </p:nvSpPr>
          <p:spPr>
            <a:xfrm>
              <a:off x="4452252" y="4572929"/>
              <a:ext cx="690175" cy="24622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Ontario</a:t>
              </a:r>
            </a:p>
          </p:txBody>
        </p:sp>
        <p:sp>
          <p:nvSpPr>
            <p:cNvPr id="36" name="Rectangle 35">
              <a:extLst>
                <a:ext uri="{FF2B5EF4-FFF2-40B4-BE49-F238E27FC236}">
                  <a16:creationId xmlns:a16="http://schemas.microsoft.com/office/drawing/2014/main" id="{285F9CA2-1B6E-3283-9186-BE7DB47858DC}"/>
                </a:ext>
              </a:extLst>
            </p:cNvPr>
            <p:cNvSpPr/>
            <p:nvPr/>
          </p:nvSpPr>
          <p:spPr>
            <a:xfrm>
              <a:off x="5609873" y="4260285"/>
              <a:ext cx="616600" cy="246221"/>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Quebec</a:t>
              </a:r>
            </a:p>
          </p:txBody>
        </p:sp>
        <p:sp>
          <p:nvSpPr>
            <p:cNvPr id="37" name="Rectangle 36">
              <a:extLst>
                <a:ext uri="{FF2B5EF4-FFF2-40B4-BE49-F238E27FC236}">
                  <a16:creationId xmlns:a16="http://schemas.microsoft.com/office/drawing/2014/main" id="{9F8C9BCF-436F-F32F-9867-2AE0070DCD18}"/>
                </a:ext>
              </a:extLst>
            </p:cNvPr>
            <p:cNvSpPr/>
            <p:nvPr/>
          </p:nvSpPr>
          <p:spPr>
            <a:xfrm>
              <a:off x="6407554" y="3350344"/>
              <a:ext cx="1603041" cy="40011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Newfoundland and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Labrador</a:t>
              </a:r>
            </a:p>
          </p:txBody>
        </p:sp>
        <p:sp>
          <p:nvSpPr>
            <p:cNvPr id="38" name="TextBox 37">
              <a:extLst>
                <a:ext uri="{FF2B5EF4-FFF2-40B4-BE49-F238E27FC236}">
                  <a16:creationId xmlns:a16="http://schemas.microsoft.com/office/drawing/2014/main" id="{7BAA12A3-DACA-954C-C5D5-0F01D8ECB3C5}"/>
                </a:ext>
              </a:extLst>
            </p:cNvPr>
            <p:cNvSpPr txBox="1"/>
            <p:nvPr/>
          </p:nvSpPr>
          <p:spPr>
            <a:xfrm>
              <a:off x="348324" y="305183"/>
              <a:ext cx="7298525"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Helvetica" pitchFamily="2" charset="0"/>
                </a:rPr>
                <a:t>Status of cervical cancer screening programs in Canada</a:t>
              </a:r>
            </a:p>
          </p:txBody>
        </p:sp>
        <p:sp>
          <p:nvSpPr>
            <p:cNvPr id="39" name="TextBox 38">
              <a:extLst>
                <a:ext uri="{FF2B5EF4-FFF2-40B4-BE49-F238E27FC236}">
                  <a16:creationId xmlns:a16="http://schemas.microsoft.com/office/drawing/2014/main" id="{5FF71FAE-7B41-40A9-AF1D-34D70AB200D8}"/>
                </a:ext>
              </a:extLst>
            </p:cNvPr>
            <p:cNvSpPr txBox="1"/>
            <p:nvPr/>
          </p:nvSpPr>
          <p:spPr>
            <a:xfrm>
              <a:off x="544896" y="1150013"/>
              <a:ext cx="1346972"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Fully implemented</a:t>
              </a:r>
            </a:p>
          </p:txBody>
        </p:sp>
        <p:sp>
          <p:nvSpPr>
            <p:cNvPr id="40" name="TextBox 39">
              <a:extLst>
                <a:ext uri="{FF2B5EF4-FFF2-40B4-BE49-F238E27FC236}">
                  <a16:creationId xmlns:a16="http://schemas.microsoft.com/office/drawing/2014/main" id="{564980D8-BCBA-5E79-A2E5-8494F8CE4461}"/>
                </a:ext>
              </a:extLst>
            </p:cNvPr>
            <p:cNvSpPr txBox="1"/>
            <p:nvPr/>
          </p:nvSpPr>
          <p:spPr>
            <a:xfrm>
              <a:off x="549122" y="1404601"/>
              <a:ext cx="1641796"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Announced or planning</a:t>
              </a:r>
            </a:p>
          </p:txBody>
        </p:sp>
        <p:sp>
          <p:nvSpPr>
            <p:cNvPr id="41" name="Alternate Process 44">
              <a:extLst>
                <a:ext uri="{FF2B5EF4-FFF2-40B4-BE49-F238E27FC236}">
                  <a16:creationId xmlns:a16="http://schemas.microsoft.com/office/drawing/2014/main" id="{B628839A-97C1-0A7A-F86E-6CCCEEAE62E1}"/>
                </a:ext>
              </a:extLst>
            </p:cNvPr>
            <p:cNvSpPr/>
            <p:nvPr/>
          </p:nvSpPr>
          <p:spPr>
            <a:xfrm>
              <a:off x="441326" y="1229657"/>
              <a:ext cx="140911" cy="108290"/>
            </a:xfrm>
            <a:prstGeom prst="flowChartAlternateProcess">
              <a:avLst/>
            </a:prstGeom>
            <a:solidFill>
              <a:srgbClr val="9BBB59"/>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Alternate Process 46">
              <a:extLst>
                <a:ext uri="{FF2B5EF4-FFF2-40B4-BE49-F238E27FC236}">
                  <a16:creationId xmlns:a16="http://schemas.microsoft.com/office/drawing/2014/main" id="{D15E78A9-4375-8E9C-F313-105503A36E07}"/>
                </a:ext>
              </a:extLst>
            </p:cNvPr>
            <p:cNvSpPr/>
            <p:nvPr/>
          </p:nvSpPr>
          <p:spPr>
            <a:xfrm>
              <a:off x="438055" y="1477523"/>
              <a:ext cx="140911" cy="108290"/>
            </a:xfrm>
            <a:prstGeom prst="flowChartAlternateProcess">
              <a:avLst/>
            </a:prstGeom>
            <a:solidFill>
              <a:srgbClr val="9BBB59">
                <a:lumMod val="20000"/>
                <a:lumOff val="80000"/>
              </a:srgbClr>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3" name="Freeform 51">
              <a:extLst>
                <a:ext uri="{FF2B5EF4-FFF2-40B4-BE49-F238E27FC236}">
                  <a16:creationId xmlns:a16="http://schemas.microsoft.com/office/drawing/2014/main" id="{AA6BA699-8F8C-4090-26C2-1BA7887CA177}"/>
                </a:ext>
              </a:extLst>
            </p:cNvPr>
            <p:cNvSpPr/>
            <p:nvPr/>
          </p:nvSpPr>
          <p:spPr>
            <a:xfrm>
              <a:off x="6525431" y="4701675"/>
              <a:ext cx="396875" cy="365125"/>
            </a:xfrm>
            <a:custGeom>
              <a:avLst/>
              <a:gdLst>
                <a:gd name="connsiteX0" fmla="*/ 396875 w 396875"/>
                <a:gd name="connsiteY0" fmla="*/ 155575 h 365125"/>
                <a:gd name="connsiteX1" fmla="*/ 317500 w 396875"/>
                <a:gd name="connsiteY1" fmla="*/ 123825 h 365125"/>
                <a:gd name="connsiteX2" fmla="*/ 273050 w 396875"/>
                <a:gd name="connsiteY2" fmla="*/ 57150 h 365125"/>
                <a:gd name="connsiteX3" fmla="*/ 244475 w 396875"/>
                <a:gd name="connsiteY3" fmla="*/ 0 h 365125"/>
                <a:gd name="connsiteX4" fmla="*/ 155575 w 396875"/>
                <a:gd name="connsiteY4" fmla="*/ 25400 h 365125"/>
                <a:gd name="connsiteX5" fmla="*/ 79375 w 396875"/>
                <a:gd name="connsiteY5" fmla="*/ 44450 h 365125"/>
                <a:gd name="connsiteX6" fmla="*/ 9525 w 396875"/>
                <a:gd name="connsiteY6" fmla="*/ 92075 h 365125"/>
                <a:gd name="connsiteX7" fmla="*/ 0 w 396875"/>
                <a:gd name="connsiteY7" fmla="*/ 152400 h 365125"/>
                <a:gd name="connsiteX8" fmla="*/ 3175 w 396875"/>
                <a:gd name="connsiteY8" fmla="*/ 187325 h 365125"/>
                <a:gd name="connsiteX9" fmla="*/ 53975 w 396875"/>
                <a:gd name="connsiteY9" fmla="*/ 180975 h 365125"/>
                <a:gd name="connsiteX10" fmla="*/ 82550 w 396875"/>
                <a:gd name="connsiteY10" fmla="*/ 254000 h 365125"/>
                <a:gd name="connsiteX11" fmla="*/ 180975 w 396875"/>
                <a:gd name="connsiteY11" fmla="*/ 358775 h 365125"/>
                <a:gd name="connsiteX12" fmla="*/ 266700 w 396875"/>
                <a:gd name="connsiteY12" fmla="*/ 365125 h 365125"/>
                <a:gd name="connsiteX13" fmla="*/ 361950 w 396875"/>
                <a:gd name="connsiteY13" fmla="*/ 250825 h 365125"/>
                <a:gd name="connsiteX14" fmla="*/ 396875 w 396875"/>
                <a:gd name="connsiteY14" fmla="*/ 155575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6875" h="365125">
                  <a:moveTo>
                    <a:pt x="396875" y="155575"/>
                  </a:moveTo>
                  <a:lnTo>
                    <a:pt x="317500" y="123825"/>
                  </a:lnTo>
                  <a:lnTo>
                    <a:pt x="273050" y="57150"/>
                  </a:lnTo>
                  <a:lnTo>
                    <a:pt x="244475" y="0"/>
                  </a:lnTo>
                  <a:lnTo>
                    <a:pt x="155575" y="25400"/>
                  </a:lnTo>
                  <a:lnTo>
                    <a:pt x="79375" y="44450"/>
                  </a:lnTo>
                  <a:lnTo>
                    <a:pt x="9525" y="92075"/>
                  </a:lnTo>
                  <a:lnTo>
                    <a:pt x="0" y="152400"/>
                  </a:lnTo>
                  <a:lnTo>
                    <a:pt x="3175" y="187325"/>
                  </a:lnTo>
                  <a:lnTo>
                    <a:pt x="53975" y="180975"/>
                  </a:lnTo>
                  <a:lnTo>
                    <a:pt x="82550" y="254000"/>
                  </a:lnTo>
                  <a:lnTo>
                    <a:pt x="180975" y="358775"/>
                  </a:lnTo>
                  <a:lnTo>
                    <a:pt x="266700" y="365125"/>
                  </a:lnTo>
                  <a:lnTo>
                    <a:pt x="361950" y="250825"/>
                  </a:lnTo>
                  <a:lnTo>
                    <a:pt x="396875" y="155575"/>
                  </a:lnTo>
                  <a:close/>
                </a:path>
              </a:pathLst>
            </a:custGeom>
            <a:solidFill>
              <a:srgbClr val="9BBB59"/>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4" name="Freeform 52">
              <a:extLst>
                <a:ext uri="{FF2B5EF4-FFF2-40B4-BE49-F238E27FC236}">
                  <a16:creationId xmlns:a16="http://schemas.microsoft.com/office/drawing/2014/main" id="{958C6D60-BC41-F909-5FA5-683CE08E22AF}"/>
                </a:ext>
              </a:extLst>
            </p:cNvPr>
            <p:cNvSpPr/>
            <p:nvPr/>
          </p:nvSpPr>
          <p:spPr>
            <a:xfrm>
              <a:off x="6869329" y="4622300"/>
              <a:ext cx="349250" cy="568325"/>
            </a:xfrm>
            <a:custGeom>
              <a:avLst/>
              <a:gdLst>
                <a:gd name="connsiteX0" fmla="*/ 257175 w 349250"/>
                <a:gd name="connsiteY0" fmla="*/ 0 h 568325"/>
                <a:gd name="connsiteX1" fmla="*/ 269875 w 349250"/>
                <a:gd name="connsiteY1" fmla="*/ 149225 h 568325"/>
                <a:gd name="connsiteX2" fmla="*/ 209550 w 349250"/>
                <a:gd name="connsiteY2" fmla="*/ 222250 h 568325"/>
                <a:gd name="connsiteX3" fmla="*/ 127000 w 349250"/>
                <a:gd name="connsiteY3" fmla="*/ 231775 h 568325"/>
                <a:gd name="connsiteX4" fmla="*/ 92075 w 349250"/>
                <a:gd name="connsiteY4" fmla="*/ 234950 h 568325"/>
                <a:gd name="connsiteX5" fmla="*/ 41275 w 349250"/>
                <a:gd name="connsiteY5" fmla="*/ 342900 h 568325"/>
                <a:gd name="connsiteX6" fmla="*/ 0 w 349250"/>
                <a:gd name="connsiteY6" fmla="*/ 441325 h 568325"/>
                <a:gd name="connsiteX7" fmla="*/ 28575 w 349250"/>
                <a:gd name="connsiteY7" fmla="*/ 555625 h 568325"/>
                <a:gd name="connsiteX8" fmla="*/ 114300 w 349250"/>
                <a:gd name="connsiteY8" fmla="*/ 568325 h 568325"/>
                <a:gd name="connsiteX9" fmla="*/ 149225 w 349250"/>
                <a:gd name="connsiteY9" fmla="*/ 476250 h 568325"/>
                <a:gd name="connsiteX10" fmla="*/ 184150 w 349250"/>
                <a:gd name="connsiteY10" fmla="*/ 358775 h 568325"/>
                <a:gd name="connsiteX11" fmla="*/ 269875 w 349250"/>
                <a:gd name="connsiteY11" fmla="*/ 311150 h 568325"/>
                <a:gd name="connsiteX12" fmla="*/ 330200 w 349250"/>
                <a:gd name="connsiteY12" fmla="*/ 231775 h 568325"/>
                <a:gd name="connsiteX13" fmla="*/ 349250 w 349250"/>
                <a:gd name="connsiteY13" fmla="*/ 142875 h 568325"/>
                <a:gd name="connsiteX14" fmla="*/ 336550 w 349250"/>
                <a:gd name="connsiteY14" fmla="*/ 69850 h 568325"/>
                <a:gd name="connsiteX15" fmla="*/ 314325 w 349250"/>
                <a:gd name="connsiteY15" fmla="*/ 22225 h 568325"/>
                <a:gd name="connsiteX16" fmla="*/ 257175 w 349250"/>
                <a:gd name="connsiteY16" fmla="*/ 0 h 56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9250" h="568325">
                  <a:moveTo>
                    <a:pt x="257175" y="0"/>
                  </a:moveTo>
                  <a:lnTo>
                    <a:pt x="269875" y="149225"/>
                  </a:lnTo>
                  <a:lnTo>
                    <a:pt x="209550" y="222250"/>
                  </a:lnTo>
                  <a:lnTo>
                    <a:pt x="127000" y="231775"/>
                  </a:lnTo>
                  <a:lnTo>
                    <a:pt x="92075" y="234950"/>
                  </a:lnTo>
                  <a:lnTo>
                    <a:pt x="41275" y="342900"/>
                  </a:lnTo>
                  <a:lnTo>
                    <a:pt x="0" y="441325"/>
                  </a:lnTo>
                  <a:lnTo>
                    <a:pt x="28575" y="555625"/>
                  </a:lnTo>
                  <a:lnTo>
                    <a:pt x="114300" y="568325"/>
                  </a:lnTo>
                  <a:lnTo>
                    <a:pt x="149225" y="476250"/>
                  </a:lnTo>
                  <a:lnTo>
                    <a:pt x="184150" y="358775"/>
                  </a:lnTo>
                  <a:lnTo>
                    <a:pt x="269875" y="311150"/>
                  </a:lnTo>
                  <a:lnTo>
                    <a:pt x="330200" y="231775"/>
                  </a:lnTo>
                  <a:lnTo>
                    <a:pt x="349250" y="142875"/>
                  </a:lnTo>
                  <a:lnTo>
                    <a:pt x="336550" y="69850"/>
                  </a:lnTo>
                  <a:lnTo>
                    <a:pt x="314325" y="22225"/>
                  </a:lnTo>
                  <a:lnTo>
                    <a:pt x="257175" y="0"/>
                  </a:lnTo>
                  <a:close/>
                </a:path>
              </a:pathLst>
            </a:custGeom>
            <a:solidFill>
              <a:srgbClr val="9BBB59"/>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65E64969-CC08-56DC-712C-7C2C88EF93BD}"/>
                </a:ext>
              </a:extLst>
            </p:cNvPr>
            <p:cNvSpPr/>
            <p:nvPr/>
          </p:nvSpPr>
          <p:spPr>
            <a:xfrm>
              <a:off x="6385141" y="5060420"/>
              <a:ext cx="968375" cy="40011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New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Brunswick</a:t>
              </a:r>
            </a:p>
          </p:txBody>
        </p:sp>
        <p:sp>
          <p:nvSpPr>
            <p:cNvPr id="46" name="Rectangle 45">
              <a:extLst>
                <a:ext uri="{FF2B5EF4-FFF2-40B4-BE49-F238E27FC236}">
                  <a16:creationId xmlns:a16="http://schemas.microsoft.com/office/drawing/2014/main" id="{4162D172-A97C-223A-FA59-0852748ED832}"/>
                </a:ext>
              </a:extLst>
            </p:cNvPr>
            <p:cNvSpPr/>
            <p:nvPr/>
          </p:nvSpPr>
          <p:spPr>
            <a:xfrm>
              <a:off x="7171314" y="4825440"/>
              <a:ext cx="739901" cy="400110"/>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Nova Scotia</a:t>
              </a:r>
            </a:p>
          </p:txBody>
        </p:sp>
        <p:cxnSp>
          <p:nvCxnSpPr>
            <p:cNvPr id="47" name="Straight Connector 46">
              <a:extLst>
                <a:ext uri="{FF2B5EF4-FFF2-40B4-BE49-F238E27FC236}">
                  <a16:creationId xmlns:a16="http://schemas.microsoft.com/office/drawing/2014/main" id="{6A60859D-2559-0673-85E5-AC52FAA4A7BE}"/>
                </a:ext>
              </a:extLst>
            </p:cNvPr>
            <p:cNvCxnSpPr/>
            <p:nvPr/>
          </p:nvCxnSpPr>
          <p:spPr>
            <a:xfrm>
              <a:off x="443766" y="928143"/>
              <a:ext cx="8226898" cy="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48" name="TextBox 47">
              <a:extLst>
                <a:ext uri="{FF2B5EF4-FFF2-40B4-BE49-F238E27FC236}">
                  <a16:creationId xmlns:a16="http://schemas.microsoft.com/office/drawing/2014/main" id="{5923B9DA-4D82-01BE-1F0D-9A6E3347F0A6}"/>
                </a:ext>
              </a:extLst>
            </p:cNvPr>
            <p:cNvSpPr txBox="1"/>
            <p:nvPr/>
          </p:nvSpPr>
          <p:spPr>
            <a:xfrm>
              <a:off x="378048" y="634190"/>
              <a:ext cx="1688753" cy="27699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rPr>
                <a:t>June 2022</a:t>
              </a:r>
            </a:p>
          </p:txBody>
        </p:sp>
      </p:grpSp>
      <p:sp>
        <p:nvSpPr>
          <p:cNvPr id="50" name="Rectangle 49">
            <a:extLst>
              <a:ext uri="{FF2B5EF4-FFF2-40B4-BE49-F238E27FC236}">
                <a16:creationId xmlns:a16="http://schemas.microsoft.com/office/drawing/2014/main" id="{36DABEEA-C284-286D-9393-F1FF537E4005}"/>
              </a:ext>
            </a:extLst>
          </p:cNvPr>
          <p:cNvSpPr/>
          <p:nvPr/>
        </p:nvSpPr>
        <p:spPr>
          <a:xfrm>
            <a:off x="9230943" y="4720264"/>
            <a:ext cx="817277" cy="553998"/>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Prince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Edward</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rPr>
              <a:t>Island</a:t>
            </a:r>
          </a:p>
        </p:txBody>
      </p:sp>
      <p:sp>
        <p:nvSpPr>
          <p:cNvPr id="53" name="TextBox 52">
            <a:extLst>
              <a:ext uri="{FF2B5EF4-FFF2-40B4-BE49-F238E27FC236}">
                <a16:creationId xmlns:a16="http://schemas.microsoft.com/office/drawing/2014/main" id="{573C99A0-4EB9-05DE-06AB-F2DB93AEA89D}"/>
              </a:ext>
            </a:extLst>
          </p:cNvPr>
          <p:cNvSpPr txBox="1"/>
          <p:nvPr/>
        </p:nvSpPr>
        <p:spPr>
          <a:xfrm>
            <a:off x="2135628" y="1921366"/>
            <a:ext cx="1573188" cy="27699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No organized program</a:t>
            </a:r>
          </a:p>
        </p:txBody>
      </p:sp>
      <p:sp>
        <p:nvSpPr>
          <p:cNvPr id="54" name="Alternate Process 46">
            <a:extLst>
              <a:ext uri="{FF2B5EF4-FFF2-40B4-BE49-F238E27FC236}">
                <a16:creationId xmlns:a16="http://schemas.microsoft.com/office/drawing/2014/main" id="{3E1865B8-FF29-5DDE-0CA2-9305B19A97A4}"/>
              </a:ext>
            </a:extLst>
          </p:cNvPr>
          <p:cNvSpPr/>
          <p:nvPr/>
        </p:nvSpPr>
        <p:spPr>
          <a:xfrm>
            <a:off x="2024561" y="1994288"/>
            <a:ext cx="140911" cy="108290"/>
          </a:xfrm>
          <a:prstGeom prst="flowChartAlternateProcess">
            <a:avLst/>
          </a:prstGeom>
          <a:solidFill>
            <a:sysClr val="window" lastClr="FFFFFF"/>
          </a:solidFill>
          <a:ln w="9525" cap="flat" cmpd="sng" algn="ctr">
            <a:solidFill>
              <a:sysClr val="windowText" lastClr="000000">
                <a:lumMod val="65000"/>
                <a:lumOff val="35000"/>
              </a:sys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1508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74380" y="165019"/>
            <a:ext cx="10380786" cy="752842"/>
          </a:xfrm>
        </p:spPr>
        <p:txBody>
          <a:bodyPr>
            <a:normAutofit/>
          </a:bodyPr>
          <a:lstStyle/>
          <a:p>
            <a:r>
              <a:rPr lang="en-US" sz="1600" dirty="0"/>
              <a:t>Cervical Screening Programs in Canada</a:t>
            </a:r>
          </a:p>
        </p:txBody>
      </p:sp>
      <p:sp>
        <p:nvSpPr>
          <p:cNvPr id="12" name="TextBox 11">
            <a:extLst>
              <a:ext uri="{FF2B5EF4-FFF2-40B4-BE49-F238E27FC236}">
                <a16:creationId xmlns:a16="http://schemas.microsoft.com/office/drawing/2014/main" id="{E2664A72-D48A-6F88-B084-9CCF9C07DCDC}"/>
              </a:ext>
            </a:extLst>
          </p:cNvPr>
          <p:cNvSpPr txBox="1"/>
          <p:nvPr/>
        </p:nvSpPr>
        <p:spPr>
          <a:xfrm>
            <a:off x="149772" y="4667170"/>
            <a:ext cx="10219983" cy="530338"/>
          </a:xfrm>
          <a:prstGeom prst="rect">
            <a:avLst/>
          </a:prstGeom>
          <a:noFill/>
        </p:spPr>
        <p:txBody>
          <a:bodyPr wrap="square">
            <a:spAutoFit/>
          </a:bodyPr>
          <a:lstStyle/>
          <a:p>
            <a:pPr marL="0" marR="0">
              <a:lnSpc>
                <a:spcPct val="107000"/>
              </a:lnSpc>
              <a:spcBef>
                <a:spcPts val="300"/>
              </a:spcBef>
              <a:spcAft>
                <a:spcPts val="800"/>
              </a:spcAft>
            </a:pP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PE: * In 2001, had Pap clinic run by a general practitioner, which had outreach clinics. In 2015, Health PEI established a pap service, "Cervical Cancer Screening Service”. The service provides result letters for those that have a pap through outreach clinics. If a provider outside of these clinics takes a pap, the lab supports the clinicians by providing reminders on abnormal results that have not had a follow-up. Otherwise, screening in PEI is primarily opportunistic. </a:t>
            </a:r>
          </a:p>
        </p:txBody>
      </p:sp>
      <p:graphicFrame>
        <p:nvGraphicFramePr>
          <p:cNvPr id="13" name="Table 12">
            <a:extLst>
              <a:ext uri="{FF2B5EF4-FFF2-40B4-BE49-F238E27FC236}">
                <a16:creationId xmlns:a16="http://schemas.microsoft.com/office/drawing/2014/main" id="{A9E91680-7C78-82CA-1453-08EF6D068DE9}"/>
              </a:ext>
            </a:extLst>
          </p:cNvPr>
          <p:cNvGraphicFramePr>
            <a:graphicFrameLocks noGrp="1"/>
          </p:cNvGraphicFramePr>
          <p:nvPr>
            <p:extLst>
              <p:ext uri="{D42A27DB-BD31-4B8C-83A1-F6EECF244321}">
                <p14:modId xmlns:p14="http://schemas.microsoft.com/office/powerpoint/2010/main" val="2388465954"/>
              </p:ext>
            </p:extLst>
          </p:nvPr>
        </p:nvGraphicFramePr>
        <p:xfrm>
          <a:off x="149772" y="917860"/>
          <a:ext cx="11832022" cy="3693215"/>
        </p:xfrm>
        <a:graphic>
          <a:graphicData uri="http://schemas.openxmlformats.org/drawingml/2006/table">
            <a:tbl>
              <a:tblPr firstRow="1" firstCol="1"/>
              <a:tblGrid>
                <a:gridCol w="1628093">
                  <a:extLst>
                    <a:ext uri="{9D8B030D-6E8A-4147-A177-3AD203B41FA5}">
                      <a16:colId xmlns:a16="http://schemas.microsoft.com/office/drawing/2014/main" val="1897956452"/>
                    </a:ext>
                  </a:extLst>
                </a:gridCol>
                <a:gridCol w="1061209">
                  <a:extLst>
                    <a:ext uri="{9D8B030D-6E8A-4147-A177-3AD203B41FA5}">
                      <a16:colId xmlns:a16="http://schemas.microsoft.com/office/drawing/2014/main" val="158700907"/>
                    </a:ext>
                  </a:extLst>
                </a:gridCol>
                <a:gridCol w="4571360">
                  <a:extLst>
                    <a:ext uri="{9D8B030D-6E8A-4147-A177-3AD203B41FA5}">
                      <a16:colId xmlns:a16="http://schemas.microsoft.com/office/drawing/2014/main" val="1022089561"/>
                    </a:ext>
                  </a:extLst>
                </a:gridCol>
                <a:gridCol w="4571360">
                  <a:extLst>
                    <a:ext uri="{9D8B030D-6E8A-4147-A177-3AD203B41FA5}">
                      <a16:colId xmlns:a16="http://schemas.microsoft.com/office/drawing/2014/main" val="3199112661"/>
                    </a:ext>
                  </a:extLst>
                </a:gridCol>
              </a:tblGrid>
              <a:tr h="491442">
                <a:tc>
                  <a:txBody>
                    <a:bodyPr/>
                    <a:lstStyle/>
                    <a:p>
                      <a:pPr marL="0" marR="0" algn="ctr">
                        <a:lnSpc>
                          <a:spcPct val="107000"/>
                        </a:lnSpc>
                        <a:spcBef>
                          <a:spcPts val="720"/>
                        </a:spcBef>
                        <a:spcAft>
                          <a:spcPts val="72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Jurisdiction</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Program start date</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Program name</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Agency responsible for program administration</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481560508"/>
                  </a:ext>
                </a:extLst>
              </a:tr>
              <a:tr h="495433">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Yukon (YT)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No organized screening program available </a:t>
                      </a:r>
                      <a:b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b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(plans are underway to expand Yukon’s </a:t>
                      </a:r>
                      <a:r>
                        <a:rPr lang="en-US" sz="10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ColonCheck</a:t>
                      </a: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screening program to include cervical screening)</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Yukon Government Health and Social Services</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837119453"/>
                  </a:ext>
                </a:extLst>
              </a:tr>
              <a:tr h="190769">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Northwest Territories (NT)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 organized screening program available</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749833183"/>
                  </a:ext>
                </a:extLst>
              </a:tr>
              <a:tr h="209171">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Nunavut (NU)</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No organized screening program available</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64530700"/>
                  </a:ext>
                </a:extLst>
              </a:tr>
              <a:tr h="223371">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British Columbia (BC)</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1955</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Cervix Screening Program</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BC Cancer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194995810"/>
                  </a:ext>
                </a:extLst>
              </a:tr>
              <a:tr h="209171">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Alberta (AB)</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2000</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Alberta Cervical Cancer Screening Program</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Alberta Health Services</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857815008"/>
                  </a:ext>
                </a:extLst>
              </a:tr>
              <a:tr h="209171">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Saskatchewan (SK)</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2003</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Screening Program for Cervical Cancer</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Saskatchewan Cancer Agency</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30171906"/>
                  </a:ext>
                </a:extLst>
              </a:tr>
              <a:tr h="209171">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Manitoba (MB)</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2000</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err="1">
                          <a:solidFill>
                            <a:srgbClr val="262626"/>
                          </a:solidFill>
                          <a:effectLst/>
                          <a:latin typeface="Calibri" panose="020F0502020204030204" pitchFamily="34" charset="0"/>
                          <a:ea typeface="Calibri" panose="020F0502020204030204" pitchFamily="34" charset="0"/>
                          <a:cs typeface="Calibri" panose="020F0502020204030204" pitchFamily="34" charset="0"/>
                        </a:rPr>
                        <a:t>CervixCheck</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err="1">
                          <a:solidFill>
                            <a:srgbClr val="262626"/>
                          </a:solidFill>
                          <a:effectLst/>
                          <a:latin typeface="Calibri" panose="020F0502020204030204" pitchFamily="34" charset="0"/>
                          <a:ea typeface="Calibri" panose="020F0502020204030204" pitchFamily="34" charset="0"/>
                          <a:cs typeface="Calibri" panose="020F0502020204030204" pitchFamily="34" charset="0"/>
                        </a:rPr>
                        <a:t>CancerCare</a:t>
                      </a: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 Manitoba</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075349119"/>
                  </a:ext>
                </a:extLst>
              </a:tr>
              <a:tr h="209171">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Ontario (ON)</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2000</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Ontario Cervical Screening Program</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Ontario Health (Cancer Care Ontario)</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150024869"/>
                  </a:ext>
                </a:extLst>
              </a:tr>
              <a:tr h="209171">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Québec (QC)</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Arial" panose="020B0604020202020204" pitchFamily="34" charset="0"/>
                        </a:rPr>
                        <a:t>A cervical screening program is currently in development</a:t>
                      </a:r>
                      <a:r>
                        <a:rPr lang="en-US" sz="1000">
                          <a:solidFill>
                            <a:srgbClr val="000000"/>
                          </a:solidFill>
                          <a:effectLst/>
                          <a:latin typeface="Montserrat" panose="00000500000000000000" pitchFamily="2" charset="0"/>
                          <a:ea typeface="Calibri" panose="020F0502020204030204" pitchFamily="34" charset="0"/>
                          <a:cs typeface="Arial" panose="020B0604020202020204" pitchFamily="34" charset="0"/>
                        </a:rPr>
                        <a:t>  </a:t>
                      </a:r>
                      <a:r>
                        <a:rPr lang="en-US" sz="1000">
                          <a:solidFill>
                            <a:srgbClr val="262626"/>
                          </a:solidFill>
                          <a:effectLst/>
                          <a:latin typeface="Calibri" panose="020F0502020204030204" pitchFamily="34" charset="0"/>
                          <a:ea typeface="Calibri" panose="020F0502020204030204" pitchFamily="34" charset="0"/>
                          <a:cs typeface="Arial" panose="020B0604020202020204" pitchFamily="34" charset="0"/>
                        </a:rPr>
                        <a: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168874649"/>
                  </a:ext>
                </a:extLst>
              </a:tr>
              <a:tr h="220102">
                <a:tc>
                  <a:txBody>
                    <a:bodyPr/>
                    <a:lstStyle/>
                    <a:p>
                      <a:pPr marL="0" marR="0" algn="ctr">
                        <a:lnSpc>
                          <a:spcPct val="107000"/>
                        </a:lnSpc>
                        <a:spcBef>
                          <a:spcPts val="0"/>
                        </a:spcBef>
                        <a:spcAft>
                          <a:spcPts val="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New Brunswick (NB)</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2014</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New Brunswick Cervical Cancer Prevention and Screening Program</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 Brunswick Cancer Network (NB Department of Health)</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49461225"/>
                  </a:ext>
                </a:extLst>
              </a:tr>
              <a:tr h="209171">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Nova Scotia (NS)</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1991</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Cervical Cancer Prevention Program</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Nova Scotia Health Cancer Care Program</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696871088"/>
                  </a:ext>
                </a:extLst>
              </a:tr>
              <a:tr h="179902">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Prince Edward Island (PE)*</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2001</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Cervical Cancer Screening Service</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 PEI</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666012475"/>
                  </a:ext>
                </a:extLst>
              </a:tr>
              <a:tr h="427999">
                <a:tc>
                  <a:txBody>
                    <a:bodyPr/>
                    <a:lstStyle/>
                    <a:p>
                      <a:pPr marL="0" marR="0" algn="ctr">
                        <a:lnSpc>
                          <a:spcPct val="107000"/>
                        </a:lnSpc>
                        <a:spcBef>
                          <a:spcPts val="0"/>
                        </a:spcBef>
                        <a:spcAft>
                          <a:spcPts val="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Newfoundland and Labrador (NL)</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2003</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Cervical Screening Initiatives Program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Cancer Care Program, Eastern Health</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502878645"/>
                  </a:ext>
                </a:extLst>
              </a:tr>
            </a:tbl>
          </a:graphicData>
        </a:graphic>
      </p:graphicFrame>
      <p:sp>
        <p:nvSpPr>
          <p:cNvPr id="15" name="Rectangle 6">
            <a:extLst>
              <a:ext uri="{FF2B5EF4-FFF2-40B4-BE49-F238E27FC236}">
                <a16:creationId xmlns:a16="http://schemas.microsoft.com/office/drawing/2014/main" id="{1AD621E3-3075-62F9-B1A1-9B59AE2BFB95}"/>
              </a:ext>
            </a:extLst>
          </p:cNvPr>
          <p:cNvSpPr>
            <a:spLocks noChangeArrowheads="1"/>
          </p:cNvSpPr>
          <p:nvPr/>
        </p:nvSpPr>
        <p:spPr bwMode="auto">
          <a:xfrm>
            <a:off x="1954213" y="2310041"/>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341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474076" y="0"/>
            <a:ext cx="10380786" cy="752842"/>
          </a:xfrm>
        </p:spPr>
        <p:txBody>
          <a:bodyPr>
            <a:normAutofit/>
          </a:bodyPr>
          <a:lstStyle/>
          <a:p>
            <a:r>
              <a:rPr lang="en-US" sz="1600" dirty="0"/>
              <a:t>Provincial and Territorial Screening Guidelines</a:t>
            </a:r>
          </a:p>
        </p:txBody>
      </p:sp>
      <p:graphicFrame>
        <p:nvGraphicFramePr>
          <p:cNvPr id="3" name="Table 2">
            <a:extLst>
              <a:ext uri="{FF2B5EF4-FFF2-40B4-BE49-F238E27FC236}">
                <a16:creationId xmlns:a16="http://schemas.microsoft.com/office/drawing/2014/main" id="{48BA4BCF-966E-9F32-3AC4-EBFEDD4A14B9}"/>
              </a:ext>
            </a:extLst>
          </p:cNvPr>
          <p:cNvGraphicFramePr>
            <a:graphicFrameLocks noGrp="1"/>
          </p:cNvGraphicFramePr>
          <p:nvPr>
            <p:extLst>
              <p:ext uri="{D42A27DB-BD31-4B8C-83A1-F6EECF244321}">
                <p14:modId xmlns:p14="http://schemas.microsoft.com/office/powerpoint/2010/main" val="1464627966"/>
              </p:ext>
            </p:extLst>
          </p:nvPr>
        </p:nvGraphicFramePr>
        <p:xfrm>
          <a:off x="474076" y="752842"/>
          <a:ext cx="11243846" cy="5065647"/>
        </p:xfrm>
        <a:graphic>
          <a:graphicData uri="http://schemas.openxmlformats.org/drawingml/2006/table">
            <a:tbl>
              <a:tblPr firstRow="1" firstCol="1"/>
              <a:tblGrid>
                <a:gridCol w="1043637">
                  <a:extLst>
                    <a:ext uri="{9D8B030D-6E8A-4147-A177-3AD203B41FA5}">
                      <a16:colId xmlns:a16="http://schemas.microsoft.com/office/drawing/2014/main" val="3903087696"/>
                    </a:ext>
                  </a:extLst>
                </a:gridCol>
                <a:gridCol w="2172363">
                  <a:extLst>
                    <a:ext uri="{9D8B030D-6E8A-4147-A177-3AD203B41FA5}">
                      <a16:colId xmlns:a16="http://schemas.microsoft.com/office/drawing/2014/main" val="3893560362"/>
                    </a:ext>
                  </a:extLst>
                </a:gridCol>
                <a:gridCol w="3188216">
                  <a:extLst>
                    <a:ext uri="{9D8B030D-6E8A-4147-A177-3AD203B41FA5}">
                      <a16:colId xmlns:a16="http://schemas.microsoft.com/office/drawing/2014/main" val="525242792"/>
                    </a:ext>
                  </a:extLst>
                </a:gridCol>
                <a:gridCol w="2443258">
                  <a:extLst>
                    <a:ext uri="{9D8B030D-6E8A-4147-A177-3AD203B41FA5}">
                      <a16:colId xmlns:a16="http://schemas.microsoft.com/office/drawing/2014/main" val="2863923176"/>
                    </a:ext>
                  </a:extLst>
                </a:gridCol>
                <a:gridCol w="2396372">
                  <a:extLst>
                    <a:ext uri="{9D8B030D-6E8A-4147-A177-3AD203B41FA5}">
                      <a16:colId xmlns:a16="http://schemas.microsoft.com/office/drawing/2014/main" val="3706295701"/>
                    </a:ext>
                  </a:extLst>
                </a:gridCol>
              </a:tblGrid>
              <a:tr h="288157">
                <a:tc>
                  <a:txBody>
                    <a:bodyPr/>
                    <a:lstStyle/>
                    <a:p>
                      <a:pPr marL="0" marR="0" algn="ctr">
                        <a:lnSpc>
                          <a:spcPct val="107000"/>
                        </a:lnSpc>
                        <a:spcBef>
                          <a:spcPts val="100"/>
                        </a:spcBef>
                        <a:spcAft>
                          <a:spcPts val="100"/>
                        </a:spcAft>
                        <a:tabLst>
                          <a:tab pos="5280025" algn="l"/>
                        </a:tabLs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P/T</a:t>
                      </a:r>
                      <a:endParaRPr lang="en-US" sz="900" b="1"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Start age</a:t>
                      </a:r>
                      <a:endParaRPr lang="en-US" sz="900" b="1">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Interval</a:t>
                      </a:r>
                      <a:endParaRPr lang="en-US" sz="900" b="1">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Stop age</a:t>
                      </a:r>
                      <a:endParaRPr lang="en-US" sz="900" b="1">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720"/>
                        </a:spcBef>
                        <a:spcAft>
                          <a:spcPts val="72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Plans to increase cervical screening start age to 25</a:t>
                      </a:r>
                      <a:endParaRPr lang="en-US" sz="900" b="1">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952788535"/>
                  </a:ext>
                </a:extLst>
              </a:tr>
              <a:tr h="288157">
                <a:tc>
                  <a:txBody>
                    <a:bodyPr/>
                    <a:lstStyle/>
                    <a:p>
                      <a:pPr marL="0" marR="0" algn="ctr">
                        <a:lnSpc>
                          <a:spcPct val="107000"/>
                        </a:lnSpc>
                        <a:spcBef>
                          <a:spcPts val="100"/>
                        </a:spcBef>
                        <a:spcAft>
                          <a:spcPts val="100"/>
                        </a:spcAft>
                        <a:tabLst>
                          <a:tab pos="5280025" algn="l"/>
                        </a:tabLst>
                      </a:pPr>
                      <a:r>
                        <a:rPr lang="en-US" sz="9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YT*</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No organized screening program available</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N/A</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571014737"/>
                  </a:ext>
                </a:extLst>
              </a:tr>
              <a:tr h="288157">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NT</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until 3 consecutive negative tests then every 2 years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187401445"/>
                  </a:ext>
                </a:extLst>
              </a:tr>
              <a:tr h="435507">
                <a:tc>
                  <a:txBody>
                    <a:bodyPr/>
                    <a:lstStyle/>
                    <a:p>
                      <a:pPr marL="0" marR="0" algn="ctr">
                        <a:lnSpc>
                          <a:spcPct val="107000"/>
                        </a:lnSpc>
                        <a:spcBef>
                          <a:spcPts val="100"/>
                        </a:spcBef>
                        <a:spcAft>
                          <a:spcPts val="100"/>
                        </a:spcAft>
                        <a:tabLst>
                          <a:tab pos="5280025" algn="l"/>
                        </a:tabLst>
                      </a:pPr>
                      <a:r>
                        <a:rPr lang="en-US" sz="9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NU</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21 if sexually active</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3 years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 with adequate negative cytology screening history in previous 10 years (i.e. 3 or more negative cytology tests)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N/A</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10120117"/>
                  </a:ext>
                </a:extLst>
              </a:tr>
              <a:tr h="140808">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BC</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 years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Implemented change in 2016</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876327023"/>
                  </a:ext>
                </a:extLst>
              </a:tr>
              <a:tr h="140808">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AB</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25</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3 years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Implemented change in 2016</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543246330"/>
                  </a:ext>
                </a:extLst>
              </a:tr>
              <a:tr h="288157">
                <a:tc>
                  <a:txBody>
                    <a:bodyPr/>
                    <a:lstStyle/>
                    <a:p>
                      <a:pPr marL="0" marR="0" algn="ctr">
                        <a:lnSpc>
                          <a:spcPct val="107000"/>
                        </a:lnSpc>
                        <a:spcBef>
                          <a:spcPts val="100"/>
                        </a:spcBef>
                        <a:spcAft>
                          <a:spcPts val="100"/>
                        </a:spcAft>
                        <a:tabLst>
                          <a:tab pos="5280025" algn="l"/>
                        </a:tabLs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SK</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 or 3 years post first sexual contact, whichever occurs later</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 years until 3 consecutive negative tests then every 3 years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No current plans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060721889"/>
                  </a:ext>
                </a:extLst>
              </a:tr>
              <a:tr h="582856">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MB</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21</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3 years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70 with adequate negative screening history in previous 10 years (i.e. 3 or more negative tests)</a:t>
                      </a:r>
                      <a:endParaRPr lang="en-US" sz="90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No current plans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17321792"/>
                  </a:ext>
                </a:extLst>
              </a:tr>
              <a:tr h="730205">
                <a:tc>
                  <a:txBody>
                    <a:bodyPr/>
                    <a:lstStyle/>
                    <a:p>
                      <a:pPr marL="0" marR="0" algn="ctr">
                        <a:lnSpc>
                          <a:spcPct val="107000"/>
                        </a:lnSpc>
                        <a:spcBef>
                          <a:spcPts val="100"/>
                        </a:spcBef>
                        <a:spcAft>
                          <a:spcPts val="100"/>
                        </a:spcAft>
                        <a:tabLst>
                          <a:tab pos="5280025" algn="l"/>
                        </a:tabLst>
                      </a:pPr>
                      <a:r>
                        <a:rPr lang="en-US" sz="9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 if sexually active^</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 years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 with adequate negative screening history in previous 10 years (i.e. 3 or more negative tests)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Will formally change the age of initiation for cervical screening from 21 to 25 with the implementation of human papillomavirus (HPV) testing in the program</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74449194"/>
                  </a:ext>
                </a:extLst>
              </a:tr>
              <a:tr h="288157">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QC~</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21</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2-3 years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65 with 2 negative tests in previous 10 years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N/A</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108281157"/>
                  </a:ext>
                </a:extLst>
              </a:tr>
              <a:tr h="582856">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NB**</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 or 3 years post first sexual contact, whichever occurs later</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until 3 consecutive negative tests then every 2-3 years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69 with adequate negative screening history in previous 10 years or 3 negative tests (for participants with little/no screening history)</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Under consideration</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203541870"/>
                  </a:ext>
                </a:extLst>
              </a:tr>
              <a:tr h="140808">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NS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25</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3 years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70</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Implemented change in 2019</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977941709"/>
                  </a:ext>
                </a:extLst>
              </a:tr>
              <a:tr h="435507">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Arial" panose="020B0604020202020204" pitchFamily="34" charset="0"/>
                        </a:rPr>
                        <a:t>PE</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years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en-US" sz="900"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65 with adequate negative screening history in previous 10 years (i.e. 3 or more negative tests)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000000"/>
                          </a:solidFill>
                          <a:effectLst/>
                          <a:latin typeface="Calibri" panose="020F0502020204030204" pitchFamily="34" charset="0"/>
                          <a:ea typeface="Calibri" panose="020F0502020204030204" pitchFamily="34" charset="0"/>
                          <a:cs typeface="Calibri" panose="020F0502020204030204" pitchFamily="34" charset="0"/>
                        </a:rPr>
                        <a:t>Implemented change in 2020</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530607722"/>
                  </a:ext>
                </a:extLst>
              </a:tr>
              <a:tr h="435507">
                <a:tc>
                  <a:txBody>
                    <a:bodyPr/>
                    <a:lstStyle/>
                    <a:p>
                      <a:pPr marL="0" marR="0" algn="ctr">
                        <a:lnSpc>
                          <a:spcPct val="107000"/>
                        </a:lnSpc>
                        <a:spcBef>
                          <a:spcPts val="100"/>
                        </a:spcBef>
                        <a:spcAft>
                          <a:spcPts val="100"/>
                        </a:spcAft>
                        <a:tabLst>
                          <a:tab pos="5280025" algn="l"/>
                        </a:tabLst>
                      </a:pPr>
                      <a:r>
                        <a:rPr lang="en-US"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NL</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21</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a:solidFill>
                            <a:srgbClr val="262626"/>
                          </a:solidFill>
                          <a:effectLst/>
                          <a:latin typeface="Calibri" panose="020F0502020204030204" pitchFamily="34" charset="0"/>
                          <a:ea typeface="Calibri" panose="020F0502020204030204" pitchFamily="34" charset="0"/>
                          <a:cs typeface="Calibri" panose="020F0502020204030204" pitchFamily="34" charset="0"/>
                        </a:rPr>
                        <a:t>Annual until 3 consecutive negative tests then every 3 years</a:t>
                      </a:r>
                      <a:endParaRPr lang="en-US" sz="90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70 with adequate negative screening history in previous 10 years (i.e. 3 or more negative tests)</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9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Under consideration</a:t>
                      </a:r>
                      <a:endParaRPr lang="en-US" sz="900" dirty="0">
                        <a:effectLst/>
                        <a:latin typeface="Calibri" panose="020F0502020204030204" pitchFamily="34" charset="0"/>
                        <a:ea typeface="Yu Mincho" panose="02020400000000000000" pitchFamily="18" charset="-128"/>
                        <a:cs typeface="Arial" panose="020B0604020202020204" pitchFamily="34" charset="0"/>
                      </a:endParaRPr>
                    </a:p>
                  </a:txBody>
                  <a:tcPr marL="54398" marR="5439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52121104"/>
                  </a:ext>
                </a:extLst>
              </a:tr>
            </a:tbl>
          </a:graphicData>
        </a:graphic>
      </p:graphicFrame>
      <p:sp>
        <p:nvSpPr>
          <p:cNvPr id="7" name="TextBox 6">
            <a:extLst>
              <a:ext uri="{FF2B5EF4-FFF2-40B4-BE49-F238E27FC236}">
                <a16:creationId xmlns:a16="http://schemas.microsoft.com/office/drawing/2014/main" id="{2628C9D9-A5C5-2FFC-7338-52AAC18C05E5}"/>
              </a:ext>
            </a:extLst>
          </p:cNvPr>
          <p:cNvSpPr txBox="1"/>
          <p:nvPr/>
        </p:nvSpPr>
        <p:spPr>
          <a:xfrm>
            <a:off x="312178" y="5908696"/>
            <a:ext cx="11754776" cy="826701"/>
          </a:xfrm>
          <a:prstGeom prst="rect">
            <a:avLst/>
          </a:prstGeom>
          <a:noFill/>
        </p:spPr>
        <p:txBody>
          <a:bodyPr wrap="square">
            <a:spAutoFit/>
          </a:bodyPr>
          <a:lstStyle/>
          <a:p>
            <a:pPr marL="0" marR="0">
              <a:lnSpc>
                <a:spcPct val="107000"/>
              </a:lnSpc>
              <a:spcBef>
                <a:spcPts val="300"/>
              </a:spcBef>
              <a:spcAft>
                <a:spcPts val="800"/>
              </a:spcAft>
            </a:pP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YT: * Yukon will be following BC's start age of 25 years</a:t>
            </a:r>
            <a:b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b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ON: ^ Ontario Health (Cancer Care Ontario) is encouraging primary care providers to start cervical screening for patients at age 25 based on moderate quality evidence suggesting that people under age 25 do not benefit from cervical screening. The program will formally change the age of initiation for cervical screening from 21 to 25 with the implementation of human papillomavirus (HPV) testing.</a:t>
            </a:r>
            <a:b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b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QC:~ We are currently working on a screening pathway for cervical cancer using HPV as primary test (report expected in 2021). This report will also include recommendations that might impact start and stop age as well as screening interval.</a:t>
            </a:r>
            <a:b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b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NB: **To be evaluated as part of the ‘Elimination of Cervical Partner Projects’ with CPAC.</a:t>
            </a:r>
          </a:p>
        </p:txBody>
      </p:sp>
    </p:spTree>
    <p:extLst>
      <p:ext uri="{BB962C8B-B14F-4D97-AF65-F5344CB8AC3E}">
        <p14:creationId xmlns:p14="http://schemas.microsoft.com/office/powerpoint/2010/main" val="1632485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p:txBody>
          <a:bodyPr>
            <a:normAutofit/>
          </a:bodyPr>
          <a:lstStyle/>
          <a:p>
            <a:r>
              <a:rPr lang="en-US" sz="1600" dirty="0"/>
              <a:t>Cervical Screening Recruitment Methods</a:t>
            </a:r>
          </a:p>
        </p:txBody>
      </p:sp>
      <p:sp>
        <p:nvSpPr>
          <p:cNvPr id="12" name="TextBox 11">
            <a:extLst>
              <a:ext uri="{FF2B5EF4-FFF2-40B4-BE49-F238E27FC236}">
                <a16:creationId xmlns:a16="http://schemas.microsoft.com/office/drawing/2014/main" id="{E2664A72-D48A-6F88-B084-9CCF9C07DCDC}"/>
              </a:ext>
            </a:extLst>
          </p:cNvPr>
          <p:cNvSpPr txBox="1"/>
          <p:nvPr/>
        </p:nvSpPr>
        <p:spPr>
          <a:xfrm>
            <a:off x="973013" y="5164054"/>
            <a:ext cx="10219983" cy="530338"/>
          </a:xfrm>
          <a:prstGeom prst="rect">
            <a:avLst/>
          </a:prstGeom>
          <a:noFill/>
        </p:spPr>
        <p:txBody>
          <a:bodyPr wrap="square">
            <a:spAutoFit/>
          </a:bodyPr>
          <a:lstStyle/>
          <a:p>
            <a:pPr marL="0" marR="0">
              <a:lnSpc>
                <a:spcPct val="107000"/>
              </a:lnSpc>
              <a:spcBef>
                <a:spcPts val="300"/>
              </a:spcBef>
              <a:spcAft>
                <a:spcPts val="800"/>
              </a:spcAft>
            </a:pPr>
            <a: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YT: * YT plans to provide letters of invitation.</a:t>
            </a:r>
            <a:br>
              <a:rPr lang="en-US" sz="9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br>
            <a:r>
              <a:rPr lang="en-US" sz="900" dirty="0">
                <a:solidFill>
                  <a:schemeClr val="bg1"/>
                </a:solidFill>
                <a:latin typeface="Calibri" panose="020F0502020204030204" pitchFamily="34" charset="0"/>
                <a:ea typeface="Yu Mincho" panose="02020400000000000000" pitchFamily="18" charset="-128"/>
                <a:cs typeface="Arial" panose="020B0604020202020204" pitchFamily="34" charset="0"/>
              </a:rPr>
              <a:t>MB:^ A person is “eligible” to receive an invitation letter if they are a Manitoba resident who has been in the </a:t>
            </a:r>
            <a:r>
              <a:rPr lang="en-US" sz="900" dirty="0" err="1">
                <a:solidFill>
                  <a:schemeClr val="bg1"/>
                </a:solidFill>
                <a:latin typeface="Calibri" panose="020F0502020204030204" pitchFamily="34" charset="0"/>
                <a:ea typeface="Yu Mincho" panose="02020400000000000000" pitchFamily="18" charset="-128"/>
                <a:cs typeface="Arial" panose="020B0604020202020204" pitchFamily="34" charset="0"/>
              </a:rPr>
              <a:t>CervixCheck</a:t>
            </a:r>
            <a:r>
              <a:rPr lang="en-US" sz="900" dirty="0">
                <a:solidFill>
                  <a:schemeClr val="bg1"/>
                </a:solidFill>
                <a:latin typeface="Calibri" panose="020F0502020204030204" pitchFamily="34" charset="0"/>
                <a:ea typeface="Yu Mincho" panose="02020400000000000000" pitchFamily="18" charset="-128"/>
                <a:cs typeface="Arial" panose="020B0604020202020204" pitchFamily="34" charset="0"/>
              </a:rPr>
              <a:t> registry for a minimum of five years and has no Pap test or colposcopy records, no record of a total hysterectomy, and no record of invasive gynecological cancer.</a:t>
            </a:r>
          </a:p>
        </p:txBody>
      </p:sp>
      <p:graphicFrame>
        <p:nvGraphicFramePr>
          <p:cNvPr id="3" name="Table 2">
            <a:extLst>
              <a:ext uri="{FF2B5EF4-FFF2-40B4-BE49-F238E27FC236}">
                <a16:creationId xmlns:a16="http://schemas.microsoft.com/office/drawing/2014/main" id="{195238F4-6BCF-8A09-BEA8-E897F907CB16}"/>
              </a:ext>
            </a:extLst>
          </p:cNvPr>
          <p:cNvGraphicFramePr>
            <a:graphicFrameLocks noGrp="1"/>
          </p:cNvGraphicFramePr>
          <p:nvPr>
            <p:extLst>
              <p:ext uri="{D42A27DB-BD31-4B8C-83A1-F6EECF244321}">
                <p14:modId xmlns:p14="http://schemas.microsoft.com/office/powerpoint/2010/main" val="699793611"/>
              </p:ext>
            </p:extLst>
          </p:nvPr>
        </p:nvGraphicFramePr>
        <p:xfrm>
          <a:off x="973013" y="1077087"/>
          <a:ext cx="10245973" cy="4086964"/>
        </p:xfrm>
        <a:graphic>
          <a:graphicData uri="http://schemas.openxmlformats.org/drawingml/2006/table">
            <a:tbl>
              <a:tblPr firstRow="1" firstCol="1"/>
              <a:tblGrid>
                <a:gridCol w="1137307">
                  <a:extLst>
                    <a:ext uri="{9D8B030D-6E8A-4147-A177-3AD203B41FA5}">
                      <a16:colId xmlns:a16="http://schemas.microsoft.com/office/drawing/2014/main" val="1394016470"/>
                    </a:ext>
                  </a:extLst>
                </a:gridCol>
                <a:gridCol w="9108666">
                  <a:extLst>
                    <a:ext uri="{9D8B030D-6E8A-4147-A177-3AD203B41FA5}">
                      <a16:colId xmlns:a16="http://schemas.microsoft.com/office/drawing/2014/main" val="3235831960"/>
                    </a:ext>
                  </a:extLst>
                </a:gridCol>
              </a:tblGrid>
              <a:tr h="473381">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Jurisdiction</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Recruitment method</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4138290157"/>
                  </a:ext>
                </a:extLst>
              </a:tr>
              <a:tr h="270787">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YT*</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No organized screening program available</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639441761"/>
                  </a:ext>
                </a:extLst>
              </a:tr>
              <a:tr h="270787">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NT</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No organized screening program available</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801638540"/>
                  </a:ext>
                </a:extLst>
              </a:tr>
              <a:tr h="270787">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NU</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No organized screening program available</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175424105"/>
                  </a:ext>
                </a:extLst>
              </a:tr>
              <a:tr h="270787">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QC</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No organized screening program available</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938472798"/>
                  </a:ext>
                </a:extLst>
              </a:tr>
              <a:tr h="270787">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BC</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N/A</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339216619"/>
                  </a:ext>
                </a:extLst>
              </a:tr>
              <a:tr h="270787">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AB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Initial letter of invitation</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333848885"/>
                  </a:ext>
                </a:extLst>
              </a:tr>
              <a:tr h="270787">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SK</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Initial letter of invitation</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531799823"/>
                  </a:ext>
                </a:extLst>
              </a:tr>
              <a:tr h="270787">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MB</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A letter of invitation is sent to eligible^ but never-screened individuals</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840002619"/>
                  </a:ext>
                </a:extLst>
              </a:tr>
              <a:tr h="270787">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ON</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Letter of invitation and reminder sent in 4 months to non-responders. Recall letters are sent to people in 3 years.</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084360154"/>
                  </a:ext>
                </a:extLst>
              </a:tr>
              <a:tr h="270787">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NB</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Initial and reminder letter of invitation to eligible population combined with social media awareness promotion campaigns.</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918213254"/>
                  </a:ext>
                </a:extLst>
              </a:tr>
              <a:tr h="270787">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NS</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606416143"/>
                  </a:ext>
                </a:extLst>
              </a:tr>
              <a:tr h="270787">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Arial" panose="020B0604020202020204" pitchFamily="34" charset="0"/>
                        </a:rPr>
                        <a:t>PE</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56239572"/>
                  </a:ext>
                </a:extLst>
              </a:tr>
              <a:tr h="364139">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NL</a:t>
                      </a:r>
                      <a:endParaRPr lang="en-US" sz="110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Invitation process pending</a:t>
                      </a:r>
                      <a:endParaRPr lang="en-US" sz="1100" dirty="0">
                        <a:effectLst/>
                        <a:latin typeface="Calibri" panose="020F0502020204030204" pitchFamily="34" charset="0"/>
                        <a:ea typeface="Yu Mincho" panose="02020400000000000000" pitchFamily="18" charset="-128"/>
                        <a:cs typeface="Arial" panose="020B0604020202020204" pitchFamily="34"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267709624"/>
                  </a:ext>
                </a:extLst>
              </a:tr>
            </a:tbl>
          </a:graphicData>
        </a:graphic>
      </p:graphicFrame>
    </p:spTree>
    <p:extLst>
      <p:ext uri="{BB962C8B-B14F-4D97-AF65-F5344CB8AC3E}">
        <p14:creationId xmlns:p14="http://schemas.microsoft.com/office/powerpoint/2010/main" val="406172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1DBEC2-8B01-26EA-C490-61DFB6FA8E30}"/>
              </a:ext>
            </a:extLst>
          </p:cNvPr>
          <p:cNvSpPr>
            <a:spLocks noGrp="1"/>
          </p:cNvSpPr>
          <p:nvPr>
            <p:ph type="title"/>
          </p:nvPr>
        </p:nvSpPr>
        <p:spPr>
          <a:xfrm>
            <a:off x="393533" y="169620"/>
            <a:ext cx="10380786" cy="455912"/>
          </a:xfrm>
        </p:spPr>
        <p:txBody>
          <a:bodyPr>
            <a:normAutofit/>
          </a:bodyPr>
          <a:lstStyle/>
          <a:p>
            <a:r>
              <a:rPr lang="en-US" sz="1600" dirty="0"/>
              <a:t>Screening Programs that Collect HPV Immunization Status &amp; Link Results</a:t>
            </a:r>
          </a:p>
        </p:txBody>
      </p:sp>
      <p:graphicFrame>
        <p:nvGraphicFramePr>
          <p:cNvPr id="4" name="Table 3">
            <a:extLst>
              <a:ext uri="{FF2B5EF4-FFF2-40B4-BE49-F238E27FC236}">
                <a16:creationId xmlns:a16="http://schemas.microsoft.com/office/drawing/2014/main" id="{4DE6F1E1-7B08-326E-A425-8AE148C81C64}"/>
              </a:ext>
            </a:extLst>
          </p:cNvPr>
          <p:cNvGraphicFramePr>
            <a:graphicFrameLocks noGrp="1"/>
          </p:cNvGraphicFramePr>
          <p:nvPr>
            <p:extLst>
              <p:ext uri="{D42A27DB-BD31-4B8C-83A1-F6EECF244321}">
                <p14:modId xmlns:p14="http://schemas.microsoft.com/office/powerpoint/2010/main" val="2728196559"/>
              </p:ext>
            </p:extLst>
          </p:nvPr>
        </p:nvGraphicFramePr>
        <p:xfrm>
          <a:off x="393533" y="625532"/>
          <a:ext cx="11404934" cy="4981891"/>
        </p:xfrm>
        <a:graphic>
          <a:graphicData uri="http://schemas.openxmlformats.org/drawingml/2006/table">
            <a:tbl>
              <a:tblPr firstRow="1" firstCol="1"/>
              <a:tblGrid>
                <a:gridCol w="1597192">
                  <a:extLst>
                    <a:ext uri="{9D8B030D-6E8A-4147-A177-3AD203B41FA5}">
                      <a16:colId xmlns:a16="http://schemas.microsoft.com/office/drawing/2014/main" val="4256591059"/>
                    </a:ext>
                  </a:extLst>
                </a:gridCol>
                <a:gridCol w="4838700">
                  <a:extLst>
                    <a:ext uri="{9D8B030D-6E8A-4147-A177-3AD203B41FA5}">
                      <a16:colId xmlns:a16="http://schemas.microsoft.com/office/drawing/2014/main" val="2496059177"/>
                    </a:ext>
                  </a:extLst>
                </a:gridCol>
                <a:gridCol w="4969042">
                  <a:extLst>
                    <a:ext uri="{9D8B030D-6E8A-4147-A177-3AD203B41FA5}">
                      <a16:colId xmlns:a16="http://schemas.microsoft.com/office/drawing/2014/main" val="4264310315"/>
                    </a:ext>
                  </a:extLst>
                </a:gridCol>
              </a:tblGrid>
              <a:tr h="430033">
                <a:tc>
                  <a:txBody>
                    <a:bodyPr/>
                    <a:lstStyle/>
                    <a:p>
                      <a:pPr marL="0" marR="0" algn="ctr">
                        <a:lnSpc>
                          <a:spcPct val="107000"/>
                        </a:lnSpc>
                        <a:spcBef>
                          <a:spcPts val="100"/>
                        </a:spcBef>
                        <a:spcAft>
                          <a:spcPts val="100"/>
                        </a:spcAft>
                        <a:tabLst>
                          <a:tab pos="5280025" algn="l"/>
                        </a:tabLst>
                      </a:pPr>
                      <a:r>
                        <a:rPr lang="en-US" sz="1050" b="1" dirty="0">
                          <a:solidFill>
                            <a:srgbClr val="FFFFFF"/>
                          </a:solidFill>
                          <a:effectLst/>
                          <a:latin typeface="Calibri" panose="020F0502020204030204" pitchFamily="34" charset="0"/>
                          <a:ea typeface="Yu Mincho" panose="02020400000000000000" pitchFamily="18" charset="-128"/>
                          <a:cs typeface="Calibri" panose="020F0502020204030204" pitchFamily="34" charset="0"/>
                        </a:rPr>
                        <a:t>P/T</a:t>
                      </a:r>
                      <a:endParaRPr lang="en-US" sz="1050" dirty="0">
                        <a:effectLst/>
                        <a:latin typeface="Calibri" panose="020F0502020204030204" pitchFamily="34" charset="0"/>
                        <a:ea typeface="Yu Mincho" panose="02020400000000000000" pitchFamily="18" charset="-128"/>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The program can link cervical screening results (i.e. normal and abnormal results) with the immunization status of the screening participant.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HPV immunization status can be linked to a specific cytology result (e.g., HSIL). </a:t>
                      </a: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extLst>
                  <a:ext uri="{0D108BD9-81ED-4DB2-BD59-A6C34878D82A}">
                    <a16:rowId xmlns:a16="http://schemas.microsoft.com/office/drawing/2014/main" val="3904186593"/>
                  </a:ext>
                </a:extLst>
              </a:tr>
              <a:tr h="157084">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YT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endParaRPr lang="en-US" sz="1000" dirty="0">
                        <a:effectLst/>
                        <a:latin typeface="Montserrat" panose="00000500000000000000" pitchFamily="2" charset="0"/>
                        <a:ea typeface="Calibri" panose="020F050202020403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endParaRPr lang="en-US" sz="1000">
                        <a:effectLst/>
                        <a:latin typeface="Montserrat" panose="00000500000000000000" pitchFamily="2" charset="0"/>
                        <a:ea typeface="Calibri" panose="020F050202020403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933869880"/>
                  </a:ext>
                </a:extLst>
              </a:tr>
              <a:tr h="483289">
                <a:tc>
                  <a:txBody>
                    <a:bodyPr/>
                    <a:lstStyle/>
                    <a:p>
                      <a:pPr marL="0" marR="0" algn="ctr">
                        <a:lnSpc>
                          <a:spcPct val="107000"/>
                        </a:lnSpc>
                        <a:spcBef>
                          <a:spcPts val="100"/>
                        </a:spcBef>
                        <a:spcAft>
                          <a:spcPts val="100"/>
                        </a:spcAft>
                        <a:tabLst>
                          <a:tab pos="5280025" algn="l"/>
                        </a:tabLs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NT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Can link to LSIL, HSIL, AGC and ASC-H. Cervical screening data does not include CIN information.</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805496276"/>
                  </a:ext>
                </a:extLst>
              </a:tr>
              <a:tr h="157084">
                <a:tc>
                  <a:txBody>
                    <a:bodyPr/>
                    <a:lstStyle/>
                    <a:p>
                      <a:pPr marL="0" marR="0" algn="ctr">
                        <a:lnSpc>
                          <a:spcPct val="107000"/>
                        </a:lnSpc>
                        <a:spcBef>
                          <a:spcPts val="100"/>
                        </a:spcBef>
                        <a:spcAft>
                          <a:spcPts val="10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NU*</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262626"/>
                          </a:solidFill>
                          <a:effectLst/>
                          <a:latin typeface="Calibri" panose="020F0502020204030204" pitchFamily="34" charset="0"/>
                          <a:ea typeface="Yu Mincho" panose="02020400000000000000" pitchFamily="18" charset="-128"/>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400958424"/>
                  </a:ext>
                </a:extLst>
              </a:tr>
              <a:tr h="305072">
                <a:tc>
                  <a:txBody>
                    <a:bodyPr/>
                    <a:lstStyle/>
                    <a:p>
                      <a:pPr marL="0" marR="0" algn="ctr">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BC</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effectLst/>
                          <a:latin typeface="Calibri" panose="020F0502020204030204" pitchFamily="34" charset="0"/>
                          <a:ea typeface="Yu Mincho" panose="02020400000000000000" pitchFamily="18" charset="-128"/>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856838872"/>
                  </a:ext>
                </a:extLst>
              </a:tr>
              <a:tr h="358460">
                <a:tc>
                  <a:txBody>
                    <a:bodyPr/>
                    <a:lstStyle/>
                    <a:p>
                      <a:pPr marL="0" marR="0" algn="ctr">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AB</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b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b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Exploring the options for possible linkage</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589140819"/>
                  </a:ext>
                </a:extLst>
              </a:tr>
              <a:tr h="314170">
                <a:tc>
                  <a:txBody>
                    <a:bodyPr/>
                    <a:lstStyle/>
                    <a:p>
                      <a:pPr marL="0" marR="0" algn="ctr">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SK</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effectLst/>
                          <a:latin typeface="Calibri" panose="020F0502020204030204" pitchFamily="34" charset="0"/>
                          <a:ea typeface="Yu Mincho" panose="02020400000000000000" pitchFamily="18" charset="-128"/>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174613673"/>
                  </a:ext>
                </a:extLst>
              </a:tr>
              <a:tr h="305072">
                <a:tc>
                  <a:txBody>
                    <a:bodyPr/>
                    <a:lstStyle/>
                    <a:p>
                      <a:pPr marL="0" marR="0" algn="ctr">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MB</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4273455320"/>
                  </a:ext>
                </a:extLst>
              </a:tr>
              <a:tr h="314170">
                <a:tc>
                  <a:txBody>
                    <a:bodyPr/>
                    <a:lstStyle/>
                    <a:p>
                      <a:pPr marL="0" marR="0" algn="ctr">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ON</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effectLst/>
                          <a:latin typeface="Calibri" panose="020F0502020204030204" pitchFamily="34" charset="0"/>
                          <a:ea typeface="Yu Mincho" panose="02020400000000000000" pitchFamily="18" charset="-128"/>
                          <a:cs typeface="Calibri" panose="020F0502020204030204" pitchFamily="34" charset="0"/>
                        </a:rPr>
                        <a:t> </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056567948"/>
                  </a:ext>
                </a:extLst>
              </a:tr>
              <a:tr h="305072">
                <a:tc>
                  <a:txBody>
                    <a:bodyPr/>
                    <a:lstStyle/>
                    <a:p>
                      <a:pPr marL="0" marR="0" algn="ctr">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QC</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Yu Mincho" panose="02020400000000000000" pitchFamily="18" charset="-128"/>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262626"/>
                          </a:solidFill>
                          <a:effectLst/>
                          <a:latin typeface="Calibri" panose="020F0502020204030204" pitchFamily="34" charset="0"/>
                          <a:ea typeface="Calibri" panose="020F0502020204030204" pitchFamily="34" charset="0"/>
                          <a:cs typeface="Calibri" panose="020F0502020204030204" pitchFamily="34" charset="0"/>
                        </a:rPr>
                        <a:t> </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258251469"/>
                  </a:ext>
                </a:extLst>
              </a:tr>
              <a:tr h="512162">
                <a:tc>
                  <a:txBody>
                    <a:bodyPr/>
                    <a:lstStyle/>
                    <a:p>
                      <a:pPr marL="0" marR="0" algn="ctr">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NB</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 formal Data request; Screening Program (CS-IIS) currently is not able to receive or store HPV immunization data</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b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As a formal data request; Screening Program (CS-IIS) currently is not</a:t>
                      </a:r>
                      <a:endParaRPr lang="en-US" sz="1000">
                        <a:effectLst/>
                        <a:latin typeface="Calibri" panose="020F0502020204030204" pitchFamily="34" charset="0"/>
                        <a:ea typeface="Yu Mincho" panose="02020400000000000000" pitchFamily="18" charset="-128"/>
                        <a:cs typeface="Arial" panose="020B0604020202020204" pitchFamily="34" charset="0"/>
                      </a:endParaRPr>
                    </a:p>
                    <a:p>
                      <a:pPr marL="0" marR="0" algn="ctr">
                        <a:lnSpc>
                          <a:spcPct val="107000"/>
                        </a:lnSpc>
                        <a:spcBef>
                          <a:spcPts val="0"/>
                        </a:spcBef>
                        <a:spcAft>
                          <a:spcPts val="0"/>
                        </a:spcAft>
                        <a:tabLst>
                          <a:tab pos="5280025" algn="l"/>
                        </a:tabLs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able to receive or store HPV immunization data</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431930050"/>
                  </a:ext>
                </a:extLst>
              </a:tr>
              <a:tr h="314170">
                <a:tc>
                  <a:txBody>
                    <a:bodyPr/>
                    <a:lstStyle/>
                    <a:p>
                      <a:pPr marL="0" marR="0" algn="ctr">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NS</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2571770807"/>
                  </a:ext>
                </a:extLst>
              </a:tr>
              <a:tr h="305072">
                <a:tc>
                  <a:txBody>
                    <a:bodyPr/>
                    <a:lstStyle/>
                    <a:p>
                      <a:pPr marL="0" marR="0" algn="ctr">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PE</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3781953619"/>
                  </a:ext>
                </a:extLst>
              </a:tr>
              <a:tr h="720981">
                <a:tc>
                  <a:txBody>
                    <a:bodyPr/>
                    <a:lstStyle/>
                    <a:p>
                      <a:pPr marL="0" marR="0" algn="ctr">
                        <a:lnSpc>
                          <a:spcPct val="107000"/>
                        </a:lnSpc>
                        <a:spcBef>
                          <a:spcPts val="720"/>
                        </a:spcBef>
                        <a:spcAft>
                          <a:spcPts val="720"/>
                        </a:spcAft>
                        <a:tabLst>
                          <a:tab pos="5280025" algn="l"/>
                        </a:tabLst>
                      </a:pPr>
                      <a:r>
                        <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rPr>
                        <a:t>NL</a:t>
                      </a:r>
                      <a:endParaRPr lang="en-US" sz="100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A89D"/>
                    </a:solidFill>
                  </a:tcPr>
                </a:tc>
                <a:tc>
                  <a:txBody>
                    <a:bodyPr/>
                    <a:lstStyle/>
                    <a:p>
                      <a:pPr marL="0" marR="0" algn="ctr">
                        <a:lnSpc>
                          <a:spcPct val="107000"/>
                        </a:lnSpc>
                        <a:spcBef>
                          <a:spcPts val="0"/>
                        </a:spcBef>
                        <a:spcAft>
                          <a:spcPts val="0"/>
                        </a:spcAft>
                        <a:tabLst>
                          <a:tab pos="5280025" algn="l"/>
                        </a:tabLst>
                      </a:pPr>
                      <a:r>
                        <a:rPr lang="en-US" sz="10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tc>
                  <a:txBody>
                    <a:bodyPr/>
                    <a:lstStyle/>
                    <a:p>
                      <a:pPr marL="0" marR="0" algn="ctr">
                        <a:lnSpc>
                          <a:spcPct val="107000"/>
                        </a:lnSpc>
                        <a:spcBef>
                          <a:spcPts val="0"/>
                        </a:spcBef>
                        <a:spcAft>
                          <a:spcPts val="0"/>
                        </a:spcAft>
                        <a:tabLst>
                          <a:tab pos="5280025" algn="l"/>
                        </a:tabLst>
                      </a:pPr>
                      <a:r>
                        <a:rPr lang="en-US" sz="10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b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br>
                      <a:r>
                        <a:rPr lang="en-US" sz="1000"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Able to link data with linkages from the cytology register with data from the provincial government’s immunization program</a:t>
                      </a:r>
                      <a:endParaRPr lang="en-US" sz="1000" dirty="0">
                        <a:effectLst/>
                        <a:latin typeface="Calibri" panose="020F0502020204030204" pitchFamily="34" charset="0"/>
                        <a:ea typeface="Yu Mincho" panose="02020400000000000000" pitchFamily="18" charset="-128"/>
                        <a:cs typeface="Arial" panose="020B0604020202020204" pitchFamily="34" charset="0"/>
                      </a:endParaRPr>
                    </a:p>
                  </a:txBody>
                  <a:tcPr marL="51408" marR="51408"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F8F8"/>
                    </a:solidFill>
                  </a:tcPr>
                </a:tc>
                <a:extLst>
                  <a:ext uri="{0D108BD9-81ED-4DB2-BD59-A6C34878D82A}">
                    <a16:rowId xmlns:a16="http://schemas.microsoft.com/office/drawing/2014/main" val="1848995598"/>
                  </a:ext>
                </a:extLst>
              </a:tr>
            </a:tbl>
          </a:graphicData>
        </a:graphic>
      </p:graphicFrame>
      <p:sp>
        <p:nvSpPr>
          <p:cNvPr id="6" name="TextBox 5">
            <a:extLst>
              <a:ext uri="{FF2B5EF4-FFF2-40B4-BE49-F238E27FC236}">
                <a16:creationId xmlns:a16="http://schemas.microsoft.com/office/drawing/2014/main" id="{D3A18653-88C1-8B75-359E-6AE8A5E36033}"/>
              </a:ext>
            </a:extLst>
          </p:cNvPr>
          <p:cNvSpPr txBox="1"/>
          <p:nvPr/>
        </p:nvSpPr>
        <p:spPr>
          <a:xfrm>
            <a:off x="393532" y="6110282"/>
            <a:ext cx="10227575" cy="249684"/>
          </a:xfrm>
          <a:prstGeom prst="rect">
            <a:avLst/>
          </a:prstGeom>
          <a:noFill/>
        </p:spPr>
        <p:txBody>
          <a:bodyPr wrap="square">
            <a:spAutoFit/>
          </a:bodyPr>
          <a:lstStyle/>
          <a:p>
            <a:pPr marL="0" marR="0">
              <a:lnSpc>
                <a:spcPct val="107000"/>
              </a:lnSpc>
              <a:spcBef>
                <a:spcPts val="0"/>
              </a:spcBef>
              <a:spcAft>
                <a:spcPts val="800"/>
              </a:spcAft>
            </a:pPr>
            <a:r>
              <a:rPr lang="en-US" sz="10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NU: </a:t>
            </a:r>
            <a:r>
              <a:rPr lang="en-US" sz="1000" dirty="0">
                <a:solidFill>
                  <a:schemeClr val="bg1"/>
                </a:solidFill>
                <a:latin typeface="Calibri" panose="020F0502020204030204" pitchFamily="34" charset="0"/>
                <a:ea typeface="Yu Mincho" panose="02020400000000000000" pitchFamily="18" charset="-128"/>
                <a:cs typeface="Arial" panose="020B0604020202020204" pitchFamily="34" charset="0"/>
              </a:rPr>
              <a:t>*</a:t>
            </a:r>
            <a:r>
              <a:rPr lang="en-US" sz="1000" dirty="0">
                <a:solidFill>
                  <a:schemeClr val="bg1"/>
                </a:solidFill>
                <a:effectLst/>
                <a:latin typeface="Calibri" panose="020F0502020204030204" pitchFamily="34" charset="0"/>
                <a:ea typeface="Yu Mincho" panose="02020400000000000000" pitchFamily="18" charset="-128"/>
                <a:cs typeface="Arial" panose="020B0604020202020204" pitchFamily="34" charset="0"/>
              </a:rPr>
              <a:t>Paper immunization cards are currently the “source of truth” documents for the immunization registry. Nunavut does not have an additional electronic immunization registry. </a:t>
            </a:r>
          </a:p>
        </p:txBody>
      </p:sp>
    </p:spTree>
    <p:extLst>
      <p:ext uri="{BB962C8B-B14F-4D97-AF65-F5344CB8AC3E}">
        <p14:creationId xmlns:p14="http://schemas.microsoft.com/office/powerpoint/2010/main" val="1443044183"/>
      </p:ext>
    </p:extLst>
  </p:cSld>
  <p:clrMapOvr>
    <a:masterClrMapping/>
  </p:clrMapOvr>
</p:sld>
</file>

<file path=ppt/theme/theme1.xml><?xml version="1.0" encoding="utf-8"?>
<a:theme xmlns:a="http://schemas.openxmlformats.org/drawingml/2006/main" name="Office Theme">
  <a:themeElements>
    <a:clrScheme name="Partnership Colors">
      <a:dk1>
        <a:srgbClr val="015C9B"/>
      </a:dk1>
      <a:lt1>
        <a:srgbClr val="1E4E58"/>
      </a:lt1>
      <a:dk2>
        <a:srgbClr val="223A6D"/>
      </a:dk2>
      <a:lt2>
        <a:srgbClr val="389182"/>
      </a:lt2>
      <a:accent1>
        <a:srgbClr val="4F3785"/>
      </a:accent1>
      <a:accent2>
        <a:srgbClr val="AD3543"/>
      </a:accent2>
      <a:accent3>
        <a:srgbClr val="2E6E45"/>
      </a:accent3>
      <a:accent4>
        <a:srgbClr val="263037"/>
      </a:accent4>
      <a:accent5>
        <a:srgbClr val="EEA95F"/>
      </a:accent5>
      <a:accent6>
        <a:srgbClr val="23A5C5"/>
      </a:accent6>
      <a:hlink>
        <a:srgbClr val="DD6C51"/>
      </a:hlink>
      <a:folHlink>
        <a:srgbClr val="82BE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AC_External Deck" id="{BC7F182A-0D15-9442-A129-CE1539EA203E}" vid="{DAEAE6CB-614F-9A48-B90D-C32624752A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90df65-eabd-49d4-aa3f-7d95fad082a4">
      <Terms xmlns="http://schemas.microsoft.com/office/infopath/2007/PartnerControls"/>
    </lcf76f155ced4ddcb4097134ff3c332f>
    <TaxCatchAll xmlns="5b78d93a-6580-430d-b136-279dfa9889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5D6952581B294C98232D5E32F435BE" ma:contentTypeVersion="13" ma:contentTypeDescription="Create a new document." ma:contentTypeScope="" ma:versionID="14e76a66c224bf0b1898b5a0fba18a85">
  <xsd:schema xmlns:xsd="http://www.w3.org/2001/XMLSchema" xmlns:xs="http://www.w3.org/2001/XMLSchema" xmlns:p="http://schemas.microsoft.com/office/2006/metadata/properties" xmlns:ns2="5390df65-eabd-49d4-aa3f-7d95fad082a4" xmlns:ns3="5b78d93a-6580-430d-b136-279dfa9889f1" targetNamespace="http://schemas.microsoft.com/office/2006/metadata/properties" ma:root="true" ma:fieldsID="9d9f7273a7953ad95bee50d6a3a9b153" ns2:_="" ns3:_="">
    <xsd:import namespace="5390df65-eabd-49d4-aa3f-7d95fad082a4"/>
    <xsd:import namespace="5b78d93a-6580-430d-b136-279dfa9889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df65-eabd-49d4-aa3f-7d95fad082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42a9708-8294-4f62-a706-783335cf6f6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78d93a-6580-430d-b136-279dfa9889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0515d79-45c5-4890-9562-6df18ff178d8}" ma:internalName="TaxCatchAll" ma:showField="CatchAllData" ma:web="5b78d93a-6580-430d-b136-279dfa9889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270D22-A1C9-4350-9AF7-20199DE346D0}">
  <ds:schemaRefs>
    <ds:schemaRef ds:uri="http://purl.org/dc/elements/1.1/"/>
    <ds:schemaRef ds:uri="http://schemas.microsoft.com/office/2006/documentManagement/types"/>
    <ds:schemaRef ds:uri="5390df65-eabd-49d4-aa3f-7d95fad082a4"/>
    <ds:schemaRef ds:uri="http://purl.org/dc/dcmitype/"/>
    <ds:schemaRef ds:uri="http://purl.org/dc/terms/"/>
    <ds:schemaRef ds:uri="5b78d93a-6580-430d-b136-279dfa9889f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CB0C217-1559-45DD-924E-2663DC3C41E1}">
  <ds:schemaRefs>
    <ds:schemaRef ds:uri="5390df65-eabd-49d4-aa3f-7d95fad082a4"/>
    <ds:schemaRef ds:uri="5b78d93a-6580-430d-b136-279dfa9889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FCE7D2B-763A-47EF-BE26-7F82C31CA1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TotalTime>
  <Words>8925</Words>
  <Application>Microsoft Office PowerPoint</Application>
  <PresentationFormat>Widescreen</PresentationFormat>
  <Paragraphs>1510</Paragraphs>
  <Slides>34</Slides>
  <Notes>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Summary</vt:lpstr>
      <vt:lpstr>Cervical cancer screening pathway</vt:lpstr>
      <vt:lpstr>Programs</vt:lpstr>
      <vt:lpstr>PowerPoint Presentation</vt:lpstr>
      <vt:lpstr>Cervical Screening Programs in Canada</vt:lpstr>
      <vt:lpstr>Provincial and Territorial Screening Guidelines</vt:lpstr>
      <vt:lpstr>Cervical Screening Recruitment Methods</vt:lpstr>
      <vt:lpstr>Screening Programs that Collect HPV Immunization Status &amp; Link Results</vt:lpstr>
      <vt:lpstr>Modalities for cervical screening</vt:lpstr>
      <vt:lpstr>Primary Cervical Screening Test Used</vt:lpstr>
      <vt:lpstr>Status of HPV Primary Screening Implementation</vt:lpstr>
      <vt:lpstr>Activities to Support the Transition to HPV Primary Screening </vt:lpstr>
      <vt:lpstr>Current Capacity in Which HPV Testing is Being Used</vt:lpstr>
      <vt:lpstr>Use of HPV Testing After an Abnormal Cervical Screening Test Result</vt:lpstr>
      <vt:lpstr>Access to Cervical Screening for those Without a Primary Care Provider</vt:lpstr>
      <vt:lpstr>Correspondence and follow-up strategies</vt:lpstr>
      <vt:lpstr>Recall Following a Normal Pap Test </vt:lpstr>
      <vt:lpstr>Follow-Up After an Abnormal Pap Test</vt:lpstr>
      <vt:lpstr>Colposcopy services</vt:lpstr>
      <vt:lpstr>Criteria for Referral to Colposcopy Services</vt:lpstr>
      <vt:lpstr>Location of Colposcopy </vt:lpstr>
      <vt:lpstr>Use of HPV Testing in Colposcopy Care </vt:lpstr>
      <vt:lpstr>Population Outreach </vt:lpstr>
      <vt:lpstr>Strategies to Improve Cervical Screening for All Eligible People* (1/3)</vt:lpstr>
      <vt:lpstr>Strategies to Improve Cervical Screening for All Eligible People* (2/3)</vt:lpstr>
      <vt:lpstr>Strategies to Improve Cervical Screening for All Eligible People* (3/3)</vt:lpstr>
      <vt:lpstr>Strategies to Improve Screening for First Nations, Inuit, and Métis (1/3)</vt:lpstr>
      <vt:lpstr>Strategies to Improve Screening for First Nations, Inuit, and Métis (2/3)</vt:lpstr>
      <vt:lpstr>Strategies to Improve Screening for First Nations, Inuit, and Métis (3/3)</vt:lpstr>
      <vt:lpstr>Strategies to Improve Screening for Underserved Populations (1/2) </vt:lpstr>
      <vt:lpstr>Strategies to Improve Screening for Underserved Populations* (2/2)</vt:lpstr>
      <vt:lpstr>Strategies to Improve Access to Screening for Rural and Remote Populations* </vt:lpstr>
      <vt:lpstr>Strategies to Improve Screening for LGBTQ2S+ People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Atterbury</dc:creator>
  <cp:lastModifiedBy>Erica Dias</cp:lastModifiedBy>
  <cp:revision>8</cp:revision>
  <dcterms:created xsi:type="dcterms:W3CDTF">2020-09-24T23:36:57Z</dcterms:created>
  <dcterms:modified xsi:type="dcterms:W3CDTF">2022-11-01T17:23:37Z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0x010100CD5D6952581B294C98232D5E32F435BE</vt:lpwstr>
  </property>
  <property fmtid="{D5CDD505-2E9C-101B-9397-08002B2CF9AE}" pid="3" name="MediaServiceImageTags">
    <vt:lpwstr/>
  </property>
</Properties>
</file>