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bookmarkIdSeed="4">
  <p:sldMasterIdLst>
    <p:sldMasterId id="2147483648" r:id="rId4"/>
  </p:sldMasterIdLst>
  <p:notesMasterIdLst>
    <p:notesMasterId r:id="rId37"/>
  </p:notesMasterIdLst>
  <p:sldIdLst>
    <p:sldId id="256" r:id="rId5"/>
    <p:sldId id="258" r:id="rId6"/>
    <p:sldId id="272" r:id="rId7"/>
    <p:sldId id="259" r:id="rId8"/>
    <p:sldId id="315" r:id="rId9"/>
    <p:sldId id="260" r:id="rId10"/>
    <p:sldId id="261" r:id="rId11"/>
    <p:sldId id="262" r:id="rId12"/>
    <p:sldId id="314" r:id="rId13"/>
    <p:sldId id="264" r:id="rId14"/>
    <p:sldId id="265" r:id="rId15"/>
    <p:sldId id="266" r:id="rId16"/>
    <p:sldId id="267" r:id="rId17"/>
    <p:sldId id="268" r:id="rId18"/>
    <p:sldId id="269" r:id="rId19"/>
    <p:sldId id="296" r:id="rId20"/>
    <p:sldId id="306" r:id="rId21"/>
    <p:sldId id="307" r:id="rId22"/>
    <p:sldId id="308" r:id="rId23"/>
    <p:sldId id="309" r:id="rId24"/>
    <p:sldId id="270" r:id="rId25"/>
    <p:sldId id="273" r:id="rId26"/>
    <p:sldId id="280" r:id="rId27"/>
    <p:sldId id="281" r:id="rId28"/>
    <p:sldId id="313" r:id="rId29"/>
    <p:sldId id="287" r:id="rId30"/>
    <p:sldId id="288" r:id="rId31"/>
    <p:sldId id="316" r:id="rId32"/>
    <p:sldId id="317" r:id="rId33"/>
    <p:sldId id="297" r:id="rId34"/>
    <p:sldId id="298" r:id="rId35"/>
    <p:sldId id="289"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Helvetica" panose="020B0604020202020204" pitchFamily="34" charset="0"/>
      <p:regular r:id="rId42"/>
      <p:bold r:id="rId43"/>
      <p:italic r:id="rId44"/>
      <p:boldItalic r:id="rId45"/>
    </p:embeddedFont>
    <p:embeddedFont>
      <p:font typeface="ITC New Baskerville" charset="0"/>
      <p:regular r:id="rId46"/>
      <p:bold r:id="rId47"/>
    </p:embeddedFont>
    <p:embeddedFont>
      <p:font typeface="Montserrat" pitchFamily="2" charset="0"/>
      <p:regular r:id="rId48"/>
      <p:bold r:id="rId49"/>
      <p:italic r:id="rId50"/>
      <p:boldItalic r:id="rId51"/>
    </p:embeddedFont>
    <p:embeddedFont>
      <p:font typeface="Montserrat SemiBold" pitchFamily="2" charset="0"/>
      <p:regular r:id="rId52"/>
      <p:bold r:id="rId53"/>
      <p:italic r:id="rId54"/>
      <p:boldItalic r:id="rId55"/>
    </p:embeddedFont>
    <p:embeddedFont>
      <p:font typeface="MS Gothic" panose="020B0609070205080204" pitchFamily="49" charset="-128"/>
      <p:regular r:id="rId56"/>
    </p:embeddedFont>
    <p:embeddedFont>
      <p:font typeface="Segoe UI Symbol" panose="020B0502040204020203" pitchFamily="3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00BF3C-6AF7-FF6D-1E7F-E5B71BFFA5CC}" name="Selina Costa" initials="SC" userId="S::selina.costa@partnershipagainstcancer.ca::be178ea0-13cc-4d25-8415-35bd1712d8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E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6315EF-8AED-412D-8994-6A297E0DC35F}" v="140" dt="2022-10-17T20:37:16.6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0" autoAdjust="0"/>
    <p:restoredTop sz="94660"/>
  </p:normalViewPr>
  <p:slideViewPr>
    <p:cSldViewPr snapToGrid="0">
      <p:cViewPr>
        <p:scale>
          <a:sx n="110" d="100"/>
          <a:sy n="110" d="100"/>
        </p:scale>
        <p:origin x="726"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7334D-B2E4-0540-B007-89F59DCC9174}"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F1E39-3A41-0A4A-BFEA-38E4F95F2B1B}" type="slidenum">
              <a:rPr lang="en-US" smtClean="0"/>
              <a:t>‹#›</a:t>
            </a:fld>
            <a:endParaRPr lang="en-US"/>
          </a:p>
        </p:txBody>
      </p:sp>
    </p:spTree>
    <p:extLst>
      <p:ext uri="{BB962C8B-B14F-4D97-AF65-F5344CB8AC3E}">
        <p14:creationId xmlns:p14="http://schemas.microsoft.com/office/powerpoint/2010/main" val="410170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6</a:t>
            </a:fld>
            <a:endParaRPr lang="en-US"/>
          </a:p>
        </p:txBody>
      </p:sp>
    </p:spTree>
    <p:extLst>
      <p:ext uri="{BB962C8B-B14F-4D97-AF65-F5344CB8AC3E}">
        <p14:creationId xmlns:p14="http://schemas.microsoft.com/office/powerpoint/2010/main" val="144430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11</a:t>
            </a:fld>
            <a:endParaRPr lang="en-US"/>
          </a:p>
        </p:txBody>
      </p:sp>
    </p:spTree>
    <p:extLst>
      <p:ext uri="{BB962C8B-B14F-4D97-AF65-F5344CB8AC3E}">
        <p14:creationId xmlns:p14="http://schemas.microsoft.com/office/powerpoint/2010/main" val="69152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6012D0-C2D9-5A4B-B947-3CB288B9A933}"/>
              </a:ext>
            </a:extLst>
          </p:cNvPr>
          <p:cNvSpPr>
            <a:spLocks noGrp="1"/>
          </p:cNvSpPr>
          <p:nvPr>
            <p:ph type="dt" sz="half" idx="10"/>
          </p:nvPr>
        </p:nvSpPr>
        <p:spPr/>
        <p:txBody>
          <a:bodyPr/>
          <a:lstStyle/>
          <a:p>
            <a:fld id="{D338BDDC-179A-A14B-B69C-0811029A5C52}" type="datetime1">
              <a:rPr lang="en-CA" smtClean="0"/>
              <a:t>2022-11-01</a:t>
            </a:fld>
            <a:endParaRPr lang="en-US"/>
          </a:p>
        </p:txBody>
      </p:sp>
      <p:sp>
        <p:nvSpPr>
          <p:cNvPr id="5" name="Footer Placeholder 4">
            <a:extLst>
              <a:ext uri="{FF2B5EF4-FFF2-40B4-BE49-F238E27FC236}">
                <a16:creationId xmlns:a16="http://schemas.microsoft.com/office/drawing/2014/main" id="{9C4DBFAD-4A1E-D048-B1AD-C0BD14879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DB7FD-77B0-B042-9650-1ACB1D3C05C5}"/>
              </a:ext>
            </a:extLst>
          </p:cNvPr>
          <p:cNvSpPr>
            <a:spLocks noGrp="1"/>
          </p:cNvSpPr>
          <p:nvPr>
            <p:ph type="sldNum" sz="quarter" idx="12"/>
          </p:nvPr>
        </p:nvSpPr>
        <p:spPr/>
        <p:txBody>
          <a:bodyPr/>
          <a:lstStyle/>
          <a:p>
            <a:fld id="{D9F2F12A-E773-6344-8602-31C2DEEE88BD}" type="slidenum">
              <a:rPr lang="en-US" smtClean="0"/>
              <a:t>‹#›</a:t>
            </a:fld>
            <a:endParaRPr lang="en-US"/>
          </a:p>
        </p:txBody>
      </p:sp>
    </p:spTree>
    <p:extLst>
      <p:ext uri="{BB962C8B-B14F-4D97-AF65-F5344CB8AC3E}">
        <p14:creationId xmlns:p14="http://schemas.microsoft.com/office/powerpoint/2010/main" val="1108781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0" name="Picture 9">
            <a:extLst>
              <a:ext uri="{FF2B5EF4-FFF2-40B4-BE49-F238E27FC236}">
                <a16:creationId xmlns:a16="http://schemas.microsoft.com/office/drawing/2014/main" id="{99F6E31C-992E-0E48-867F-594FA6370429}"/>
              </a:ext>
            </a:extLst>
          </p:cNvPr>
          <p:cNvPicPr>
            <a:picLocks noChangeAspect="1"/>
          </p:cNvPicPr>
          <p:nvPr userDrawn="1"/>
        </p:nvPicPr>
        <p:blipFill>
          <a:blip r:embed="rId3"/>
          <a:srcRect/>
          <a:stretch/>
        </p:blipFill>
        <p:spPr>
          <a:xfrm>
            <a:off x="1084385" y="1787728"/>
            <a:ext cx="10363200" cy="1193800"/>
          </a:xfrm>
          <a:prstGeom prst="rect">
            <a:avLst/>
          </a:prstGeom>
        </p:spPr>
      </p:pic>
      <p:pic>
        <p:nvPicPr>
          <p:cNvPr id="13" name="Picture 12">
            <a:extLst>
              <a:ext uri="{FF2B5EF4-FFF2-40B4-BE49-F238E27FC236}">
                <a16:creationId xmlns:a16="http://schemas.microsoft.com/office/drawing/2014/main" id="{FA8B83B3-077F-1349-805F-69F4D10C7A6A}"/>
              </a:ext>
            </a:extLst>
          </p:cNvPr>
          <p:cNvPicPr>
            <a:picLocks noChangeAspect="1"/>
          </p:cNvPicPr>
          <p:nvPr userDrawn="1"/>
        </p:nvPicPr>
        <p:blipFill>
          <a:blip r:embed="rId4"/>
          <a:srcRect/>
          <a:stretch/>
        </p:blipFill>
        <p:spPr>
          <a:xfrm>
            <a:off x="1084385" y="3126664"/>
            <a:ext cx="10363200" cy="1193800"/>
          </a:xfrm>
          <a:prstGeom prst="rect">
            <a:avLst/>
          </a:prstGeom>
        </p:spPr>
      </p:pic>
      <p:pic>
        <p:nvPicPr>
          <p:cNvPr id="14" name="Picture 13">
            <a:extLst>
              <a:ext uri="{FF2B5EF4-FFF2-40B4-BE49-F238E27FC236}">
                <a16:creationId xmlns:a16="http://schemas.microsoft.com/office/drawing/2014/main" id="{BA6009BF-B0D6-084F-A4EA-DE90C24EDAD8}"/>
              </a:ext>
            </a:extLst>
          </p:cNvPr>
          <p:cNvPicPr>
            <a:picLocks noChangeAspect="1"/>
          </p:cNvPicPr>
          <p:nvPr userDrawn="1"/>
        </p:nvPicPr>
        <p:blipFill>
          <a:blip r:embed="rId5"/>
          <a:srcRect/>
          <a:stretch/>
        </p:blipFill>
        <p:spPr>
          <a:xfrm>
            <a:off x="1084385" y="4465600"/>
            <a:ext cx="10363200" cy="1168400"/>
          </a:xfrm>
          <a:prstGeom prst="rect">
            <a:avLst/>
          </a:prstGeom>
        </p:spPr>
      </p:pic>
      <p:sp>
        <p:nvSpPr>
          <p:cNvPr id="15" name="Content Placeholder 2">
            <a:extLst>
              <a:ext uri="{FF2B5EF4-FFF2-40B4-BE49-F238E27FC236}">
                <a16:creationId xmlns:a16="http://schemas.microsoft.com/office/drawing/2014/main" id="{81B3A22F-3A80-7649-BB39-119210C56ED8}"/>
              </a:ext>
            </a:extLst>
          </p:cNvPr>
          <p:cNvSpPr>
            <a:spLocks noGrp="1"/>
          </p:cNvSpPr>
          <p:nvPr>
            <p:ph idx="1" hasCustomPrompt="1"/>
          </p:nvPr>
        </p:nvSpPr>
        <p:spPr>
          <a:xfrm>
            <a:off x="1084386" y="1852243"/>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2E156331-2075-C04B-84C0-D9F072D7F291}"/>
              </a:ext>
            </a:extLst>
          </p:cNvPr>
          <p:cNvSpPr>
            <a:spLocks noGrp="1"/>
          </p:cNvSpPr>
          <p:nvPr>
            <p:ph idx="13" hasCustomPrompt="1"/>
          </p:nvPr>
        </p:nvSpPr>
        <p:spPr>
          <a:xfrm>
            <a:off x="1084385" y="3191178"/>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3136DBAC-4045-5448-8F0D-2C7971126E8A}"/>
              </a:ext>
            </a:extLst>
          </p:cNvPr>
          <p:cNvSpPr>
            <a:spLocks noGrp="1"/>
          </p:cNvSpPr>
          <p:nvPr>
            <p:ph idx="14" hasCustomPrompt="1"/>
          </p:nvPr>
        </p:nvSpPr>
        <p:spPr>
          <a:xfrm>
            <a:off x="1084385" y="4485157"/>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4688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descr="A picture containing racket, holding, player, person&#10;&#10;Description automatically generated">
            <a:extLst>
              <a:ext uri="{FF2B5EF4-FFF2-40B4-BE49-F238E27FC236}">
                <a16:creationId xmlns:a16="http://schemas.microsoft.com/office/drawing/2014/main" id="{19C5AA39-86F7-3140-BFDA-09603ABF972F}"/>
              </a:ext>
            </a:extLst>
          </p:cNvPr>
          <p:cNvPicPr>
            <a:picLocks noChangeAspect="1"/>
          </p:cNvPicPr>
          <p:nvPr userDrawn="1"/>
        </p:nvPicPr>
        <p:blipFill>
          <a:blip r:embed="rId3"/>
          <a:stretch>
            <a:fillRect/>
          </a:stretch>
        </p:blipFill>
        <p:spPr>
          <a:xfrm>
            <a:off x="1078314" y="1754150"/>
            <a:ext cx="2450020" cy="3949700"/>
          </a:xfrm>
          <a:prstGeom prst="rect">
            <a:avLst/>
          </a:prstGeom>
        </p:spPr>
      </p:pic>
      <p:pic>
        <p:nvPicPr>
          <p:cNvPr id="12" name="Picture 11" descr="A picture containing holding, racket, ball, light&#10;&#10;Description automatically generated">
            <a:extLst>
              <a:ext uri="{FF2B5EF4-FFF2-40B4-BE49-F238E27FC236}">
                <a16:creationId xmlns:a16="http://schemas.microsoft.com/office/drawing/2014/main" id="{A1E504B0-9E8A-1B45-99BD-61BFC4418DED}"/>
              </a:ext>
            </a:extLst>
          </p:cNvPr>
          <p:cNvPicPr>
            <a:picLocks noChangeAspect="1"/>
          </p:cNvPicPr>
          <p:nvPr userDrawn="1"/>
        </p:nvPicPr>
        <p:blipFill>
          <a:blip r:embed="rId4"/>
          <a:stretch>
            <a:fillRect/>
          </a:stretch>
        </p:blipFill>
        <p:spPr>
          <a:xfrm>
            <a:off x="6295291" y="1754150"/>
            <a:ext cx="2450020" cy="39497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10072F46-52B1-144D-8EDF-C3CA745A82E9}"/>
              </a:ext>
            </a:extLst>
          </p:cNvPr>
          <p:cNvPicPr>
            <a:picLocks noChangeAspect="1"/>
          </p:cNvPicPr>
          <p:nvPr userDrawn="1"/>
        </p:nvPicPr>
        <p:blipFill>
          <a:blip r:embed="rId5"/>
          <a:stretch>
            <a:fillRect/>
          </a:stretch>
        </p:blipFill>
        <p:spPr>
          <a:xfrm>
            <a:off x="3686802" y="1754150"/>
            <a:ext cx="2450020" cy="3949700"/>
          </a:xfrm>
          <a:prstGeom prst="rect">
            <a:avLst/>
          </a:prstGeom>
        </p:spPr>
      </p:pic>
      <p:pic>
        <p:nvPicPr>
          <p:cNvPr id="18" name="Picture 17" descr="A picture containing bird&#10;&#10;Description automatically generated">
            <a:extLst>
              <a:ext uri="{FF2B5EF4-FFF2-40B4-BE49-F238E27FC236}">
                <a16:creationId xmlns:a16="http://schemas.microsoft.com/office/drawing/2014/main" id="{45F5578A-8AA7-1A4E-9868-69E87A2BD33C}"/>
              </a:ext>
            </a:extLst>
          </p:cNvPr>
          <p:cNvPicPr>
            <a:picLocks noChangeAspect="1"/>
          </p:cNvPicPr>
          <p:nvPr userDrawn="1"/>
        </p:nvPicPr>
        <p:blipFill>
          <a:blip r:embed="rId6"/>
          <a:stretch>
            <a:fillRect/>
          </a:stretch>
        </p:blipFill>
        <p:spPr>
          <a:xfrm>
            <a:off x="8903780" y="1754150"/>
            <a:ext cx="2450020" cy="3949700"/>
          </a:xfrm>
          <a:prstGeom prst="rect">
            <a:avLst/>
          </a:prstGeom>
        </p:spPr>
      </p:pic>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01970" y="1840523"/>
            <a:ext cx="2438086"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0CD716DF-B4C7-6045-AA91-7F2516C5E832}"/>
              </a:ext>
            </a:extLst>
          </p:cNvPr>
          <p:cNvSpPr>
            <a:spLocks noGrp="1"/>
          </p:cNvSpPr>
          <p:nvPr>
            <p:ph idx="13" hasCustomPrompt="1"/>
          </p:nvPr>
        </p:nvSpPr>
        <p:spPr>
          <a:xfrm>
            <a:off x="3698525" y="1840522"/>
            <a:ext cx="2356025"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2" name="Content Placeholder 2">
            <a:extLst>
              <a:ext uri="{FF2B5EF4-FFF2-40B4-BE49-F238E27FC236}">
                <a16:creationId xmlns:a16="http://schemas.microsoft.com/office/drawing/2014/main" id="{BFAC904F-2B27-E544-B930-63852A213345}"/>
              </a:ext>
            </a:extLst>
          </p:cNvPr>
          <p:cNvSpPr>
            <a:spLocks noGrp="1"/>
          </p:cNvSpPr>
          <p:nvPr>
            <p:ph idx="14" hasCustomPrompt="1"/>
          </p:nvPr>
        </p:nvSpPr>
        <p:spPr>
          <a:xfrm>
            <a:off x="6307013" y="1847447"/>
            <a:ext cx="2438298"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3" name="Content Placeholder 2">
            <a:extLst>
              <a:ext uri="{FF2B5EF4-FFF2-40B4-BE49-F238E27FC236}">
                <a16:creationId xmlns:a16="http://schemas.microsoft.com/office/drawing/2014/main" id="{52BBC3A1-AA3D-6C4A-B1EA-43308C589882}"/>
              </a:ext>
            </a:extLst>
          </p:cNvPr>
          <p:cNvSpPr>
            <a:spLocks noGrp="1"/>
          </p:cNvSpPr>
          <p:nvPr>
            <p:ph idx="15" hasCustomPrompt="1"/>
          </p:nvPr>
        </p:nvSpPr>
        <p:spPr>
          <a:xfrm>
            <a:off x="8915503" y="1847447"/>
            <a:ext cx="2450020"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663166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a:extLst>
              <a:ext uri="{FF2B5EF4-FFF2-40B4-BE49-F238E27FC236}">
                <a16:creationId xmlns:a16="http://schemas.microsoft.com/office/drawing/2014/main" id="{19C5AA39-86F7-3140-BFDA-09603ABF972F}"/>
              </a:ext>
            </a:extLst>
          </p:cNvPr>
          <p:cNvPicPr>
            <a:picLocks noChangeAspect="1"/>
          </p:cNvPicPr>
          <p:nvPr userDrawn="1"/>
        </p:nvPicPr>
        <p:blipFill>
          <a:blip r:embed="rId3"/>
          <a:srcRect/>
          <a:stretch/>
        </p:blipFill>
        <p:spPr>
          <a:xfrm>
            <a:off x="1096649" y="1754150"/>
            <a:ext cx="2450020" cy="3949700"/>
          </a:xfrm>
          <a:prstGeom prst="rect">
            <a:avLst/>
          </a:prstGeom>
        </p:spPr>
      </p:pic>
      <p:pic>
        <p:nvPicPr>
          <p:cNvPr id="12" name="Picture 11">
            <a:extLst>
              <a:ext uri="{FF2B5EF4-FFF2-40B4-BE49-F238E27FC236}">
                <a16:creationId xmlns:a16="http://schemas.microsoft.com/office/drawing/2014/main" id="{A1E504B0-9E8A-1B45-99BD-61BFC4418DED}"/>
              </a:ext>
            </a:extLst>
          </p:cNvPr>
          <p:cNvPicPr>
            <a:picLocks noChangeAspect="1"/>
          </p:cNvPicPr>
          <p:nvPr userDrawn="1"/>
        </p:nvPicPr>
        <p:blipFill>
          <a:blip r:embed="rId4"/>
          <a:srcRect/>
          <a:stretch/>
        </p:blipFill>
        <p:spPr>
          <a:xfrm>
            <a:off x="6320293" y="1754150"/>
            <a:ext cx="2436484" cy="3949700"/>
          </a:xfrm>
          <a:prstGeom prst="rect">
            <a:avLst/>
          </a:prstGeom>
        </p:spPr>
      </p:pic>
      <p:pic>
        <p:nvPicPr>
          <p:cNvPr id="17" name="Picture 16">
            <a:extLst>
              <a:ext uri="{FF2B5EF4-FFF2-40B4-BE49-F238E27FC236}">
                <a16:creationId xmlns:a16="http://schemas.microsoft.com/office/drawing/2014/main" id="{10072F46-52B1-144D-8EDF-C3CA745A82E9}"/>
              </a:ext>
            </a:extLst>
          </p:cNvPr>
          <p:cNvPicPr>
            <a:picLocks noChangeAspect="1"/>
          </p:cNvPicPr>
          <p:nvPr userDrawn="1"/>
        </p:nvPicPr>
        <p:blipFill>
          <a:blip r:embed="rId5"/>
          <a:srcRect/>
          <a:stretch/>
        </p:blipFill>
        <p:spPr>
          <a:xfrm>
            <a:off x="3705137" y="1754150"/>
            <a:ext cx="2450020" cy="3949700"/>
          </a:xfrm>
          <a:prstGeom prst="rect">
            <a:avLst/>
          </a:prstGeom>
        </p:spPr>
      </p:pic>
      <p:pic>
        <p:nvPicPr>
          <p:cNvPr id="18" name="Picture 17">
            <a:extLst>
              <a:ext uri="{FF2B5EF4-FFF2-40B4-BE49-F238E27FC236}">
                <a16:creationId xmlns:a16="http://schemas.microsoft.com/office/drawing/2014/main" id="{45F5578A-8AA7-1A4E-9868-69E87A2BD33C}"/>
              </a:ext>
            </a:extLst>
          </p:cNvPr>
          <p:cNvPicPr>
            <a:picLocks noChangeAspect="1"/>
          </p:cNvPicPr>
          <p:nvPr userDrawn="1"/>
        </p:nvPicPr>
        <p:blipFill>
          <a:blip r:embed="rId6"/>
          <a:srcRect/>
          <a:stretch/>
        </p:blipFill>
        <p:spPr>
          <a:xfrm>
            <a:off x="8922115" y="1754150"/>
            <a:ext cx="2450020" cy="3949700"/>
          </a:xfrm>
          <a:prstGeom prst="rect">
            <a:avLst/>
          </a:prstGeom>
        </p:spPr>
      </p:pic>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01970" y="1833599"/>
            <a:ext cx="2438086"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0CD716DF-B4C7-6045-AA91-7F2516C5E832}"/>
              </a:ext>
            </a:extLst>
          </p:cNvPr>
          <p:cNvSpPr>
            <a:spLocks noGrp="1"/>
          </p:cNvSpPr>
          <p:nvPr>
            <p:ph idx="13" hasCustomPrompt="1"/>
          </p:nvPr>
        </p:nvSpPr>
        <p:spPr>
          <a:xfrm>
            <a:off x="3698525" y="1833598"/>
            <a:ext cx="2356025"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2" name="Content Placeholder 2">
            <a:extLst>
              <a:ext uri="{FF2B5EF4-FFF2-40B4-BE49-F238E27FC236}">
                <a16:creationId xmlns:a16="http://schemas.microsoft.com/office/drawing/2014/main" id="{BFAC904F-2B27-E544-B930-63852A213345}"/>
              </a:ext>
            </a:extLst>
          </p:cNvPr>
          <p:cNvSpPr>
            <a:spLocks noGrp="1"/>
          </p:cNvSpPr>
          <p:nvPr>
            <p:ph idx="14" hasCustomPrompt="1"/>
          </p:nvPr>
        </p:nvSpPr>
        <p:spPr>
          <a:xfrm>
            <a:off x="6307013" y="1840523"/>
            <a:ext cx="2438298"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3" name="Content Placeholder 2">
            <a:extLst>
              <a:ext uri="{FF2B5EF4-FFF2-40B4-BE49-F238E27FC236}">
                <a16:creationId xmlns:a16="http://schemas.microsoft.com/office/drawing/2014/main" id="{52BBC3A1-AA3D-6C4A-B1EA-43308C589882}"/>
              </a:ext>
            </a:extLst>
          </p:cNvPr>
          <p:cNvSpPr>
            <a:spLocks noGrp="1"/>
          </p:cNvSpPr>
          <p:nvPr>
            <p:ph idx="15" hasCustomPrompt="1"/>
          </p:nvPr>
        </p:nvSpPr>
        <p:spPr>
          <a:xfrm>
            <a:off x="8915503" y="1840523"/>
            <a:ext cx="2450020"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078790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racket, blue, flying&#10;&#10;Description automatically generated">
            <a:extLst>
              <a:ext uri="{FF2B5EF4-FFF2-40B4-BE49-F238E27FC236}">
                <a16:creationId xmlns:a16="http://schemas.microsoft.com/office/drawing/2014/main" id="{119380A0-FAE0-174F-8DFA-C4371E2666F9}"/>
              </a:ext>
            </a:extLst>
          </p:cNvPr>
          <p:cNvPicPr>
            <a:picLocks noChangeAspect="1"/>
          </p:cNvPicPr>
          <p:nvPr userDrawn="1"/>
        </p:nvPicPr>
        <p:blipFill>
          <a:blip r:embed="rId3"/>
          <a:stretch>
            <a:fillRect/>
          </a:stretch>
        </p:blipFill>
        <p:spPr>
          <a:xfrm>
            <a:off x="1101970" y="1694890"/>
            <a:ext cx="4775200" cy="1828800"/>
          </a:xfrm>
          <a:prstGeom prst="rect">
            <a:avLst/>
          </a:prstGeom>
        </p:spPr>
      </p:pic>
      <p:pic>
        <p:nvPicPr>
          <p:cNvPr id="6" name="Picture 5" descr="A clear blue sky&#10;&#10;Description automatically generated">
            <a:extLst>
              <a:ext uri="{FF2B5EF4-FFF2-40B4-BE49-F238E27FC236}">
                <a16:creationId xmlns:a16="http://schemas.microsoft.com/office/drawing/2014/main" id="{06CF8548-DD21-7644-9AE5-8FEF8DA6135F}"/>
              </a:ext>
            </a:extLst>
          </p:cNvPr>
          <p:cNvPicPr>
            <a:picLocks noChangeAspect="1"/>
          </p:cNvPicPr>
          <p:nvPr userDrawn="1"/>
        </p:nvPicPr>
        <p:blipFill>
          <a:blip r:embed="rId4"/>
          <a:stretch>
            <a:fillRect/>
          </a:stretch>
        </p:blipFill>
        <p:spPr>
          <a:xfrm>
            <a:off x="6590323" y="1696365"/>
            <a:ext cx="4775200" cy="1828800"/>
          </a:xfrm>
          <a:prstGeom prst="rect">
            <a:avLst/>
          </a:prstGeom>
        </p:spPr>
      </p:pic>
      <p:pic>
        <p:nvPicPr>
          <p:cNvPr id="8" name="Picture 7" descr="Background pattern&#10;&#10;Description automatically generated">
            <a:extLst>
              <a:ext uri="{FF2B5EF4-FFF2-40B4-BE49-F238E27FC236}">
                <a16:creationId xmlns:a16="http://schemas.microsoft.com/office/drawing/2014/main" id="{07D27816-637B-9243-8553-17BF012B1055}"/>
              </a:ext>
            </a:extLst>
          </p:cNvPr>
          <p:cNvPicPr>
            <a:picLocks noChangeAspect="1"/>
          </p:cNvPicPr>
          <p:nvPr userDrawn="1"/>
        </p:nvPicPr>
        <p:blipFill>
          <a:blip r:embed="rId5"/>
          <a:stretch>
            <a:fillRect/>
          </a:stretch>
        </p:blipFill>
        <p:spPr>
          <a:xfrm>
            <a:off x="1101970" y="3880338"/>
            <a:ext cx="4775200" cy="1828800"/>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EFB43406-0219-9341-9ADB-FA8F8E6F348D}"/>
              </a:ext>
            </a:extLst>
          </p:cNvPr>
          <p:cNvPicPr>
            <a:picLocks noChangeAspect="1"/>
          </p:cNvPicPr>
          <p:nvPr userDrawn="1"/>
        </p:nvPicPr>
        <p:blipFill>
          <a:blip r:embed="rId6"/>
          <a:stretch>
            <a:fillRect/>
          </a:stretch>
        </p:blipFill>
        <p:spPr>
          <a:xfrm>
            <a:off x="6590323" y="3908868"/>
            <a:ext cx="4775200" cy="1828800"/>
          </a:xfrm>
          <a:prstGeom prst="rect">
            <a:avLst/>
          </a:prstGeom>
        </p:spPr>
      </p:pic>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37138" y="1777441"/>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C87DB2FB-B8C3-794C-8312-E006764B04F8}"/>
              </a:ext>
            </a:extLst>
          </p:cNvPr>
          <p:cNvSpPr>
            <a:spLocks noGrp="1"/>
          </p:cNvSpPr>
          <p:nvPr>
            <p:ph idx="13" hasCustomPrompt="1"/>
          </p:nvPr>
        </p:nvSpPr>
        <p:spPr>
          <a:xfrm>
            <a:off x="6625492" y="1777441"/>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4" name="Content Placeholder 2">
            <a:extLst>
              <a:ext uri="{FF2B5EF4-FFF2-40B4-BE49-F238E27FC236}">
                <a16:creationId xmlns:a16="http://schemas.microsoft.com/office/drawing/2014/main" id="{B2206BEE-DCCC-184C-946F-119EF29C5A21}"/>
              </a:ext>
            </a:extLst>
          </p:cNvPr>
          <p:cNvSpPr>
            <a:spLocks noGrp="1"/>
          </p:cNvSpPr>
          <p:nvPr>
            <p:ph idx="14" hasCustomPrompt="1"/>
          </p:nvPr>
        </p:nvSpPr>
        <p:spPr>
          <a:xfrm>
            <a:off x="1119554" y="3955964"/>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5" name="Content Placeholder 2">
            <a:extLst>
              <a:ext uri="{FF2B5EF4-FFF2-40B4-BE49-F238E27FC236}">
                <a16:creationId xmlns:a16="http://schemas.microsoft.com/office/drawing/2014/main" id="{58277245-FA37-914F-8EEA-35A71E7AAF30}"/>
              </a:ext>
            </a:extLst>
          </p:cNvPr>
          <p:cNvSpPr>
            <a:spLocks noGrp="1"/>
          </p:cNvSpPr>
          <p:nvPr>
            <p:ph idx="15" hasCustomPrompt="1"/>
          </p:nvPr>
        </p:nvSpPr>
        <p:spPr>
          <a:xfrm>
            <a:off x="6613769" y="3955964"/>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6268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descr="A picture containing background pattern&#10;&#10;Description automatically generated">
            <a:extLst>
              <a:ext uri="{FF2B5EF4-FFF2-40B4-BE49-F238E27FC236}">
                <a16:creationId xmlns:a16="http://schemas.microsoft.com/office/drawing/2014/main" id="{1F3A383B-E71F-3348-81C1-2F9D99BF496D}"/>
              </a:ext>
            </a:extLst>
          </p:cNvPr>
          <p:cNvPicPr>
            <a:picLocks noChangeAspect="1"/>
          </p:cNvPicPr>
          <p:nvPr userDrawn="1"/>
        </p:nvPicPr>
        <p:blipFill>
          <a:blip r:embed="rId3"/>
          <a:stretch>
            <a:fillRect/>
          </a:stretch>
        </p:blipFill>
        <p:spPr>
          <a:xfrm>
            <a:off x="1080838" y="1676400"/>
            <a:ext cx="3098800" cy="1752600"/>
          </a:xfrm>
          <a:prstGeom prst="rect">
            <a:avLst/>
          </a:prstGeom>
        </p:spPr>
      </p:pic>
      <p:pic>
        <p:nvPicPr>
          <p:cNvPr id="10" name="Picture 9" descr="A picture containing nature, holding, rainbow, person&#10;&#10;Description automatically generated">
            <a:extLst>
              <a:ext uri="{FF2B5EF4-FFF2-40B4-BE49-F238E27FC236}">
                <a16:creationId xmlns:a16="http://schemas.microsoft.com/office/drawing/2014/main" id="{B346911C-C2C2-EE45-9497-2585600F1C9E}"/>
              </a:ext>
            </a:extLst>
          </p:cNvPr>
          <p:cNvPicPr>
            <a:picLocks noChangeAspect="1"/>
          </p:cNvPicPr>
          <p:nvPr userDrawn="1"/>
        </p:nvPicPr>
        <p:blipFill>
          <a:blip r:embed="rId4"/>
          <a:stretch>
            <a:fillRect/>
          </a:stretch>
        </p:blipFill>
        <p:spPr>
          <a:xfrm>
            <a:off x="4827552" y="1676400"/>
            <a:ext cx="3111500" cy="1752600"/>
          </a:xfrm>
          <a:prstGeom prst="rect">
            <a:avLst/>
          </a:prstGeom>
        </p:spPr>
      </p:pic>
      <p:pic>
        <p:nvPicPr>
          <p:cNvPr id="12" name="Picture 11" descr="Background pattern&#10;&#10;Description automatically generated">
            <a:extLst>
              <a:ext uri="{FF2B5EF4-FFF2-40B4-BE49-F238E27FC236}">
                <a16:creationId xmlns:a16="http://schemas.microsoft.com/office/drawing/2014/main" id="{DBD22F6A-54D1-554F-AFC4-48505A1CA69A}"/>
              </a:ext>
            </a:extLst>
          </p:cNvPr>
          <p:cNvPicPr>
            <a:picLocks noChangeAspect="1"/>
          </p:cNvPicPr>
          <p:nvPr userDrawn="1"/>
        </p:nvPicPr>
        <p:blipFill>
          <a:blip r:embed="rId5"/>
          <a:stretch>
            <a:fillRect/>
          </a:stretch>
        </p:blipFill>
        <p:spPr>
          <a:xfrm>
            <a:off x="8280400" y="1676400"/>
            <a:ext cx="3111500" cy="1752600"/>
          </a:xfrm>
          <a:prstGeom prst="rect">
            <a:avLst/>
          </a:prstGeom>
        </p:spPr>
      </p:pic>
      <p:pic>
        <p:nvPicPr>
          <p:cNvPr id="15" name="Picture 14" descr="Background pattern&#10;&#10;Description automatically generated">
            <a:extLst>
              <a:ext uri="{FF2B5EF4-FFF2-40B4-BE49-F238E27FC236}">
                <a16:creationId xmlns:a16="http://schemas.microsoft.com/office/drawing/2014/main" id="{5F11ECA6-ADD4-BD40-8E50-8C8DDD9103F9}"/>
              </a:ext>
            </a:extLst>
          </p:cNvPr>
          <p:cNvPicPr>
            <a:picLocks noChangeAspect="1"/>
          </p:cNvPicPr>
          <p:nvPr userDrawn="1"/>
        </p:nvPicPr>
        <p:blipFill>
          <a:blip r:embed="rId6"/>
          <a:stretch>
            <a:fillRect/>
          </a:stretch>
        </p:blipFill>
        <p:spPr>
          <a:xfrm>
            <a:off x="1080838" y="3798807"/>
            <a:ext cx="3098800" cy="1752600"/>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1CCF529B-C544-F242-93C1-971F45505885}"/>
              </a:ext>
            </a:extLst>
          </p:cNvPr>
          <p:cNvPicPr>
            <a:picLocks noChangeAspect="1"/>
          </p:cNvPicPr>
          <p:nvPr userDrawn="1"/>
        </p:nvPicPr>
        <p:blipFill>
          <a:blip r:embed="rId7"/>
          <a:stretch>
            <a:fillRect/>
          </a:stretch>
        </p:blipFill>
        <p:spPr>
          <a:xfrm>
            <a:off x="4827552" y="3798807"/>
            <a:ext cx="3111500" cy="1752600"/>
          </a:xfrm>
          <a:prstGeom prst="rect">
            <a:avLst/>
          </a:prstGeom>
        </p:spPr>
      </p:pic>
      <p:pic>
        <p:nvPicPr>
          <p:cNvPr id="20" name="Picture 19" descr="A picture containing sunburst chart&#10;&#10;Description automatically generated">
            <a:extLst>
              <a:ext uri="{FF2B5EF4-FFF2-40B4-BE49-F238E27FC236}">
                <a16:creationId xmlns:a16="http://schemas.microsoft.com/office/drawing/2014/main" id="{2F9F51D7-459A-E44E-A6B5-AB6BAEFE62ED}"/>
              </a:ext>
            </a:extLst>
          </p:cNvPr>
          <p:cNvPicPr>
            <a:picLocks noChangeAspect="1"/>
          </p:cNvPicPr>
          <p:nvPr userDrawn="1"/>
        </p:nvPicPr>
        <p:blipFill>
          <a:blip r:embed="rId8"/>
          <a:stretch>
            <a:fillRect/>
          </a:stretch>
        </p:blipFill>
        <p:spPr>
          <a:xfrm>
            <a:off x="8280400" y="3798807"/>
            <a:ext cx="3073400" cy="1752600"/>
          </a:xfrm>
          <a:prstGeom prst="rect">
            <a:avLst/>
          </a:prstGeom>
        </p:spPr>
      </p:pic>
      <p:sp>
        <p:nvSpPr>
          <p:cNvPr id="27" name="Content Placeholder 2">
            <a:extLst>
              <a:ext uri="{FF2B5EF4-FFF2-40B4-BE49-F238E27FC236}">
                <a16:creationId xmlns:a16="http://schemas.microsoft.com/office/drawing/2014/main" id="{3CB05956-E44E-EA4C-806C-8BEE62CCDE3F}"/>
              </a:ext>
            </a:extLst>
          </p:cNvPr>
          <p:cNvSpPr>
            <a:spLocks noGrp="1"/>
          </p:cNvSpPr>
          <p:nvPr>
            <p:ph idx="1" hasCustomPrompt="1"/>
          </p:nvPr>
        </p:nvSpPr>
        <p:spPr>
          <a:xfrm>
            <a:off x="1101970"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8" name="Content Placeholder 2">
            <a:extLst>
              <a:ext uri="{FF2B5EF4-FFF2-40B4-BE49-F238E27FC236}">
                <a16:creationId xmlns:a16="http://schemas.microsoft.com/office/drawing/2014/main" id="{CA1CBDD7-D7FF-B846-B346-479130E018E6}"/>
              </a:ext>
            </a:extLst>
          </p:cNvPr>
          <p:cNvSpPr>
            <a:spLocks noGrp="1"/>
          </p:cNvSpPr>
          <p:nvPr>
            <p:ph idx="13" hasCustomPrompt="1"/>
          </p:nvPr>
        </p:nvSpPr>
        <p:spPr>
          <a:xfrm>
            <a:off x="4827552"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9" name="Content Placeholder 2">
            <a:extLst>
              <a:ext uri="{FF2B5EF4-FFF2-40B4-BE49-F238E27FC236}">
                <a16:creationId xmlns:a16="http://schemas.microsoft.com/office/drawing/2014/main" id="{D0FBB023-4E8E-0949-8DD1-610B921AB010}"/>
              </a:ext>
            </a:extLst>
          </p:cNvPr>
          <p:cNvSpPr>
            <a:spLocks noGrp="1"/>
          </p:cNvSpPr>
          <p:nvPr>
            <p:ph idx="14" hasCustomPrompt="1"/>
          </p:nvPr>
        </p:nvSpPr>
        <p:spPr>
          <a:xfrm>
            <a:off x="8295850"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0" name="Content Placeholder 2">
            <a:extLst>
              <a:ext uri="{FF2B5EF4-FFF2-40B4-BE49-F238E27FC236}">
                <a16:creationId xmlns:a16="http://schemas.microsoft.com/office/drawing/2014/main" id="{6CD8211D-F40A-354C-9DA7-51856FDF35C2}"/>
              </a:ext>
            </a:extLst>
          </p:cNvPr>
          <p:cNvSpPr>
            <a:spLocks noGrp="1"/>
          </p:cNvSpPr>
          <p:nvPr>
            <p:ph idx="15" hasCustomPrompt="1"/>
          </p:nvPr>
        </p:nvSpPr>
        <p:spPr>
          <a:xfrm>
            <a:off x="1080838" y="3864679"/>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1" name="Content Placeholder 2">
            <a:extLst>
              <a:ext uri="{FF2B5EF4-FFF2-40B4-BE49-F238E27FC236}">
                <a16:creationId xmlns:a16="http://schemas.microsoft.com/office/drawing/2014/main" id="{B0F35B03-CCFF-F843-90AB-BA10B6882622}"/>
              </a:ext>
            </a:extLst>
          </p:cNvPr>
          <p:cNvSpPr>
            <a:spLocks noGrp="1"/>
          </p:cNvSpPr>
          <p:nvPr>
            <p:ph idx="16" hasCustomPrompt="1"/>
          </p:nvPr>
        </p:nvSpPr>
        <p:spPr>
          <a:xfrm>
            <a:off x="4827552" y="3860373"/>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2" name="Content Placeholder 2">
            <a:extLst>
              <a:ext uri="{FF2B5EF4-FFF2-40B4-BE49-F238E27FC236}">
                <a16:creationId xmlns:a16="http://schemas.microsoft.com/office/drawing/2014/main" id="{2300953E-09ED-C54E-B653-3B3F378B92CE}"/>
              </a:ext>
            </a:extLst>
          </p:cNvPr>
          <p:cNvSpPr>
            <a:spLocks noGrp="1"/>
          </p:cNvSpPr>
          <p:nvPr>
            <p:ph idx="17" hasCustomPrompt="1"/>
          </p:nvPr>
        </p:nvSpPr>
        <p:spPr>
          <a:xfrm>
            <a:off x="8280400" y="3831743"/>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26899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4" name="Picture 3" descr="A picture containing background pattern&#10;&#10;Description automatically generated">
            <a:extLst>
              <a:ext uri="{FF2B5EF4-FFF2-40B4-BE49-F238E27FC236}">
                <a16:creationId xmlns:a16="http://schemas.microsoft.com/office/drawing/2014/main" id="{E5395314-B0E9-A94A-BC94-D2F0A05622BC}"/>
              </a:ext>
            </a:extLst>
          </p:cNvPr>
          <p:cNvPicPr>
            <a:picLocks noChangeAspect="1"/>
          </p:cNvPicPr>
          <p:nvPr userDrawn="1"/>
        </p:nvPicPr>
        <p:blipFill>
          <a:blip r:embed="rId3"/>
          <a:stretch>
            <a:fillRect/>
          </a:stretch>
        </p:blipFill>
        <p:spPr>
          <a:xfrm>
            <a:off x="1067947" y="1819138"/>
            <a:ext cx="2298700" cy="1727200"/>
          </a:xfrm>
          <a:prstGeom prst="rect">
            <a:avLst/>
          </a:prstGeom>
        </p:spPr>
      </p:pic>
      <p:pic>
        <p:nvPicPr>
          <p:cNvPr id="7" name="Picture 6" descr="Background pattern&#10;&#10;Description automatically generated">
            <a:extLst>
              <a:ext uri="{FF2B5EF4-FFF2-40B4-BE49-F238E27FC236}">
                <a16:creationId xmlns:a16="http://schemas.microsoft.com/office/drawing/2014/main" id="{CDB28126-CD18-E44D-B81F-23AA73DF53C8}"/>
              </a:ext>
            </a:extLst>
          </p:cNvPr>
          <p:cNvPicPr>
            <a:picLocks noChangeAspect="1"/>
          </p:cNvPicPr>
          <p:nvPr userDrawn="1"/>
        </p:nvPicPr>
        <p:blipFill>
          <a:blip r:embed="rId4"/>
          <a:stretch>
            <a:fillRect/>
          </a:stretch>
        </p:blipFill>
        <p:spPr>
          <a:xfrm>
            <a:off x="3726123" y="1819138"/>
            <a:ext cx="2298700" cy="1727200"/>
          </a:xfrm>
          <a:prstGeom prst="rect">
            <a:avLst/>
          </a:prstGeom>
        </p:spPr>
      </p:pic>
      <p:pic>
        <p:nvPicPr>
          <p:cNvPr id="11" name="Picture 10" descr="Background pattern&#10;&#10;Description automatically generated">
            <a:extLst>
              <a:ext uri="{FF2B5EF4-FFF2-40B4-BE49-F238E27FC236}">
                <a16:creationId xmlns:a16="http://schemas.microsoft.com/office/drawing/2014/main" id="{44F0CB35-DC56-9649-924C-1DFB3A5A3E1A}"/>
              </a:ext>
            </a:extLst>
          </p:cNvPr>
          <p:cNvPicPr>
            <a:picLocks noChangeAspect="1"/>
          </p:cNvPicPr>
          <p:nvPr userDrawn="1"/>
        </p:nvPicPr>
        <p:blipFill>
          <a:blip r:embed="rId5"/>
          <a:stretch>
            <a:fillRect/>
          </a:stretch>
        </p:blipFill>
        <p:spPr>
          <a:xfrm>
            <a:off x="6403848" y="1819138"/>
            <a:ext cx="2298700" cy="1727200"/>
          </a:xfrm>
          <a:prstGeom prst="rect">
            <a:avLst/>
          </a:prstGeom>
        </p:spPr>
      </p:pic>
      <p:pic>
        <p:nvPicPr>
          <p:cNvPr id="14" name="Picture 13" descr="Shape, rectangle&#10;&#10;Description automatically generated">
            <a:extLst>
              <a:ext uri="{FF2B5EF4-FFF2-40B4-BE49-F238E27FC236}">
                <a16:creationId xmlns:a16="http://schemas.microsoft.com/office/drawing/2014/main" id="{C5D3EF8B-7EB3-3E42-8AAF-3E72838A3D08}"/>
              </a:ext>
            </a:extLst>
          </p:cNvPr>
          <p:cNvPicPr>
            <a:picLocks noChangeAspect="1"/>
          </p:cNvPicPr>
          <p:nvPr userDrawn="1"/>
        </p:nvPicPr>
        <p:blipFill>
          <a:blip r:embed="rId6"/>
          <a:stretch>
            <a:fillRect/>
          </a:stretch>
        </p:blipFill>
        <p:spPr>
          <a:xfrm>
            <a:off x="9100177" y="1819138"/>
            <a:ext cx="2298700" cy="1727200"/>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AA3FA912-DFE3-F14C-A38A-4DC422FD2E30}"/>
              </a:ext>
            </a:extLst>
          </p:cNvPr>
          <p:cNvPicPr>
            <a:picLocks noChangeAspect="1"/>
          </p:cNvPicPr>
          <p:nvPr userDrawn="1"/>
        </p:nvPicPr>
        <p:blipFill>
          <a:blip r:embed="rId7"/>
          <a:stretch>
            <a:fillRect/>
          </a:stretch>
        </p:blipFill>
        <p:spPr>
          <a:xfrm>
            <a:off x="1067947" y="3855300"/>
            <a:ext cx="2298700" cy="1752600"/>
          </a:xfrm>
          <a:prstGeom prst="rect">
            <a:avLst/>
          </a:prstGeom>
        </p:spPr>
      </p:pic>
      <p:pic>
        <p:nvPicPr>
          <p:cNvPr id="21" name="Picture 20" descr="Shape, circle&#10;&#10;Description automatically generated">
            <a:extLst>
              <a:ext uri="{FF2B5EF4-FFF2-40B4-BE49-F238E27FC236}">
                <a16:creationId xmlns:a16="http://schemas.microsoft.com/office/drawing/2014/main" id="{B8A0ACB6-A92B-1F47-BFFC-213598EE8B27}"/>
              </a:ext>
            </a:extLst>
          </p:cNvPr>
          <p:cNvPicPr>
            <a:picLocks noChangeAspect="1"/>
          </p:cNvPicPr>
          <p:nvPr userDrawn="1"/>
        </p:nvPicPr>
        <p:blipFill>
          <a:blip r:embed="rId8"/>
          <a:stretch>
            <a:fillRect/>
          </a:stretch>
        </p:blipFill>
        <p:spPr>
          <a:xfrm>
            <a:off x="3726123" y="3855300"/>
            <a:ext cx="2298700" cy="1752600"/>
          </a:xfrm>
          <a:prstGeom prst="rect">
            <a:avLst/>
          </a:prstGeom>
        </p:spPr>
      </p:pic>
      <p:pic>
        <p:nvPicPr>
          <p:cNvPr id="23" name="Picture 22" descr="Background pattern&#10;&#10;Description automatically generated">
            <a:extLst>
              <a:ext uri="{FF2B5EF4-FFF2-40B4-BE49-F238E27FC236}">
                <a16:creationId xmlns:a16="http://schemas.microsoft.com/office/drawing/2014/main" id="{74132AEF-6CF1-AC42-B499-EB73BC7FCD70}"/>
              </a:ext>
            </a:extLst>
          </p:cNvPr>
          <p:cNvPicPr>
            <a:picLocks noChangeAspect="1"/>
          </p:cNvPicPr>
          <p:nvPr userDrawn="1"/>
        </p:nvPicPr>
        <p:blipFill>
          <a:blip r:embed="rId9"/>
          <a:stretch>
            <a:fillRect/>
          </a:stretch>
        </p:blipFill>
        <p:spPr>
          <a:xfrm>
            <a:off x="6396924" y="3855300"/>
            <a:ext cx="2298700" cy="1752600"/>
          </a:xfrm>
          <a:prstGeom prst="rect">
            <a:avLst/>
          </a:prstGeom>
        </p:spPr>
      </p:pic>
      <p:pic>
        <p:nvPicPr>
          <p:cNvPr id="25" name="Picture 24" descr="Venn diagram&#10;&#10;Description automatically generated">
            <a:extLst>
              <a:ext uri="{FF2B5EF4-FFF2-40B4-BE49-F238E27FC236}">
                <a16:creationId xmlns:a16="http://schemas.microsoft.com/office/drawing/2014/main" id="{16EC92A1-8258-DE4C-AE2A-CB28F1166639}"/>
              </a:ext>
            </a:extLst>
          </p:cNvPr>
          <p:cNvPicPr>
            <a:picLocks noChangeAspect="1"/>
          </p:cNvPicPr>
          <p:nvPr userDrawn="1"/>
        </p:nvPicPr>
        <p:blipFill>
          <a:blip r:embed="rId10"/>
          <a:stretch>
            <a:fillRect/>
          </a:stretch>
        </p:blipFill>
        <p:spPr>
          <a:xfrm>
            <a:off x="9055100" y="3855300"/>
            <a:ext cx="2298700" cy="1752600"/>
          </a:xfrm>
          <a:prstGeom prst="rect">
            <a:avLst/>
          </a:prstGeom>
        </p:spPr>
      </p:pic>
      <p:sp>
        <p:nvSpPr>
          <p:cNvPr id="33" name="Content Placeholder 2">
            <a:extLst>
              <a:ext uri="{FF2B5EF4-FFF2-40B4-BE49-F238E27FC236}">
                <a16:creationId xmlns:a16="http://schemas.microsoft.com/office/drawing/2014/main" id="{580D5E9B-6E5A-CB46-A11E-00C01BD6E31C}"/>
              </a:ext>
            </a:extLst>
          </p:cNvPr>
          <p:cNvSpPr>
            <a:spLocks noGrp="1"/>
          </p:cNvSpPr>
          <p:nvPr>
            <p:ph idx="1" hasCustomPrompt="1"/>
          </p:nvPr>
        </p:nvSpPr>
        <p:spPr>
          <a:xfrm>
            <a:off x="1067947" y="186547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4" name="Content Placeholder 2">
            <a:extLst>
              <a:ext uri="{FF2B5EF4-FFF2-40B4-BE49-F238E27FC236}">
                <a16:creationId xmlns:a16="http://schemas.microsoft.com/office/drawing/2014/main" id="{F44F95D6-318C-E248-B2CB-65473256BF07}"/>
              </a:ext>
            </a:extLst>
          </p:cNvPr>
          <p:cNvSpPr>
            <a:spLocks noGrp="1"/>
          </p:cNvSpPr>
          <p:nvPr>
            <p:ph idx="13" hasCustomPrompt="1"/>
          </p:nvPr>
        </p:nvSpPr>
        <p:spPr>
          <a:xfrm>
            <a:off x="3726123" y="1859610"/>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5" name="Content Placeholder 2">
            <a:extLst>
              <a:ext uri="{FF2B5EF4-FFF2-40B4-BE49-F238E27FC236}">
                <a16:creationId xmlns:a16="http://schemas.microsoft.com/office/drawing/2014/main" id="{E837B3CB-A425-B24E-9834-5001F6E91580}"/>
              </a:ext>
            </a:extLst>
          </p:cNvPr>
          <p:cNvSpPr>
            <a:spLocks noGrp="1"/>
          </p:cNvSpPr>
          <p:nvPr>
            <p:ph idx="14" hasCustomPrompt="1"/>
          </p:nvPr>
        </p:nvSpPr>
        <p:spPr>
          <a:xfrm>
            <a:off x="6422452" y="1859610"/>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6" name="Content Placeholder 2">
            <a:extLst>
              <a:ext uri="{FF2B5EF4-FFF2-40B4-BE49-F238E27FC236}">
                <a16:creationId xmlns:a16="http://schemas.microsoft.com/office/drawing/2014/main" id="{131604F7-B8C8-EB4C-9D5C-9B69B0412679}"/>
              </a:ext>
            </a:extLst>
          </p:cNvPr>
          <p:cNvSpPr>
            <a:spLocks noGrp="1"/>
          </p:cNvSpPr>
          <p:nvPr>
            <p:ph idx="15" hasCustomPrompt="1"/>
          </p:nvPr>
        </p:nvSpPr>
        <p:spPr>
          <a:xfrm>
            <a:off x="9081573" y="1842584"/>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7" name="Content Placeholder 2">
            <a:extLst>
              <a:ext uri="{FF2B5EF4-FFF2-40B4-BE49-F238E27FC236}">
                <a16:creationId xmlns:a16="http://schemas.microsoft.com/office/drawing/2014/main" id="{FAF82D21-8CF5-6847-80E2-8A2892B22B5B}"/>
              </a:ext>
            </a:extLst>
          </p:cNvPr>
          <p:cNvSpPr>
            <a:spLocks noGrp="1"/>
          </p:cNvSpPr>
          <p:nvPr>
            <p:ph idx="16" hasCustomPrompt="1"/>
          </p:nvPr>
        </p:nvSpPr>
        <p:spPr>
          <a:xfrm>
            <a:off x="1067947" y="3895214"/>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8" name="Content Placeholder 2">
            <a:extLst>
              <a:ext uri="{FF2B5EF4-FFF2-40B4-BE49-F238E27FC236}">
                <a16:creationId xmlns:a16="http://schemas.microsoft.com/office/drawing/2014/main" id="{B7FDD800-4CD5-1445-AC1D-CF85D8A25665}"/>
              </a:ext>
            </a:extLst>
          </p:cNvPr>
          <p:cNvSpPr>
            <a:spLocks noGrp="1"/>
          </p:cNvSpPr>
          <p:nvPr>
            <p:ph idx="17" hasCustomPrompt="1"/>
          </p:nvPr>
        </p:nvSpPr>
        <p:spPr>
          <a:xfrm>
            <a:off x="3726123" y="388935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9" name="Content Placeholder 2">
            <a:extLst>
              <a:ext uri="{FF2B5EF4-FFF2-40B4-BE49-F238E27FC236}">
                <a16:creationId xmlns:a16="http://schemas.microsoft.com/office/drawing/2014/main" id="{8FDA839C-DDBD-0446-A709-4E20AA5894BC}"/>
              </a:ext>
            </a:extLst>
          </p:cNvPr>
          <p:cNvSpPr>
            <a:spLocks noGrp="1"/>
          </p:cNvSpPr>
          <p:nvPr>
            <p:ph idx="18" hasCustomPrompt="1"/>
          </p:nvPr>
        </p:nvSpPr>
        <p:spPr>
          <a:xfrm>
            <a:off x="6422452" y="388935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40" name="Content Placeholder 2">
            <a:extLst>
              <a:ext uri="{FF2B5EF4-FFF2-40B4-BE49-F238E27FC236}">
                <a16:creationId xmlns:a16="http://schemas.microsoft.com/office/drawing/2014/main" id="{EE15FC20-D0C6-8045-BCBA-174A769FA9DE}"/>
              </a:ext>
            </a:extLst>
          </p:cNvPr>
          <p:cNvSpPr>
            <a:spLocks noGrp="1"/>
          </p:cNvSpPr>
          <p:nvPr>
            <p:ph idx="19" hasCustomPrompt="1"/>
          </p:nvPr>
        </p:nvSpPr>
        <p:spPr>
          <a:xfrm>
            <a:off x="9081573" y="3872326"/>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66737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3" name="Content Placeholder 2">
            <a:extLst>
              <a:ext uri="{FF2B5EF4-FFF2-40B4-BE49-F238E27FC236}">
                <a16:creationId xmlns:a16="http://schemas.microsoft.com/office/drawing/2014/main" id="{01DE45AB-3F1A-304A-8DAC-71C68016C733}"/>
              </a:ext>
            </a:extLst>
          </p:cNvPr>
          <p:cNvSpPr>
            <a:spLocks noGrp="1"/>
          </p:cNvSpPr>
          <p:nvPr>
            <p:ph idx="1" hasCustomPrompt="1"/>
          </p:nvPr>
        </p:nvSpPr>
        <p:spPr>
          <a:xfrm>
            <a:off x="973014" y="1825625"/>
            <a:ext cx="10380785" cy="4094529"/>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Tree>
    <p:extLst>
      <p:ext uri="{BB962C8B-B14F-4D97-AF65-F5344CB8AC3E}">
        <p14:creationId xmlns:p14="http://schemas.microsoft.com/office/powerpoint/2010/main" val="37713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3" name="Content Placeholder 2">
            <a:extLst>
              <a:ext uri="{FF2B5EF4-FFF2-40B4-BE49-F238E27FC236}">
                <a16:creationId xmlns:a16="http://schemas.microsoft.com/office/drawing/2014/main" id="{01DE45AB-3F1A-304A-8DAC-71C68016C733}"/>
              </a:ext>
            </a:extLst>
          </p:cNvPr>
          <p:cNvSpPr>
            <a:spLocks noGrp="1"/>
          </p:cNvSpPr>
          <p:nvPr>
            <p:ph idx="1" hasCustomPrompt="1"/>
          </p:nvPr>
        </p:nvSpPr>
        <p:spPr>
          <a:xfrm>
            <a:off x="973014" y="1825625"/>
            <a:ext cx="10380785" cy="4094529"/>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
        <p:nvSpPr>
          <p:cNvPr id="4" name="Rectangle 3">
            <a:extLst>
              <a:ext uri="{FF2B5EF4-FFF2-40B4-BE49-F238E27FC236}">
                <a16:creationId xmlns:a16="http://schemas.microsoft.com/office/drawing/2014/main" id="{20BB48DC-ACBC-2542-B7C7-9C07F85C67C9}"/>
              </a:ext>
            </a:extLst>
          </p:cNvPr>
          <p:cNvSpPr/>
          <p:nvPr userDrawn="1"/>
        </p:nvSpPr>
        <p:spPr>
          <a:xfrm>
            <a:off x="973014" y="5993296"/>
            <a:ext cx="11218986" cy="864704"/>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26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805963B-C242-C346-AA42-AD8F8E533E39}"/>
              </a:ext>
            </a:extLst>
          </p:cNvPr>
          <p:cNvSpPr>
            <a:spLocks noGrp="1"/>
          </p:cNvSpPr>
          <p:nvPr>
            <p:ph type="sldNum" sz="quarter" idx="12"/>
          </p:nvPr>
        </p:nvSpPr>
        <p:spPr>
          <a:xfrm>
            <a:off x="298939" y="6356350"/>
            <a:ext cx="545123" cy="365125"/>
          </a:xfrm>
        </p:spPr>
        <p:txBody>
          <a:bodyPr/>
          <a:lstStyle>
            <a:lvl1pPr algn="l">
              <a:defRPr>
                <a:solidFill>
                  <a:schemeClr val="bg1"/>
                </a:solidFill>
              </a:defRPr>
            </a:lvl1pPr>
          </a:lstStyle>
          <a:p>
            <a:fld id="{D9F2F12A-E773-6344-8602-31C2DEEE88BD}" type="slidenum">
              <a:rPr lang="en-US" smtClean="0"/>
              <a:pPr/>
              <a:t>‹#›</a:t>
            </a:fld>
            <a:endParaRPr lang="en-US"/>
          </a:p>
        </p:txBody>
      </p:sp>
      <p:sp>
        <p:nvSpPr>
          <p:cNvPr id="7" name="Title 1">
            <a:extLst>
              <a:ext uri="{FF2B5EF4-FFF2-40B4-BE49-F238E27FC236}">
                <a16:creationId xmlns:a16="http://schemas.microsoft.com/office/drawing/2014/main" id="{177716A1-83AB-564F-8416-C2E9E54DA07F}"/>
              </a:ext>
            </a:extLst>
          </p:cNvPr>
          <p:cNvSpPr>
            <a:spLocks noGrp="1"/>
          </p:cNvSpPr>
          <p:nvPr>
            <p:ph type="title" hasCustomPrompt="1"/>
          </p:nvPr>
        </p:nvSpPr>
        <p:spPr>
          <a:xfrm>
            <a:off x="4349262" y="492185"/>
            <a:ext cx="7004538"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Click to edit Slide title</a:t>
            </a:r>
          </a:p>
        </p:txBody>
      </p:sp>
      <p:sp>
        <p:nvSpPr>
          <p:cNvPr id="8" name="Content Placeholder 2">
            <a:extLst>
              <a:ext uri="{FF2B5EF4-FFF2-40B4-BE49-F238E27FC236}">
                <a16:creationId xmlns:a16="http://schemas.microsoft.com/office/drawing/2014/main" id="{C9BF6698-8F39-9B40-B8CE-2B132C168DA8}"/>
              </a:ext>
            </a:extLst>
          </p:cNvPr>
          <p:cNvSpPr>
            <a:spLocks noGrp="1"/>
          </p:cNvSpPr>
          <p:nvPr>
            <p:ph idx="1" hasCustomPrompt="1"/>
          </p:nvPr>
        </p:nvSpPr>
        <p:spPr>
          <a:xfrm>
            <a:off x="4349262" y="1825625"/>
            <a:ext cx="7004538" cy="4351338"/>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96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descr="A picture containing outdoor, flying, holding, person&#10;&#10;Description automatically generated">
            <a:extLst>
              <a:ext uri="{FF2B5EF4-FFF2-40B4-BE49-F238E27FC236}">
                <a16:creationId xmlns:a16="http://schemas.microsoft.com/office/drawing/2014/main" id="{8C80636C-9562-3746-A596-01E913863FB8}"/>
              </a:ext>
            </a:extLst>
          </p:cNvPr>
          <p:cNvPicPr>
            <a:picLocks noChangeAspect="1"/>
          </p:cNvPicPr>
          <p:nvPr userDrawn="1"/>
        </p:nvPicPr>
        <p:blipFill>
          <a:blip r:embed="rId3"/>
          <a:stretch>
            <a:fillRect/>
          </a:stretch>
        </p:blipFill>
        <p:spPr>
          <a:xfrm>
            <a:off x="6369093" y="1782396"/>
            <a:ext cx="5072630" cy="3949700"/>
          </a:xfrm>
          <a:prstGeom prst="rect">
            <a:avLst/>
          </a:prstGeom>
          <a:noFill/>
          <a:ln>
            <a:noFill/>
          </a:ln>
        </p:spPr>
      </p:pic>
      <p:pic>
        <p:nvPicPr>
          <p:cNvPr id="7" name="Picture 6">
            <a:extLst>
              <a:ext uri="{FF2B5EF4-FFF2-40B4-BE49-F238E27FC236}">
                <a16:creationId xmlns:a16="http://schemas.microsoft.com/office/drawing/2014/main" id="{9B16B3A7-3B73-C54C-A8ED-12055BA17B52}"/>
              </a:ext>
            </a:extLst>
          </p:cNvPr>
          <p:cNvPicPr>
            <a:picLocks noChangeAspect="1"/>
          </p:cNvPicPr>
          <p:nvPr/>
        </p:nvPicPr>
        <p:blipFill>
          <a:blip r:embed="rId4"/>
          <a:srcRect/>
          <a:stretch/>
        </p:blipFill>
        <p:spPr>
          <a:xfrm>
            <a:off x="1066798" y="1782396"/>
            <a:ext cx="5041678" cy="3949700"/>
          </a:xfrm>
          <a:prstGeom prst="rect">
            <a:avLst/>
          </a:prstGeom>
          <a:noFill/>
          <a:ln>
            <a:noFill/>
          </a:ln>
        </p:spPr>
      </p:pic>
      <p:sp>
        <p:nvSpPr>
          <p:cNvPr id="11" name="Content Placeholder 2">
            <a:extLst>
              <a:ext uri="{FF2B5EF4-FFF2-40B4-BE49-F238E27FC236}">
                <a16:creationId xmlns:a16="http://schemas.microsoft.com/office/drawing/2014/main" id="{CF71E8A5-BC27-6F40-87F0-964121468E85}"/>
              </a:ext>
            </a:extLst>
          </p:cNvPr>
          <p:cNvSpPr>
            <a:spLocks noGrp="1"/>
          </p:cNvSpPr>
          <p:nvPr>
            <p:ph idx="1" hasCustomPrompt="1"/>
          </p:nvPr>
        </p:nvSpPr>
        <p:spPr>
          <a:xfrm>
            <a:off x="1172308" y="1922580"/>
            <a:ext cx="4923692"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2" name="Content Placeholder 2">
            <a:extLst>
              <a:ext uri="{FF2B5EF4-FFF2-40B4-BE49-F238E27FC236}">
                <a16:creationId xmlns:a16="http://schemas.microsoft.com/office/drawing/2014/main" id="{0B4330D2-90DC-9849-AE6F-51DC128AD68D}"/>
              </a:ext>
            </a:extLst>
          </p:cNvPr>
          <p:cNvSpPr>
            <a:spLocks noGrp="1"/>
          </p:cNvSpPr>
          <p:nvPr>
            <p:ph idx="13" hasCustomPrompt="1"/>
          </p:nvPr>
        </p:nvSpPr>
        <p:spPr>
          <a:xfrm>
            <a:off x="6496317" y="1934298"/>
            <a:ext cx="4923692" cy="3809515"/>
          </a:xfrm>
        </p:spPr>
        <p:txBody>
          <a:bodyPr>
            <a:normAutofit/>
          </a:bodyPr>
          <a:lstStyle>
            <a:lvl1pPr marL="0" indent="0">
              <a:buFontTx/>
              <a:buNone/>
              <a:defRPr sz="2000" b="1">
                <a:solidFill>
                  <a:srgbClr val="FEFFFE"/>
                </a:solidFill>
                <a:latin typeface="Montserrat" pitchFamily="2" charset="77"/>
              </a:defRPr>
            </a:lvl1pPr>
            <a:lvl2pPr>
              <a:defRPr sz="2000">
                <a:solidFill>
                  <a:schemeClr val="bg1"/>
                </a:solidFill>
                <a:latin typeface="Montserrat" pitchFamily="2" charset="77"/>
              </a:defRPr>
            </a:lvl2pPr>
            <a:lvl3pPr>
              <a:defRPr sz="1800">
                <a:solidFill>
                  <a:schemeClr val="bg1"/>
                </a:solidFill>
                <a:latin typeface="Montserrat" pitchFamily="2" charset="77"/>
              </a:defRPr>
            </a:lvl3pPr>
            <a:lvl4pPr>
              <a:defRPr sz="1600">
                <a:solidFill>
                  <a:schemeClr val="bg1"/>
                </a:solidFill>
                <a:latin typeface="Montserrat" pitchFamily="2" charset="77"/>
              </a:defRPr>
            </a:lvl4pPr>
            <a:lvl5pPr>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7778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a:extLst>
              <a:ext uri="{FF2B5EF4-FFF2-40B4-BE49-F238E27FC236}">
                <a16:creationId xmlns:a16="http://schemas.microsoft.com/office/drawing/2014/main" id="{8C80636C-9562-3746-A596-01E913863FB8}"/>
              </a:ext>
            </a:extLst>
          </p:cNvPr>
          <p:cNvPicPr>
            <a:picLocks noChangeAspect="1"/>
          </p:cNvPicPr>
          <p:nvPr userDrawn="1"/>
        </p:nvPicPr>
        <p:blipFill>
          <a:blip r:embed="rId3"/>
          <a:srcRect/>
          <a:stretch/>
        </p:blipFill>
        <p:spPr>
          <a:xfrm>
            <a:off x="6369317" y="1782396"/>
            <a:ext cx="4923691" cy="3949700"/>
          </a:xfrm>
          <a:prstGeom prst="rect">
            <a:avLst/>
          </a:prstGeom>
          <a:noFill/>
          <a:ln>
            <a:noFill/>
          </a:ln>
        </p:spPr>
      </p:pic>
      <p:pic>
        <p:nvPicPr>
          <p:cNvPr id="7" name="Picture 6">
            <a:extLst>
              <a:ext uri="{FF2B5EF4-FFF2-40B4-BE49-F238E27FC236}">
                <a16:creationId xmlns:a16="http://schemas.microsoft.com/office/drawing/2014/main" id="{9B16B3A7-3B73-C54C-A8ED-12055BA17B52}"/>
              </a:ext>
            </a:extLst>
          </p:cNvPr>
          <p:cNvPicPr>
            <a:picLocks noChangeAspect="1"/>
          </p:cNvPicPr>
          <p:nvPr/>
        </p:nvPicPr>
        <p:blipFill>
          <a:blip r:embed="rId4"/>
          <a:srcRect/>
          <a:stretch/>
        </p:blipFill>
        <p:spPr>
          <a:xfrm>
            <a:off x="1080476" y="1782396"/>
            <a:ext cx="4882061" cy="3949700"/>
          </a:xfrm>
          <a:prstGeom prst="rect">
            <a:avLst/>
          </a:prstGeom>
          <a:noFill/>
          <a:ln>
            <a:noFill/>
          </a:ln>
        </p:spPr>
      </p:pic>
      <p:sp>
        <p:nvSpPr>
          <p:cNvPr id="11" name="Content Placeholder 2">
            <a:extLst>
              <a:ext uri="{FF2B5EF4-FFF2-40B4-BE49-F238E27FC236}">
                <a16:creationId xmlns:a16="http://schemas.microsoft.com/office/drawing/2014/main" id="{CF71E8A5-BC27-6F40-87F0-964121468E85}"/>
              </a:ext>
            </a:extLst>
          </p:cNvPr>
          <p:cNvSpPr>
            <a:spLocks noGrp="1"/>
          </p:cNvSpPr>
          <p:nvPr>
            <p:ph idx="1" hasCustomPrompt="1"/>
          </p:nvPr>
        </p:nvSpPr>
        <p:spPr>
          <a:xfrm>
            <a:off x="1207477" y="1922580"/>
            <a:ext cx="4923692"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2" name="Content Placeholder 2">
            <a:extLst>
              <a:ext uri="{FF2B5EF4-FFF2-40B4-BE49-F238E27FC236}">
                <a16:creationId xmlns:a16="http://schemas.microsoft.com/office/drawing/2014/main" id="{0B4330D2-90DC-9849-AE6F-51DC128AD68D}"/>
              </a:ext>
            </a:extLst>
          </p:cNvPr>
          <p:cNvSpPr>
            <a:spLocks noGrp="1"/>
          </p:cNvSpPr>
          <p:nvPr>
            <p:ph idx="13" hasCustomPrompt="1"/>
          </p:nvPr>
        </p:nvSpPr>
        <p:spPr>
          <a:xfrm>
            <a:off x="6496317" y="1934298"/>
            <a:ext cx="4923692" cy="3809515"/>
          </a:xfrm>
        </p:spPr>
        <p:txBody>
          <a:bodyPr>
            <a:normAutofit/>
          </a:bodyPr>
          <a:lstStyle>
            <a:lvl1pPr marL="0" indent="0">
              <a:buFontTx/>
              <a:buNone/>
              <a:defRPr sz="2000" b="1">
                <a:solidFill>
                  <a:srgbClr val="FEFFFE"/>
                </a:solidFill>
                <a:latin typeface="Montserrat" pitchFamily="2" charset="77"/>
              </a:defRPr>
            </a:lvl1pPr>
            <a:lvl2pPr>
              <a:defRPr sz="2000">
                <a:solidFill>
                  <a:schemeClr val="bg1"/>
                </a:solidFill>
                <a:latin typeface="Montserrat" pitchFamily="2" charset="77"/>
              </a:defRPr>
            </a:lvl2pPr>
            <a:lvl3pPr>
              <a:defRPr sz="1800">
                <a:solidFill>
                  <a:schemeClr val="bg1"/>
                </a:solidFill>
                <a:latin typeface="Montserrat" pitchFamily="2" charset="77"/>
              </a:defRPr>
            </a:lvl3pPr>
            <a:lvl4pPr>
              <a:defRPr sz="1600">
                <a:solidFill>
                  <a:schemeClr val="bg1"/>
                </a:solidFill>
                <a:latin typeface="Montserrat" pitchFamily="2" charset="77"/>
              </a:defRPr>
            </a:lvl4pPr>
            <a:lvl5pPr>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2795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8" name="Picture 7" descr="A picture containing flying, blue, holding, air&#10;&#10;Description automatically generated">
            <a:extLst>
              <a:ext uri="{FF2B5EF4-FFF2-40B4-BE49-F238E27FC236}">
                <a16:creationId xmlns:a16="http://schemas.microsoft.com/office/drawing/2014/main" id="{3F9CF2FC-B2E9-7242-8489-E4868506A5D7}"/>
              </a:ext>
            </a:extLst>
          </p:cNvPr>
          <p:cNvPicPr>
            <a:picLocks noChangeAspect="1"/>
          </p:cNvPicPr>
          <p:nvPr userDrawn="1"/>
        </p:nvPicPr>
        <p:blipFill>
          <a:blip r:embed="rId3"/>
          <a:stretch>
            <a:fillRect/>
          </a:stretch>
        </p:blipFill>
        <p:spPr>
          <a:xfrm>
            <a:off x="1086021" y="1782396"/>
            <a:ext cx="3198698" cy="3949700"/>
          </a:xfrm>
          <a:prstGeom prst="rect">
            <a:avLst/>
          </a:prstGeom>
        </p:spPr>
      </p:pic>
      <p:pic>
        <p:nvPicPr>
          <p:cNvPr id="10" name="Picture 9" descr="A picture containing sky, star, flying&#10;&#10;Description automatically generated">
            <a:extLst>
              <a:ext uri="{FF2B5EF4-FFF2-40B4-BE49-F238E27FC236}">
                <a16:creationId xmlns:a16="http://schemas.microsoft.com/office/drawing/2014/main" id="{EB147EC9-4FFD-6C47-9AF1-9EAF40431C74}"/>
              </a:ext>
            </a:extLst>
          </p:cNvPr>
          <p:cNvPicPr>
            <a:picLocks noChangeAspect="1"/>
          </p:cNvPicPr>
          <p:nvPr userDrawn="1"/>
        </p:nvPicPr>
        <p:blipFill>
          <a:blip r:embed="rId4"/>
          <a:stretch>
            <a:fillRect/>
          </a:stretch>
        </p:blipFill>
        <p:spPr>
          <a:xfrm>
            <a:off x="4607656" y="1782396"/>
            <a:ext cx="3211807" cy="3949700"/>
          </a:xfrm>
          <a:prstGeom prst="rect">
            <a:avLst/>
          </a:prstGeom>
        </p:spPr>
      </p:pic>
      <p:pic>
        <p:nvPicPr>
          <p:cNvPr id="13" name="Picture 12" descr="A picture containing holding, flying, ball, green&#10;&#10;Description automatically generated">
            <a:extLst>
              <a:ext uri="{FF2B5EF4-FFF2-40B4-BE49-F238E27FC236}">
                <a16:creationId xmlns:a16="http://schemas.microsoft.com/office/drawing/2014/main" id="{8DE21091-D3B1-4A4F-BEA0-927AAB484B6E}"/>
              </a:ext>
            </a:extLst>
          </p:cNvPr>
          <p:cNvPicPr>
            <a:picLocks noChangeAspect="1"/>
          </p:cNvPicPr>
          <p:nvPr userDrawn="1"/>
        </p:nvPicPr>
        <p:blipFill>
          <a:blip r:embed="rId5"/>
          <a:stretch>
            <a:fillRect/>
          </a:stretch>
        </p:blipFill>
        <p:spPr>
          <a:xfrm>
            <a:off x="8141992" y="1782396"/>
            <a:ext cx="3211807" cy="3949700"/>
          </a:xfrm>
          <a:prstGeom prst="rect">
            <a:avLst/>
          </a:prstGeom>
        </p:spPr>
      </p:pic>
      <p:sp>
        <p:nvSpPr>
          <p:cNvPr id="14" name="Content Placeholder 2">
            <a:extLst>
              <a:ext uri="{FF2B5EF4-FFF2-40B4-BE49-F238E27FC236}">
                <a16:creationId xmlns:a16="http://schemas.microsoft.com/office/drawing/2014/main" id="{08D4837D-EE82-074A-AE1D-7DC05F989EB2}"/>
              </a:ext>
            </a:extLst>
          </p:cNvPr>
          <p:cNvSpPr>
            <a:spLocks noGrp="1"/>
          </p:cNvSpPr>
          <p:nvPr>
            <p:ph idx="1" hasCustomPrompt="1"/>
          </p:nvPr>
        </p:nvSpPr>
        <p:spPr>
          <a:xfrm>
            <a:off x="1172308" y="1922580"/>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5" name="Content Placeholder 2">
            <a:extLst>
              <a:ext uri="{FF2B5EF4-FFF2-40B4-BE49-F238E27FC236}">
                <a16:creationId xmlns:a16="http://schemas.microsoft.com/office/drawing/2014/main" id="{FDBBE3CB-C1BA-B44E-BBC1-10BBEB8F648A}"/>
              </a:ext>
            </a:extLst>
          </p:cNvPr>
          <p:cNvSpPr>
            <a:spLocks noGrp="1"/>
          </p:cNvSpPr>
          <p:nvPr>
            <p:ph idx="13" hasCustomPrompt="1"/>
          </p:nvPr>
        </p:nvSpPr>
        <p:spPr>
          <a:xfrm>
            <a:off x="4707052" y="1922579"/>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A3D0E2B9-60C8-4A4D-B622-69E65A2658A0}"/>
              </a:ext>
            </a:extLst>
          </p:cNvPr>
          <p:cNvSpPr>
            <a:spLocks noGrp="1"/>
          </p:cNvSpPr>
          <p:nvPr>
            <p:ph idx="14" hasCustomPrompt="1"/>
          </p:nvPr>
        </p:nvSpPr>
        <p:spPr>
          <a:xfrm>
            <a:off x="8241388" y="1922579"/>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7036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descr="A picture containing flying, blue, holding, air&#10;&#10;Description automatically generated">
            <a:extLst>
              <a:ext uri="{FF2B5EF4-FFF2-40B4-BE49-F238E27FC236}">
                <a16:creationId xmlns:a16="http://schemas.microsoft.com/office/drawing/2014/main" id="{468553CD-E683-D54D-995A-403D31643761}"/>
              </a:ext>
            </a:extLst>
          </p:cNvPr>
          <p:cNvPicPr>
            <a:picLocks noChangeAspect="1"/>
          </p:cNvPicPr>
          <p:nvPr userDrawn="1"/>
        </p:nvPicPr>
        <p:blipFill rotWithShape="1">
          <a:blip r:embed="rId3"/>
          <a:srcRect t="10750" r="-3" b="10747"/>
          <a:stretch/>
        </p:blipFill>
        <p:spPr>
          <a:xfrm>
            <a:off x="895336"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2" name="Picture 11" descr="A picture containing sky, star, flying&#10;&#10;Description automatically generated">
            <a:extLst>
              <a:ext uri="{FF2B5EF4-FFF2-40B4-BE49-F238E27FC236}">
                <a16:creationId xmlns:a16="http://schemas.microsoft.com/office/drawing/2014/main" id="{77BB7699-6DFA-A64F-8136-C7C639FE306E}"/>
              </a:ext>
            </a:extLst>
          </p:cNvPr>
          <p:cNvPicPr>
            <a:picLocks noChangeAspect="1"/>
          </p:cNvPicPr>
          <p:nvPr userDrawn="1"/>
        </p:nvPicPr>
        <p:blipFill rotWithShape="1">
          <a:blip r:embed="rId4"/>
          <a:srcRect t="11724" r="-3" b="9524"/>
          <a:stretch/>
        </p:blipFill>
        <p:spPr>
          <a:xfrm>
            <a:off x="4610101"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7" name="Picture 16" descr="A picture containing holding, flying, ball, green&#10;&#10;Description automatically generated">
            <a:extLst>
              <a:ext uri="{FF2B5EF4-FFF2-40B4-BE49-F238E27FC236}">
                <a16:creationId xmlns:a16="http://schemas.microsoft.com/office/drawing/2014/main" id="{04EBFFBE-B649-914B-B751-BBA5856D2E21}"/>
              </a:ext>
            </a:extLst>
          </p:cNvPr>
          <p:cNvPicPr>
            <a:picLocks noChangeAspect="1"/>
          </p:cNvPicPr>
          <p:nvPr userDrawn="1"/>
        </p:nvPicPr>
        <p:blipFill rotWithShape="1">
          <a:blip r:embed="rId5"/>
          <a:srcRect t="12366" r="-3" b="8882"/>
          <a:stretch/>
        </p:blipFill>
        <p:spPr>
          <a:xfrm>
            <a:off x="8324865"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18" name="Content Placeholder 2">
            <a:extLst>
              <a:ext uri="{FF2B5EF4-FFF2-40B4-BE49-F238E27FC236}">
                <a16:creationId xmlns:a16="http://schemas.microsoft.com/office/drawing/2014/main" id="{2BC94951-D24B-CE42-B75F-FAE7259F7875}"/>
              </a:ext>
            </a:extLst>
          </p:cNvPr>
          <p:cNvSpPr>
            <a:spLocks noGrp="1"/>
          </p:cNvSpPr>
          <p:nvPr>
            <p:ph idx="1" hasCustomPrompt="1"/>
          </p:nvPr>
        </p:nvSpPr>
        <p:spPr>
          <a:xfrm>
            <a:off x="1066800" y="2426677"/>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9" name="Content Placeholder 2">
            <a:extLst>
              <a:ext uri="{FF2B5EF4-FFF2-40B4-BE49-F238E27FC236}">
                <a16:creationId xmlns:a16="http://schemas.microsoft.com/office/drawing/2014/main" id="{6D2BFA28-660A-F44D-BCB6-7587FBCC1008}"/>
              </a:ext>
            </a:extLst>
          </p:cNvPr>
          <p:cNvSpPr>
            <a:spLocks noGrp="1"/>
          </p:cNvSpPr>
          <p:nvPr>
            <p:ph idx="13" hasCustomPrompt="1"/>
          </p:nvPr>
        </p:nvSpPr>
        <p:spPr>
          <a:xfrm>
            <a:off x="4800599" y="2383739"/>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2E78BE63-7E09-7B4B-871F-4EE0050337CB}"/>
              </a:ext>
            </a:extLst>
          </p:cNvPr>
          <p:cNvSpPr>
            <a:spLocks noGrp="1"/>
          </p:cNvSpPr>
          <p:nvPr>
            <p:ph idx="14" hasCustomPrompt="1"/>
          </p:nvPr>
        </p:nvSpPr>
        <p:spPr>
          <a:xfrm>
            <a:off x="8515364" y="2353037"/>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320083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0" name="Picture 9">
            <a:extLst>
              <a:ext uri="{FF2B5EF4-FFF2-40B4-BE49-F238E27FC236}">
                <a16:creationId xmlns:a16="http://schemas.microsoft.com/office/drawing/2014/main" id="{99F6E31C-992E-0E48-867F-594FA6370429}"/>
              </a:ext>
            </a:extLst>
          </p:cNvPr>
          <p:cNvPicPr>
            <a:picLocks noChangeAspect="1"/>
          </p:cNvPicPr>
          <p:nvPr userDrawn="1"/>
        </p:nvPicPr>
        <p:blipFill>
          <a:blip r:embed="rId3"/>
          <a:stretch>
            <a:fillRect/>
          </a:stretch>
        </p:blipFill>
        <p:spPr>
          <a:xfrm>
            <a:off x="1084385" y="1787728"/>
            <a:ext cx="10363200" cy="1193800"/>
          </a:xfrm>
          <a:prstGeom prst="rect">
            <a:avLst/>
          </a:prstGeom>
        </p:spPr>
      </p:pic>
      <p:pic>
        <p:nvPicPr>
          <p:cNvPr id="13" name="Picture 12">
            <a:extLst>
              <a:ext uri="{FF2B5EF4-FFF2-40B4-BE49-F238E27FC236}">
                <a16:creationId xmlns:a16="http://schemas.microsoft.com/office/drawing/2014/main" id="{FA8B83B3-077F-1349-805F-69F4D10C7A6A}"/>
              </a:ext>
            </a:extLst>
          </p:cNvPr>
          <p:cNvPicPr>
            <a:picLocks noChangeAspect="1"/>
          </p:cNvPicPr>
          <p:nvPr userDrawn="1"/>
        </p:nvPicPr>
        <p:blipFill>
          <a:blip r:embed="rId4"/>
          <a:stretch>
            <a:fillRect/>
          </a:stretch>
        </p:blipFill>
        <p:spPr>
          <a:xfrm>
            <a:off x="1084385" y="3126664"/>
            <a:ext cx="10363200" cy="1193800"/>
          </a:xfrm>
          <a:prstGeom prst="rect">
            <a:avLst/>
          </a:prstGeom>
        </p:spPr>
      </p:pic>
      <p:pic>
        <p:nvPicPr>
          <p:cNvPr id="14" name="Picture 13">
            <a:extLst>
              <a:ext uri="{FF2B5EF4-FFF2-40B4-BE49-F238E27FC236}">
                <a16:creationId xmlns:a16="http://schemas.microsoft.com/office/drawing/2014/main" id="{BA6009BF-B0D6-084F-A4EA-DE90C24EDAD8}"/>
              </a:ext>
            </a:extLst>
          </p:cNvPr>
          <p:cNvPicPr>
            <a:picLocks noChangeAspect="1"/>
          </p:cNvPicPr>
          <p:nvPr userDrawn="1"/>
        </p:nvPicPr>
        <p:blipFill>
          <a:blip r:embed="rId5"/>
          <a:stretch>
            <a:fillRect/>
          </a:stretch>
        </p:blipFill>
        <p:spPr>
          <a:xfrm>
            <a:off x="1084385" y="4465600"/>
            <a:ext cx="10363200" cy="1168400"/>
          </a:xfrm>
          <a:prstGeom prst="rect">
            <a:avLst/>
          </a:prstGeom>
        </p:spPr>
      </p:pic>
      <p:sp>
        <p:nvSpPr>
          <p:cNvPr id="15" name="Content Placeholder 2">
            <a:extLst>
              <a:ext uri="{FF2B5EF4-FFF2-40B4-BE49-F238E27FC236}">
                <a16:creationId xmlns:a16="http://schemas.microsoft.com/office/drawing/2014/main" id="{81B3A22F-3A80-7649-BB39-119210C56ED8}"/>
              </a:ext>
            </a:extLst>
          </p:cNvPr>
          <p:cNvSpPr>
            <a:spLocks noGrp="1"/>
          </p:cNvSpPr>
          <p:nvPr>
            <p:ph idx="1" hasCustomPrompt="1"/>
          </p:nvPr>
        </p:nvSpPr>
        <p:spPr>
          <a:xfrm>
            <a:off x="1125416" y="1852243"/>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2E156331-2075-C04B-84C0-D9F072D7F291}"/>
              </a:ext>
            </a:extLst>
          </p:cNvPr>
          <p:cNvSpPr>
            <a:spLocks noGrp="1"/>
          </p:cNvSpPr>
          <p:nvPr>
            <p:ph idx="13" hasCustomPrompt="1"/>
          </p:nvPr>
        </p:nvSpPr>
        <p:spPr>
          <a:xfrm>
            <a:off x="1125415" y="3191178"/>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3136DBAC-4045-5448-8F0D-2C7971126E8A}"/>
              </a:ext>
            </a:extLst>
          </p:cNvPr>
          <p:cNvSpPr>
            <a:spLocks noGrp="1"/>
          </p:cNvSpPr>
          <p:nvPr>
            <p:ph idx="14" hasCustomPrompt="1"/>
          </p:nvPr>
        </p:nvSpPr>
        <p:spPr>
          <a:xfrm>
            <a:off x="1125415" y="4485157"/>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164876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C9A3B7-ABA2-6D44-ACC8-33AA6516C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94630B-4C37-3248-ADC0-506509684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99F35-4EDF-3548-832A-3A95173B9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26889-90C5-1E43-ABDA-74BF48011C89}" type="datetime1">
              <a:rPr lang="en-CA" smtClean="0"/>
              <a:t>2022-11-01</a:t>
            </a:fld>
            <a:endParaRPr lang="en-US"/>
          </a:p>
        </p:txBody>
      </p:sp>
      <p:sp>
        <p:nvSpPr>
          <p:cNvPr id="5" name="Footer Placeholder 4">
            <a:extLst>
              <a:ext uri="{FF2B5EF4-FFF2-40B4-BE49-F238E27FC236}">
                <a16:creationId xmlns:a16="http://schemas.microsoft.com/office/drawing/2014/main" id="{5FE514B7-2A32-B94A-8DEE-F431B0132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A0EC6C-CB3A-2348-B5F3-1CBCCC0C6C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2F12A-E773-6344-8602-31C2DEEE88BD}" type="slidenum">
              <a:rPr lang="en-US" smtClean="0"/>
              <a:t>‹#›</a:t>
            </a:fld>
            <a:endParaRPr lang="en-US"/>
          </a:p>
        </p:txBody>
      </p:sp>
    </p:spTree>
    <p:extLst>
      <p:ext uri="{BB962C8B-B14F-4D97-AF65-F5344CB8AC3E}">
        <p14:creationId xmlns:p14="http://schemas.microsoft.com/office/powerpoint/2010/main" val="821443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51" r:id="rId4"/>
    <p:sldLayoutId id="2147483660" r:id="rId5"/>
    <p:sldLayoutId id="2147483665" r:id="rId6"/>
    <p:sldLayoutId id="2147483661" r:id="rId7"/>
    <p:sldLayoutId id="2147483662" r:id="rId8"/>
    <p:sldLayoutId id="2147483663" r:id="rId9"/>
    <p:sldLayoutId id="2147483666" r:id="rId10"/>
    <p:sldLayoutId id="2147483664" r:id="rId11"/>
    <p:sldLayoutId id="2147483667" r:id="rId12"/>
    <p:sldLayoutId id="2147483668" r:id="rId13"/>
    <p:sldLayoutId id="2147483669" r:id="rId14"/>
    <p:sldLayoutId id="214748367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partnershipagainstcancer.ca/fr/topics/lung-cancer-screening-in-canada-2021-2022/summar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ncbi.nlm.nih.gov/pubmed/32011914"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pubmed/21411501" TargetMode="External"/><Relationship Id="rId2" Type="http://schemas.openxmlformats.org/officeDocument/2006/relationships/hyperlink" Target="https://www.ncbi.nlm.nih.gov/pubmed/19414677" TargetMode="External"/><Relationship Id="rId1" Type="http://schemas.openxmlformats.org/officeDocument/2006/relationships/slideLayout" Target="../slideLayouts/slideLayout3.xml"/><Relationship Id="rId6" Type="http://schemas.openxmlformats.org/officeDocument/2006/relationships/hyperlink" Target="https://doi.org/10.1016/S2589-7500(19)30159-1." TargetMode="External"/><Relationship Id="rId5" Type="http://schemas.openxmlformats.org/officeDocument/2006/relationships/hyperlink" Target="https://www.sciencedirect.com/science/article/pii/S1556086417303544" TargetMode="External"/><Relationship Id="rId4" Type="http://schemas.openxmlformats.org/officeDocument/2006/relationships/hyperlink" Target="https://www.nejm.org/doi/full/10.1056/NEJMoa121472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1F3F74-244B-1044-A856-19B7B3C37F12}"/>
              </a:ext>
            </a:extLst>
          </p:cNvPr>
          <p:cNvSpPr txBox="1">
            <a:spLocks/>
          </p:cNvSpPr>
          <p:nvPr/>
        </p:nvSpPr>
        <p:spPr>
          <a:xfrm>
            <a:off x="1524000" y="2319037"/>
            <a:ext cx="9952892" cy="178244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4800"/>
              </a:lnSpc>
            </a:pPr>
            <a:endParaRPr lang="en-US" sz="4800" dirty="0">
              <a:solidFill>
                <a:srgbClr val="FEFFFE"/>
              </a:solidFill>
              <a:latin typeface="ITC New Baskerville" pitchFamily="50" charset="0"/>
            </a:endParaRPr>
          </a:p>
          <a:p>
            <a:pPr algn="l">
              <a:lnSpc>
                <a:spcPts val="4800"/>
              </a:lnSpc>
            </a:pPr>
            <a:endParaRPr lang="en-US" sz="4800" dirty="0">
              <a:solidFill>
                <a:srgbClr val="FEFFFE"/>
              </a:solidFill>
              <a:latin typeface="ITC New Baskerville" pitchFamily="50" charset="0"/>
            </a:endParaRPr>
          </a:p>
          <a:p>
            <a:pPr algn="l">
              <a:lnSpc>
                <a:spcPts val="4800"/>
              </a:lnSpc>
            </a:pPr>
            <a:endParaRPr lang="en-US" sz="4800" dirty="0">
              <a:solidFill>
                <a:srgbClr val="FEFFFE"/>
              </a:solidFill>
              <a:latin typeface="ITC New Baskerville" pitchFamily="50" charset="0"/>
            </a:endParaRPr>
          </a:p>
          <a:p>
            <a:pPr algn="l">
              <a:lnSpc>
                <a:spcPts val="4800"/>
              </a:lnSpc>
            </a:pPr>
            <a:r>
              <a:rPr lang="fr-FR" sz="4800" dirty="0">
                <a:solidFill>
                  <a:srgbClr val="FEFFFE"/>
                </a:solidFill>
                <a:latin typeface="ITC New Baskerville" pitchFamily="50" charset="0"/>
              </a:rPr>
              <a:t>Dépistage du cancer du poumon au Canada : 2021-2022</a:t>
            </a:r>
            <a:endParaRPr lang="en-US" sz="4800" dirty="0">
              <a:solidFill>
                <a:srgbClr val="FEFFFE"/>
              </a:solidFill>
              <a:latin typeface="ITC New Baskerville" pitchFamily="50" charset="0"/>
            </a:endParaRPr>
          </a:p>
        </p:txBody>
      </p:sp>
      <p:sp>
        <p:nvSpPr>
          <p:cNvPr id="5" name="Subtitle 2">
            <a:extLst>
              <a:ext uri="{FF2B5EF4-FFF2-40B4-BE49-F238E27FC236}">
                <a16:creationId xmlns:a16="http://schemas.microsoft.com/office/drawing/2014/main" id="{C8C5F1B8-9E0C-5D40-ABBE-DC7807E35077}"/>
              </a:ext>
            </a:extLst>
          </p:cNvPr>
          <p:cNvSpPr txBox="1">
            <a:spLocks/>
          </p:cNvSpPr>
          <p:nvPr/>
        </p:nvSpPr>
        <p:spPr>
          <a:xfrm>
            <a:off x="1524000" y="4262035"/>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cap="all" dirty="0" err="1">
                <a:solidFill>
                  <a:srgbClr val="FEFFFE"/>
                </a:solidFill>
                <a:latin typeface="Montserrat" pitchFamily="2" charset="77"/>
              </a:rPr>
              <a:t>Partenariat</a:t>
            </a:r>
            <a:r>
              <a:rPr lang="en-US" sz="2000" b="1" cap="all" dirty="0">
                <a:solidFill>
                  <a:srgbClr val="FEFFFE"/>
                </a:solidFill>
                <a:latin typeface="Montserrat" pitchFamily="2" charset="77"/>
              </a:rPr>
              <a:t> </a:t>
            </a:r>
            <a:r>
              <a:rPr lang="en-US" sz="2000" b="1" cap="all" dirty="0" err="1">
                <a:solidFill>
                  <a:srgbClr val="FEFFFE"/>
                </a:solidFill>
                <a:latin typeface="Montserrat" pitchFamily="2" charset="77"/>
              </a:rPr>
              <a:t>canadien</a:t>
            </a:r>
            <a:r>
              <a:rPr lang="en-US" sz="2000" b="1" cap="all" dirty="0">
                <a:solidFill>
                  <a:srgbClr val="FEFFFE"/>
                </a:solidFill>
                <a:latin typeface="Montserrat" pitchFamily="2" charset="77"/>
              </a:rPr>
              <a:t> </a:t>
            </a:r>
            <a:r>
              <a:rPr lang="en-US" sz="2000" b="1" cap="all" dirty="0" err="1">
                <a:solidFill>
                  <a:srgbClr val="FEFFFE"/>
                </a:solidFill>
                <a:latin typeface="Montserrat" pitchFamily="2" charset="77"/>
              </a:rPr>
              <a:t>contre</a:t>
            </a:r>
            <a:r>
              <a:rPr lang="en-US" sz="2000" b="1" cap="all" dirty="0">
                <a:solidFill>
                  <a:srgbClr val="FEFFFE"/>
                </a:solidFill>
                <a:latin typeface="Montserrat" pitchFamily="2" charset="77"/>
              </a:rPr>
              <a:t> le cancer</a:t>
            </a:r>
          </a:p>
        </p:txBody>
      </p:sp>
      <p:sp>
        <p:nvSpPr>
          <p:cNvPr id="6" name="Subtitle 2">
            <a:extLst>
              <a:ext uri="{FF2B5EF4-FFF2-40B4-BE49-F238E27FC236}">
                <a16:creationId xmlns:a16="http://schemas.microsoft.com/office/drawing/2014/main" id="{94257ED5-BE74-AF4A-B52E-DDCCB7E199C0}"/>
              </a:ext>
            </a:extLst>
          </p:cNvPr>
          <p:cNvSpPr txBox="1">
            <a:spLocks/>
          </p:cNvSpPr>
          <p:nvPr/>
        </p:nvSpPr>
        <p:spPr>
          <a:xfrm>
            <a:off x="9249508" y="6238909"/>
            <a:ext cx="2227384" cy="323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US" sz="1400" b="1" cap="all">
              <a:solidFill>
                <a:srgbClr val="0070C0"/>
              </a:solidFill>
              <a:latin typeface="Montserrat SemiBold" pitchFamily="2" charset="77"/>
            </a:endParaRPr>
          </a:p>
        </p:txBody>
      </p:sp>
      <p:sp>
        <p:nvSpPr>
          <p:cNvPr id="2" name="TextBox 1">
            <a:extLst>
              <a:ext uri="{FF2B5EF4-FFF2-40B4-BE49-F238E27FC236}">
                <a16:creationId xmlns:a16="http://schemas.microsoft.com/office/drawing/2014/main" id="{FAB9D056-D3D2-D34A-9421-286F2C2806BA}"/>
              </a:ext>
            </a:extLst>
          </p:cNvPr>
          <p:cNvSpPr txBox="1"/>
          <p:nvPr/>
        </p:nvSpPr>
        <p:spPr>
          <a:xfrm>
            <a:off x="1524000" y="5197151"/>
            <a:ext cx="9416716" cy="1200329"/>
          </a:xfrm>
          <a:prstGeom prst="rect">
            <a:avLst/>
          </a:prstGeom>
          <a:noFill/>
        </p:spPr>
        <p:txBody>
          <a:bodyPr wrap="square" rtlCol="0">
            <a:spAutoFit/>
          </a:bodyPr>
          <a:lstStyle/>
          <a:p>
            <a:r>
              <a:rPr lang="fr-FR" dirty="0"/>
              <a:t>Citation suggérée : Dépistage du cancer du poumon au Canada : analyse de l’environnement 2021/2022. Partenariat canadien contre le cancer; 2022.</a:t>
            </a:r>
          </a:p>
          <a:p>
            <a:r>
              <a:rPr lang="fr-FR" dirty="0">
                <a:hlinkClick r:id="rId2"/>
              </a:rPr>
              <a:t>https://www.partnershipagainstcancer.ca/fr/topics/lung-cancer-screening-in-canada-2021-2022/summary/</a:t>
            </a:r>
            <a:r>
              <a:rPr lang="fr-FR" dirty="0"/>
              <a:t> </a:t>
            </a:r>
            <a:endParaRPr lang="en-US" dirty="0"/>
          </a:p>
        </p:txBody>
      </p:sp>
    </p:spTree>
    <p:extLst>
      <p:ext uri="{BB962C8B-B14F-4D97-AF65-F5344CB8AC3E}">
        <p14:creationId xmlns:p14="http://schemas.microsoft.com/office/powerpoint/2010/main" val="1442541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10</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dirty="0" err="1"/>
              <a:t>Projets</a:t>
            </a:r>
            <a:r>
              <a:rPr lang="en-US" dirty="0"/>
              <a:t> </a:t>
            </a:r>
            <a:r>
              <a:rPr lang="en-US" dirty="0" err="1"/>
              <a:t>pilotes</a:t>
            </a:r>
            <a:r>
              <a:rPr lang="en-US" dirty="0"/>
              <a:t> et études</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normAutofit fontScale="77500" lnSpcReduction="20000"/>
          </a:bodyPr>
          <a:lstStyle/>
          <a:p>
            <a:r>
              <a:rPr lang="fr-FR" sz="2000" dirty="0"/>
              <a:t>Projet pilote sur le dépistage du cancer du poumon en Ontario chez les personnes présentant un risque élevé</a:t>
            </a:r>
          </a:p>
          <a:p>
            <a:r>
              <a:rPr lang="fr-FR" sz="2000" dirty="0"/>
              <a:t>Essai sur le dépistage du cancer du poumon en Colombie-Britannique/Projet pancanadien d’extension du dépistage précoce du cancer du poumon/Essai international sur le dépistage du cancer du poumon</a:t>
            </a:r>
          </a:p>
          <a:p>
            <a:r>
              <a:rPr lang="fr-FR" sz="2000" dirty="0"/>
              <a:t>Étude de recherche sur le dépistage du cancer du poumon en Alberta</a:t>
            </a:r>
          </a:p>
          <a:p>
            <a:r>
              <a:rPr lang="fr-FR" sz="2000" dirty="0"/>
              <a:t>Étude pancanadienne sur la détection précoce du cancer du poumon</a:t>
            </a:r>
          </a:p>
          <a:p>
            <a:r>
              <a:rPr lang="fr-FR" sz="2000" dirty="0"/>
              <a:t>Étude pilote du Centre universitaire de santé McGill (Québec)</a:t>
            </a:r>
          </a:p>
          <a:p>
            <a:r>
              <a:rPr lang="fr-FR" sz="2000" dirty="0"/>
              <a:t>Projet de démonstration du dépistage organisé du cancer du poumon au Québec</a:t>
            </a:r>
          </a:p>
          <a:p>
            <a:r>
              <a:rPr lang="en-US" sz="2000" dirty="0" err="1"/>
              <a:t>Aiguillage</a:t>
            </a:r>
            <a:r>
              <a:rPr lang="en-US" sz="2000" dirty="0"/>
              <a:t> et </a:t>
            </a:r>
            <a:r>
              <a:rPr lang="en-US" sz="2000" dirty="0" err="1"/>
              <a:t>recrutement</a:t>
            </a:r>
            <a:endParaRPr lang="en-US" sz="2000" dirty="0"/>
          </a:p>
          <a:p>
            <a:r>
              <a:rPr lang="fr-FR" sz="2000" dirty="0"/>
              <a:t>Stratégies en matière de recrutement de populations particulières</a:t>
            </a:r>
          </a:p>
          <a:p>
            <a:r>
              <a:rPr lang="fr-FR" sz="2000" dirty="0"/>
              <a:t>Méthodes d’orientation vers des services d’abandon du tabagisme</a:t>
            </a:r>
          </a:p>
          <a:p>
            <a:endParaRPr lang="fr-FR" sz="2000" dirty="0">
              <a:highlight>
                <a:srgbClr val="FFFF00"/>
              </a:highlight>
            </a:endParaRPr>
          </a:p>
        </p:txBody>
      </p:sp>
    </p:spTree>
    <p:extLst>
      <p:ext uri="{BB962C8B-B14F-4D97-AF65-F5344CB8AC3E}">
        <p14:creationId xmlns:p14="http://schemas.microsoft.com/office/powerpoint/2010/main" val="1762710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15853" y="264034"/>
            <a:ext cx="10380786" cy="752842"/>
          </a:xfrm>
        </p:spPr>
        <p:txBody>
          <a:bodyPr>
            <a:normAutofit/>
          </a:bodyPr>
          <a:lstStyle/>
          <a:p>
            <a:r>
              <a:rPr lang="fr-FR" sz="1600" dirty="0"/>
              <a:t>Projet pilote sur le dépistage du cancer du poumon en Ontario chez les personnes présentant un risque élevé</a:t>
            </a:r>
            <a:endParaRPr lang="en-US" sz="1600" dirty="0"/>
          </a:p>
        </p:txBody>
      </p:sp>
      <p:graphicFrame>
        <p:nvGraphicFramePr>
          <p:cNvPr id="5" name="Table 4">
            <a:extLst>
              <a:ext uri="{FF2B5EF4-FFF2-40B4-BE49-F238E27FC236}">
                <a16:creationId xmlns:a16="http://schemas.microsoft.com/office/drawing/2014/main" id="{76D2F60F-CAA5-B5BD-704F-EA16770E4445}"/>
              </a:ext>
            </a:extLst>
          </p:cNvPr>
          <p:cNvGraphicFramePr>
            <a:graphicFrameLocks noGrp="1"/>
          </p:cNvGraphicFramePr>
          <p:nvPr>
            <p:extLst>
              <p:ext uri="{D42A27DB-BD31-4B8C-83A1-F6EECF244321}">
                <p14:modId xmlns:p14="http://schemas.microsoft.com/office/powerpoint/2010/main" val="489906812"/>
              </p:ext>
            </p:extLst>
          </p:nvPr>
        </p:nvGraphicFramePr>
        <p:xfrm>
          <a:off x="215853" y="1052160"/>
          <a:ext cx="11280023" cy="3994998"/>
        </p:xfrm>
        <a:graphic>
          <a:graphicData uri="http://schemas.openxmlformats.org/drawingml/2006/table">
            <a:tbl>
              <a:tblPr firstRow="1" firstCol="1"/>
              <a:tblGrid>
                <a:gridCol w="1903821">
                  <a:extLst>
                    <a:ext uri="{9D8B030D-6E8A-4147-A177-3AD203B41FA5}">
                      <a16:colId xmlns:a16="http://schemas.microsoft.com/office/drawing/2014/main" val="3169050029"/>
                    </a:ext>
                  </a:extLst>
                </a:gridCol>
                <a:gridCol w="9376202">
                  <a:extLst>
                    <a:ext uri="{9D8B030D-6E8A-4147-A177-3AD203B41FA5}">
                      <a16:colId xmlns:a16="http://schemas.microsoft.com/office/drawing/2014/main" val="2797826549"/>
                    </a:ext>
                  </a:extLst>
                </a:gridCol>
              </a:tblGrid>
              <a:tr h="23521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Titre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Projet pilote sur le dépistage du cancer du poumon en Ontario chez les personnes présentant un risque élevé*</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394305431"/>
                  </a:ext>
                </a:extLst>
              </a:tr>
              <a:tr h="163752">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But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Évaluation de la meilleure façon de mettre en œuvre un programme de dépistage organisé du cancer du poumon pour les personnes présentant un risque élevé en Ontario</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802812470"/>
                  </a:ext>
                </a:extLst>
              </a:tr>
              <a:tr h="163752">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Dates de début et de fin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Juin 2017 à mars 2021</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92449853"/>
                  </a:ext>
                </a:extLst>
              </a:tr>
              <a:tr h="534873">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Nombre de personnes recrutées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Plus de 13 000 personnes recrutées pendant toute la durée du projet pilote (juin 2017 à mars 2021). Les personnes recrutées ou aiguillées sont soumises à une évaluation des risques, pour déterminer si elles sont admissibles au dépistage organisé.</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Remarque : Le nombre de personnes recrutées a subi les effets de la pandémie de COVID-19.</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69990277"/>
                  </a:ext>
                </a:extLst>
              </a:tr>
              <a:tr h="384274">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Critères : Personnes, âgées de 50 à 74 ans, fumant actuellement ou ayant fumé quotidiennement pendant au moins 20 ans, présentant un risque supérieur à 2,0 % de contracter un cancer du poumon au cours des 6 prochaines années, tel que déterminé par l’évaluation des risques, en utilisant le modèle de prédiction des risques PLCOm2012</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176062705"/>
                  </a:ext>
                </a:extLst>
              </a:tr>
              <a:tr h="364524">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des lignes directrices</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Âge : 55 à 74 ans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Antécédents de tabagisme de plus de 20 ans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409241267"/>
                  </a:ext>
                </a:extLst>
              </a:tr>
              <a:tr h="335008">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du modèle de prévision du risque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Âge, niveau d’éducation, antécédents familiaux de cancer du poumon, IMC, antécédents personnels de cancer et de maladie pulmonaire obstructive chronique, situation en matière de tabagisme, durée du tabagisme, intensité du tabagisme, date d’arrêt du tabagisme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359848993"/>
                  </a:ext>
                </a:extLst>
              </a:tr>
              <a:tr h="114357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Résultats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Résultats de l’évaluation provisoire publiés en 2020; résultats définitifs attendus d’ici 2021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L’évaluation provisoire de la première année du projet pilote a démontré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 recrutement réussi de personnes présentant un risque élevé;</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taux importants d’acceptation du programme d’abandon du tabagisme;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résultats solides en matière de taux de détection de cancer;</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Une évolution vers un stade plus précoce au moment du diagnostic;</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satisfaction élevée des personnes ayant participé au programme.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701739398"/>
                  </a:ext>
                </a:extLst>
              </a:tr>
              <a:tr h="163752">
                <a:tc>
                  <a:txBody>
                    <a:bodyPr/>
                    <a:lstStyle/>
                    <a:p>
                      <a:pPr marL="0" marR="0" algn="l" defTabSz="914400" rtl="0" eaLnBrk="1" latinLnBrk="0" hangingPunct="1">
                        <a:lnSpc>
                          <a:spcPct val="107000"/>
                        </a:lnSpc>
                        <a:spcBef>
                          <a:spcPts val="720"/>
                        </a:spcBef>
                        <a:spcAft>
                          <a:spcPts val="720"/>
                        </a:spcAft>
                      </a:pPr>
                      <a:r>
                        <a:rPr lang="fr-CA" sz="1000" b="1" kern="1200">
                          <a:solidFill>
                            <a:srgbClr val="FFFFFF"/>
                          </a:solidFill>
                          <a:effectLst/>
                          <a:latin typeface="+mn-lt"/>
                          <a:ea typeface="Calibri" panose="020F0502020204030204" pitchFamily="34" charset="0"/>
                          <a:cs typeface="Calibri" panose="020F0502020204030204" pitchFamily="34" charset="0"/>
                        </a:rPr>
                        <a:t>Investigateur principal</a:t>
                      </a:r>
                      <a:endParaRPr lang="en-US" sz="1000" b="1" kern="120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Santé Ontario (Action Cancer Ontario)</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057666275"/>
                  </a:ext>
                </a:extLst>
              </a:tr>
              <a:tr h="506265">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Référence (si l’étude a été publiée)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Référence pour les résultats de l’évaluation provisoire : Darling, G.E.,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Tammemägi</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M.C., Schmidt H, Buchanan DN, Leung, Y.,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McGarry</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 Rabeneck, L. (2020). </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Organized Lung Cancer Screening Pilot : Informing a Province-wide Program in Ontario, Canada, The Annals of Thoracic Surgery;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https ://doi.org/10.1016/j.athoracsur.2020.07.051</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142686668"/>
                  </a:ext>
                </a:extLst>
              </a:tr>
            </a:tbl>
          </a:graphicData>
        </a:graphic>
      </p:graphicFrame>
      <p:sp>
        <p:nvSpPr>
          <p:cNvPr id="7" name="TextBox 6">
            <a:extLst>
              <a:ext uri="{FF2B5EF4-FFF2-40B4-BE49-F238E27FC236}">
                <a16:creationId xmlns:a16="http://schemas.microsoft.com/office/drawing/2014/main" id="{2B32B37C-1F86-5FC7-6E6C-866E578C9CF0}"/>
              </a:ext>
            </a:extLst>
          </p:cNvPr>
          <p:cNvSpPr txBox="1"/>
          <p:nvPr/>
        </p:nvSpPr>
        <p:spPr>
          <a:xfrm>
            <a:off x="215853" y="5232790"/>
            <a:ext cx="10167400" cy="249684"/>
          </a:xfrm>
          <a:prstGeom prst="rect">
            <a:avLst/>
          </a:prstGeom>
          <a:noFill/>
        </p:spPr>
        <p:txBody>
          <a:bodyPr wrap="square">
            <a:spAutoFit/>
          </a:bodyPr>
          <a:lstStyle/>
          <a:p>
            <a:pPr marL="0" marR="0">
              <a:lnSpc>
                <a:spcPct val="107000"/>
              </a:lnSpc>
              <a:spcBef>
                <a:spcPts val="0"/>
              </a:spcBef>
              <a:spcAft>
                <a:spcPts val="800"/>
              </a:spcAft>
            </a:pPr>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Les renseignements sur ce projet pilote ont été obtenus en janvier 2018, lors d’entretiens téléphoniques avec des représentants de l’initiative, et ont été mis à jour en 2021.</a:t>
            </a:r>
            <a:endPar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5157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36984" y="368239"/>
            <a:ext cx="11257709" cy="752842"/>
          </a:xfrm>
        </p:spPr>
        <p:txBody>
          <a:bodyPr>
            <a:normAutofit/>
          </a:bodyPr>
          <a:lstStyle/>
          <a:p>
            <a:r>
              <a:rPr lang="fr-FR" sz="1600" dirty="0"/>
              <a:t>Essai sur le dépistage du cancer du poumon en Colombie-Britannique/Projet pancanadien d’extension du dépistage précoce du cancer du poumon/Essai international sur le dépistage du cancer du poumon</a:t>
            </a:r>
            <a:endParaRPr lang="en-US" sz="1600" dirty="0"/>
          </a:p>
        </p:txBody>
      </p:sp>
      <p:graphicFrame>
        <p:nvGraphicFramePr>
          <p:cNvPr id="3" name="Table 2">
            <a:extLst>
              <a:ext uri="{FF2B5EF4-FFF2-40B4-BE49-F238E27FC236}">
                <a16:creationId xmlns:a16="http://schemas.microsoft.com/office/drawing/2014/main" id="{60D9AC84-DC50-3625-EE5F-BA3AF9DECDDE}"/>
              </a:ext>
            </a:extLst>
          </p:cNvPr>
          <p:cNvGraphicFramePr>
            <a:graphicFrameLocks noGrp="1"/>
          </p:cNvGraphicFramePr>
          <p:nvPr>
            <p:extLst>
              <p:ext uri="{D42A27DB-BD31-4B8C-83A1-F6EECF244321}">
                <p14:modId xmlns:p14="http://schemas.microsoft.com/office/powerpoint/2010/main" val="1925192764"/>
              </p:ext>
            </p:extLst>
          </p:nvPr>
        </p:nvGraphicFramePr>
        <p:xfrm>
          <a:off x="497306" y="1121081"/>
          <a:ext cx="10766675" cy="4080292"/>
        </p:xfrm>
        <a:graphic>
          <a:graphicData uri="http://schemas.openxmlformats.org/drawingml/2006/table">
            <a:tbl>
              <a:tblPr firstRow="1" firstCol="1"/>
              <a:tblGrid>
                <a:gridCol w="1817179">
                  <a:extLst>
                    <a:ext uri="{9D8B030D-6E8A-4147-A177-3AD203B41FA5}">
                      <a16:colId xmlns:a16="http://schemas.microsoft.com/office/drawing/2014/main" val="1711819638"/>
                    </a:ext>
                  </a:extLst>
                </a:gridCol>
                <a:gridCol w="8949496">
                  <a:extLst>
                    <a:ext uri="{9D8B030D-6E8A-4147-A177-3AD203B41FA5}">
                      <a16:colId xmlns:a16="http://schemas.microsoft.com/office/drawing/2014/main" val="4271436911"/>
                    </a:ext>
                  </a:extLst>
                </a:gridCol>
              </a:tblGrid>
              <a:tr h="294115">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Titre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Essai sur le dépistage du cancer du poumon en Colombie-Britannique/Projet pancanadien d’extension du dépistage précoce du cancer du poumon/Essai international sur le dépistage du cancer du poumon*</a:t>
                      </a:r>
                      <a:endParaRPr lang="en-US" sz="14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957857391"/>
                  </a:ext>
                </a:extLst>
              </a:tr>
              <a:tr h="926215">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But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Comparaison du risque de contracter un cancer du poumon au cours des 6 prochaines années supérieur à 1,5 % du modèle PLCOm2012 avec les critères d’inclusion d’âge et de paquets-années de l’USPSTF2013</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Évaluation de la pollution atmosphérique et de la sensibilité génétique en tant que facteurs de risque de cancer du poumon en supplément des facteurs de risque du modèle PLCOm2012</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Évaluation prospective du protocole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PanCan</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prise en charge des nodules pulmonaires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Essai randomisé sur la comparaison de l’interprétation visuelle des TDM de dépistage à faible dose au diagnostic assisté par ordinateur</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234177948"/>
                  </a:ext>
                </a:extLst>
              </a:tr>
              <a:tr h="17269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Dates de début et de fin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Juillet 2016 à juillet 2021 (essai de 5 ans)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112795988"/>
                  </a:ext>
                </a:extLst>
              </a:tr>
              <a:tr h="353313">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Nombre de personnes recrutées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4 800 (prévu)</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(2 000 à Vancouver, 2 000 dans 5 centres en Australie, 800 à Hong Kong)</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8942701"/>
                  </a:ext>
                </a:extLst>
              </a:tr>
              <a:tr h="533925">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Lignes directrices USPSTF2013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Risque de contracter un cancer du poumon au cours des 6 prochaines années supérieur à 1,5 %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461200188"/>
                  </a:ext>
                </a:extLst>
              </a:tr>
              <a:tr h="463107">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des lignes directrices</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Âge : 55 à 80 ans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Fumeurs actuels ou anciens fumeurs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Antécédents de tabagisme de plus de 20 ans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556261125"/>
                  </a:ext>
                </a:extLst>
              </a:tr>
              <a:tr h="353313">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du modèle de prévision du risque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Âge, niveau d’éducation, origine ethnique, antécédents familiaux de cancer du poumon, IMC, présence d’une maladie pulmonaire obstructive chronique, durée du tabagisme, intensité du tabagisme, date d’arrêt du tabagisme et antécédents personnels de cancer</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490077803"/>
                  </a:ext>
                </a:extLst>
              </a:tr>
              <a:tr h="463107">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Résultats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2 138 dont 2 000 en C.-B.; fin en août 2019</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3,2 % de cancer du poumon jusqu’à présent</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Critères du PLCOm2012 15,8 % plus sensibles que les critères USPSTF2013, dans le cadre du dépistage ciblant un même nombre de personnes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426628900"/>
                  </a:ext>
                </a:extLst>
              </a:tr>
              <a:tr h="17269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Investigateur principal</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Dr Stephen Lam, Dr John Mayo, Dr Jean Yee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0106633"/>
                  </a:ext>
                </a:extLst>
              </a:tr>
              <a:tr h="323017">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Référence (si l’étude a été publiée)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Ann Am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Thorac</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Soc. 2020. 17(4):503-512. DOI: </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10.1513/AnnalsATS.201902-102OC</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009246580"/>
                  </a:ext>
                </a:extLst>
              </a:tr>
            </a:tbl>
          </a:graphicData>
        </a:graphic>
      </p:graphicFrame>
      <p:sp>
        <p:nvSpPr>
          <p:cNvPr id="9" name="TextBox 8">
            <a:extLst>
              <a:ext uri="{FF2B5EF4-FFF2-40B4-BE49-F238E27FC236}">
                <a16:creationId xmlns:a16="http://schemas.microsoft.com/office/drawing/2014/main" id="{4B82BA7A-E7F8-B8F0-F246-29BDC8A26373}"/>
              </a:ext>
            </a:extLst>
          </p:cNvPr>
          <p:cNvSpPr txBox="1"/>
          <p:nvPr/>
        </p:nvSpPr>
        <p:spPr>
          <a:xfrm>
            <a:off x="436984" y="5201373"/>
            <a:ext cx="10030490" cy="249684"/>
          </a:xfrm>
          <a:prstGeom prst="rect">
            <a:avLst/>
          </a:prstGeom>
          <a:noFill/>
        </p:spPr>
        <p:txBody>
          <a:bodyPr wrap="square">
            <a:spAutoFit/>
          </a:bodyPr>
          <a:lstStyle/>
          <a:p>
            <a:pPr marL="0" marR="0">
              <a:lnSpc>
                <a:spcPct val="107000"/>
              </a:lnSpc>
              <a:spcBef>
                <a:spcPts val="0"/>
              </a:spcBef>
              <a:spcAft>
                <a:spcPts val="800"/>
              </a:spcAft>
            </a:pPr>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Les renseignements sur cette étude ont été obtenus en janvier 2018, lors d’entretiens téléphoniques avec des représentants de l’initiative, et ont été mis à jour en 2021.</a:t>
            </a:r>
            <a:endPar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735605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310743" y="437005"/>
            <a:ext cx="10380786" cy="752842"/>
          </a:xfrm>
        </p:spPr>
        <p:txBody>
          <a:bodyPr>
            <a:normAutofit/>
          </a:bodyPr>
          <a:lstStyle/>
          <a:p>
            <a:r>
              <a:rPr lang="fr-FR" sz="1600" dirty="0"/>
              <a:t>Étude de recherche sur le dépistage du cancer du poumon en Alberta </a:t>
            </a:r>
            <a:endParaRPr lang="en-US" sz="1600" dirty="0"/>
          </a:p>
        </p:txBody>
      </p:sp>
      <p:graphicFrame>
        <p:nvGraphicFramePr>
          <p:cNvPr id="3" name="Table 2">
            <a:extLst>
              <a:ext uri="{FF2B5EF4-FFF2-40B4-BE49-F238E27FC236}">
                <a16:creationId xmlns:a16="http://schemas.microsoft.com/office/drawing/2014/main" id="{2267083A-937D-6477-2B89-8FD2C2C433BA}"/>
              </a:ext>
            </a:extLst>
          </p:cNvPr>
          <p:cNvGraphicFramePr>
            <a:graphicFrameLocks noGrp="1"/>
          </p:cNvGraphicFramePr>
          <p:nvPr>
            <p:extLst>
              <p:ext uri="{D42A27DB-BD31-4B8C-83A1-F6EECF244321}">
                <p14:modId xmlns:p14="http://schemas.microsoft.com/office/powerpoint/2010/main" val="40168676"/>
              </p:ext>
            </p:extLst>
          </p:nvPr>
        </p:nvGraphicFramePr>
        <p:xfrm>
          <a:off x="398630" y="1189846"/>
          <a:ext cx="11015328" cy="3772206"/>
        </p:xfrm>
        <a:graphic>
          <a:graphicData uri="http://schemas.openxmlformats.org/drawingml/2006/table">
            <a:tbl>
              <a:tblPr firstRow="1" firstCol="1"/>
              <a:tblGrid>
                <a:gridCol w="1859146">
                  <a:extLst>
                    <a:ext uri="{9D8B030D-6E8A-4147-A177-3AD203B41FA5}">
                      <a16:colId xmlns:a16="http://schemas.microsoft.com/office/drawing/2014/main" val="449721256"/>
                    </a:ext>
                  </a:extLst>
                </a:gridCol>
                <a:gridCol w="9156182">
                  <a:extLst>
                    <a:ext uri="{9D8B030D-6E8A-4147-A177-3AD203B41FA5}">
                      <a16:colId xmlns:a16="http://schemas.microsoft.com/office/drawing/2014/main" val="2198565059"/>
                    </a:ext>
                  </a:extLst>
                </a:gridCol>
              </a:tblGrid>
              <a:tr h="198473">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Titre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de recherche sur le dépistage du cancer du poumon en Alberta*</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1916903716"/>
                  </a:ext>
                </a:extLst>
              </a:tr>
              <a:tr h="13313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But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Acquisition d’une expertise en matière de dépistage et élaboration de ressources et de processus en vue d’une généralisation à un programme plus important</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621084463"/>
                  </a:ext>
                </a:extLst>
              </a:tr>
              <a:tr h="13313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Dates de début et de fin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Avril 2015 (date de début) – recrutement terminé en 2017</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10125318"/>
                  </a:ext>
                </a:extLst>
              </a:tr>
              <a:tr h="133136">
                <a:tc>
                  <a:txBody>
                    <a:bodyPr/>
                    <a:lstStyle/>
                    <a:p>
                      <a:pPr marL="0" marR="0" algn="l" defTabSz="914400" rtl="0" eaLnBrk="1" latinLnBrk="0" hangingPunct="1">
                        <a:lnSpc>
                          <a:spcPct val="107000"/>
                        </a:lnSpc>
                        <a:spcBef>
                          <a:spcPts val="720"/>
                        </a:spcBef>
                        <a:spcAft>
                          <a:spcPts val="720"/>
                        </a:spcAft>
                      </a:pPr>
                      <a:r>
                        <a:rPr lang="fr-CA" sz="1000" b="1" kern="1200">
                          <a:solidFill>
                            <a:srgbClr val="FFFFFF"/>
                          </a:solidFill>
                          <a:effectLst/>
                          <a:latin typeface="+mn-lt"/>
                          <a:ea typeface="Calibri" panose="020F0502020204030204" pitchFamily="34" charset="0"/>
                          <a:cs typeface="Calibri" panose="020F0502020204030204" pitchFamily="34" charset="0"/>
                        </a:rPr>
                        <a:t>Nombre de personnes recrutées   </a:t>
                      </a:r>
                      <a:endParaRPr lang="en-US" sz="1000" b="1" kern="120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800</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134274718"/>
                  </a:ext>
                </a:extLst>
              </a:tr>
              <a:tr h="41177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Critères du NLST</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Risque de contracter un cancer du poumon au cours des 6 prochaines années supérieur à 1,5 %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578619727"/>
                  </a:ext>
                </a:extLst>
              </a:tr>
              <a:tr h="483823">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des lignes directrices</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Âge : 55 à 75 ans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 moins 30 paquets-années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Abandon du tabagisme il y a au plus 15 ans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035503548"/>
                  </a:ext>
                </a:extLst>
              </a:tr>
              <a:tr h="27245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du modèle de prévision du risque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Âge, niveau d’éducation, origine ethnique, antécédents familiaux de cancer du poumon, IMC, présence d’une maladie pulmonaire obstructive chronique, durée du tabagisme, intensité du tabagisme, date d’arrêt du tabagisme et antécédents personnels de cancer</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910861035"/>
                  </a:ext>
                </a:extLst>
              </a:tr>
              <a:tr h="13313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Résultats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Suivi toujours en cours; résultats en attente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30715394"/>
                  </a:ext>
                </a:extLst>
              </a:tr>
              <a:tr h="13313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Investigateur principal</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Dr Alain Tremblay</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143424917"/>
                  </a:ext>
                </a:extLst>
              </a:tr>
              <a:tr h="136606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Référence (si l’étude a été publiée)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Taghizadeh</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al. Tobacco use and motivation to stop smoking among long-term smokers who are ineligible for lung cancer screening. Lung Cancer 2017</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Tremblay et al. A Randomized Controlled Study of Integrated Smoking Cessation in a Lung Cancer Screening Program. J Thor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Onc</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2019. https://www.jto.org/article/S1556-0864(19)30359-4/fulltext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Tremblay et al. Application of Lung-Screening Reporting and Data System Versus Pan-Canadian Early Detection of Lung Cancer Nodule Risk Calculation in the Alberta Lung Cancer Screening Study. JACR 2019</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Tremblay et al. Two-Year Follow-Up of a Randomized Controlled Study of Integrated Smoking Cessation in a Lung Cancer Screening Program. JTOCRR 2020.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Tammemagi et al. Comparison of USPSTF 2013 versus PLCOm2012 lung cancer screening eligibility criteria (International Lung Screening Trial). In PRESS 2021</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Tremblay et al. Development and application of an electronic synoptic report for reporting of low-dose computed tomography lung cancer screening examination. Under review 2021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48191498"/>
                  </a:ext>
                </a:extLst>
              </a:tr>
            </a:tbl>
          </a:graphicData>
        </a:graphic>
      </p:graphicFrame>
      <p:sp>
        <p:nvSpPr>
          <p:cNvPr id="11" name="TextBox 10">
            <a:extLst>
              <a:ext uri="{FF2B5EF4-FFF2-40B4-BE49-F238E27FC236}">
                <a16:creationId xmlns:a16="http://schemas.microsoft.com/office/drawing/2014/main" id="{D99EE32F-DBC2-D1D6-9058-A63DABB45319}"/>
              </a:ext>
            </a:extLst>
          </p:cNvPr>
          <p:cNvSpPr txBox="1"/>
          <p:nvPr/>
        </p:nvSpPr>
        <p:spPr>
          <a:xfrm>
            <a:off x="398630" y="4994992"/>
            <a:ext cx="9011093" cy="249684"/>
          </a:xfrm>
          <a:prstGeom prst="rect">
            <a:avLst/>
          </a:prstGeom>
          <a:noFill/>
        </p:spPr>
        <p:txBody>
          <a:bodyPr wrap="square">
            <a:spAutoFit/>
          </a:bodyPr>
          <a:lstStyle/>
          <a:p>
            <a:pPr marL="0" marR="0">
              <a:lnSpc>
                <a:spcPct val="107000"/>
              </a:lnSpc>
              <a:spcBef>
                <a:spcPts val="0"/>
              </a:spcBef>
              <a:spcAft>
                <a:spcPts val="800"/>
              </a:spcAft>
            </a:pPr>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Les renseignements sur cette étude ont été obtenus en janvier 2018, lors d’entretiens téléphoniques avec des représentants de l’initiative, et ont été mis à jour en 2021.</a:t>
            </a:r>
            <a:endParaRPr lang="en-US" sz="12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453080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322481" y="267700"/>
            <a:ext cx="10380786" cy="752842"/>
          </a:xfrm>
        </p:spPr>
        <p:txBody>
          <a:bodyPr>
            <a:normAutofit/>
          </a:bodyPr>
          <a:lstStyle/>
          <a:p>
            <a:r>
              <a:rPr lang="fr-FR" sz="1600" dirty="0"/>
              <a:t>Étude pancanadienne sur la détection précoce du cancer du poumon</a:t>
            </a:r>
            <a:br>
              <a:rPr lang="fr-FR" sz="1600" dirty="0"/>
            </a:br>
            <a:endParaRPr lang="fr-FR" sz="1600" dirty="0"/>
          </a:p>
        </p:txBody>
      </p:sp>
      <p:sp>
        <p:nvSpPr>
          <p:cNvPr id="12" name="TextBox 11">
            <a:extLst>
              <a:ext uri="{FF2B5EF4-FFF2-40B4-BE49-F238E27FC236}">
                <a16:creationId xmlns:a16="http://schemas.microsoft.com/office/drawing/2014/main" id="{E2664A72-D48A-6F88-B084-9CCF9C07DCDC}"/>
              </a:ext>
            </a:extLst>
          </p:cNvPr>
          <p:cNvSpPr txBox="1"/>
          <p:nvPr/>
        </p:nvSpPr>
        <p:spPr>
          <a:xfrm>
            <a:off x="402882" y="5194104"/>
            <a:ext cx="10219983" cy="249684"/>
          </a:xfrm>
          <a:prstGeom prst="rect">
            <a:avLst/>
          </a:prstGeom>
          <a:noFill/>
        </p:spPr>
        <p:txBody>
          <a:bodyPr wrap="square">
            <a:spAutoFit/>
          </a:bodyPr>
          <a:lstStyle/>
          <a:p>
            <a:pPr marL="0" marR="0">
              <a:lnSpc>
                <a:spcPct val="107000"/>
              </a:lnSpc>
              <a:spcBef>
                <a:spcPts val="300"/>
              </a:spcBef>
              <a:spcAft>
                <a:spcPts val="800"/>
              </a:spcAft>
            </a:pPr>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Les renseignements sur cette étude ont été obtenus en janvier 2018, lors d’entretiens téléphoniques avec des représentants de l’initiative, et ont été mis à jour en 2021.</a:t>
            </a:r>
            <a:endPar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3" name="Table 2">
            <a:extLst>
              <a:ext uri="{FF2B5EF4-FFF2-40B4-BE49-F238E27FC236}">
                <a16:creationId xmlns:a16="http://schemas.microsoft.com/office/drawing/2014/main" id="{5239840E-8DC3-DEF4-3408-CAA712207604}"/>
              </a:ext>
            </a:extLst>
          </p:cNvPr>
          <p:cNvGraphicFramePr>
            <a:graphicFrameLocks noGrp="1"/>
          </p:cNvGraphicFramePr>
          <p:nvPr>
            <p:extLst>
              <p:ext uri="{D42A27DB-BD31-4B8C-83A1-F6EECF244321}">
                <p14:modId xmlns:p14="http://schemas.microsoft.com/office/powerpoint/2010/main" val="507511161"/>
              </p:ext>
            </p:extLst>
          </p:nvPr>
        </p:nvGraphicFramePr>
        <p:xfrm>
          <a:off x="437318" y="934277"/>
          <a:ext cx="10880387" cy="4194625"/>
        </p:xfrm>
        <a:graphic>
          <a:graphicData uri="http://schemas.openxmlformats.org/drawingml/2006/table">
            <a:tbl>
              <a:tblPr firstRow="1" firstCol="1"/>
              <a:tblGrid>
                <a:gridCol w="1836371">
                  <a:extLst>
                    <a:ext uri="{9D8B030D-6E8A-4147-A177-3AD203B41FA5}">
                      <a16:colId xmlns:a16="http://schemas.microsoft.com/office/drawing/2014/main" val="2043323437"/>
                    </a:ext>
                  </a:extLst>
                </a:gridCol>
                <a:gridCol w="9044016">
                  <a:extLst>
                    <a:ext uri="{9D8B030D-6E8A-4147-A177-3AD203B41FA5}">
                      <a16:colId xmlns:a16="http://schemas.microsoft.com/office/drawing/2014/main" val="2607015202"/>
                    </a:ext>
                  </a:extLst>
                </a:gridCol>
              </a:tblGrid>
              <a:tr h="136028">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Titre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pancanadienne sur la détection précoce du cancer du poumon*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3545607704"/>
                  </a:ext>
                </a:extLst>
              </a:tr>
              <a:tr h="62920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But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Évaluation prospective de l’efficacité du modèle de prédiction des risques sur le Web pour le recrutement dans le cadre d’une étude de dépistage par TDM. Le modèle de prédiction des risques utilisé était un prototype du modèle PLCOm2012</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Incidence économique du dépistage fondé sur les risques du cancer du poumon</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Détermination du rôle de la bronchoscopie par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autofluorescence</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pour détecter le cancer du poumon dans les voies respiratoires centrales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Détermination de l’intérêt supplémentaire de la spirométrie et des biomarqueurs sanguins pour l’évaluation des risques de cancer du poumon</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73523354"/>
                  </a:ext>
                </a:extLst>
              </a:tr>
              <a:tr h="112493">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Dates de début et de fin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Septembre 2008 à septembre 2016, le suivi se poursuivant dans certains centres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25806567"/>
                  </a:ext>
                </a:extLst>
              </a:tr>
              <a:tr h="112493">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Nombre de personnes recrutées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2 537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72665941"/>
                  </a:ext>
                </a:extLst>
              </a:tr>
              <a:tr h="15033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Risque de contracter un cancer du poumon au cours des 6 prochaines années supérieur ou égal à 2 %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209344004"/>
                  </a:ext>
                </a:extLst>
              </a:tr>
              <a:tr h="393038">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des lignes directrices</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Âge : 55 à 75 ans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Fumeurs actuels ou anciens fumeurs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Antécédents de tabagisme de plus de 20 ans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36455504"/>
                  </a:ext>
                </a:extLst>
              </a:tr>
              <a:tr h="230212">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du modèle de prévision du risque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Âge, durée du tabagisme, paquets-années, antécédents familiaux de cancer du poumon, niveau d’éducation, IMC, radiographie pulmonaire au cours des 3 dernières années, antécédents de maladie pulmonaire obstructive chronique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27324974"/>
                  </a:ext>
                </a:extLst>
              </a:tr>
              <a:tr h="656713">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Résultats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L’outil Web d’évaluation des risques est facile à mettre en œuvre, en anglais ou en français.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L’outil de prédiction des risques s’avère très efficace pour repérer les personnes présentant un risque élevé, en vue d’un dépistage par TDM à faible dose.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dépistage par TDM à faible dose présente un bon rapport coût-efficacité : 20 724 $ (en dollars canadiens de 2015) par année de vie ajustée en fonction de la qualité gagnée.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bronchoscopie par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autofluorescence</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ne constitue pas un complément utile à la TDM à faible dose.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spirométrie et la protéine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surfactante</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 peuvent améliorer la précision du modèle de prédiction des risques.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3693044"/>
                  </a:ext>
                </a:extLst>
              </a:tr>
              <a:tr h="112493">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Investigateur principal</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783590" algn="l"/>
                        </a:tabLst>
                      </a:pP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Dr Stephen Lam et Dr Ming-Sound Tsao</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07011191"/>
                  </a:ext>
                </a:extLst>
              </a:tr>
              <a:tr h="799915">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Référence (si l’étude a été publiée)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 Clin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Oncol</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2009.27(17):2787-97. DOI: 1</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0.1200/JCO.2008.19.4233</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Cancer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Prev</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Res</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2011; 4:552-61. DOI: </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10.1158/1940-6207.CAPR-10-0183</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Engl</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 Med. 2013; 369:910-919. DOI: </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10.1056/NEJMoa1214726</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Thorac</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Oncol. 2017: 12:1210-1222. </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https://doi.org/10.1016/j.jtho.2017.04.021</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Lancet Digital Health. 2019; 1:e353-62. </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https://doi.org/10.1016/S2589-7500(19)30159-1</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96720225"/>
                  </a:ext>
                </a:extLst>
              </a:tr>
            </a:tbl>
          </a:graphicData>
        </a:graphic>
      </p:graphicFrame>
    </p:spTree>
    <p:extLst>
      <p:ext uri="{BB962C8B-B14F-4D97-AF65-F5344CB8AC3E}">
        <p14:creationId xmlns:p14="http://schemas.microsoft.com/office/powerpoint/2010/main" val="3986850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fr-FR" sz="1600" dirty="0"/>
              <a:t>Étude pilote du Centre universitaire de santé McGill (Québec)</a:t>
            </a:r>
            <a:endParaRPr lang="en-US" sz="1600" dirty="0"/>
          </a:p>
        </p:txBody>
      </p:sp>
      <p:sp>
        <p:nvSpPr>
          <p:cNvPr id="3" name="TextBox 2">
            <a:extLst>
              <a:ext uri="{FF2B5EF4-FFF2-40B4-BE49-F238E27FC236}">
                <a16:creationId xmlns:a16="http://schemas.microsoft.com/office/drawing/2014/main" id="{D668042C-0DB0-BBEB-C384-29D7DC3AB699}"/>
              </a:ext>
            </a:extLst>
          </p:cNvPr>
          <p:cNvSpPr txBox="1"/>
          <p:nvPr/>
        </p:nvSpPr>
        <p:spPr>
          <a:xfrm>
            <a:off x="378825" y="3833581"/>
            <a:ext cx="10219983" cy="249684"/>
          </a:xfrm>
          <a:prstGeom prst="rect">
            <a:avLst/>
          </a:prstGeom>
          <a:noFill/>
        </p:spPr>
        <p:txBody>
          <a:bodyPr wrap="square">
            <a:spAutoFit/>
          </a:bodyPr>
          <a:lstStyle/>
          <a:p>
            <a:pPr marL="0" marR="0">
              <a:lnSpc>
                <a:spcPct val="107000"/>
              </a:lnSpc>
              <a:spcBef>
                <a:spcPts val="300"/>
              </a:spcBef>
              <a:spcAft>
                <a:spcPts val="800"/>
              </a:spcAft>
            </a:pPr>
            <a:r>
              <a:rPr lang="fr-FR" sz="1000" b="0" i="0" dirty="0">
                <a:solidFill>
                  <a:schemeClr val="accent4"/>
                </a:solidFill>
                <a:effectLst/>
              </a:rPr>
              <a:t>* Ce projet est indépendant du projet pilote en cours d’évaluation pour une mise en œuvre par le ministère de la Santé et des Services sociaux.</a:t>
            </a:r>
            <a:endParaRPr lang="en-US" sz="1000" dirty="0">
              <a:solidFill>
                <a:schemeClr val="accent4"/>
              </a:solidFill>
              <a:effectLst/>
              <a:ea typeface="Yu Mincho" panose="02020400000000000000" pitchFamily="18" charset="-128"/>
              <a:cs typeface="Arial" panose="020B0604020202020204" pitchFamily="34" charset="0"/>
            </a:endParaRPr>
          </a:p>
        </p:txBody>
      </p:sp>
      <p:graphicFrame>
        <p:nvGraphicFramePr>
          <p:cNvPr id="6" name="Table 5">
            <a:extLst>
              <a:ext uri="{FF2B5EF4-FFF2-40B4-BE49-F238E27FC236}">
                <a16:creationId xmlns:a16="http://schemas.microsoft.com/office/drawing/2014/main" id="{91E06BEF-089C-D5C8-9F85-C380D29E0938}"/>
              </a:ext>
            </a:extLst>
          </p:cNvPr>
          <p:cNvGraphicFramePr>
            <a:graphicFrameLocks noGrp="1"/>
          </p:cNvGraphicFramePr>
          <p:nvPr>
            <p:extLst>
              <p:ext uri="{D42A27DB-BD31-4B8C-83A1-F6EECF244321}">
                <p14:modId xmlns:p14="http://schemas.microsoft.com/office/powerpoint/2010/main" val="2853385480"/>
              </p:ext>
            </p:extLst>
          </p:nvPr>
        </p:nvGraphicFramePr>
        <p:xfrm>
          <a:off x="374566" y="1103138"/>
          <a:ext cx="11007308" cy="2730443"/>
        </p:xfrm>
        <a:graphic>
          <a:graphicData uri="http://schemas.openxmlformats.org/drawingml/2006/table">
            <a:tbl>
              <a:tblPr firstRow="1" firstCol="1"/>
              <a:tblGrid>
                <a:gridCol w="1857792">
                  <a:extLst>
                    <a:ext uri="{9D8B030D-6E8A-4147-A177-3AD203B41FA5}">
                      <a16:colId xmlns:a16="http://schemas.microsoft.com/office/drawing/2014/main" val="960445511"/>
                    </a:ext>
                  </a:extLst>
                </a:gridCol>
                <a:gridCol w="9149516">
                  <a:extLst>
                    <a:ext uri="{9D8B030D-6E8A-4147-A177-3AD203B41FA5}">
                      <a16:colId xmlns:a16="http://schemas.microsoft.com/office/drawing/2014/main" val="1088326363"/>
                    </a:ext>
                  </a:extLst>
                </a:gridCol>
              </a:tblGrid>
              <a:tr h="25496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Titre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pilote du Centre universitaire de santé McGill (Québec)*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3943731440"/>
                  </a:ext>
                </a:extLst>
              </a:tr>
              <a:tr h="18403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But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Détection précoce du cancer du poumon chez les personnes présentant un risque élevé au Québec</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721175576"/>
                  </a:ext>
                </a:extLst>
              </a:tr>
              <a:tr h="18403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Dates de début et de fin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Septembre 2018 à septembre 2020 (projet pilote de 2 ans)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80826741"/>
                  </a:ext>
                </a:extLst>
              </a:tr>
              <a:tr h="18403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Nombre de personnes recrutées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300</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524497875"/>
                  </a:ext>
                </a:extLst>
              </a:tr>
              <a:tr h="18403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Lignes directrices de l’INESSS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639556098"/>
                  </a:ext>
                </a:extLst>
              </a:tr>
              <a:tr h="406020">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des lignes directrices</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Âge : 55 à 74 ans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Fumeurs actuels ou anciens fumeurs avec une cote de risque PLCO d’au moins 2 %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41484440"/>
                  </a:ext>
                </a:extLst>
              </a:tr>
              <a:tr h="18403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du modèle de prévision du risque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Âge, niveau d’éducation, origine ethnique, antécédents familiaux de cancer du poumon, IMC, présence d’une maladie pulmonaire obstructive chronique, durée du tabagisme, intensité du tabagisme, date d’arrêt du tabagisme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510286777"/>
                  </a:ext>
                </a:extLst>
              </a:tr>
              <a:tr h="18403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Résultats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54170791"/>
                  </a:ext>
                </a:extLst>
              </a:tr>
              <a:tr h="18403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Investigateur principal</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20028971"/>
                  </a:ext>
                </a:extLst>
              </a:tr>
              <a:tr h="376622">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Référence (si l’étude a été publiée)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O.</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456246241"/>
                  </a:ext>
                </a:extLst>
              </a:tr>
            </a:tbl>
          </a:graphicData>
        </a:graphic>
      </p:graphicFrame>
    </p:spTree>
    <p:extLst>
      <p:ext uri="{BB962C8B-B14F-4D97-AF65-F5344CB8AC3E}">
        <p14:creationId xmlns:p14="http://schemas.microsoft.com/office/powerpoint/2010/main" val="670701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fr-FR" sz="1600" dirty="0"/>
              <a:t>Projet de démonstration du dépistage organisé du cancer du poumon au Québec</a:t>
            </a:r>
          </a:p>
        </p:txBody>
      </p:sp>
      <p:sp>
        <p:nvSpPr>
          <p:cNvPr id="2" name="TextBox 1">
            <a:extLst>
              <a:ext uri="{FF2B5EF4-FFF2-40B4-BE49-F238E27FC236}">
                <a16:creationId xmlns:a16="http://schemas.microsoft.com/office/drawing/2014/main" id="{13F3805D-CE72-44B4-360C-8B4FFB7BCE0B}"/>
              </a:ext>
            </a:extLst>
          </p:cNvPr>
          <p:cNvSpPr txBox="1"/>
          <p:nvPr/>
        </p:nvSpPr>
        <p:spPr>
          <a:xfrm>
            <a:off x="378825" y="3823578"/>
            <a:ext cx="10219983" cy="249684"/>
          </a:xfrm>
          <a:prstGeom prst="rect">
            <a:avLst/>
          </a:prstGeom>
          <a:noFill/>
        </p:spPr>
        <p:txBody>
          <a:bodyPr wrap="square">
            <a:spAutoFit/>
          </a:bodyPr>
          <a:lstStyle/>
          <a:p>
            <a:pPr marL="0" marR="0">
              <a:lnSpc>
                <a:spcPct val="107000"/>
              </a:lnSpc>
              <a:spcBef>
                <a:spcPts val="300"/>
              </a:spcBef>
              <a:spcAft>
                <a:spcPts val="800"/>
              </a:spcAft>
            </a:pPr>
            <a:r>
              <a:rPr lang="fr-FR" sz="1000" b="0" i="0" dirty="0">
                <a:solidFill>
                  <a:schemeClr val="accent4"/>
                </a:solidFill>
                <a:effectLst/>
              </a:rPr>
              <a:t>* Demande du MSSS à l’IUCPQ-UL pour être le chef de file du projet pour tout le Réseau de cancérologie pulmonaire du Québec</a:t>
            </a:r>
            <a:endParaRPr lang="en-US" sz="1000" dirty="0">
              <a:solidFill>
                <a:schemeClr val="accent4"/>
              </a:solidFill>
              <a:effectLst/>
              <a:ea typeface="Yu Mincho" panose="02020400000000000000" pitchFamily="18" charset="-128"/>
              <a:cs typeface="Arial" panose="020B0604020202020204" pitchFamily="34" charset="0"/>
            </a:endParaRPr>
          </a:p>
        </p:txBody>
      </p:sp>
      <p:graphicFrame>
        <p:nvGraphicFramePr>
          <p:cNvPr id="5" name="Table 4">
            <a:extLst>
              <a:ext uri="{FF2B5EF4-FFF2-40B4-BE49-F238E27FC236}">
                <a16:creationId xmlns:a16="http://schemas.microsoft.com/office/drawing/2014/main" id="{E20EE70F-3830-71C2-AF64-87345B0A53F9}"/>
              </a:ext>
            </a:extLst>
          </p:cNvPr>
          <p:cNvGraphicFramePr>
            <a:graphicFrameLocks noGrp="1"/>
          </p:cNvGraphicFramePr>
          <p:nvPr>
            <p:extLst>
              <p:ext uri="{D42A27DB-BD31-4B8C-83A1-F6EECF244321}">
                <p14:modId xmlns:p14="http://schemas.microsoft.com/office/powerpoint/2010/main" val="539931936"/>
              </p:ext>
            </p:extLst>
          </p:nvPr>
        </p:nvGraphicFramePr>
        <p:xfrm>
          <a:off x="366545" y="1103137"/>
          <a:ext cx="11055434" cy="2927677"/>
        </p:xfrm>
        <a:graphic>
          <a:graphicData uri="http://schemas.openxmlformats.org/drawingml/2006/table">
            <a:tbl>
              <a:tblPr firstRow="1" firstCol="1"/>
              <a:tblGrid>
                <a:gridCol w="1865915">
                  <a:extLst>
                    <a:ext uri="{9D8B030D-6E8A-4147-A177-3AD203B41FA5}">
                      <a16:colId xmlns:a16="http://schemas.microsoft.com/office/drawing/2014/main" val="4177205142"/>
                    </a:ext>
                  </a:extLst>
                </a:gridCol>
                <a:gridCol w="9189519">
                  <a:extLst>
                    <a:ext uri="{9D8B030D-6E8A-4147-A177-3AD203B41FA5}">
                      <a16:colId xmlns:a16="http://schemas.microsoft.com/office/drawing/2014/main" val="1861250560"/>
                    </a:ext>
                  </a:extLst>
                </a:gridCol>
              </a:tblGrid>
              <a:tr h="20155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Titre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Projet de démonstration du dépistage organisé du cancer du poumon au Québec*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1790423008"/>
                  </a:ext>
                </a:extLst>
              </a:tr>
              <a:tr h="20155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But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Détection précoce du cancer du poumon chez les personnes présentant un risque élevé au Québec</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37136635"/>
                  </a:ext>
                </a:extLst>
              </a:tr>
              <a:tr h="20155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Dates de début et de fin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1er juin 2021 à juin 2024, le document relatif à l’évaluation du projet étant notamment rempli</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90965982"/>
                  </a:ext>
                </a:extLst>
              </a:tr>
              <a:tr h="20155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Nombre de personnes recrutées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3 000</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771776932"/>
                  </a:ext>
                </a:extLst>
              </a:tr>
              <a:tr h="412464">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 l’étude ou du projet pilote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Lignes directrices de l’INESSS</a:t>
                      </a:r>
                      <a:b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Personnes, âgées de 55 à 74 ans, fumant actuellement ou ayant fumé, ayant arrêté depuis moins de 15 ans, mais ayant fumé pendant plus de 20 ans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363194304"/>
                  </a:ext>
                </a:extLst>
              </a:tr>
              <a:tr h="20155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d’inclusion des lignes directrices</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Personnes, âgées de 55 à 74 ans, fumant actuellement ou ayant fumé, ayant arrêté depuis moins de 15 ans, mais ayant fumé pendant plus de 20 ans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635178512"/>
                  </a:ext>
                </a:extLst>
              </a:tr>
              <a:tr h="412464">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Critères du modèle de prévision du risque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Âge, niveau d’éducation, origine ethnique, antécédents familiaux de cancer du poumon, IMC, présence d’une maladie pulmonaire obstructive chronique, durée du tabagisme, intensité du tabagisme, date d’arrêt du tabagisme</a:t>
                      </a:r>
                      <a:b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 fumant actuellement ou ayant fumé, avec une cote de risque PLCO d’au moins 2 %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960633074"/>
                  </a:ext>
                </a:extLst>
              </a:tr>
              <a:tr h="20155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Résultats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cours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885363236"/>
                  </a:ext>
                </a:extLst>
              </a:tr>
              <a:tr h="20155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Investigateur principal</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Ministère de la Santé et des Services sociaux, sous la direction d’un duo médecin-chef de file de l’IUCPQ</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87958918"/>
                  </a:ext>
                </a:extLst>
              </a:tr>
              <a:tr h="412464">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Référence (si l’étude a été publiée)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O.</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13942623"/>
                  </a:ext>
                </a:extLst>
              </a:tr>
            </a:tbl>
          </a:graphicData>
        </a:graphic>
      </p:graphicFrame>
    </p:spTree>
    <p:extLst>
      <p:ext uri="{BB962C8B-B14F-4D97-AF65-F5344CB8AC3E}">
        <p14:creationId xmlns:p14="http://schemas.microsoft.com/office/powerpoint/2010/main" val="4067783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fr-FR" sz="1600" dirty="0"/>
              <a:t>Stratégies d’orientation pour les projets pilotes et les études en matière de dépistage du cancer du poumon au Canada</a:t>
            </a:r>
            <a:endParaRPr lang="en-US" sz="1600" dirty="0"/>
          </a:p>
        </p:txBody>
      </p:sp>
      <p:sp>
        <p:nvSpPr>
          <p:cNvPr id="2" name="TextBox 1">
            <a:extLst>
              <a:ext uri="{FF2B5EF4-FFF2-40B4-BE49-F238E27FC236}">
                <a16:creationId xmlns:a16="http://schemas.microsoft.com/office/drawing/2014/main" id="{13F3805D-CE72-44B4-360C-8B4FFB7BCE0B}"/>
              </a:ext>
            </a:extLst>
          </p:cNvPr>
          <p:cNvSpPr txBox="1"/>
          <p:nvPr/>
        </p:nvSpPr>
        <p:spPr>
          <a:xfrm>
            <a:off x="378825" y="4293656"/>
            <a:ext cx="10219983" cy="414344"/>
          </a:xfrm>
          <a:prstGeom prst="rect">
            <a:avLst/>
          </a:prstGeom>
          <a:noFill/>
        </p:spPr>
        <p:txBody>
          <a:bodyPr wrap="square">
            <a:spAutoFit/>
          </a:bodyPr>
          <a:lstStyle/>
          <a:p>
            <a:pPr marL="0" marR="0">
              <a:lnSpc>
                <a:spcPct val="107000"/>
              </a:lnSpc>
              <a:spcBef>
                <a:spcPts val="300"/>
              </a:spcBef>
              <a:spcAft>
                <a:spcPts val="800"/>
              </a:spcAft>
            </a:pPr>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Ce projet est indépendant du projet pilote en cours d’évaluation pour une mise en œuvre par le ministère de la Santé et des Services sociaux.</a:t>
            </a:r>
            <a:b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br>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Demande du MSSS à l’IUCPQ-UL pour être le chef de file du projet pour tout le Réseau de cancérologie pulmonaire du Québec  </a:t>
            </a:r>
          </a:p>
        </p:txBody>
      </p:sp>
      <p:graphicFrame>
        <p:nvGraphicFramePr>
          <p:cNvPr id="4" name="Table 3">
            <a:extLst>
              <a:ext uri="{FF2B5EF4-FFF2-40B4-BE49-F238E27FC236}">
                <a16:creationId xmlns:a16="http://schemas.microsoft.com/office/drawing/2014/main" id="{0D2CBFD8-DB87-4093-0A5E-C44F7B049185}"/>
              </a:ext>
            </a:extLst>
          </p:cNvPr>
          <p:cNvGraphicFramePr>
            <a:graphicFrameLocks noGrp="1"/>
          </p:cNvGraphicFramePr>
          <p:nvPr>
            <p:extLst>
              <p:ext uri="{D42A27DB-BD31-4B8C-83A1-F6EECF244321}">
                <p14:modId xmlns:p14="http://schemas.microsoft.com/office/powerpoint/2010/main" val="2875842052"/>
              </p:ext>
            </p:extLst>
          </p:nvPr>
        </p:nvGraphicFramePr>
        <p:xfrm>
          <a:off x="387349" y="1103138"/>
          <a:ext cx="10793996" cy="3116529"/>
        </p:xfrm>
        <a:graphic>
          <a:graphicData uri="http://schemas.openxmlformats.org/drawingml/2006/table">
            <a:tbl>
              <a:tblPr firstRow="1" firstCol="1" bandRow="1"/>
              <a:tblGrid>
                <a:gridCol w="3196319">
                  <a:extLst>
                    <a:ext uri="{9D8B030D-6E8A-4147-A177-3AD203B41FA5}">
                      <a16:colId xmlns:a16="http://schemas.microsoft.com/office/drawing/2014/main" val="2548545565"/>
                    </a:ext>
                  </a:extLst>
                </a:gridCol>
                <a:gridCol w="3271387">
                  <a:extLst>
                    <a:ext uri="{9D8B030D-6E8A-4147-A177-3AD203B41FA5}">
                      <a16:colId xmlns:a16="http://schemas.microsoft.com/office/drawing/2014/main" val="3673221109"/>
                    </a:ext>
                  </a:extLst>
                </a:gridCol>
                <a:gridCol w="2204630">
                  <a:extLst>
                    <a:ext uri="{9D8B030D-6E8A-4147-A177-3AD203B41FA5}">
                      <a16:colId xmlns:a16="http://schemas.microsoft.com/office/drawing/2014/main" val="214543719"/>
                    </a:ext>
                  </a:extLst>
                </a:gridCol>
                <a:gridCol w="2121660">
                  <a:extLst>
                    <a:ext uri="{9D8B030D-6E8A-4147-A177-3AD203B41FA5}">
                      <a16:colId xmlns:a16="http://schemas.microsoft.com/office/drawing/2014/main" val="2722886191"/>
                    </a:ext>
                  </a:extLst>
                </a:gridCol>
              </a:tblGrid>
              <a:tr h="249987">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Titre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Auto-orientation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Orientation par un médecin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en-US" sz="1000" b="1" kern="1200" dirty="0">
                          <a:solidFill>
                            <a:srgbClr val="FFFFFF"/>
                          </a:solidFill>
                          <a:effectLst/>
                          <a:latin typeface="+mn-lt"/>
                          <a:ea typeface="Calibri" panose="020F0502020204030204" pitchFamily="34" charset="0"/>
                          <a:cs typeface="Calibri" panose="020F0502020204030204" pitchFamily="34" charset="0"/>
                        </a:rPr>
                        <a:t>Facebook</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1301512726"/>
                  </a:ext>
                </a:extLst>
              </a:tr>
              <a:tr h="48155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Essai sur le dépistage du cancer du poumon en Colombie-Britannique/Projet pancanadien d’extension du dépistage précoce du cancer du poumon/Essai international sur le dépistage du cancer du poumon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842716036"/>
                  </a:ext>
                </a:extLst>
              </a:tr>
              <a:tr h="41946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de recherche sur le dépistage du cancer du poumon en Alberta</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728630159"/>
                  </a:ext>
                </a:extLst>
              </a:tr>
              <a:tr h="48155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Projet pilote sur le dépistage du cancer du poumon en Ontario chez les personnes présentant un risque élevé</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77527865"/>
                  </a:ext>
                </a:extLst>
              </a:tr>
              <a:tr h="41946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pancanadienne sur la détection précoce du cancer du poumon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59069229"/>
                  </a:ext>
                </a:extLst>
              </a:tr>
              <a:tr h="48155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pilote du Centre universitaire de santé McGill (Québec)*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58369830"/>
                  </a:ext>
                </a:extLst>
              </a:tr>
              <a:tr h="41946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Projet de démonstration du dépistage organisé du cancer du poumon au Québec^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15130713"/>
                  </a:ext>
                </a:extLst>
              </a:tr>
            </a:tbl>
          </a:graphicData>
        </a:graphic>
      </p:graphicFrame>
    </p:spTree>
    <p:extLst>
      <p:ext uri="{BB962C8B-B14F-4D97-AF65-F5344CB8AC3E}">
        <p14:creationId xmlns:p14="http://schemas.microsoft.com/office/powerpoint/2010/main" val="324193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fr-FR" sz="1600" dirty="0"/>
              <a:t>Stratégies de recrutement pour les projets pilotes et les études en matière de dépistage du cancer du poumon au Canada</a:t>
            </a:r>
            <a:endParaRPr lang="en-US" sz="1600" dirty="0"/>
          </a:p>
        </p:txBody>
      </p:sp>
      <p:sp>
        <p:nvSpPr>
          <p:cNvPr id="2" name="TextBox 1">
            <a:extLst>
              <a:ext uri="{FF2B5EF4-FFF2-40B4-BE49-F238E27FC236}">
                <a16:creationId xmlns:a16="http://schemas.microsoft.com/office/drawing/2014/main" id="{13F3805D-CE72-44B4-360C-8B4FFB7BCE0B}"/>
              </a:ext>
            </a:extLst>
          </p:cNvPr>
          <p:cNvSpPr txBox="1"/>
          <p:nvPr/>
        </p:nvSpPr>
        <p:spPr>
          <a:xfrm>
            <a:off x="376655" y="4925745"/>
            <a:ext cx="10219983" cy="414344"/>
          </a:xfrm>
          <a:prstGeom prst="rect">
            <a:avLst/>
          </a:prstGeom>
          <a:noFill/>
        </p:spPr>
        <p:txBody>
          <a:bodyPr wrap="square">
            <a:spAutoFit/>
          </a:bodyPr>
          <a:lstStyle/>
          <a:p>
            <a:pPr marL="0" marR="0">
              <a:lnSpc>
                <a:spcPct val="107000"/>
              </a:lnSpc>
              <a:spcBef>
                <a:spcPts val="300"/>
              </a:spcBef>
              <a:spcAft>
                <a:spcPts val="800"/>
              </a:spcAft>
            </a:pPr>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Ce projet est indépendant du projet pilote en cours d’évaluation pour une mise en œuvre par le ministère de la Santé et des Services sociaux.</a:t>
            </a:r>
            <a:b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br>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Demande du MSSS à l’IUCPQ-UL pour être le chef de file du projet pour tout le Réseau de cancérologie pulmonaire du Québec    </a:t>
            </a:r>
          </a:p>
        </p:txBody>
      </p:sp>
      <p:graphicFrame>
        <p:nvGraphicFramePr>
          <p:cNvPr id="14" name="Table 13">
            <a:extLst>
              <a:ext uri="{FF2B5EF4-FFF2-40B4-BE49-F238E27FC236}">
                <a16:creationId xmlns:a16="http://schemas.microsoft.com/office/drawing/2014/main" id="{342EEF23-5D86-A294-9F31-20B1F574CD2D}"/>
              </a:ext>
            </a:extLst>
          </p:cNvPr>
          <p:cNvGraphicFramePr>
            <a:graphicFrameLocks noGrp="1"/>
          </p:cNvGraphicFramePr>
          <p:nvPr>
            <p:extLst>
              <p:ext uri="{D42A27DB-BD31-4B8C-83A1-F6EECF244321}">
                <p14:modId xmlns:p14="http://schemas.microsoft.com/office/powerpoint/2010/main" val="3750021491"/>
              </p:ext>
            </p:extLst>
          </p:nvPr>
        </p:nvGraphicFramePr>
        <p:xfrm>
          <a:off x="376655" y="1103137"/>
          <a:ext cx="10925010" cy="3744219"/>
        </p:xfrm>
        <a:graphic>
          <a:graphicData uri="http://schemas.openxmlformats.org/drawingml/2006/table">
            <a:tbl>
              <a:tblPr firstRow="1" firstCol="1" bandRow="1"/>
              <a:tblGrid>
                <a:gridCol w="2615584">
                  <a:extLst>
                    <a:ext uri="{9D8B030D-6E8A-4147-A177-3AD203B41FA5}">
                      <a16:colId xmlns:a16="http://schemas.microsoft.com/office/drawing/2014/main" val="689086406"/>
                    </a:ext>
                  </a:extLst>
                </a:gridCol>
                <a:gridCol w="1684785">
                  <a:extLst>
                    <a:ext uri="{9D8B030D-6E8A-4147-A177-3AD203B41FA5}">
                      <a16:colId xmlns:a16="http://schemas.microsoft.com/office/drawing/2014/main" val="1943082350"/>
                    </a:ext>
                  </a:extLst>
                </a:gridCol>
                <a:gridCol w="1155125">
                  <a:extLst>
                    <a:ext uri="{9D8B030D-6E8A-4147-A177-3AD203B41FA5}">
                      <a16:colId xmlns:a16="http://schemas.microsoft.com/office/drawing/2014/main" val="1189362369"/>
                    </a:ext>
                  </a:extLst>
                </a:gridCol>
                <a:gridCol w="994670">
                  <a:extLst>
                    <a:ext uri="{9D8B030D-6E8A-4147-A177-3AD203B41FA5}">
                      <a16:colId xmlns:a16="http://schemas.microsoft.com/office/drawing/2014/main" val="160825433"/>
                    </a:ext>
                  </a:extLst>
                </a:gridCol>
                <a:gridCol w="1389578">
                  <a:extLst>
                    <a:ext uri="{9D8B030D-6E8A-4147-A177-3AD203B41FA5}">
                      <a16:colId xmlns:a16="http://schemas.microsoft.com/office/drawing/2014/main" val="854083872"/>
                    </a:ext>
                  </a:extLst>
                </a:gridCol>
                <a:gridCol w="1131758">
                  <a:extLst>
                    <a:ext uri="{9D8B030D-6E8A-4147-A177-3AD203B41FA5}">
                      <a16:colId xmlns:a16="http://schemas.microsoft.com/office/drawing/2014/main" val="3547300812"/>
                    </a:ext>
                  </a:extLst>
                </a:gridCol>
                <a:gridCol w="730619">
                  <a:extLst>
                    <a:ext uri="{9D8B030D-6E8A-4147-A177-3AD203B41FA5}">
                      <a16:colId xmlns:a16="http://schemas.microsoft.com/office/drawing/2014/main" val="3798483654"/>
                    </a:ext>
                  </a:extLst>
                </a:gridCol>
                <a:gridCol w="1222891">
                  <a:extLst>
                    <a:ext uri="{9D8B030D-6E8A-4147-A177-3AD203B41FA5}">
                      <a16:colId xmlns:a16="http://schemas.microsoft.com/office/drawing/2014/main" val="1970083825"/>
                    </a:ext>
                  </a:extLst>
                </a:gridCol>
              </a:tblGrid>
              <a:tr h="46631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Titre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Médias de masse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Médias sociaux</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Recrutement par les médecins</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Ressources destinées au public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Événements communautaires</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Bouche-à-oreille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Laboratoires</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298771565"/>
                  </a:ext>
                </a:extLst>
              </a:tr>
              <a:tr h="704702">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Essai sur le dépistage du cancer du poumon en Colombie-Britannique/Projet pancanadien d’extension du dépistage précoce du cancer du poumon/Essai international sur le dépistage du cancer du poumon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211686766"/>
                  </a:ext>
                </a:extLst>
              </a:tr>
              <a:tr h="350494">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de recherche sur le dépistage du cancer du poumon en Alberta</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699745051"/>
                  </a:ext>
                </a:extLst>
              </a:tr>
              <a:tr h="704702">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Projet pilote sur le dépistage du cancer du poumon en Ontario chez les personnes présentant un risque élevé</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00898988"/>
                  </a:ext>
                </a:extLst>
              </a:tr>
              <a:tr h="46631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pancanadienne sur la détection précoce du cancer du poumon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716389122"/>
                  </a:ext>
                </a:extLst>
              </a:tr>
              <a:tr h="46631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pilote du Centre universitaire de santé McGill (Québec)*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28042818"/>
                  </a:ext>
                </a:extLst>
              </a:tr>
              <a:tr h="46631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Projet de démonstration du dépistage organisé du cancer du poumon au Québec^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720"/>
                        </a:spcBef>
                        <a:spcAft>
                          <a:spcPts val="72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algn="ct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77630269"/>
                  </a:ext>
                </a:extLst>
              </a:tr>
            </a:tbl>
          </a:graphicData>
        </a:graphic>
      </p:graphicFrame>
    </p:spTree>
    <p:extLst>
      <p:ext uri="{BB962C8B-B14F-4D97-AF65-F5344CB8AC3E}">
        <p14:creationId xmlns:p14="http://schemas.microsoft.com/office/powerpoint/2010/main" val="206867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fr-FR" sz="1600" dirty="0"/>
              <a:t>Stratégies en matière de recrutement de populations particulières</a:t>
            </a:r>
            <a:endParaRPr lang="en-US" sz="1600" dirty="0"/>
          </a:p>
        </p:txBody>
      </p:sp>
      <p:sp>
        <p:nvSpPr>
          <p:cNvPr id="2" name="TextBox 1">
            <a:extLst>
              <a:ext uri="{FF2B5EF4-FFF2-40B4-BE49-F238E27FC236}">
                <a16:creationId xmlns:a16="http://schemas.microsoft.com/office/drawing/2014/main" id="{13F3805D-CE72-44B4-360C-8B4FFB7BCE0B}"/>
              </a:ext>
            </a:extLst>
          </p:cNvPr>
          <p:cNvSpPr txBox="1"/>
          <p:nvPr/>
        </p:nvSpPr>
        <p:spPr>
          <a:xfrm>
            <a:off x="459227" y="5742998"/>
            <a:ext cx="10219983" cy="743665"/>
          </a:xfrm>
          <a:prstGeom prst="rect">
            <a:avLst/>
          </a:prstGeom>
          <a:noFill/>
        </p:spPr>
        <p:txBody>
          <a:bodyPr wrap="square">
            <a:spAutoFit/>
          </a:bodyPr>
          <a:lstStyle/>
          <a:p>
            <a:pPr marL="0" marR="0">
              <a:lnSpc>
                <a:spcPct val="107000"/>
              </a:lnSpc>
              <a:spcBef>
                <a:spcPts val="300"/>
              </a:spcBef>
              <a:spcAft>
                <a:spcPts val="800"/>
              </a:spcAft>
            </a:pPr>
            <a:r>
              <a:rPr lang="fr-FR" sz="1000" dirty="0">
                <a:solidFill>
                  <a:schemeClr val="bg1"/>
                </a:solidFill>
                <a:latin typeface="Calibri" panose="020F0502020204030204" pitchFamily="34" charset="0"/>
                <a:ea typeface="Yu Mincho" panose="02020400000000000000" pitchFamily="18" charset="-128"/>
                <a:cs typeface="Arial" panose="020B0604020202020204" pitchFamily="34" charset="0"/>
              </a:rPr>
              <a:t>* En ce qui concerne les stratégies de recrutement pour les populations présentant un risque élevé, les populations mal desservies et les populations rurales et éloignées, veuillez consulter la page sur la sensibilisation de la population. </a:t>
            </a:r>
            <a:br>
              <a:rPr lang="fr-FR" sz="1000" dirty="0">
                <a:solidFill>
                  <a:schemeClr val="bg1"/>
                </a:solidFill>
                <a:latin typeface="Calibri" panose="020F0502020204030204" pitchFamily="34" charset="0"/>
                <a:ea typeface="Yu Mincho" panose="02020400000000000000" pitchFamily="18" charset="-128"/>
                <a:cs typeface="Arial" panose="020B0604020202020204" pitchFamily="34" charset="0"/>
              </a:rPr>
            </a:br>
            <a:r>
              <a:rPr lang="fr-FR" sz="1000" dirty="0">
                <a:solidFill>
                  <a:schemeClr val="bg1"/>
                </a:solidFill>
                <a:latin typeface="Calibri" panose="020F0502020204030204" pitchFamily="34" charset="0"/>
                <a:ea typeface="Yu Mincho" panose="02020400000000000000" pitchFamily="18" charset="-128"/>
                <a:cs typeface="Arial" panose="020B0604020202020204" pitchFamily="34" charset="0"/>
              </a:rPr>
              <a:t>* Ce projet est indépendant du projet pilote en cours d’évaluation pour une mise en œuvre par le ministère de la Santé et des Services sociaux.</a:t>
            </a:r>
            <a:br>
              <a:rPr lang="fr-FR" sz="1000" dirty="0">
                <a:solidFill>
                  <a:schemeClr val="bg1"/>
                </a:solidFill>
                <a:latin typeface="Calibri" panose="020F0502020204030204" pitchFamily="34" charset="0"/>
                <a:ea typeface="Yu Mincho" panose="02020400000000000000" pitchFamily="18" charset="-128"/>
                <a:cs typeface="Arial" panose="020B0604020202020204" pitchFamily="34" charset="0"/>
              </a:rPr>
            </a:br>
            <a:r>
              <a:rPr lang="fr-FR" sz="1000" dirty="0">
                <a:solidFill>
                  <a:schemeClr val="bg1"/>
                </a:solidFill>
                <a:latin typeface="Calibri" panose="020F0502020204030204" pitchFamily="34" charset="0"/>
                <a:ea typeface="Yu Mincho" panose="02020400000000000000" pitchFamily="18" charset="-128"/>
                <a:cs typeface="Arial" panose="020B0604020202020204" pitchFamily="34" charset="0"/>
              </a:rPr>
              <a:t>^ Demande du MSSS à l’IUCPQ-UL pour être le chef de file du projet pour tout le Réseau de cancérologie pulmonaire du Québec </a:t>
            </a:r>
            <a:endPar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9" name="Table 8">
            <a:extLst>
              <a:ext uri="{FF2B5EF4-FFF2-40B4-BE49-F238E27FC236}">
                <a16:creationId xmlns:a16="http://schemas.microsoft.com/office/drawing/2014/main" id="{C87E249A-C465-5FE6-D55B-795506DD6946}"/>
              </a:ext>
            </a:extLst>
          </p:cNvPr>
          <p:cNvGraphicFramePr>
            <a:graphicFrameLocks noGrp="1"/>
          </p:cNvGraphicFramePr>
          <p:nvPr>
            <p:extLst>
              <p:ext uri="{D42A27DB-BD31-4B8C-83A1-F6EECF244321}">
                <p14:modId xmlns:p14="http://schemas.microsoft.com/office/powerpoint/2010/main" val="1054150720"/>
              </p:ext>
            </p:extLst>
          </p:nvPr>
        </p:nvGraphicFramePr>
        <p:xfrm>
          <a:off x="400284" y="985477"/>
          <a:ext cx="10620642" cy="4743002"/>
        </p:xfrm>
        <a:graphic>
          <a:graphicData uri="http://schemas.openxmlformats.org/drawingml/2006/table">
            <a:tbl>
              <a:tblPr firstRow="1" firstCol="1" bandRow="1"/>
              <a:tblGrid>
                <a:gridCol w="2045931">
                  <a:extLst>
                    <a:ext uri="{9D8B030D-6E8A-4147-A177-3AD203B41FA5}">
                      <a16:colId xmlns:a16="http://schemas.microsoft.com/office/drawing/2014/main" val="907453123"/>
                    </a:ext>
                  </a:extLst>
                </a:gridCol>
                <a:gridCol w="3694528">
                  <a:extLst>
                    <a:ext uri="{9D8B030D-6E8A-4147-A177-3AD203B41FA5}">
                      <a16:colId xmlns:a16="http://schemas.microsoft.com/office/drawing/2014/main" val="2626252477"/>
                    </a:ext>
                  </a:extLst>
                </a:gridCol>
                <a:gridCol w="4880183">
                  <a:extLst>
                    <a:ext uri="{9D8B030D-6E8A-4147-A177-3AD203B41FA5}">
                      <a16:colId xmlns:a16="http://schemas.microsoft.com/office/drawing/2014/main" val="2835727639"/>
                    </a:ext>
                  </a:extLst>
                </a:gridCol>
              </a:tblGrid>
              <a:tr h="316438">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Titre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Recrutement parmi les Premières Nations, les Inuits et les Métis</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Recrutement parmi les populations faisant l’objet d’un dépistage insuffisant ou exposées à un risque élevé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4120604346"/>
                  </a:ext>
                </a:extLst>
              </a:tr>
              <a:tr h="596809">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Essai sur le dépistage du cancer du poumon en Colombie-Britannique/Projet pancanadien d’extension du dépistage précoce du cancer du poumon/Essai international sur le dépistage du cancer du poumon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Sensibilisation à la clinique de santé du centre-ville des Premières Nations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Recrutement par Facebook, en plus de l’orientation directe par des médecins généralistes</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87842632"/>
                  </a:ext>
                </a:extLst>
              </a:tr>
              <a:tr h="316438">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de recherche sur le dépistage du cancer du poumon en Alberta</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950096330"/>
                  </a:ext>
                </a:extLst>
              </a:tr>
              <a:tr h="1549841">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Projet pilote sur le dépistage du cancer du poumon en Ontario chez les personnes présentant un risque élevé</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responsables régionaux de la lutte contre le cancer chez les Autochtones et des chefs conscients des dangers du tabac, pour les sites pertinents, mobilisent et recrutent des personnes dans les collectivités autochtones rurales et urbaines.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documents adaptés à la culture (également traduits) ont été élaborés à l’appui du travail avec les collectivités et avec les FSS. Des prestations de voyage pour raison médicale au titre du programme des Services de santé non assurés (SSNA) sont offertes aux personnes admissibles.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Pour les populations des Premières Nations, des Inuits et des Métis, voir la colonne précédente. Les stratégies de recrutement ciblant les autres populations présentant un risque élevé, les populations mal desservies et les populations vivant dans des régions rurales et/ou éloignées sont décrites dans la section Sensibilisation de la population.</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405500521"/>
                  </a:ext>
                </a:extLst>
              </a:tr>
              <a:tr h="316438">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pancanadienne sur la détection précoce du cancer du poumon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331720994"/>
                  </a:ext>
                </a:extLst>
              </a:tr>
              <a:tr h="432848">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pilote du Centre universitaire de santé McGill (Québec)*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Toutes les populations faisant l’objet d’un dépistage insuffisant sont incluses dans l’étude. Les médecins de famille et les FSS des régions faisant l’objet d’un dépistage insuffisant sont recrutés et encouragés à recommander des patients.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716649218"/>
                  </a:ext>
                </a:extLst>
              </a:tr>
              <a:tr h="432848">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Projet de démonstration du dépistage organisé du cancer du poumon au Québec^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Toutes les populations faisant l’objet d’un dépistage insuffisant sont incluses dans l’étude. Les médecins de famille et les FSS des régions faisant l’objet d’un dépistage insuffisant sont recrutés et encouragés à recommander des patients.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424376857"/>
                  </a:ext>
                </a:extLst>
              </a:tr>
            </a:tbl>
          </a:graphicData>
        </a:graphic>
      </p:graphicFrame>
    </p:spTree>
    <p:extLst>
      <p:ext uri="{BB962C8B-B14F-4D97-AF65-F5344CB8AC3E}">
        <p14:creationId xmlns:p14="http://schemas.microsoft.com/office/powerpoint/2010/main" val="1916508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dirty="0"/>
              <a:t>Résumé</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fr-FR" dirty="0"/>
              <a:t>Déroulement d’un programme de dépistage du cancer du poumon</a:t>
            </a:r>
          </a:p>
          <a:p>
            <a:endParaRPr lang="fr-FR" dirty="0"/>
          </a:p>
        </p:txBody>
      </p:sp>
    </p:spTree>
    <p:extLst>
      <p:ext uri="{BB962C8B-B14F-4D97-AF65-F5344CB8AC3E}">
        <p14:creationId xmlns:p14="http://schemas.microsoft.com/office/powerpoint/2010/main" val="827104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8424" y="350295"/>
            <a:ext cx="10380786" cy="752842"/>
          </a:xfrm>
        </p:spPr>
        <p:txBody>
          <a:bodyPr>
            <a:normAutofit/>
          </a:bodyPr>
          <a:lstStyle/>
          <a:p>
            <a:r>
              <a:rPr lang="fr-FR" sz="1600" dirty="0"/>
              <a:t>Méthodes d’orientation vers des services d’abandon du tabagisme</a:t>
            </a:r>
            <a:br>
              <a:rPr lang="fr-FR" sz="1600" dirty="0"/>
            </a:br>
            <a:endParaRPr lang="fr-FR" sz="1600" dirty="0"/>
          </a:p>
        </p:txBody>
      </p:sp>
      <p:sp>
        <p:nvSpPr>
          <p:cNvPr id="2" name="TextBox 1">
            <a:extLst>
              <a:ext uri="{FF2B5EF4-FFF2-40B4-BE49-F238E27FC236}">
                <a16:creationId xmlns:a16="http://schemas.microsoft.com/office/drawing/2014/main" id="{13F3805D-CE72-44B4-360C-8B4FFB7BCE0B}"/>
              </a:ext>
            </a:extLst>
          </p:cNvPr>
          <p:cNvSpPr txBox="1"/>
          <p:nvPr/>
        </p:nvSpPr>
        <p:spPr>
          <a:xfrm>
            <a:off x="378825" y="6356190"/>
            <a:ext cx="10219983" cy="400110"/>
          </a:xfrm>
          <a:prstGeom prst="rect">
            <a:avLst/>
          </a:prstGeom>
          <a:noFill/>
        </p:spPr>
        <p:txBody>
          <a:bodyPr wrap="square">
            <a:spAutoFit/>
          </a:bodyPr>
          <a:lstStyle/>
          <a:p>
            <a:pPr marL="0" marR="0"/>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Ce projet est indépendant du projet pilote en cours d’évaluation pour une mise en œuvre par le ministère de la Santé et des Services sociaux.</a:t>
            </a:r>
          </a:p>
          <a:p>
            <a:pPr marL="0" marR="0"/>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 Demande du MSSS à l’IUCPQ-UL pour être le chef de file du projet pour tout le Réseau de cancérologie pulmonaire du Québec.</a:t>
            </a:r>
            <a:endPar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4" name="Table 3">
            <a:extLst>
              <a:ext uri="{FF2B5EF4-FFF2-40B4-BE49-F238E27FC236}">
                <a16:creationId xmlns:a16="http://schemas.microsoft.com/office/drawing/2014/main" id="{FF393DD7-E128-8020-60E6-D0B42D7D367E}"/>
              </a:ext>
            </a:extLst>
          </p:cNvPr>
          <p:cNvGraphicFramePr>
            <a:graphicFrameLocks noGrp="1"/>
          </p:cNvGraphicFramePr>
          <p:nvPr>
            <p:extLst>
              <p:ext uri="{D42A27DB-BD31-4B8C-83A1-F6EECF244321}">
                <p14:modId xmlns:p14="http://schemas.microsoft.com/office/powerpoint/2010/main" val="1950105306"/>
              </p:ext>
            </p:extLst>
          </p:nvPr>
        </p:nvGraphicFramePr>
        <p:xfrm>
          <a:off x="378825" y="855693"/>
          <a:ext cx="10930858" cy="5500497"/>
        </p:xfrm>
        <a:graphic>
          <a:graphicData uri="http://schemas.openxmlformats.org/drawingml/2006/table">
            <a:tbl>
              <a:tblPr firstRow="1" firstCol="1" bandRow="1"/>
              <a:tblGrid>
                <a:gridCol w="1898684">
                  <a:extLst>
                    <a:ext uri="{9D8B030D-6E8A-4147-A177-3AD203B41FA5}">
                      <a16:colId xmlns:a16="http://schemas.microsoft.com/office/drawing/2014/main" val="1823287406"/>
                    </a:ext>
                  </a:extLst>
                </a:gridCol>
                <a:gridCol w="3959277">
                  <a:extLst>
                    <a:ext uri="{9D8B030D-6E8A-4147-A177-3AD203B41FA5}">
                      <a16:colId xmlns:a16="http://schemas.microsoft.com/office/drawing/2014/main" val="1149847608"/>
                    </a:ext>
                  </a:extLst>
                </a:gridCol>
                <a:gridCol w="5072897">
                  <a:extLst>
                    <a:ext uri="{9D8B030D-6E8A-4147-A177-3AD203B41FA5}">
                      <a16:colId xmlns:a16="http://schemas.microsoft.com/office/drawing/2014/main" val="2559408914"/>
                    </a:ext>
                  </a:extLst>
                </a:gridCol>
              </a:tblGrid>
              <a:tr h="191720">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Titre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Orientation vers des services d’abandon du tabagisme    </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Pharmacothérapie pour l’abandon du tabagisme, fournie, par exemple, au point d’intervention ou sur ordonnance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031729476"/>
                  </a:ext>
                </a:extLst>
              </a:tr>
              <a:tr h="774242">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Essai sur le dépistage du cancer du poumon en Colombie-Britannique/Projet pancanadien d’extension du dépistage précoce du cancer du poumon/Essai international sur le dépistage du cancer du poumon*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services d’abandon du tabac sont offerts à toutes les personnes fumant actuellement.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personnes admissibles au dépistage organisé se voient proposer des conseils d’abandon du tabagisme par le centre d’appels et sont aiguillées vers le programme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QuitNow</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personnes non admissibles au dépistage organisé se voient proposer une orientation vers des services externes d’abandon du tabagisme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QuitNow</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Thérapie de remplacement de la nicotine gratuite disponible dans les pharmacies locales par le biais d’un programme provincial</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29187"/>
                  </a:ext>
                </a:extLst>
              </a:tr>
              <a:tr h="1062892">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de recherche sur le dépistage du cancer du poumon en Alberta*</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Tous les fumeurs (environ 400) sont invités à participer à un essai contrôlé à répartition aléatoire comparant les ressources pédagogiques et les services de conseil psychologique en Alberta.</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prescription ou le financement de thérapies de remplacement de la nicotine (TRN) ou d’aides pharmacologiques à l’abandon du tabagisme ne sont pas disponibles dans le cadre du programme, mais le conseiller aidera la personne à décider si elle utilisera une TRN ou un médicament de désaccoutumance sur ordonnance dans son plan d’abandon du tabagisme.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 la personne envisage d’utiliser un médicament sur ordonnance, elle devra demander une ordonnance à son médecin ou à un pharmacien prescripteur.</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TRN sont en vente libre en Alberta et ne nécessitent pas d’ordonnance, bien que certains régimes d’assurance collective en exigent une pour les rembourser.</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27049276"/>
                  </a:ext>
                </a:extLst>
              </a:tr>
              <a:tr h="789354">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Projet pilote sur le dépistage du cancer du poumon en Ontario chez les personnes présentant un risque élevé</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services d’abandon du tabagisme sont offerts à tous les fumeurs actuels.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personnes admissibles au dépistage se voient offrir, sur place, des conseils en matière d’abandon du tabagisme, pendant au moins 10 minutes, par un conseiller formé à cet effet.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personnes non admissibles au dépistage organisé se voient offrir une orientation vers des services externes d’abandon du tabagisme (par exemple, des services de conseil en télésanté).</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Pour tous les fumeurs actuels admissibles au dépistage qui reçoivent des services d’abandon du tabagisme, le conseiller recommandera, le cas échéant, une pharmacothérapie d’abandon du tabagisme de première intention. Dans ce cas, il pourra fournir une ordonnance à cet effet ou une recommandation sur la façon d’obtenir une telle ordonnance, par exemple par l’intermédiaire du FSP ou du pharmacien participant.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83481953"/>
                  </a:ext>
                </a:extLst>
              </a:tr>
              <a:tr h="278416">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pancanadienne sur la détection précoce du cancer du poumon^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Tous les fumeurs ont été orientés vers des initiatives d’abandon du tabagisme dans leur province ou dans leur territoire.</a:t>
                      </a:r>
                      <a:endParaRPr lang="en-US" sz="1000"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Non précisé</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114220465"/>
                  </a:ext>
                </a:extLst>
              </a:tr>
              <a:tr h="420784">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Étude pilote du Centre universitaire de santé McGill (Québec)*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Tous les fumeurs sont orientés vers le programme local J’arrête, en ligne ou par téléphone, et vers des cliniques d’abandon du tabagisme.</a:t>
                      </a:r>
                      <a:endParaRPr lang="en-US" sz="1000"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Une ordonnance pour une pharmacothérapie est remise à la personne lors de sa visite sur place.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07544535"/>
                  </a:ext>
                </a:extLst>
              </a:tr>
              <a:tr h="420784">
                <a:tc>
                  <a:txBody>
                    <a:bodyPr/>
                    <a:lstStyle/>
                    <a:p>
                      <a:pPr marL="0" marR="0" algn="l"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Projet de démonstration du dépistage organisé du cancer du poumon au Québec~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Tous les fumeurs sont orientés vers le programme local J’arrête, en ligne ou par téléphone, et vers des cliniques d’abandon du tabagisme.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Une ordonnance pour une pharmacothérapie est remise à la personne lors de sa visite sur place.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49133419"/>
                  </a:ext>
                </a:extLst>
              </a:tr>
            </a:tbl>
          </a:graphicData>
        </a:graphic>
      </p:graphicFrame>
    </p:spTree>
    <p:extLst>
      <p:ext uri="{BB962C8B-B14F-4D97-AF65-F5344CB8AC3E}">
        <p14:creationId xmlns:p14="http://schemas.microsoft.com/office/powerpoint/2010/main" val="3876349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21</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normAutofit/>
          </a:bodyPr>
          <a:lstStyle/>
          <a:p>
            <a:r>
              <a:rPr lang="en-US" dirty="0" err="1"/>
              <a:t>Dépistage</a:t>
            </a:r>
            <a:r>
              <a:rPr lang="en-US" dirty="0"/>
              <a:t> </a:t>
            </a:r>
            <a:r>
              <a:rPr lang="en-US" dirty="0" err="1"/>
              <a:t>opportuniste</a:t>
            </a:r>
            <a:endParaRPr lang="en-US" dirty="0"/>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fr-FR" dirty="0"/>
              <a:t>Dépistage opportuniste du cancer du poumon au Canada</a:t>
            </a:r>
            <a:endParaRPr lang="en-US" dirty="0"/>
          </a:p>
        </p:txBody>
      </p:sp>
    </p:spTree>
    <p:extLst>
      <p:ext uri="{BB962C8B-B14F-4D97-AF65-F5344CB8AC3E}">
        <p14:creationId xmlns:p14="http://schemas.microsoft.com/office/powerpoint/2010/main" val="2474575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393227" y="304284"/>
            <a:ext cx="10380786" cy="752842"/>
          </a:xfrm>
        </p:spPr>
        <p:txBody>
          <a:bodyPr>
            <a:normAutofit/>
          </a:bodyPr>
          <a:lstStyle/>
          <a:p>
            <a:r>
              <a:rPr lang="en-US" sz="1600"/>
              <a:t>Opportunistic Lung Screening in Canada</a:t>
            </a:r>
          </a:p>
        </p:txBody>
      </p:sp>
      <p:graphicFrame>
        <p:nvGraphicFramePr>
          <p:cNvPr id="3" name="Table 2">
            <a:extLst>
              <a:ext uri="{FF2B5EF4-FFF2-40B4-BE49-F238E27FC236}">
                <a16:creationId xmlns:a16="http://schemas.microsoft.com/office/drawing/2014/main" id="{8A44ED31-40C8-F4F9-A0E4-57CD7A2471AF}"/>
              </a:ext>
            </a:extLst>
          </p:cNvPr>
          <p:cNvGraphicFramePr>
            <a:graphicFrameLocks noGrp="1"/>
          </p:cNvGraphicFramePr>
          <p:nvPr>
            <p:extLst>
              <p:ext uri="{D42A27DB-BD31-4B8C-83A1-F6EECF244321}">
                <p14:modId xmlns:p14="http://schemas.microsoft.com/office/powerpoint/2010/main" val="2298747759"/>
              </p:ext>
            </p:extLst>
          </p:nvPr>
        </p:nvGraphicFramePr>
        <p:xfrm>
          <a:off x="393227" y="1057126"/>
          <a:ext cx="11405546" cy="4186998"/>
        </p:xfrm>
        <a:graphic>
          <a:graphicData uri="http://schemas.openxmlformats.org/drawingml/2006/table">
            <a:tbl>
              <a:tblPr firstRow="1" firstCol="1" bandRow="1"/>
              <a:tblGrid>
                <a:gridCol w="2119151">
                  <a:extLst>
                    <a:ext uri="{9D8B030D-6E8A-4147-A177-3AD203B41FA5}">
                      <a16:colId xmlns:a16="http://schemas.microsoft.com/office/drawing/2014/main" val="36185264"/>
                    </a:ext>
                  </a:extLst>
                </a:gridCol>
                <a:gridCol w="2798921">
                  <a:extLst>
                    <a:ext uri="{9D8B030D-6E8A-4147-A177-3AD203B41FA5}">
                      <a16:colId xmlns:a16="http://schemas.microsoft.com/office/drawing/2014/main" val="3207900771"/>
                    </a:ext>
                  </a:extLst>
                </a:gridCol>
                <a:gridCol w="2573091">
                  <a:extLst>
                    <a:ext uri="{9D8B030D-6E8A-4147-A177-3AD203B41FA5}">
                      <a16:colId xmlns:a16="http://schemas.microsoft.com/office/drawing/2014/main" val="1390643337"/>
                    </a:ext>
                  </a:extLst>
                </a:gridCol>
                <a:gridCol w="3914383">
                  <a:extLst>
                    <a:ext uri="{9D8B030D-6E8A-4147-A177-3AD203B41FA5}">
                      <a16:colId xmlns:a16="http://schemas.microsoft.com/office/drawing/2014/main" val="813098971"/>
                    </a:ext>
                  </a:extLst>
                </a:gridCol>
              </a:tblGrid>
              <a:tr h="569586">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Territoire de compétence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95959"/>
                    </a:solidFill>
                  </a:tcPr>
                </a:tc>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Des examens par TDM à faible dose sont-ils demandés?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95959"/>
                    </a:solidFill>
                  </a:tcPr>
                </a:tc>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Qui demande ces examens?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95959"/>
                    </a:solidFill>
                  </a:tcPr>
                </a:tc>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Où se déroulent ces examens?</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95959"/>
                    </a:solidFill>
                  </a:tcPr>
                </a:tc>
                <a:extLst>
                  <a:ext uri="{0D108BD9-81ED-4DB2-BD59-A6C34878D82A}">
                    <a16:rowId xmlns:a16="http://schemas.microsoft.com/office/drawing/2014/main" val="1498972021"/>
                  </a:ext>
                </a:extLst>
              </a:tr>
              <a:tr h="248518">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Yn</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Médecins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Hôpitaux</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36965576"/>
                  </a:ext>
                </a:extLst>
              </a:tr>
              <a:tr h="216875">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T.N.-O.</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34928103"/>
                  </a:ext>
                </a:extLst>
              </a:tr>
              <a:tr h="311034">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Nt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Médecins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Hôpitaux</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555058703"/>
                  </a:ext>
                </a:extLst>
              </a:tr>
              <a:tr h="261640">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C.-B.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Médecins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Cliniques privées, Hôpitaux</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662416539"/>
                  </a:ext>
                </a:extLst>
              </a:tr>
              <a:tr h="306404">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Alb.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Praticiens de soins primaires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Cliniques privées, Cliniques publiques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54631639"/>
                  </a:ext>
                </a:extLst>
              </a:tr>
              <a:tr h="216875">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Sask.</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96929032"/>
                  </a:ext>
                </a:extLst>
              </a:tr>
              <a:tr h="306404">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Man.</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FSP</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Hôpitaux, centres de santé</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27630859"/>
                  </a:ext>
                </a:extLst>
              </a:tr>
              <a:tr h="290967">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Ont.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Médecins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Hôpitaux</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051878254"/>
                  </a:ext>
                </a:extLst>
              </a:tr>
              <a:tr h="274760">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QC</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Médecins, FSP</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Hôpitaux</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51073153"/>
                  </a:ext>
                </a:extLst>
              </a:tr>
              <a:tr h="290967">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N.-B.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57756879"/>
                  </a:ext>
                </a:extLst>
              </a:tr>
              <a:tr h="311034">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N.-É.</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730911556"/>
                  </a:ext>
                </a:extLst>
              </a:tr>
              <a:tr h="290967">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Î.-P.-É.</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98401243"/>
                  </a:ext>
                </a:extLst>
              </a:tr>
              <a:tr h="290967">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Yu Mincho" panose="02020400000000000000" pitchFamily="18" charset="-128"/>
                          <a:cs typeface="Calibri" panose="020F0502020204030204" pitchFamily="34" charset="0"/>
                        </a:rPr>
                        <a:t>T.-N.-L.</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Hôpitaux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916106025"/>
                  </a:ext>
                </a:extLst>
              </a:tr>
            </a:tbl>
          </a:graphicData>
        </a:graphic>
      </p:graphicFrame>
      <p:sp>
        <p:nvSpPr>
          <p:cNvPr id="9" name="TextBox 8">
            <a:extLst>
              <a:ext uri="{FF2B5EF4-FFF2-40B4-BE49-F238E27FC236}">
                <a16:creationId xmlns:a16="http://schemas.microsoft.com/office/drawing/2014/main" id="{348DA308-490E-F289-516E-43605ACAD70F}"/>
              </a:ext>
            </a:extLst>
          </p:cNvPr>
          <p:cNvSpPr txBox="1"/>
          <p:nvPr/>
        </p:nvSpPr>
        <p:spPr>
          <a:xfrm>
            <a:off x="393227" y="5295743"/>
            <a:ext cx="11186494" cy="400110"/>
          </a:xfrm>
          <a:prstGeom prst="rect">
            <a:avLst/>
          </a:prstGeom>
          <a:noFill/>
        </p:spPr>
        <p:txBody>
          <a:bodyPr wrap="square">
            <a:spAutoFit/>
          </a:bodyPr>
          <a:lstStyle/>
          <a:p>
            <a:r>
              <a:rPr lang="fr-FR" sz="1000" dirty="0">
                <a:solidFill>
                  <a:schemeClr val="bg1"/>
                </a:solidFill>
              </a:rPr>
              <a:t>Nt : * Les médecins et les infirmières praticiennes peuvent prescrire une TDM à faible dose dans le territoire. Le </a:t>
            </a:r>
            <a:r>
              <a:rPr lang="fr-FR" sz="1000" dirty="0" err="1">
                <a:solidFill>
                  <a:schemeClr val="bg1"/>
                </a:solidFill>
              </a:rPr>
              <a:t>Qikigtani</a:t>
            </a:r>
            <a:r>
              <a:rPr lang="fr-FR" sz="1000" dirty="0">
                <a:solidFill>
                  <a:schemeClr val="bg1"/>
                </a:solidFill>
              </a:rPr>
              <a:t> General Hospital (QGH) fournit ce service, mais il a toutefois signalé un faible volume. La division imagerie numérique du QGH offre des services aux personnes de la région de Baffin. À l’heure actuelle, nous n’avons pas de renseignements sur la prescription de TDM à faible dose hors du territoire.</a:t>
            </a:r>
            <a:endParaRPr lang="en-US" sz="1000" dirty="0">
              <a:solidFill>
                <a:schemeClr val="bg1"/>
              </a:solidFill>
            </a:endParaRPr>
          </a:p>
        </p:txBody>
      </p:sp>
    </p:spTree>
    <p:extLst>
      <p:ext uri="{BB962C8B-B14F-4D97-AF65-F5344CB8AC3E}">
        <p14:creationId xmlns:p14="http://schemas.microsoft.com/office/powerpoint/2010/main" val="3103684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23</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normAutofit/>
          </a:bodyPr>
          <a:lstStyle/>
          <a:p>
            <a:r>
              <a:rPr lang="en-US" dirty="0"/>
              <a:t>Diagnostic </a:t>
            </a:r>
            <a:r>
              <a:rPr lang="en-US" dirty="0" err="1"/>
              <a:t>rapide</a:t>
            </a:r>
            <a:endParaRPr lang="en-US" dirty="0"/>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fr-FR" dirty="0"/>
              <a:t>Initiatives de diagnostic rapide du cancer du poumon au Canada</a:t>
            </a:r>
          </a:p>
          <a:p>
            <a:r>
              <a:rPr lang="fr-FR" dirty="0"/>
              <a:t>Critères d’entrée dans le parcours de diagnostic rapide</a:t>
            </a:r>
          </a:p>
          <a:p>
            <a:endParaRPr lang="fr-FR" dirty="0"/>
          </a:p>
        </p:txBody>
      </p:sp>
    </p:spTree>
    <p:extLst>
      <p:ext uri="{BB962C8B-B14F-4D97-AF65-F5344CB8AC3E}">
        <p14:creationId xmlns:p14="http://schemas.microsoft.com/office/powerpoint/2010/main" val="1176004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335162" y="931532"/>
            <a:ext cx="10380786" cy="345482"/>
          </a:xfrm>
        </p:spPr>
        <p:txBody>
          <a:bodyPr>
            <a:normAutofit/>
          </a:bodyPr>
          <a:lstStyle/>
          <a:p>
            <a:r>
              <a:rPr lang="fr-FR" sz="1600"/>
              <a:t>Initiatives de diagnostic rapide du cancer du poumon au Canada</a:t>
            </a:r>
            <a:endParaRPr lang="en-US" sz="1600" i="1" dirty="0"/>
          </a:p>
        </p:txBody>
      </p:sp>
      <p:graphicFrame>
        <p:nvGraphicFramePr>
          <p:cNvPr id="7" name="Table 6">
            <a:extLst>
              <a:ext uri="{FF2B5EF4-FFF2-40B4-BE49-F238E27FC236}">
                <a16:creationId xmlns:a16="http://schemas.microsoft.com/office/drawing/2014/main" id="{72B1507C-B41F-EA12-4FC9-638F6290580A}"/>
              </a:ext>
            </a:extLst>
          </p:cNvPr>
          <p:cNvGraphicFramePr>
            <a:graphicFrameLocks noGrp="1"/>
          </p:cNvGraphicFramePr>
          <p:nvPr>
            <p:extLst>
              <p:ext uri="{D42A27DB-BD31-4B8C-83A1-F6EECF244321}">
                <p14:modId xmlns:p14="http://schemas.microsoft.com/office/powerpoint/2010/main" val="1604672725"/>
              </p:ext>
            </p:extLst>
          </p:nvPr>
        </p:nvGraphicFramePr>
        <p:xfrm>
          <a:off x="335162" y="1359877"/>
          <a:ext cx="11141934" cy="3941933"/>
        </p:xfrm>
        <a:graphic>
          <a:graphicData uri="http://schemas.openxmlformats.org/drawingml/2006/table">
            <a:tbl>
              <a:tblPr firstRow="1" firstCol="1"/>
              <a:tblGrid>
                <a:gridCol w="1860839">
                  <a:extLst>
                    <a:ext uri="{9D8B030D-6E8A-4147-A177-3AD203B41FA5}">
                      <a16:colId xmlns:a16="http://schemas.microsoft.com/office/drawing/2014/main" val="2066037798"/>
                    </a:ext>
                  </a:extLst>
                </a:gridCol>
                <a:gridCol w="5099982">
                  <a:extLst>
                    <a:ext uri="{9D8B030D-6E8A-4147-A177-3AD203B41FA5}">
                      <a16:colId xmlns:a16="http://schemas.microsoft.com/office/drawing/2014/main" val="961968357"/>
                    </a:ext>
                  </a:extLst>
                </a:gridCol>
                <a:gridCol w="4181113">
                  <a:extLst>
                    <a:ext uri="{9D8B030D-6E8A-4147-A177-3AD203B41FA5}">
                      <a16:colId xmlns:a16="http://schemas.microsoft.com/office/drawing/2014/main" val="3283100294"/>
                    </a:ext>
                  </a:extLst>
                </a:gridCol>
              </a:tblGrid>
              <a:tr h="303101">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Province ou territoire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fr-CA"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Nom de l’initiative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Lieu de l’initiative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763536811"/>
                  </a:ext>
                </a:extLst>
              </a:tr>
              <a:tr h="166571">
                <a:tc>
                  <a:txBody>
                    <a:bodyPr/>
                    <a:lstStyle/>
                    <a:p>
                      <a:pPr marL="0" marR="0" algn="ctr">
                        <a:lnSpc>
                          <a:spcPct val="107000"/>
                        </a:lnSpc>
                        <a:spcBef>
                          <a:spcPts val="100"/>
                        </a:spcBef>
                        <a:spcAft>
                          <a:spcPts val="100"/>
                        </a:spcAft>
                      </a:pPr>
                      <a:r>
                        <a:rPr lang="fr-CA" sz="1000" b="1" dirty="0" err="1">
                          <a:solidFill>
                            <a:srgbClr val="FFFFFF"/>
                          </a:solidFill>
                          <a:effectLst/>
                          <a:latin typeface="Calibri" panose="020F0502020204030204" pitchFamily="34" charset="0"/>
                          <a:ea typeface="Calibri" panose="020F0502020204030204" pitchFamily="34" charset="0"/>
                          <a:cs typeface="Arial" panose="020B0604020202020204" pitchFamily="34" charset="0"/>
                        </a:rPr>
                        <a:t>Yn</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Aucune initiative de diagnostic rapide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850847299"/>
                  </a:ext>
                </a:extLst>
              </a:tr>
              <a:tr h="166571">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T.N.-O.</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Aucune initiative de diagnostic rapide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377915576"/>
                  </a:ext>
                </a:extLst>
              </a:tr>
              <a:tr h="177676">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Nt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Aucune initiative de diagnostic rapide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3976135"/>
                  </a:ext>
                </a:extLst>
              </a:tr>
              <a:tr h="539135">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C.-B.</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BC Cancer </a:t>
                      </a:r>
                      <a:r>
                        <a:rPr lang="fr-CA"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Interventional</a:t>
                      </a: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fr-CA"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Pulmonology</a:t>
                      </a: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(initiative de pneumologie interventionnelle de BC Cancer; lancée en 2014)</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LEAP (lancée en 2019)</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Centre de cancérologie, hôpital</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611928623"/>
                  </a:ext>
                </a:extLst>
              </a:tr>
              <a:tr h="355352">
                <a:tc>
                  <a:txBody>
                    <a:bodyPr/>
                    <a:lstStyle/>
                    <a:p>
                      <a:pPr marL="0" marR="0" algn="ctr">
                        <a:lnSpc>
                          <a:spcPct val="107000"/>
                        </a:lnSpc>
                        <a:spcBef>
                          <a:spcPts val="100"/>
                        </a:spcBef>
                        <a:spcAft>
                          <a:spcPts val="100"/>
                        </a:spcAft>
                      </a:pPr>
                      <a:r>
                        <a:rPr lang="fr-CA" sz="1000" b="1" dirty="0" err="1">
                          <a:solidFill>
                            <a:srgbClr val="FFFFFF"/>
                          </a:solidFill>
                          <a:effectLst/>
                          <a:latin typeface="Calibri" panose="020F0502020204030204" pitchFamily="34" charset="0"/>
                          <a:ea typeface="Calibri" panose="020F0502020204030204" pitchFamily="34" charset="0"/>
                          <a:cs typeface="Arial" panose="020B0604020202020204" pitchFamily="34" charset="0"/>
                        </a:rPr>
                        <a:t>Alb</a:t>
                      </a: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Alberta </a:t>
                      </a:r>
                      <a:r>
                        <a:rPr lang="fr-CA"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Thoracic</a:t>
                      </a: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fr-CA"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Oncology</a:t>
                      </a: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Program (programme d’oncologie thoracique de l’Alberta)</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Centre de cancérologie</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6140689"/>
                  </a:ext>
                </a:extLst>
              </a:tr>
              <a:tr h="166571">
                <a:tc>
                  <a:txBody>
                    <a:bodyPr/>
                    <a:lstStyle/>
                    <a:p>
                      <a:pPr marL="0" marR="0" algn="ctr">
                        <a:lnSpc>
                          <a:spcPct val="107000"/>
                        </a:lnSpc>
                        <a:spcBef>
                          <a:spcPts val="100"/>
                        </a:spcBef>
                        <a:spcAft>
                          <a:spcPts val="100"/>
                        </a:spcAft>
                      </a:pPr>
                      <a:r>
                        <a:rPr lang="fr-CA" sz="1000" b="1" dirty="0" err="1">
                          <a:solidFill>
                            <a:srgbClr val="FFFFFF"/>
                          </a:solidFill>
                          <a:effectLst/>
                          <a:latin typeface="Calibri" panose="020F0502020204030204" pitchFamily="34" charset="0"/>
                          <a:ea typeface="Calibri" panose="020F0502020204030204" pitchFamily="34" charset="0"/>
                          <a:cs typeface="Arial" panose="020B0604020202020204" pitchFamily="34" charset="0"/>
                        </a:rPr>
                        <a:t>Sask</a:t>
                      </a: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Aucune initiative de diagnostic rapide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34587672"/>
                  </a:ext>
                </a:extLst>
              </a:tr>
              <a:tr h="355352">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Man.</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Cancer Patient Journey Initiative (Lung Cancer </a:t>
                      </a:r>
                      <a:r>
                        <a:rPr lang="fr-CA"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Pathway</a:t>
                      </a: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[initiative de parcours du patient atteint d’un cancer (parcours relatif au cancer du poumon)]</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992068442"/>
                  </a:ext>
                </a:extLst>
              </a:tr>
              <a:tr h="339250">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Ont.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Programme d’évaluation diagnostique du cancer du poumon</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Hôpital (centres thoraciques de niveau 1)</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42781004"/>
                  </a:ext>
                </a:extLst>
              </a:tr>
              <a:tr h="339250">
                <a:tc>
                  <a:txBody>
                    <a:bodyPr/>
                    <a:lstStyle/>
                    <a:p>
                      <a:pPr marL="0" marR="0" algn="ctr">
                        <a:lnSpc>
                          <a:spcPct val="107000"/>
                        </a:lnSpc>
                        <a:spcBef>
                          <a:spcPts val="720"/>
                        </a:spcBef>
                        <a:spcAft>
                          <a:spcPts val="72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Qc</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Fenêtre d’investigation pulmonaire rapide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Hôpital</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27807363"/>
                  </a:ext>
                </a:extLst>
              </a:tr>
              <a:tr h="166571">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N.-B.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Aucune initiative de diagnostic rapide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519896604"/>
                  </a:ext>
                </a:extLst>
              </a:tr>
              <a:tr h="355352">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N.-É.</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Thoracic</a:t>
                      </a: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fr-CA"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Malignancy</a:t>
                      </a: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fr-CA"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Referral</a:t>
                      </a: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Management Pilot (projet pilote de gestion des recommandations en cas de cancer thoracique)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Hôpital (tertiaire/quaternaire)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00493396"/>
                  </a:ext>
                </a:extLst>
              </a:tr>
              <a:tr h="113773">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Î.-P.-É.</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En cours d’élaboration</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923653559"/>
                  </a:ext>
                </a:extLst>
              </a:tr>
              <a:tr h="355352">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T.-N.-L.</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Thoracic Triage Panel of Eastern Health (groupe de triage thoracique de la Régie de santé de l’Est)</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578794215"/>
                  </a:ext>
                </a:extLst>
              </a:tr>
            </a:tbl>
          </a:graphicData>
        </a:graphic>
      </p:graphicFrame>
    </p:spTree>
    <p:extLst>
      <p:ext uri="{BB962C8B-B14F-4D97-AF65-F5344CB8AC3E}">
        <p14:creationId xmlns:p14="http://schemas.microsoft.com/office/powerpoint/2010/main" val="397047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08500" y="172162"/>
            <a:ext cx="10380786" cy="345482"/>
          </a:xfrm>
        </p:spPr>
        <p:txBody>
          <a:bodyPr>
            <a:normAutofit/>
          </a:bodyPr>
          <a:lstStyle/>
          <a:p>
            <a:r>
              <a:rPr lang="fr-FR" sz="1600" dirty="0"/>
              <a:t>Critères d’entrée dans le parcours de diagnostic rapide</a:t>
            </a:r>
            <a:endParaRPr lang="en-US" sz="1600" i="1" dirty="0"/>
          </a:p>
        </p:txBody>
      </p:sp>
      <p:graphicFrame>
        <p:nvGraphicFramePr>
          <p:cNvPr id="2" name="Table 1">
            <a:extLst>
              <a:ext uri="{FF2B5EF4-FFF2-40B4-BE49-F238E27FC236}">
                <a16:creationId xmlns:a16="http://schemas.microsoft.com/office/drawing/2014/main" id="{42626B09-6440-6DFF-1DC5-955C89CFB7DE}"/>
              </a:ext>
            </a:extLst>
          </p:cNvPr>
          <p:cNvGraphicFramePr>
            <a:graphicFrameLocks noGrp="1"/>
          </p:cNvGraphicFramePr>
          <p:nvPr>
            <p:extLst>
              <p:ext uri="{D42A27DB-BD31-4B8C-83A1-F6EECF244321}">
                <p14:modId xmlns:p14="http://schemas.microsoft.com/office/powerpoint/2010/main" val="1089900285"/>
              </p:ext>
            </p:extLst>
          </p:nvPr>
        </p:nvGraphicFramePr>
        <p:xfrm>
          <a:off x="469232" y="517644"/>
          <a:ext cx="10885143" cy="5855404"/>
        </p:xfrm>
        <a:graphic>
          <a:graphicData uri="http://schemas.openxmlformats.org/drawingml/2006/table">
            <a:tbl>
              <a:tblPr firstRow="1" firstCol="1"/>
              <a:tblGrid>
                <a:gridCol w="726522">
                  <a:extLst>
                    <a:ext uri="{9D8B030D-6E8A-4147-A177-3AD203B41FA5}">
                      <a16:colId xmlns:a16="http://schemas.microsoft.com/office/drawing/2014/main" val="3567717309"/>
                    </a:ext>
                  </a:extLst>
                </a:gridCol>
                <a:gridCol w="6131478">
                  <a:extLst>
                    <a:ext uri="{9D8B030D-6E8A-4147-A177-3AD203B41FA5}">
                      <a16:colId xmlns:a16="http://schemas.microsoft.com/office/drawing/2014/main" val="2113018610"/>
                    </a:ext>
                  </a:extLst>
                </a:gridCol>
                <a:gridCol w="2512767">
                  <a:extLst>
                    <a:ext uri="{9D8B030D-6E8A-4147-A177-3AD203B41FA5}">
                      <a16:colId xmlns:a16="http://schemas.microsoft.com/office/drawing/2014/main" val="1533497424"/>
                    </a:ext>
                  </a:extLst>
                </a:gridCol>
                <a:gridCol w="1514376">
                  <a:extLst>
                    <a:ext uri="{9D8B030D-6E8A-4147-A177-3AD203B41FA5}">
                      <a16:colId xmlns:a16="http://schemas.microsoft.com/office/drawing/2014/main" val="684192451"/>
                    </a:ext>
                  </a:extLst>
                </a:gridCol>
              </a:tblGrid>
              <a:tr h="161279">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Province ou territoire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Critères d’entrée dans le parcours de diagnostic rapide</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Point d’entrée dans l’initiative de diagnostic rapide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Calibri" panose="020F0502020204030204" pitchFamily="34" charset="0"/>
                        </a:rPr>
                        <a:t>Point de sortie de l’initiative de diagnostic rapide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1626794616"/>
                  </a:ext>
                </a:extLst>
              </a:tr>
              <a:tr h="78809">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Yn</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777814154"/>
                  </a:ext>
                </a:extLst>
              </a:tr>
              <a:tr h="75888">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T.N.-O.</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684245723"/>
                  </a:ext>
                </a:extLst>
              </a:tr>
              <a:tr h="78809">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Nt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590688538"/>
                  </a:ext>
                </a:extLst>
              </a:tr>
              <a:tr h="332642">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C.-B.</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Date de réception de la recommandation</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Date de confirmation ou d’exclusion d’un diagnostic de cancer et d’orientation vers un traitement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652092565"/>
                  </a:ext>
                </a:extLst>
              </a:tr>
              <a:tr h="161279">
                <a:tc>
                  <a:txBody>
                    <a:bodyPr/>
                    <a:lstStyle/>
                    <a:p>
                      <a:pPr marL="0" marR="0" algn="ctr">
                        <a:lnSpc>
                          <a:spcPct val="107000"/>
                        </a:lnSpc>
                        <a:spcBef>
                          <a:spcPts val="100"/>
                        </a:spcBef>
                        <a:spcAft>
                          <a:spcPts val="100"/>
                        </a:spcAft>
                      </a:pPr>
                      <a:r>
                        <a:rPr lang="fr-CA" sz="1000" b="1" dirty="0" err="1">
                          <a:solidFill>
                            <a:srgbClr val="FFFFFF"/>
                          </a:solidFill>
                          <a:effectLst/>
                          <a:latin typeface="Calibri" panose="020F0502020204030204" pitchFamily="34" charset="0"/>
                          <a:ea typeface="Calibri" panose="020F0502020204030204" pitchFamily="34" charset="0"/>
                          <a:cs typeface="Arial" panose="020B0604020202020204" pitchFamily="34" charset="0"/>
                        </a:rPr>
                        <a:t>Alb</a:t>
                      </a: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Date de réception de la recommandation</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 point de sortie serait la date de la décision initiale de traitement.</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629563660"/>
                  </a:ext>
                </a:extLst>
              </a:tr>
              <a:tr h="78809">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Sask.</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51393505"/>
                  </a:ext>
                </a:extLst>
              </a:tr>
              <a:tr h="161279">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Man.</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Suspicion clinique (les FSP demandent les examens de TDM)</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Première chirurgie, chimiothérapie ou radiothérapie</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847836585"/>
                  </a:ext>
                </a:extLst>
              </a:tr>
              <a:tr h="506060">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Ont.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Dans le cadre du Programme ontarien de dépistage du cancer du poumon (PODCP), l’aiguillage vers l’évaluation diagnostique pulmonaire est directement facilité par le programme de dépistage, par l’entremise d’un intervenant ou d’une intervenante pivot, conformément à la recommandation du radiologiste ayant rédigé le rapport : la personne n’a pas besoin d’être renvoyée vers les soins primaires pour un suivi.</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L’aiguillage se fait en fonction de la cote Lung-RADS®.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Les personnes participant au dépistage avec une cote Lung-RADS® de 4B ou 4X sont aiguillées pour une évaluation diagnostique pulmonaire.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Date de réception de la recommandation pour les patients présentant des résultats d’imagerie anormaux</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Date de confirmation ou d’exclusion d’un diagnostic de cancer</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51701589"/>
                  </a:ext>
                </a:extLst>
              </a:tr>
              <a:tr h="243749">
                <a:tc>
                  <a:txBody>
                    <a:bodyPr/>
                    <a:lstStyle/>
                    <a:p>
                      <a:pPr marL="0" marR="0" algn="ctr">
                        <a:lnSpc>
                          <a:spcPct val="107000"/>
                        </a:lnSpc>
                        <a:spcBef>
                          <a:spcPts val="720"/>
                        </a:spcBef>
                        <a:spcAft>
                          <a:spcPts val="72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Qc</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Détection d’un nodule pulmonaire ≥ 8 mm</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Détection d’un nodule pulmonaire ≥ 8 mm</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Diagnostic établi et examens complétés</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762847846"/>
                  </a:ext>
                </a:extLst>
              </a:tr>
              <a:tr h="78809">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N.-B.</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03863084"/>
                  </a:ext>
                </a:extLst>
              </a:tr>
              <a:tr h="299611">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N.-É.</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Date de réception de la recommandation par le chirurgien thoracique</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Date de décision concernant la recommandation de traitement initial</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706178701"/>
                  </a:ext>
                </a:extLst>
              </a:tr>
              <a:tr h="78809">
                <a:tc>
                  <a:txBody>
                    <a:bodyPr/>
                    <a:lstStyle/>
                    <a:p>
                      <a:pPr marL="0" marR="0" algn="ctr">
                        <a:lnSpc>
                          <a:spcPct val="107000"/>
                        </a:lnSpc>
                        <a:spcBef>
                          <a:spcPts val="100"/>
                        </a:spcBef>
                        <a:spcAft>
                          <a:spcPts val="100"/>
                        </a:spcAft>
                      </a:pPr>
                      <a:r>
                        <a:rPr lang="fr-CA"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Î.-P.-É.</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088474945"/>
                  </a:ext>
                </a:extLst>
              </a:tr>
              <a:tr h="628465">
                <a:tc>
                  <a:txBody>
                    <a:bodyPr/>
                    <a:lstStyle/>
                    <a:p>
                      <a:pPr marL="0" marR="0" algn="ctr">
                        <a:lnSpc>
                          <a:spcPct val="107000"/>
                        </a:lnSpc>
                        <a:spcBef>
                          <a:spcPts val="100"/>
                        </a:spcBef>
                        <a:spcAft>
                          <a:spcPts val="100"/>
                        </a:spcAft>
                      </a:pPr>
                      <a:r>
                        <a:rPr lang="fr-CA" sz="10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T.-N.-L.</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Date de réception de la recommandation vers le groupe de triage, pour les patients dont le rapport d’imagerie diagnostique évoque la présence d’un cancer</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Date d’achèvement des examens diagnostiques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49876688"/>
                  </a:ext>
                </a:extLst>
              </a:tr>
            </a:tbl>
          </a:graphicData>
        </a:graphic>
      </p:graphicFrame>
      <p:sp>
        <p:nvSpPr>
          <p:cNvPr id="11" name="TextBox 10">
            <a:extLst>
              <a:ext uri="{FF2B5EF4-FFF2-40B4-BE49-F238E27FC236}">
                <a16:creationId xmlns:a16="http://schemas.microsoft.com/office/drawing/2014/main" id="{DAD9D2EA-BC32-234C-B938-70F0FE2E8B6A}"/>
              </a:ext>
            </a:extLst>
          </p:cNvPr>
          <p:cNvSpPr txBox="1"/>
          <p:nvPr/>
        </p:nvSpPr>
        <p:spPr>
          <a:xfrm>
            <a:off x="469232" y="6388120"/>
            <a:ext cx="6096000" cy="249684"/>
          </a:xfrm>
          <a:prstGeom prst="rect">
            <a:avLst/>
          </a:prstGeom>
          <a:noFill/>
        </p:spPr>
        <p:txBody>
          <a:bodyPr wrap="square">
            <a:spAutoFit/>
          </a:bodyPr>
          <a:lstStyle/>
          <a:p>
            <a:pPr marL="0" marR="0">
              <a:lnSpc>
                <a:spcPct val="107000"/>
              </a:lnSpc>
              <a:spcBef>
                <a:spcPts val="0"/>
              </a:spcBef>
              <a:spcAft>
                <a:spcPts val="800"/>
              </a:spcAft>
            </a:pPr>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Ont: * Programme ontarien de dépistage du cancer du poumon</a:t>
            </a:r>
            <a:endPar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026833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45ECA1-E851-0335-6511-53F2E53307A5}"/>
              </a:ext>
            </a:extLst>
          </p:cNvPr>
          <p:cNvSpPr>
            <a:spLocks noGrp="1"/>
          </p:cNvSpPr>
          <p:nvPr>
            <p:ph type="sldNum" sz="quarter" idx="12"/>
          </p:nvPr>
        </p:nvSpPr>
        <p:spPr/>
        <p:txBody>
          <a:bodyPr/>
          <a:lstStyle/>
          <a:p>
            <a:fld id="{D9F2F12A-E773-6344-8602-31C2DEEE88BD}" type="slidenum">
              <a:rPr lang="en-US" smtClean="0"/>
              <a:pPr/>
              <a:t>26</a:t>
            </a:fld>
            <a:endParaRPr lang="en-US"/>
          </a:p>
        </p:txBody>
      </p:sp>
      <p:sp>
        <p:nvSpPr>
          <p:cNvPr id="5" name="Title 4">
            <a:extLst>
              <a:ext uri="{FF2B5EF4-FFF2-40B4-BE49-F238E27FC236}">
                <a16:creationId xmlns:a16="http://schemas.microsoft.com/office/drawing/2014/main" id="{5998A0C2-90E2-6041-7FC8-4A21F20D657B}"/>
              </a:ext>
            </a:extLst>
          </p:cNvPr>
          <p:cNvSpPr>
            <a:spLocks noGrp="1"/>
          </p:cNvSpPr>
          <p:nvPr>
            <p:ph type="title"/>
          </p:nvPr>
        </p:nvSpPr>
        <p:spPr/>
        <p:txBody>
          <a:bodyPr/>
          <a:lstStyle/>
          <a:p>
            <a:r>
              <a:rPr lang="en-US" dirty="0" err="1"/>
              <a:t>Sensibilisation</a:t>
            </a:r>
            <a:r>
              <a:rPr lang="en-US" dirty="0"/>
              <a:t> de la population</a:t>
            </a:r>
          </a:p>
        </p:txBody>
      </p:sp>
      <p:sp>
        <p:nvSpPr>
          <p:cNvPr id="6" name="Content Placeholder 5">
            <a:extLst>
              <a:ext uri="{FF2B5EF4-FFF2-40B4-BE49-F238E27FC236}">
                <a16:creationId xmlns:a16="http://schemas.microsoft.com/office/drawing/2014/main" id="{294D8612-B6F0-0B14-30A5-BC69407CBC00}"/>
              </a:ext>
            </a:extLst>
          </p:cNvPr>
          <p:cNvSpPr>
            <a:spLocks noGrp="1"/>
          </p:cNvSpPr>
          <p:nvPr>
            <p:ph idx="1"/>
          </p:nvPr>
        </p:nvSpPr>
        <p:spPr/>
        <p:txBody>
          <a:bodyPr/>
          <a:lstStyle/>
          <a:p>
            <a:r>
              <a:rPr lang="fr-FR" dirty="0"/>
              <a:t>Personnes admissibles présentant un risque élevé</a:t>
            </a:r>
          </a:p>
          <a:p>
            <a:r>
              <a:rPr lang="fr-FR" dirty="0"/>
              <a:t>Premières Nations, Inuits et Métis</a:t>
            </a:r>
          </a:p>
          <a:p>
            <a:r>
              <a:rPr lang="en-US" dirty="0"/>
              <a:t>Populations mal </a:t>
            </a:r>
            <a:r>
              <a:rPr lang="en-US" dirty="0" err="1"/>
              <a:t>desservies</a:t>
            </a:r>
            <a:endParaRPr lang="en-US" dirty="0"/>
          </a:p>
          <a:p>
            <a:r>
              <a:rPr lang="en-US" dirty="0"/>
              <a:t>Populations rurales et </a:t>
            </a:r>
            <a:r>
              <a:rPr lang="en-US" dirty="0" err="1"/>
              <a:t>éloignées</a:t>
            </a:r>
            <a:endParaRPr lang="en-US" dirty="0"/>
          </a:p>
        </p:txBody>
      </p:sp>
    </p:spTree>
    <p:extLst>
      <p:ext uri="{BB962C8B-B14F-4D97-AF65-F5344CB8AC3E}">
        <p14:creationId xmlns:p14="http://schemas.microsoft.com/office/powerpoint/2010/main" val="1773324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80491" y="214270"/>
            <a:ext cx="10380786" cy="345482"/>
          </a:xfrm>
        </p:spPr>
        <p:txBody>
          <a:bodyPr>
            <a:normAutofit fontScale="90000"/>
          </a:bodyPr>
          <a:lstStyle/>
          <a:p>
            <a:pPr marL="0" marR="0">
              <a:lnSpc>
                <a:spcPct val="107000"/>
              </a:lnSpc>
              <a:spcBef>
                <a:spcPts val="200"/>
              </a:spcBef>
              <a:spcAft>
                <a:spcPts val="0"/>
              </a:spcAft>
            </a:pPr>
            <a:r>
              <a:rPr lang="fr-FR" sz="1600" dirty="0"/>
              <a:t>Stratégies de mobilisation des personnes présentant un risque élevé (personnes admissibles) vis-à-vis du dépistage du cancer du poumon (1/2)</a:t>
            </a:r>
            <a:endParaRPr lang="en-US" sz="1600" dirty="0"/>
          </a:p>
        </p:txBody>
      </p:sp>
      <p:graphicFrame>
        <p:nvGraphicFramePr>
          <p:cNvPr id="4" name="Table 3">
            <a:extLst>
              <a:ext uri="{FF2B5EF4-FFF2-40B4-BE49-F238E27FC236}">
                <a16:creationId xmlns:a16="http://schemas.microsoft.com/office/drawing/2014/main" id="{0487CF27-B387-5FA7-0260-275146CF58BB}"/>
              </a:ext>
            </a:extLst>
          </p:cNvPr>
          <p:cNvGraphicFramePr>
            <a:graphicFrameLocks noGrp="1"/>
          </p:cNvGraphicFramePr>
          <p:nvPr>
            <p:extLst>
              <p:ext uri="{D42A27DB-BD31-4B8C-83A1-F6EECF244321}">
                <p14:modId xmlns:p14="http://schemas.microsoft.com/office/powerpoint/2010/main" val="3349135689"/>
              </p:ext>
            </p:extLst>
          </p:nvPr>
        </p:nvGraphicFramePr>
        <p:xfrm>
          <a:off x="480491" y="905072"/>
          <a:ext cx="10844463" cy="4895455"/>
        </p:xfrm>
        <a:graphic>
          <a:graphicData uri="http://schemas.openxmlformats.org/drawingml/2006/table">
            <a:tbl>
              <a:tblPr firstRow="1" firstCol="1"/>
              <a:tblGrid>
                <a:gridCol w="1351895">
                  <a:extLst>
                    <a:ext uri="{9D8B030D-6E8A-4147-A177-3AD203B41FA5}">
                      <a16:colId xmlns:a16="http://schemas.microsoft.com/office/drawing/2014/main" val="2953747965"/>
                    </a:ext>
                  </a:extLst>
                </a:gridCol>
                <a:gridCol w="2712162">
                  <a:extLst>
                    <a:ext uri="{9D8B030D-6E8A-4147-A177-3AD203B41FA5}">
                      <a16:colId xmlns:a16="http://schemas.microsoft.com/office/drawing/2014/main" val="34572334"/>
                    </a:ext>
                  </a:extLst>
                </a:gridCol>
                <a:gridCol w="6780406">
                  <a:extLst>
                    <a:ext uri="{9D8B030D-6E8A-4147-A177-3AD203B41FA5}">
                      <a16:colId xmlns:a16="http://schemas.microsoft.com/office/drawing/2014/main" val="3662745466"/>
                    </a:ext>
                  </a:extLst>
                </a:gridCol>
              </a:tblGrid>
              <a:tr h="171055">
                <a:tc>
                  <a:txBody>
                    <a:bodyPr/>
                    <a:lstStyle/>
                    <a:p>
                      <a:pPr marL="0" marR="0" algn="ctr" defTabSz="914400" rtl="0" eaLnBrk="1" latinLnBrk="0" hangingPunct="1">
                        <a:lnSpc>
                          <a:spcPct val="107000"/>
                        </a:lnSpc>
                        <a:spcBef>
                          <a:spcPts val="100"/>
                        </a:spcBef>
                        <a:spcAft>
                          <a:spcPts val="100"/>
                        </a:spcAft>
                      </a:pPr>
                      <a:r>
                        <a:rPr lang="fr-CA" sz="8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Province ou territoire</a:t>
                      </a:r>
                      <a:endParaRPr lang="en-US" sz="800" b="1" kern="1200" dirty="0">
                        <a:solidFill>
                          <a:srgbClr val="FFFFFF"/>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100"/>
                        </a:spcBef>
                        <a:spcAft>
                          <a:spcPts val="100"/>
                        </a:spcAft>
                      </a:pPr>
                      <a:r>
                        <a:rPr lang="fr-CA" sz="8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Stratégies utilisées :</a:t>
                      </a:r>
                      <a:endParaRPr lang="en-US" sz="800" b="1" kern="1200" dirty="0">
                        <a:solidFill>
                          <a:srgbClr val="FFFFFF"/>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100"/>
                        </a:spcBef>
                        <a:spcAft>
                          <a:spcPts val="100"/>
                        </a:spcAft>
                      </a:pPr>
                      <a:r>
                        <a:rPr lang="fr-CA" sz="8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Description</a:t>
                      </a:r>
                      <a:endParaRPr lang="en-US" sz="800" b="1" kern="1200" dirty="0">
                        <a:solidFill>
                          <a:srgbClr val="FFFFFF"/>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4280190329"/>
                  </a:ext>
                </a:extLst>
              </a:tr>
              <a:tr h="1649436">
                <a:tc>
                  <a:txBody>
                    <a:bodyPr/>
                    <a:lstStyle/>
                    <a:p>
                      <a:pPr marL="0" marR="0" algn="ctr" defTabSz="914400" rtl="0" eaLnBrk="1" latinLnBrk="0" hangingPunct="1">
                        <a:lnSpc>
                          <a:spcPct val="107000"/>
                        </a:lnSpc>
                        <a:spcBef>
                          <a:spcPts val="100"/>
                        </a:spcBef>
                        <a:spcAft>
                          <a:spcPts val="100"/>
                        </a:spcAft>
                      </a:pPr>
                      <a:r>
                        <a:rPr lang="fr-CA" sz="8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C.-B.</a:t>
                      </a:r>
                      <a:endParaRPr lang="en-US" sz="800" b="1" kern="1200" dirty="0">
                        <a:solidFill>
                          <a:srgbClr val="FFFFFF"/>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Rappels aux personnes participantes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Médias (petits et de masse)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Offre d’une aide financière aux déplacements pour les personnes vivant dans les zones rurales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Élaboration de matériel et de ressources adaptés sur le plan culturel</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Promotion de l’autodidaxie en matière de santé</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Mobilisation directe de la collectivité concernée, en vue de concevoir conjointement des programmes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Activités numériques et sur les réseaux sociaux</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Site Web</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Système de rappels et d’invitations à un nouveau rendez-vous pour les FSS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Vidéos de témoignages de patients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Vidéos éducatives animées à l’intention des patients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Matériel et ressources adaptés à la culture élaborés en soutien des promotions et de la mobilisation; exploitation des processus existants, couronnés de succès dans le cadre d’autres programmes de dépistage provinciaux</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72143426"/>
                  </a:ext>
                </a:extLst>
              </a:tr>
              <a:tr h="1418143">
                <a:tc>
                  <a:txBody>
                    <a:bodyPr/>
                    <a:lstStyle/>
                    <a:p>
                      <a:pPr marL="0" marR="0" algn="ctr" defTabSz="914400" rtl="0" eaLnBrk="1" latinLnBrk="0" hangingPunct="1">
                        <a:lnSpc>
                          <a:spcPct val="107000"/>
                        </a:lnSpc>
                        <a:spcBef>
                          <a:spcPts val="100"/>
                        </a:spcBef>
                        <a:spcAft>
                          <a:spcPts val="100"/>
                        </a:spcAft>
                      </a:pPr>
                      <a:r>
                        <a:rPr lang="fr-CA" sz="800" b="1" kern="12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Ont.</a:t>
                      </a:r>
                      <a:endParaRPr lang="en-US" sz="800" b="1" kern="1200" dirty="0">
                        <a:solidFill>
                          <a:srgbClr val="FFFFFF"/>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Stratégie provinciale globale utilisée par tous les sites avec une stratégie de sensibilisation régionale ou locale adaptée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La sensibilisation locale cible les FSP, tout en incluant des stratégies axées sur le public et pilotées par différents groupes.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La stratégie provinciale intègre l’élaboration de ressources de recrutement.</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Brochures disponibles en anglais, en français, en </a:t>
                      </a:r>
                      <a:r>
                        <a:rPr lang="fr-FR"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anishinaabemowin</a:t>
                      </a: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en </a:t>
                      </a:r>
                      <a:r>
                        <a:rPr lang="fr-FR"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oji</a:t>
                      </a: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-cri, en mohawk et en inuktitut. Des brochures ont été élaborées en consultation avec des conseillers publics et avec des traducteurs des collectivités des Premières Nations, des Inuits et des Métis (PNIM), afin de veiller à ce que la documentation soit adaptée sur le plan culturel et linguistique.</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Cours de formation professionnelle continue (FPC), conçu pour les FSP (agréé </a:t>
                      </a:r>
                      <a:r>
                        <a:rPr lang="fr-FR"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Mainpro</a:t>
                      </a: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offert en personne et en ligne par des responsables régionaux des soins primaires et des soins contre le cancer pour les Autochtones</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Formulaire d’aiguillage normalisé créé à l’intention des FSP</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Les stratégies de recrutement local comprennent des événements communautaires, des séances pour les FSP, des activités sur les médias sociaux, des événements en milieu de travail et des activités dans les médias locaux (par exemple, à l’occasion de tournées de présentation ou d’annonces dans les journaux).</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Chaque région a également élaboré du matériel supplémentaire à l’appui du recrutement.</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15021585"/>
                  </a:ext>
                </a:extLst>
              </a:tr>
            </a:tbl>
          </a:graphicData>
        </a:graphic>
      </p:graphicFrame>
    </p:spTree>
    <p:extLst>
      <p:ext uri="{BB962C8B-B14F-4D97-AF65-F5344CB8AC3E}">
        <p14:creationId xmlns:p14="http://schemas.microsoft.com/office/powerpoint/2010/main" val="2239336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80491" y="214270"/>
            <a:ext cx="10380786" cy="345482"/>
          </a:xfrm>
        </p:spPr>
        <p:txBody>
          <a:bodyPr>
            <a:normAutofit fontScale="90000"/>
          </a:bodyPr>
          <a:lstStyle/>
          <a:p>
            <a:pPr marL="0" marR="0">
              <a:lnSpc>
                <a:spcPct val="107000"/>
              </a:lnSpc>
              <a:spcBef>
                <a:spcPts val="200"/>
              </a:spcBef>
              <a:spcAft>
                <a:spcPts val="0"/>
              </a:spcAft>
            </a:pPr>
            <a:r>
              <a:rPr lang="fr-FR" sz="1600" dirty="0"/>
              <a:t>Stratégies de mobilisation des personnes présentant un risque élevé (personnes admissibles) vis-à-vis du dépistage du cancer du poumon (2/2)</a:t>
            </a:r>
            <a:endParaRPr lang="en-US" sz="1600" dirty="0"/>
          </a:p>
        </p:txBody>
      </p:sp>
      <p:graphicFrame>
        <p:nvGraphicFramePr>
          <p:cNvPr id="4" name="Table 3">
            <a:extLst>
              <a:ext uri="{FF2B5EF4-FFF2-40B4-BE49-F238E27FC236}">
                <a16:creationId xmlns:a16="http://schemas.microsoft.com/office/drawing/2014/main" id="{0487CF27-B387-5FA7-0260-275146CF58BB}"/>
              </a:ext>
            </a:extLst>
          </p:cNvPr>
          <p:cNvGraphicFramePr>
            <a:graphicFrameLocks noGrp="1"/>
          </p:cNvGraphicFramePr>
          <p:nvPr>
            <p:extLst>
              <p:ext uri="{D42A27DB-BD31-4B8C-83A1-F6EECF244321}">
                <p14:modId xmlns:p14="http://schemas.microsoft.com/office/powerpoint/2010/main" val="2111504841"/>
              </p:ext>
            </p:extLst>
          </p:nvPr>
        </p:nvGraphicFramePr>
        <p:xfrm>
          <a:off x="402428" y="789383"/>
          <a:ext cx="10844463" cy="3460581"/>
        </p:xfrm>
        <a:graphic>
          <a:graphicData uri="http://schemas.openxmlformats.org/drawingml/2006/table">
            <a:tbl>
              <a:tblPr firstRow="1" firstCol="1"/>
              <a:tblGrid>
                <a:gridCol w="1351895">
                  <a:extLst>
                    <a:ext uri="{9D8B030D-6E8A-4147-A177-3AD203B41FA5}">
                      <a16:colId xmlns:a16="http://schemas.microsoft.com/office/drawing/2014/main" val="2953747965"/>
                    </a:ext>
                  </a:extLst>
                </a:gridCol>
                <a:gridCol w="2712162">
                  <a:extLst>
                    <a:ext uri="{9D8B030D-6E8A-4147-A177-3AD203B41FA5}">
                      <a16:colId xmlns:a16="http://schemas.microsoft.com/office/drawing/2014/main" val="34572334"/>
                    </a:ext>
                  </a:extLst>
                </a:gridCol>
                <a:gridCol w="6780406">
                  <a:extLst>
                    <a:ext uri="{9D8B030D-6E8A-4147-A177-3AD203B41FA5}">
                      <a16:colId xmlns:a16="http://schemas.microsoft.com/office/drawing/2014/main" val="3662745466"/>
                    </a:ext>
                  </a:extLst>
                </a:gridCol>
              </a:tblGrid>
              <a:tr h="171055">
                <a:tc>
                  <a:txBody>
                    <a:bodyPr/>
                    <a:lstStyle/>
                    <a:p>
                      <a:pPr marL="0" marR="0" algn="ctr">
                        <a:lnSpc>
                          <a:spcPct val="107000"/>
                        </a:lnSpc>
                        <a:spcBef>
                          <a:spcPts val="0"/>
                        </a:spcBef>
                        <a:spcAft>
                          <a:spcPts val="240"/>
                        </a:spcAft>
                      </a:pPr>
                      <a:r>
                        <a:rPr lang="fr-CA"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Province ou territoire</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nSpc>
                          <a:spcPct val="107000"/>
                        </a:lnSpc>
                        <a:spcBef>
                          <a:spcPts val="720"/>
                        </a:spcBef>
                        <a:spcAft>
                          <a:spcPts val="720"/>
                        </a:spcAft>
                      </a:pPr>
                      <a:r>
                        <a:rPr lang="fr-CA" sz="11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Stratégies utilisées :</a:t>
                      </a:r>
                      <a:endParaRPr lang="en-US" sz="1100">
                        <a:effectLst/>
                        <a:latin typeface="Calibri" panose="020F0502020204030204" pitchFamily="34" charset="0"/>
                        <a:ea typeface="Yu Mincho" panose="02020400000000000000" pitchFamily="18" charset="-128"/>
                        <a:cs typeface="Arial" panose="020B0604020202020204" pitchFamily="34" charset="0"/>
                      </a:endParaRPr>
                    </a:p>
                    <a:p>
                      <a:pPr marL="0" marR="0" algn="ctr">
                        <a:lnSpc>
                          <a:spcPct val="107000"/>
                        </a:lnSpc>
                        <a:spcBef>
                          <a:spcPts val="0"/>
                        </a:spcBef>
                        <a:spcAft>
                          <a:spcPts val="0"/>
                        </a:spcAft>
                      </a:pPr>
                      <a:r>
                        <a:rPr lang="en-US" sz="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fr-CA" sz="1100" b="1">
                          <a:solidFill>
                            <a:srgbClr val="FFFFFF"/>
                          </a:solidFill>
                          <a:effectLst/>
                          <a:latin typeface="Calibri" panose="020F0502020204030204" pitchFamily="34" charset="0"/>
                          <a:ea typeface="Calibri" panose="020F0502020204030204" pitchFamily="34" charset="0"/>
                          <a:cs typeface="Calibri" panose="020F0502020204030204" pitchFamily="34" charset="0"/>
                        </a:rPr>
                        <a:t>Description</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4280190329"/>
                  </a:ext>
                </a:extLst>
              </a:tr>
              <a:tr h="1649436">
                <a:tc>
                  <a:txBody>
                    <a:bodyPr/>
                    <a:lstStyle/>
                    <a:p>
                      <a:pPr marL="0" marR="0" algn="ctr">
                        <a:lnSpc>
                          <a:spcPct val="107000"/>
                        </a:lnSpc>
                        <a:spcBef>
                          <a:spcPts val="240"/>
                        </a:spcBef>
                        <a:spcAft>
                          <a:spcPts val="240"/>
                        </a:spcAft>
                      </a:pPr>
                      <a:r>
                        <a:rPr lang="fr-CA" sz="800" b="1">
                          <a:solidFill>
                            <a:srgbClr val="FFFFFF"/>
                          </a:solidFill>
                          <a:effectLst/>
                          <a:latin typeface="+mn-lt"/>
                          <a:ea typeface="Calibri" panose="020F0502020204030204" pitchFamily="34" charset="0"/>
                          <a:cs typeface="Arial" panose="020B0604020202020204" pitchFamily="34" charset="0"/>
                        </a:rPr>
                        <a:t>Qc</a:t>
                      </a:r>
                      <a:endParaRPr lang="en-US" sz="110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Site Web du MSSS pour les cliniciens et la population, affiches, dépliants permettant une décision partagée, journaux, Facebook, communication radiophonique pour les collectivités autochtones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Présentation du projet aux associations médicales, à l’ordre des infirmières et infirmiers du Québec, ainsi qu’au responsable en pneumologie pour les Autochtones; rencontre avec les directeurs des collectivités autochtones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272143426"/>
                  </a:ext>
                </a:extLst>
              </a:tr>
              <a:tr h="1418143">
                <a:tc>
                  <a:txBody>
                    <a:bodyPr/>
                    <a:lstStyle/>
                    <a:p>
                      <a:pPr marL="0" marR="0" algn="ctr">
                        <a:lnSpc>
                          <a:spcPct val="107000"/>
                        </a:lnSpc>
                        <a:spcBef>
                          <a:spcPts val="0"/>
                        </a:spcBef>
                        <a:spcAft>
                          <a:spcPts val="240"/>
                        </a:spcAft>
                      </a:pPr>
                      <a:r>
                        <a:rPr lang="fr-CA" sz="800" b="1">
                          <a:solidFill>
                            <a:srgbClr val="FFFFFF"/>
                          </a:solidFill>
                          <a:effectLst/>
                          <a:latin typeface="+mn-lt"/>
                          <a:ea typeface="Calibri" panose="020F0502020204030204" pitchFamily="34" charset="0"/>
                          <a:cs typeface="Arial" panose="020B0604020202020204" pitchFamily="34" charset="0"/>
                        </a:rPr>
                        <a:t>N.-É.</a:t>
                      </a:r>
                      <a:endParaRPr lang="en-US" sz="110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Actuellement prévues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Formation</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Rappels aux personnes participantes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Rappels aux prestataires de soins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Médias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Réduction des coûts directs pour les personnes participantes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Remarque : Toutes les stratégies en sont actuellement au stade de la planification.</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La démarche de mise en œuvre progressive intégrera la consultation et la mobilisation des groupes présentant un risque élevé, permettant ainsi d’éclairer la nature des produits livrables du programme, ainsi que les activités de mise en œuvre. Nous planifions des activités de communication et de sensibilisation pour soutenir les personnes participantes et leurs FSS. Les différents parcours d’orientation au sein du programme seront conçus pour répondre aux besoins des personnes n’ayant pas de FSP attitré. Le programme intégrera une approche fondée sur des données probantes, inclusive et culturellement adaptée pour l’abandon du tabagisme, incluant la fourniture gratuite de TRN.</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15021585"/>
                  </a:ext>
                </a:extLst>
              </a:tr>
            </a:tbl>
          </a:graphicData>
        </a:graphic>
      </p:graphicFrame>
    </p:spTree>
    <p:extLst>
      <p:ext uri="{BB962C8B-B14F-4D97-AF65-F5344CB8AC3E}">
        <p14:creationId xmlns:p14="http://schemas.microsoft.com/office/powerpoint/2010/main" val="1036327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199754" y="217123"/>
            <a:ext cx="10380786" cy="345482"/>
          </a:xfrm>
        </p:spPr>
        <p:txBody>
          <a:bodyPr>
            <a:normAutofit/>
          </a:bodyPr>
          <a:lstStyle/>
          <a:p>
            <a:pPr marL="0" marR="0">
              <a:lnSpc>
                <a:spcPct val="107000"/>
              </a:lnSpc>
              <a:spcBef>
                <a:spcPts val="200"/>
              </a:spcBef>
              <a:spcAft>
                <a:spcPts val="0"/>
              </a:spcAft>
            </a:pPr>
            <a:r>
              <a:rPr lang="fr-FR" sz="1600" dirty="0"/>
              <a:t>Stratégies visant à améliorer le dépistage chez les Premières Nations, les Inuits et les Métis (1/2)</a:t>
            </a:r>
            <a:endParaRPr lang="en-US" sz="1600" dirty="0"/>
          </a:p>
        </p:txBody>
      </p:sp>
      <p:graphicFrame>
        <p:nvGraphicFramePr>
          <p:cNvPr id="17" name="Table 16">
            <a:extLst>
              <a:ext uri="{FF2B5EF4-FFF2-40B4-BE49-F238E27FC236}">
                <a16:creationId xmlns:a16="http://schemas.microsoft.com/office/drawing/2014/main" id="{AA0979A6-26CB-F0CD-6D9F-EF1D053355F7}"/>
              </a:ext>
            </a:extLst>
          </p:cNvPr>
          <p:cNvGraphicFramePr>
            <a:graphicFrameLocks noGrp="1"/>
          </p:cNvGraphicFramePr>
          <p:nvPr>
            <p:extLst>
              <p:ext uri="{D42A27DB-BD31-4B8C-83A1-F6EECF244321}">
                <p14:modId xmlns:p14="http://schemas.microsoft.com/office/powerpoint/2010/main" val="3439348088"/>
              </p:ext>
            </p:extLst>
          </p:nvPr>
        </p:nvGraphicFramePr>
        <p:xfrm>
          <a:off x="265582" y="1063596"/>
          <a:ext cx="11066447" cy="3544443"/>
        </p:xfrm>
        <a:graphic>
          <a:graphicData uri="http://schemas.openxmlformats.org/drawingml/2006/table">
            <a:tbl>
              <a:tblPr firstRow="1" firstCol="1"/>
              <a:tblGrid>
                <a:gridCol w="907535">
                  <a:extLst>
                    <a:ext uri="{9D8B030D-6E8A-4147-A177-3AD203B41FA5}">
                      <a16:colId xmlns:a16="http://schemas.microsoft.com/office/drawing/2014/main" val="3230732642"/>
                    </a:ext>
                  </a:extLst>
                </a:gridCol>
                <a:gridCol w="1952651">
                  <a:extLst>
                    <a:ext uri="{9D8B030D-6E8A-4147-A177-3AD203B41FA5}">
                      <a16:colId xmlns:a16="http://schemas.microsoft.com/office/drawing/2014/main" val="4163850424"/>
                    </a:ext>
                  </a:extLst>
                </a:gridCol>
                <a:gridCol w="2735419">
                  <a:extLst>
                    <a:ext uri="{9D8B030D-6E8A-4147-A177-3AD203B41FA5}">
                      <a16:colId xmlns:a16="http://schemas.microsoft.com/office/drawing/2014/main" val="2614498662"/>
                    </a:ext>
                  </a:extLst>
                </a:gridCol>
                <a:gridCol w="1629630">
                  <a:extLst>
                    <a:ext uri="{9D8B030D-6E8A-4147-A177-3AD203B41FA5}">
                      <a16:colId xmlns:a16="http://schemas.microsoft.com/office/drawing/2014/main" val="3152225781"/>
                    </a:ext>
                  </a:extLst>
                </a:gridCol>
                <a:gridCol w="3841212">
                  <a:extLst>
                    <a:ext uri="{9D8B030D-6E8A-4147-A177-3AD203B41FA5}">
                      <a16:colId xmlns:a16="http://schemas.microsoft.com/office/drawing/2014/main" val="3010131324"/>
                    </a:ext>
                  </a:extLst>
                </a:gridCol>
              </a:tblGrid>
              <a:tr h="292899">
                <a:tc>
                  <a:txBody>
                    <a:bodyPr/>
                    <a:lstStyle/>
                    <a:p>
                      <a:pPr marL="0" marR="0" algn="ctr" defTabSz="914400" rtl="0" eaLnBrk="1" latinLnBrk="0" hangingPunct="1">
                        <a:lnSpc>
                          <a:spcPct val="107000"/>
                        </a:lnSpc>
                        <a:spcBef>
                          <a:spcPts val="0"/>
                        </a:spcBef>
                        <a:spcAft>
                          <a:spcPts val="720"/>
                        </a:spcAft>
                      </a:pPr>
                      <a:r>
                        <a:rPr lang="fr-CA" sz="800" b="1" kern="1200" dirty="0">
                          <a:solidFill>
                            <a:srgbClr val="FFFFFF"/>
                          </a:solidFill>
                          <a:effectLst/>
                          <a:latin typeface="+mn-lt"/>
                          <a:ea typeface="Calibri" panose="020F0502020204030204" pitchFamily="34" charset="0"/>
                          <a:cs typeface="Arial" panose="020B0604020202020204" pitchFamily="34" charset="0"/>
                        </a:rPr>
                        <a:t>Province ou territoire</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0"/>
                        </a:spcBef>
                        <a:spcAft>
                          <a:spcPts val="720"/>
                        </a:spcAft>
                      </a:pPr>
                      <a:r>
                        <a:rPr lang="en-US" sz="800" b="1" kern="1200" dirty="0">
                          <a:solidFill>
                            <a:srgbClr val="FFFFFF"/>
                          </a:solidFill>
                          <a:effectLst/>
                          <a:latin typeface="+mn-lt"/>
                          <a:ea typeface="Calibri" panose="020F0502020204030204" pitchFamily="34" charset="0"/>
                          <a:cs typeface="Arial" panose="020B0604020202020204" pitchFamily="34" charset="0"/>
                        </a:rPr>
                        <a:t>Public(s) </a:t>
                      </a:r>
                      <a:r>
                        <a:rPr lang="en-US" sz="800" b="1" kern="1200" dirty="0" err="1">
                          <a:solidFill>
                            <a:srgbClr val="FFFFFF"/>
                          </a:solidFill>
                          <a:effectLst/>
                          <a:latin typeface="+mn-lt"/>
                          <a:ea typeface="Calibri" panose="020F0502020204030204" pitchFamily="34" charset="0"/>
                          <a:cs typeface="Arial" panose="020B0604020202020204" pitchFamily="34" charset="0"/>
                        </a:rPr>
                        <a:t>visé</a:t>
                      </a:r>
                      <a:r>
                        <a:rPr lang="en-US" sz="800" b="1" kern="1200" dirty="0">
                          <a:solidFill>
                            <a:srgbClr val="FFFFFF"/>
                          </a:solidFill>
                          <a:effectLst/>
                          <a:latin typeface="+mn-lt"/>
                          <a:ea typeface="Calibri" panose="020F0502020204030204" pitchFamily="34" charset="0"/>
                          <a:cs typeface="Arial" panose="020B0604020202020204" pitchFamily="34" charset="0"/>
                        </a:rPr>
                        <a:t>(s) :</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p>
                      <a:pPr marL="0" marR="0" algn="ctr" defTabSz="914400" rtl="0" eaLnBrk="1" latinLnBrk="0" hangingPunct="1">
                        <a:lnSpc>
                          <a:spcPct val="107000"/>
                        </a:lnSpc>
                        <a:spcBef>
                          <a:spcPts val="0"/>
                        </a:spcBef>
                        <a:spcAft>
                          <a:spcPts val="720"/>
                        </a:spcAft>
                      </a:pPr>
                      <a:r>
                        <a:rPr lang="en-US" sz="800" b="1" kern="1200" dirty="0">
                          <a:solidFill>
                            <a:srgbClr val="FFFFFF"/>
                          </a:solidFill>
                          <a:effectLst/>
                          <a:latin typeface="+mn-lt"/>
                          <a:ea typeface="Calibri" panose="020F0502020204030204" pitchFamily="34" charset="0"/>
                          <a:cs typeface="Arial" panose="020B0604020202020204" pitchFamily="34" charset="0"/>
                        </a:rPr>
                        <a:t> </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0"/>
                        </a:spcBef>
                        <a:spcAft>
                          <a:spcPts val="720"/>
                        </a:spcAft>
                      </a:pPr>
                      <a:r>
                        <a:rPr lang="fr-CA" sz="800" b="1" kern="1200" dirty="0">
                          <a:solidFill>
                            <a:srgbClr val="FFFFFF"/>
                          </a:solidFill>
                          <a:effectLst/>
                          <a:latin typeface="+mn-lt"/>
                          <a:ea typeface="Calibri" panose="020F0502020204030204" pitchFamily="34" charset="0"/>
                          <a:cs typeface="Arial" panose="020B0604020202020204" pitchFamily="34" charset="0"/>
                        </a:rPr>
                        <a:t>Stratégies utilisées :</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p>
                      <a:pPr marL="0" marR="0" algn="ctr" defTabSz="914400" rtl="0" eaLnBrk="1" latinLnBrk="0" hangingPunct="1">
                        <a:lnSpc>
                          <a:spcPct val="107000"/>
                        </a:lnSpc>
                        <a:spcBef>
                          <a:spcPts val="0"/>
                        </a:spcBef>
                        <a:spcAft>
                          <a:spcPts val="720"/>
                        </a:spcAft>
                      </a:pPr>
                      <a:r>
                        <a:rPr lang="en-US" sz="800" b="1" kern="1200" dirty="0">
                          <a:solidFill>
                            <a:srgbClr val="FFFFFF"/>
                          </a:solidFill>
                          <a:effectLst/>
                          <a:latin typeface="+mn-lt"/>
                          <a:ea typeface="Calibri" panose="020F0502020204030204" pitchFamily="34" charset="0"/>
                          <a:cs typeface="Arial" panose="020B0604020202020204" pitchFamily="34" charset="0"/>
                        </a:rPr>
                        <a:t> </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0"/>
                        </a:spcBef>
                        <a:spcAft>
                          <a:spcPts val="720"/>
                        </a:spcAft>
                      </a:pPr>
                      <a:r>
                        <a:rPr lang="fr-CA" sz="800" b="1" kern="1200" dirty="0">
                          <a:solidFill>
                            <a:srgbClr val="FFFFFF"/>
                          </a:solidFill>
                          <a:effectLst/>
                          <a:latin typeface="+mn-lt"/>
                          <a:ea typeface="Calibri" panose="020F0502020204030204" pitchFamily="34" charset="0"/>
                          <a:cs typeface="Arial" panose="020B0604020202020204" pitchFamily="34" charset="0"/>
                        </a:rPr>
                        <a:t>Stratégie élaborée conjointement avec le groupe concerné </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0"/>
                        </a:spcBef>
                        <a:spcAft>
                          <a:spcPts val="720"/>
                        </a:spcAft>
                      </a:pPr>
                      <a:r>
                        <a:rPr lang="en-US" sz="800" b="1" kern="1200" dirty="0">
                          <a:solidFill>
                            <a:srgbClr val="FFFFFF"/>
                          </a:solidFill>
                          <a:effectLst/>
                          <a:latin typeface="+mn-lt"/>
                          <a:ea typeface="Calibri" panose="020F0502020204030204" pitchFamily="34" charset="0"/>
                          <a:cs typeface="Arial" panose="020B0604020202020204" pitchFamily="34" charset="0"/>
                        </a:rPr>
                        <a:t>Description</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68559545"/>
                  </a:ext>
                </a:extLst>
              </a:tr>
              <a:tr h="850850">
                <a:tc>
                  <a:txBody>
                    <a:bodyPr/>
                    <a:lstStyle/>
                    <a:p>
                      <a:pPr marL="0" marR="0" algn="ctr">
                        <a:lnSpc>
                          <a:spcPct val="107000"/>
                        </a:lnSpc>
                        <a:spcBef>
                          <a:spcPts val="0"/>
                        </a:spcBef>
                        <a:spcAft>
                          <a:spcPts val="720"/>
                        </a:spcAft>
                      </a:pPr>
                      <a:r>
                        <a:rPr lang="fr-CA" sz="800" b="1" dirty="0">
                          <a:solidFill>
                            <a:srgbClr val="FFFFFF"/>
                          </a:solidFill>
                          <a:effectLst/>
                          <a:latin typeface="+mn-lt"/>
                          <a:ea typeface="Calibri" panose="020F0502020204030204" pitchFamily="34" charset="0"/>
                          <a:cs typeface="Arial" panose="020B0604020202020204" pitchFamily="34" charset="0"/>
                        </a:rPr>
                        <a:t>C.-B.</a:t>
                      </a:r>
                      <a:endParaRPr lang="en-US" sz="11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Premières Nations, Inuits et Métis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Élaboration de matériel et de ressources adaptés sur le plan culturel</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Promotion de l’autodidaxie en matière de santé</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Mobilisation directe de la collectivité concernée, en vue de concevoir conjointement des programmes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Représentation de divers groupes au sein du groupe de travail sur le parcours du patient</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682801588"/>
                  </a:ext>
                </a:extLst>
              </a:tr>
              <a:tr h="850850">
                <a:tc>
                  <a:txBody>
                    <a:bodyPr/>
                    <a:lstStyle/>
                    <a:p>
                      <a:pPr marL="0" marR="0" algn="ctr">
                        <a:lnSpc>
                          <a:spcPct val="107000"/>
                        </a:lnSpc>
                        <a:spcBef>
                          <a:spcPts val="720"/>
                        </a:spcBef>
                        <a:spcAft>
                          <a:spcPts val="720"/>
                        </a:spcAft>
                      </a:pPr>
                      <a:r>
                        <a:rPr lang="fr-CA" sz="800" b="1" dirty="0">
                          <a:solidFill>
                            <a:srgbClr val="FFFFFF"/>
                          </a:solidFill>
                          <a:effectLst/>
                          <a:latin typeface="+mn-lt"/>
                          <a:ea typeface="Calibri" panose="020F0502020204030204" pitchFamily="34" charset="0"/>
                          <a:cs typeface="Arial" panose="020B0604020202020204" pitchFamily="34" charset="0"/>
                        </a:rPr>
                        <a:t>Qc</a:t>
                      </a:r>
                      <a:endParaRPr lang="en-US" sz="11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Premières Nations, Inuits et Métis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Rencontre avec le Secrétariat aux Affaires autochtones du Québec</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Implication des responsables des collectivités autochtones dans les institutions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Traduction d’affiches en inuktitut</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Lettre envoyée aux médecins de famille des collectivités autochtones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Messages radiophoniques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033359390"/>
                  </a:ext>
                </a:extLst>
              </a:tr>
              <a:tr h="850850">
                <a:tc>
                  <a:txBody>
                    <a:bodyPr/>
                    <a:lstStyle/>
                    <a:p>
                      <a:pPr marL="0" marR="0" algn="ctr">
                        <a:lnSpc>
                          <a:spcPct val="107000"/>
                        </a:lnSpc>
                        <a:spcBef>
                          <a:spcPts val="720"/>
                        </a:spcBef>
                        <a:spcAft>
                          <a:spcPts val="0"/>
                        </a:spcAft>
                      </a:pPr>
                      <a:r>
                        <a:rPr lang="fr-CA" sz="800" b="1" dirty="0">
                          <a:solidFill>
                            <a:srgbClr val="FFFFFF"/>
                          </a:solidFill>
                          <a:effectLst/>
                          <a:latin typeface="+mn-lt"/>
                          <a:ea typeface="Calibri" panose="020F0502020204030204" pitchFamily="34" charset="0"/>
                          <a:cs typeface="Arial" panose="020B0604020202020204" pitchFamily="34" charset="0"/>
                        </a:rPr>
                        <a:t>N.-É.</a:t>
                      </a:r>
                      <a:endParaRPr lang="en-US" sz="11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Premières Nations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Stratégies non encore élaborées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La Première Nation de </a:t>
                      </a:r>
                      <a:r>
                        <a:rPr lang="fr-CA"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Sipekne’katik</a:t>
                      </a: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 exprimé un vif intérêt pour l’élaboration et l’adoption rapide du programme. Nous en sommes, avec elle, aux toutes premières étapes de notre collaboration, en vue de déterminer et de concevoir un programme répondant aux besoins particuliers de ce groupe.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675943529"/>
                  </a:ext>
                </a:extLst>
              </a:tr>
            </a:tbl>
          </a:graphicData>
        </a:graphic>
      </p:graphicFrame>
      <p:sp>
        <p:nvSpPr>
          <p:cNvPr id="3" name="TextBox 2">
            <a:extLst>
              <a:ext uri="{FF2B5EF4-FFF2-40B4-BE49-F238E27FC236}">
                <a16:creationId xmlns:a16="http://schemas.microsoft.com/office/drawing/2014/main" id="{0594286D-B62A-10BA-CCC4-447B806BAE9D}"/>
              </a:ext>
            </a:extLst>
          </p:cNvPr>
          <p:cNvSpPr txBox="1"/>
          <p:nvPr/>
        </p:nvSpPr>
        <p:spPr>
          <a:xfrm>
            <a:off x="335250" y="4708920"/>
            <a:ext cx="6096000" cy="400110"/>
          </a:xfrm>
          <a:prstGeom prst="rect">
            <a:avLst/>
          </a:prstGeom>
          <a:noFill/>
        </p:spPr>
        <p:txBody>
          <a:bodyPr wrap="square">
            <a:spAutoFit/>
          </a:bodyPr>
          <a:lstStyle/>
          <a:p>
            <a:pPr marL="0" marR="0">
              <a:spcBef>
                <a:spcPts val="200"/>
              </a:spcBef>
              <a:spcAft>
                <a:spcPts val="0"/>
              </a:spcAft>
            </a:pPr>
            <a:r>
              <a:rPr lang="fr-FR" sz="1000" dirty="0">
                <a:solidFill>
                  <a:srgbClr val="262626"/>
                </a:solidFill>
                <a:effectLst/>
                <a:latin typeface="Calibri" panose="020F0502020204030204" pitchFamily="34" charset="0"/>
                <a:ea typeface="Yu Mincho" panose="02020400000000000000" pitchFamily="18" charset="-128"/>
                <a:cs typeface="Times New Roman" panose="02020603050405020304" pitchFamily="18" charset="0"/>
              </a:rPr>
              <a:t>*Le Nouveau Brunswick prévoit de tirer parti des recommandations du projet en cours Élaboration de stratégies ciblant les populations faisant l’objet d’un dépistage insuffisant, grâce à l’engagement communautaire. »</a:t>
            </a:r>
            <a:endParaRPr lang="en-US" sz="1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7003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EC1DF1-58C0-7B6D-652A-009DD2A020A6}"/>
              </a:ext>
            </a:extLst>
          </p:cNvPr>
          <p:cNvSpPr>
            <a:spLocks noGrp="1"/>
          </p:cNvSpPr>
          <p:nvPr>
            <p:ph type="title"/>
          </p:nvPr>
        </p:nvSpPr>
        <p:spPr>
          <a:xfrm>
            <a:off x="973014" y="206435"/>
            <a:ext cx="10380786" cy="752842"/>
          </a:xfrm>
        </p:spPr>
        <p:txBody>
          <a:bodyPr>
            <a:normAutofit/>
          </a:bodyPr>
          <a:lstStyle/>
          <a:p>
            <a:r>
              <a:rPr lang="fr-FR" sz="1600" dirty="0"/>
              <a:t>Déroulement d’un programme de dépistage du cancer du poumon</a:t>
            </a:r>
            <a:br>
              <a:rPr lang="fr-FR" sz="1600" dirty="0"/>
            </a:br>
            <a:endParaRPr lang="fr-FR" sz="1600" dirty="0"/>
          </a:p>
        </p:txBody>
      </p:sp>
      <p:sp>
        <p:nvSpPr>
          <p:cNvPr id="2" name="Slide Number Placeholder 1">
            <a:extLst>
              <a:ext uri="{FF2B5EF4-FFF2-40B4-BE49-F238E27FC236}">
                <a16:creationId xmlns:a16="http://schemas.microsoft.com/office/drawing/2014/main" id="{BACE797F-2919-214B-B90F-C6975526C29C}"/>
              </a:ext>
            </a:extLst>
          </p:cNvPr>
          <p:cNvSpPr>
            <a:spLocks noGrp="1"/>
          </p:cNvSpPr>
          <p:nvPr>
            <p:ph type="sldNum" sz="quarter" idx="12"/>
          </p:nvPr>
        </p:nvSpPr>
        <p:spPr/>
        <p:txBody>
          <a:bodyPr/>
          <a:lstStyle/>
          <a:p>
            <a:fld id="{D9F2F12A-E773-6344-8602-31C2DEEE88BD}" type="slidenum">
              <a:rPr lang="en-US" smtClean="0"/>
              <a:pPr/>
              <a:t>3</a:t>
            </a:fld>
            <a:endParaRPr lang="en-US"/>
          </a:p>
        </p:txBody>
      </p:sp>
      <p:pic>
        <p:nvPicPr>
          <p:cNvPr id="1026" name="Picture 2" descr="Le parcours de dépistage du cancer du poumon. Etape 1 : Orientation vers un fournisseur de soins, auto-orientation, invitation à participer à un programme ou rappel pour la population admissible qui présente un risque élevé. Etape 2 : Évaluation des risques. Pour les personnes admissibles ou non admissibles, l'étape 3 est Conseils en matière de sevrage tabagique et/ou de pharmacothérapie (au besoin). Pour les Personnes admissibles l'étape 3 est le Test de dépistage (tomodensitométrie à faible dose). Etape 5 : Communication des résultats au participant et au médecin. Si le résultat est normal, l'étape 6 est de Rappeler la personne pour un test de dépistage en fonction des lignes directrices du programme. Si le résultat du dépistage est anormal, l'étape 6 est un Rappel précoce pour une TDM à faible dose ou suivi diagnostique (imagerie ou procédure effractive). Si le rappel précoce pour une TDM à faible dose ou le suivi diagnostique ne révèle aucun cancer, l'étape 7 est de Rappeler la personne pour un test de dépistage en fonction des lignes directrices du programme. Si le rappel précoce pour une TDM à faible dose ou le suivi diagnostique est anormal, l'étape 7 est d'Orienter le patient vers un test ou un traitement de suivi approprié. ">
            <a:extLst>
              <a:ext uri="{FF2B5EF4-FFF2-40B4-BE49-F238E27FC236}">
                <a16:creationId xmlns:a16="http://schemas.microsoft.com/office/drawing/2014/main" id="{43582BA1-0B40-803F-0C64-915C016C4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2649" y="558160"/>
            <a:ext cx="6846702" cy="629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668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199754" y="217123"/>
            <a:ext cx="10380786" cy="345482"/>
          </a:xfrm>
        </p:spPr>
        <p:txBody>
          <a:bodyPr>
            <a:normAutofit/>
          </a:bodyPr>
          <a:lstStyle/>
          <a:p>
            <a:pPr marL="0" marR="0">
              <a:lnSpc>
                <a:spcPct val="107000"/>
              </a:lnSpc>
              <a:spcBef>
                <a:spcPts val="200"/>
              </a:spcBef>
              <a:spcAft>
                <a:spcPts val="0"/>
              </a:spcAft>
            </a:pPr>
            <a:r>
              <a:rPr lang="fr-FR" sz="1600" dirty="0"/>
              <a:t>Stratégies visant à améliorer le dépistage chez les Premières Nations, les Inuits et les Métis (1/2)</a:t>
            </a:r>
            <a:endParaRPr lang="en-US" sz="1600" dirty="0"/>
          </a:p>
        </p:txBody>
      </p:sp>
      <p:graphicFrame>
        <p:nvGraphicFramePr>
          <p:cNvPr id="17" name="Table 16">
            <a:extLst>
              <a:ext uri="{FF2B5EF4-FFF2-40B4-BE49-F238E27FC236}">
                <a16:creationId xmlns:a16="http://schemas.microsoft.com/office/drawing/2014/main" id="{AA0979A6-26CB-F0CD-6D9F-EF1D053355F7}"/>
              </a:ext>
            </a:extLst>
          </p:cNvPr>
          <p:cNvGraphicFramePr>
            <a:graphicFrameLocks noGrp="1"/>
          </p:cNvGraphicFramePr>
          <p:nvPr>
            <p:extLst>
              <p:ext uri="{D42A27DB-BD31-4B8C-83A1-F6EECF244321}">
                <p14:modId xmlns:p14="http://schemas.microsoft.com/office/powerpoint/2010/main" val="112965195"/>
              </p:ext>
            </p:extLst>
          </p:nvPr>
        </p:nvGraphicFramePr>
        <p:xfrm>
          <a:off x="265582" y="562605"/>
          <a:ext cx="11066447" cy="5708523"/>
        </p:xfrm>
        <a:graphic>
          <a:graphicData uri="http://schemas.openxmlformats.org/drawingml/2006/table">
            <a:tbl>
              <a:tblPr firstRow="1" firstCol="1"/>
              <a:tblGrid>
                <a:gridCol w="907535">
                  <a:extLst>
                    <a:ext uri="{9D8B030D-6E8A-4147-A177-3AD203B41FA5}">
                      <a16:colId xmlns:a16="http://schemas.microsoft.com/office/drawing/2014/main" val="3230732642"/>
                    </a:ext>
                  </a:extLst>
                </a:gridCol>
                <a:gridCol w="1952651">
                  <a:extLst>
                    <a:ext uri="{9D8B030D-6E8A-4147-A177-3AD203B41FA5}">
                      <a16:colId xmlns:a16="http://schemas.microsoft.com/office/drawing/2014/main" val="4163850424"/>
                    </a:ext>
                  </a:extLst>
                </a:gridCol>
                <a:gridCol w="2735419">
                  <a:extLst>
                    <a:ext uri="{9D8B030D-6E8A-4147-A177-3AD203B41FA5}">
                      <a16:colId xmlns:a16="http://schemas.microsoft.com/office/drawing/2014/main" val="2614498662"/>
                    </a:ext>
                  </a:extLst>
                </a:gridCol>
                <a:gridCol w="1629630">
                  <a:extLst>
                    <a:ext uri="{9D8B030D-6E8A-4147-A177-3AD203B41FA5}">
                      <a16:colId xmlns:a16="http://schemas.microsoft.com/office/drawing/2014/main" val="3152225781"/>
                    </a:ext>
                  </a:extLst>
                </a:gridCol>
                <a:gridCol w="3841212">
                  <a:extLst>
                    <a:ext uri="{9D8B030D-6E8A-4147-A177-3AD203B41FA5}">
                      <a16:colId xmlns:a16="http://schemas.microsoft.com/office/drawing/2014/main" val="3010131324"/>
                    </a:ext>
                  </a:extLst>
                </a:gridCol>
              </a:tblGrid>
              <a:tr h="292899">
                <a:tc>
                  <a:txBody>
                    <a:bodyPr/>
                    <a:lstStyle/>
                    <a:p>
                      <a:pPr marL="0" marR="0" algn="ctr" defTabSz="914400" rtl="0" eaLnBrk="1" latinLnBrk="0" hangingPunct="1">
                        <a:lnSpc>
                          <a:spcPct val="107000"/>
                        </a:lnSpc>
                        <a:spcBef>
                          <a:spcPts val="0"/>
                        </a:spcBef>
                        <a:spcAft>
                          <a:spcPts val="720"/>
                        </a:spcAft>
                      </a:pPr>
                      <a:r>
                        <a:rPr lang="fr-CA" sz="800" b="1" kern="1200" dirty="0">
                          <a:solidFill>
                            <a:srgbClr val="FFFFFF"/>
                          </a:solidFill>
                          <a:effectLst/>
                          <a:latin typeface="+mn-lt"/>
                          <a:ea typeface="Calibri" panose="020F0502020204030204" pitchFamily="34" charset="0"/>
                          <a:cs typeface="Arial" panose="020B0604020202020204" pitchFamily="34" charset="0"/>
                        </a:rPr>
                        <a:t>Province ou territoire</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0"/>
                        </a:spcBef>
                        <a:spcAft>
                          <a:spcPts val="720"/>
                        </a:spcAft>
                      </a:pPr>
                      <a:r>
                        <a:rPr lang="en-US" sz="800" b="1" kern="1200" dirty="0">
                          <a:solidFill>
                            <a:srgbClr val="FFFFFF"/>
                          </a:solidFill>
                          <a:effectLst/>
                          <a:latin typeface="+mn-lt"/>
                          <a:ea typeface="Calibri" panose="020F0502020204030204" pitchFamily="34" charset="0"/>
                          <a:cs typeface="Arial" panose="020B0604020202020204" pitchFamily="34" charset="0"/>
                        </a:rPr>
                        <a:t>Public(s) </a:t>
                      </a:r>
                      <a:r>
                        <a:rPr lang="en-US" sz="800" b="1" kern="1200" dirty="0" err="1">
                          <a:solidFill>
                            <a:srgbClr val="FFFFFF"/>
                          </a:solidFill>
                          <a:effectLst/>
                          <a:latin typeface="+mn-lt"/>
                          <a:ea typeface="Calibri" panose="020F0502020204030204" pitchFamily="34" charset="0"/>
                          <a:cs typeface="Arial" panose="020B0604020202020204" pitchFamily="34" charset="0"/>
                        </a:rPr>
                        <a:t>visé</a:t>
                      </a:r>
                      <a:r>
                        <a:rPr lang="en-US" sz="800" b="1" kern="1200" dirty="0">
                          <a:solidFill>
                            <a:srgbClr val="FFFFFF"/>
                          </a:solidFill>
                          <a:effectLst/>
                          <a:latin typeface="+mn-lt"/>
                          <a:ea typeface="Calibri" panose="020F0502020204030204" pitchFamily="34" charset="0"/>
                          <a:cs typeface="Arial" panose="020B0604020202020204" pitchFamily="34" charset="0"/>
                        </a:rPr>
                        <a:t>(s) :</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p>
                      <a:pPr marL="0" marR="0" algn="ctr" defTabSz="914400" rtl="0" eaLnBrk="1" latinLnBrk="0" hangingPunct="1">
                        <a:lnSpc>
                          <a:spcPct val="107000"/>
                        </a:lnSpc>
                        <a:spcBef>
                          <a:spcPts val="0"/>
                        </a:spcBef>
                        <a:spcAft>
                          <a:spcPts val="720"/>
                        </a:spcAft>
                      </a:pPr>
                      <a:r>
                        <a:rPr lang="en-US" sz="800" b="1" kern="1200" dirty="0">
                          <a:solidFill>
                            <a:srgbClr val="FFFFFF"/>
                          </a:solidFill>
                          <a:effectLst/>
                          <a:latin typeface="+mn-lt"/>
                          <a:ea typeface="Calibri" panose="020F0502020204030204" pitchFamily="34" charset="0"/>
                          <a:cs typeface="Arial" panose="020B0604020202020204" pitchFamily="34" charset="0"/>
                        </a:rPr>
                        <a:t> </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0"/>
                        </a:spcBef>
                        <a:spcAft>
                          <a:spcPts val="720"/>
                        </a:spcAft>
                      </a:pPr>
                      <a:r>
                        <a:rPr lang="fr-CA" sz="800" b="1" kern="1200" dirty="0">
                          <a:solidFill>
                            <a:srgbClr val="FFFFFF"/>
                          </a:solidFill>
                          <a:effectLst/>
                          <a:latin typeface="+mn-lt"/>
                          <a:ea typeface="Calibri" panose="020F0502020204030204" pitchFamily="34" charset="0"/>
                          <a:cs typeface="Arial" panose="020B0604020202020204" pitchFamily="34" charset="0"/>
                        </a:rPr>
                        <a:t>Stratégies utilisées :</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p>
                      <a:pPr marL="0" marR="0" algn="ctr" defTabSz="914400" rtl="0" eaLnBrk="1" latinLnBrk="0" hangingPunct="1">
                        <a:lnSpc>
                          <a:spcPct val="107000"/>
                        </a:lnSpc>
                        <a:spcBef>
                          <a:spcPts val="0"/>
                        </a:spcBef>
                        <a:spcAft>
                          <a:spcPts val="720"/>
                        </a:spcAft>
                      </a:pPr>
                      <a:r>
                        <a:rPr lang="en-US" sz="800" b="1" kern="1200" dirty="0">
                          <a:solidFill>
                            <a:srgbClr val="FFFFFF"/>
                          </a:solidFill>
                          <a:effectLst/>
                          <a:latin typeface="+mn-lt"/>
                          <a:ea typeface="Calibri" panose="020F0502020204030204" pitchFamily="34" charset="0"/>
                          <a:cs typeface="Arial" panose="020B0604020202020204" pitchFamily="34" charset="0"/>
                        </a:rPr>
                        <a:t> </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0"/>
                        </a:spcBef>
                        <a:spcAft>
                          <a:spcPts val="720"/>
                        </a:spcAft>
                      </a:pPr>
                      <a:r>
                        <a:rPr lang="fr-CA" sz="800" b="1" kern="1200" dirty="0">
                          <a:solidFill>
                            <a:srgbClr val="FFFFFF"/>
                          </a:solidFill>
                          <a:effectLst/>
                          <a:latin typeface="+mn-lt"/>
                          <a:ea typeface="Calibri" panose="020F0502020204030204" pitchFamily="34" charset="0"/>
                          <a:cs typeface="Arial" panose="020B0604020202020204" pitchFamily="34" charset="0"/>
                        </a:rPr>
                        <a:t>Stratégie élaborée conjointement avec le groupe concerné </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0"/>
                        </a:spcBef>
                        <a:spcAft>
                          <a:spcPts val="720"/>
                        </a:spcAft>
                      </a:pPr>
                      <a:r>
                        <a:rPr lang="en-US" sz="800" b="1" kern="1200" dirty="0">
                          <a:solidFill>
                            <a:srgbClr val="FFFFFF"/>
                          </a:solidFill>
                          <a:effectLst/>
                          <a:latin typeface="+mn-lt"/>
                          <a:ea typeface="Calibri" panose="020F0502020204030204" pitchFamily="34" charset="0"/>
                          <a:cs typeface="Arial" panose="020B0604020202020204" pitchFamily="34" charset="0"/>
                        </a:rPr>
                        <a:t>Description</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68559545"/>
                  </a:ext>
                </a:extLst>
              </a:tr>
              <a:tr h="4829064">
                <a:tc>
                  <a:txBody>
                    <a:bodyPr/>
                    <a:lstStyle/>
                    <a:p>
                      <a:pPr marL="0" marR="0" algn="ctr" defTabSz="914400" rtl="0" eaLnBrk="1" latinLnBrk="0" hangingPunct="1">
                        <a:lnSpc>
                          <a:spcPct val="107000"/>
                        </a:lnSpc>
                        <a:spcBef>
                          <a:spcPts val="0"/>
                        </a:spcBef>
                        <a:spcAft>
                          <a:spcPts val="720"/>
                        </a:spcAft>
                      </a:pPr>
                      <a:r>
                        <a:rPr lang="fr-CA" sz="800" b="1" kern="1200" dirty="0">
                          <a:solidFill>
                            <a:srgbClr val="FFFFFF"/>
                          </a:solidFill>
                          <a:effectLst/>
                          <a:latin typeface="+mn-lt"/>
                          <a:ea typeface="Calibri" panose="020F0502020204030204" pitchFamily="34" charset="0"/>
                          <a:cs typeface="Arial" panose="020B0604020202020204" pitchFamily="34" charset="0"/>
                        </a:rPr>
                        <a:t>Ont.</a:t>
                      </a:r>
                      <a:endParaRPr lang="en-US" sz="800" b="1" kern="1200" dirty="0">
                        <a:solidFill>
                          <a:srgbClr val="FFFFFF"/>
                        </a:solidFill>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Premières Nations, Inuits et Métis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Formation collective et médias de masse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Promotion de l’autodidaxie en matière de santé</a:t>
                      </a: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Élaboration de matériel et de ressources adaptés sur le plan culturel</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fr-FR"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Assurer le transport à destination des services de dépistage pour les Premières Nations par l’intermédiaire du Programme des SSNA</a:t>
                      </a: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Mobilisation communautaire directe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5280025" algn="l"/>
                        </a:tabLst>
                        <a:defRPr/>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All: ✓</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Les collectivités sont mobilisées, en vue d’éclairer les programmes et les initiatives visant à améliorer la formation et la sensibilisation au dépistage du cancer du poumon, par l’intermédiaire de l’Unité des soins de cancérologie chez les peuples autochtones, d’équipes régionales et de responsables régionaux de la lutte contre le cancer chez les Autochtones.</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On offre également des séances pédagogiques plus ciblées dans le cadre de la Stratégie antitabac pour les peuples autochtones (SAPA) et du conseil en matière d’abandon du tabagisme.</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Des fiches d’information à l’intention des personnes participantes et des brochures de recrutement ont été conçues et adaptées à chaque population des Premières Nations, des Inuits et des Métis. Ces documents ont été élaborés sur la base de renseignements fournis par des partenaires autochtones et traduits en </a:t>
                      </a:r>
                      <a:r>
                        <a:rPr lang="fr-FR" sz="8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anishinaabemowin</a:t>
                      </a: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en inuktitut, en français et en mohawk.</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L’ICCU a également collaboré avec des membres des équipes régionales de dépistage dans les centres pilotes des hôpitaux, en vue de fournir une formation sur la propriété, le contrôle, l’accès et la possession (OCAP®) et d’intégrer ces principes de gouvernance des données dans le cadre des politiques et des processus du programme. On s’attend à ce que les membres du programme qui travaillent avec les données volontaires d’</a:t>
                      </a:r>
                      <a:r>
                        <a:rPr lang="fr-FR" sz="8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auto-identification</a:t>
                      </a: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des Autochtones aient été formés et suivent, selon les cas, les Principes de « propriété, contrôle, accès et possession » des Premières Nations (OCAP®), les principes de gestion et de gouvernance des données collectives et autodéterminées des Métis ou les principes de gouvernance des données des Inuits.</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L’ICCU poursuit l’information des partenaires régionaux et communautaires au sujet des possibilités de remboursement, en matière de transport médical, offertes aux Premières Nations admissibles, par l’intermédiaire du Programme des services de santé non assurés (SSNA) de la Direction générale de la santé des Premières Nations et des Inuits, pour le dépistage du cancer du poumon.</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À compter d’août 2021, l’ICCU codirigera un projet de recherche avec l’Akausivik Inuit Family </a:t>
                      </a:r>
                      <a:r>
                        <a:rPr lang="fr-FR" sz="8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Health</a:t>
                      </a: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Team visant à comprendre les obstacles que présentent les parcours existants de dépistage du cancer du poumon, à partager les résultats des examens avec les personnes ayant participé et à faciliter l’accès au traitement et aux soins de suivi chez les Inuits (en particulier dans la région d’Ottawa/Champlain).</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Les résultats des travaux effectués par les docteures Jill Tinmouth et Amanda </a:t>
                      </a:r>
                      <a:r>
                        <a:rPr lang="fr-FR" sz="8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Shephard</a:t>
                      </a: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dans le cadre d’une bourse (</a:t>
                      </a:r>
                      <a:r>
                        <a:rPr lang="fr-FR" sz="8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Catching</a:t>
                      </a: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Cancer </a:t>
                      </a:r>
                      <a:r>
                        <a:rPr lang="fr-FR" sz="8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Early</a:t>
                      </a: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how </a:t>
                      </a:r>
                      <a:r>
                        <a:rPr lang="fr-FR" sz="8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well</a:t>
                      </a: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do Ontario screening programs </a:t>
                      </a:r>
                      <a:r>
                        <a:rPr lang="fr-FR" sz="8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perform</a:t>
                      </a: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for First Nations and Métis </a:t>
                      </a:r>
                      <a:r>
                        <a:rPr lang="fr-FR" sz="8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persons</a:t>
                      </a: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permettront à Action Cancer Ontario de Santé Ontario de disposer de stratégies d’amélioration de la participation des membres des Premières Nations et des Métis et seront également susceptibles d’éclairer des recommandations en matière de dépistage du cancer au sein de ces populations.</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FR"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Grâce aux relations mises en place et cultivées par l’ICCU, les équipes régionales ont pu continuer à travailler avec les collectivités, conformément à la Stratégie pour la lutte contre le cancer chez les Premières Nations, les Inuits, les Métis et les Autochtones en milieu urbain.</a:t>
                      </a:r>
                      <a:endParaRPr lang="en-US" sz="8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61125039"/>
                  </a:ext>
                </a:extLst>
              </a:tr>
            </a:tbl>
          </a:graphicData>
        </a:graphic>
      </p:graphicFrame>
    </p:spTree>
    <p:extLst>
      <p:ext uri="{BB962C8B-B14F-4D97-AF65-F5344CB8AC3E}">
        <p14:creationId xmlns:p14="http://schemas.microsoft.com/office/powerpoint/2010/main" val="2275505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08589" y="194448"/>
            <a:ext cx="10380786" cy="345482"/>
          </a:xfrm>
        </p:spPr>
        <p:txBody>
          <a:bodyPr>
            <a:normAutofit/>
          </a:bodyPr>
          <a:lstStyle/>
          <a:p>
            <a:pPr marL="0" marR="0">
              <a:lnSpc>
                <a:spcPct val="107000"/>
              </a:lnSpc>
              <a:spcBef>
                <a:spcPts val="200"/>
              </a:spcBef>
              <a:spcAft>
                <a:spcPts val="0"/>
              </a:spcAft>
            </a:pPr>
            <a:r>
              <a:rPr lang="fr-FR" sz="1600" dirty="0"/>
              <a:t>Stratégies visant à améliorer le dépistage chez les populations mal desservies*</a:t>
            </a:r>
            <a:endParaRPr lang="en-US" sz="1600" dirty="0"/>
          </a:p>
        </p:txBody>
      </p:sp>
      <p:graphicFrame>
        <p:nvGraphicFramePr>
          <p:cNvPr id="5" name="Table 4">
            <a:extLst>
              <a:ext uri="{FF2B5EF4-FFF2-40B4-BE49-F238E27FC236}">
                <a16:creationId xmlns:a16="http://schemas.microsoft.com/office/drawing/2014/main" id="{169BE891-8B07-DC64-BD92-2A8D45910240}"/>
              </a:ext>
            </a:extLst>
          </p:cNvPr>
          <p:cNvGraphicFramePr>
            <a:graphicFrameLocks noGrp="1"/>
          </p:cNvGraphicFramePr>
          <p:nvPr>
            <p:extLst>
              <p:ext uri="{D42A27DB-BD31-4B8C-83A1-F6EECF244321}">
                <p14:modId xmlns:p14="http://schemas.microsoft.com/office/powerpoint/2010/main" val="2737164961"/>
              </p:ext>
            </p:extLst>
          </p:nvPr>
        </p:nvGraphicFramePr>
        <p:xfrm>
          <a:off x="564421" y="604723"/>
          <a:ext cx="10737241" cy="5486126"/>
        </p:xfrm>
        <a:graphic>
          <a:graphicData uri="http://schemas.openxmlformats.org/drawingml/2006/table">
            <a:tbl>
              <a:tblPr firstRow="1" firstCol="1"/>
              <a:tblGrid>
                <a:gridCol w="886340">
                  <a:extLst>
                    <a:ext uri="{9D8B030D-6E8A-4147-A177-3AD203B41FA5}">
                      <a16:colId xmlns:a16="http://schemas.microsoft.com/office/drawing/2014/main" val="783414321"/>
                    </a:ext>
                  </a:extLst>
                </a:gridCol>
                <a:gridCol w="1831550">
                  <a:extLst>
                    <a:ext uri="{9D8B030D-6E8A-4147-A177-3AD203B41FA5}">
                      <a16:colId xmlns:a16="http://schemas.microsoft.com/office/drawing/2014/main" val="2046233783"/>
                    </a:ext>
                  </a:extLst>
                </a:gridCol>
                <a:gridCol w="2673117">
                  <a:extLst>
                    <a:ext uri="{9D8B030D-6E8A-4147-A177-3AD203B41FA5}">
                      <a16:colId xmlns:a16="http://schemas.microsoft.com/office/drawing/2014/main" val="919963977"/>
                    </a:ext>
                  </a:extLst>
                </a:gridCol>
                <a:gridCol w="1917778">
                  <a:extLst>
                    <a:ext uri="{9D8B030D-6E8A-4147-A177-3AD203B41FA5}">
                      <a16:colId xmlns:a16="http://schemas.microsoft.com/office/drawing/2014/main" val="214001959"/>
                    </a:ext>
                  </a:extLst>
                </a:gridCol>
                <a:gridCol w="3428456">
                  <a:extLst>
                    <a:ext uri="{9D8B030D-6E8A-4147-A177-3AD203B41FA5}">
                      <a16:colId xmlns:a16="http://schemas.microsoft.com/office/drawing/2014/main" val="97561775"/>
                    </a:ext>
                  </a:extLst>
                </a:gridCol>
              </a:tblGrid>
              <a:tr h="456926">
                <a:tc>
                  <a:txBody>
                    <a:bodyPr/>
                    <a:lstStyle/>
                    <a:p>
                      <a:pPr marL="0" marR="0" algn="ctr">
                        <a:lnSpc>
                          <a:spcPct val="107000"/>
                        </a:lnSpc>
                        <a:spcBef>
                          <a:spcPts val="720"/>
                        </a:spcBef>
                        <a:spcAft>
                          <a:spcPts val="720"/>
                        </a:spcAft>
                      </a:pPr>
                      <a:r>
                        <a:rPr lang="fr-CA"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Province ou territoire</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100"/>
                        </a:spcBef>
                        <a:spcAft>
                          <a:spcPts val="100"/>
                        </a:spcAft>
                      </a:pPr>
                      <a:r>
                        <a:rPr lang="en-US"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Public(s) visé(s) :</a:t>
                      </a:r>
                      <a:endParaRPr lang="en-US" sz="1100">
                        <a:effectLst/>
                        <a:latin typeface="Calibri" panose="020F0502020204030204" pitchFamily="34" charset="0"/>
                        <a:ea typeface="Yu Mincho" panose="02020400000000000000" pitchFamily="18" charset="-128"/>
                        <a:cs typeface="Arial" panose="020B0604020202020204" pitchFamily="34" charset="0"/>
                      </a:endParaRPr>
                    </a:p>
                    <a:p>
                      <a:pPr marL="0" marR="0" algn="ctr">
                        <a:lnSpc>
                          <a:spcPct val="107000"/>
                        </a:lnSpc>
                        <a:spcBef>
                          <a:spcPts val="100"/>
                        </a:spcBef>
                        <a:spcAft>
                          <a:spcPts val="100"/>
                        </a:spcAft>
                      </a:pPr>
                      <a:r>
                        <a:rPr lang="en-US"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100"/>
                        </a:spcBef>
                        <a:spcAft>
                          <a:spcPts val="100"/>
                        </a:spcAft>
                      </a:pPr>
                      <a:r>
                        <a:rPr lang="fr-CA"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Stratégies utilisées :</a:t>
                      </a:r>
                      <a:endParaRPr lang="en-US" sz="1100">
                        <a:effectLst/>
                        <a:latin typeface="Calibri" panose="020F0502020204030204" pitchFamily="34" charset="0"/>
                        <a:ea typeface="Yu Mincho" panose="02020400000000000000" pitchFamily="18" charset="-128"/>
                        <a:cs typeface="Arial" panose="020B0604020202020204" pitchFamily="34" charset="0"/>
                      </a:endParaRPr>
                    </a:p>
                    <a:p>
                      <a:pPr marL="0" marR="0" algn="ctr">
                        <a:lnSpc>
                          <a:spcPct val="107000"/>
                        </a:lnSpc>
                        <a:spcBef>
                          <a:spcPts val="100"/>
                        </a:spcBef>
                        <a:spcAft>
                          <a:spcPts val="100"/>
                        </a:spcAft>
                      </a:pPr>
                      <a:r>
                        <a:rPr lang="en-US"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fr-CA"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Stratégie élaborée conjointement avec le groupe concerné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en-US"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Description</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771980784"/>
                  </a:ext>
                </a:extLst>
              </a:tr>
              <a:tr h="399828">
                <a:tc>
                  <a:txBody>
                    <a:bodyPr/>
                    <a:lstStyle/>
                    <a:p>
                      <a:pPr marL="0" marR="0" algn="ctr">
                        <a:lnSpc>
                          <a:spcPct val="107000"/>
                        </a:lnSpc>
                        <a:spcBef>
                          <a:spcPts val="720"/>
                        </a:spcBef>
                        <a:spcAft>
                          <a:spcPts val="0"/>
                        </a:spcAft>
                      </a:pPr>
                      <a:r>
                        <a:rPr lang="fr-CA"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C.-B.</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Personnes appartenant à des minorités raciales ou ethniques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Participation à des groupes de travail</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Essais du matériel du programme auprès de groupes cibles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Consultations au cours des phases de conception et d’élaboration</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403359799"/>
                  </a:ext>
                </a:extLst>
              </a:tr>
              <a:tr h="2680677">
                <a:tc>
                  <a:txBody>
                    <a:bodyPr/>
                    <a:lstStyle/>
                    <a:p>
                      <a:pPr marL="0" marR="0" algn="ctr">
                        <a:lnSpc>
                          <a:spcPct val="107000"/>
                        </a:lnSpc>
                        <a:spcBef>
                          <a:spcPts val="0"/>
                        </a:spcBef>
                        <a:spcAft>
                          <a:spcPts val="0"/>
                        </a:spcAft>
                      </a:pPr>
                      <a:r>
                        <a:rPr lang="fr-CA"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Ont.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Populations globalement mal desservies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Personnes n’ayant pas de FSP</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Non-Anglophones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Personnes non binaires et de diverses identités de genre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Personnel d’Action Cancer Ontario de Santé Ontario</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Populations faisaient l’objet d’un dépistage insuffisant, en raison de la pandémie de COVID-19</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Éducation individuelle, adaptation culturelle, documents imprimés, communication téléphonique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Accès direct au dépistage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Brochures destinées au public et fiche d’information pour les personnes participantes disponibles en plusieurs langues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Politique globale pour le dépistage des personnes transgenres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Webinaires éducatifs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Reprise après la COVID-19</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p>
                    <a:p>
                      <a:pPr marL="228600" marR="0" lvl="0" indent="-228600" algn="l" defTabSz="914400" rtl="0" eaLnBrk="1" latinLnBrk="0" hangingPunct="1">
                        <a:lnSpc>
                          <a:spcPct val="100000"/>
                        </a:lnSpc>
                        <a:spcBef>
                          <a:spcPts val="0"/>
                        </a:spcBef>
                        <a:spcAft>
                          <a:spcPts val="0"/>
                        </a:spcAft>
                        <a:buFont typeface="+mj-lt"/>
                        <a:buAutoNum type="arabicPeriod"/>
                        <a:tabLst>
                          <a:tab pos="5280025" algn="l"/>
                        </a:tabLst>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Les sites pilotes sont responsables du recrutement local et ont mis au point des stratégies pour cibler certaines personnes au sein des populations locales.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Les sites du PODCP acceptent l’accès direct et facilitent la mise en relation des personnes n’ayant pas de FSP attitré avec un FSP.</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Brochures et fiche d’information du participant disponibles en français, en ojibwé, en </a:t>
                      </a:r>
                      <a:r>
                        <a:rPr lang="fr-CA" sz="1000" kern="12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oji</a:t>
                      </a: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-cri, en mohawk et en inuktitut; certains contenus du site Web sont également disponibles en français.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Les ressources du programme élaborées récemment incluront des principes de la politique générale, comme l’utilisation d’un langage non genré et inclusif.</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 personnel d’Action Cancer Ontario de Santé Ontario a participé à des webinaires sur l’amélioration des services offerts aux personnes LGBTQ2S+ en matière de soins de santé et de dépistage du cancer, en ce qui concerne l’accès et l’admissibilité.</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 ministère de la Santé de l’Ontario a fourni à Action Cancer Ontario de Santé Ontario un soutien pour l’élaboration de stratégies supplémentaires à l’appui de la reprise après la COVID-19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43700049"/>
                  </a:ext>
                </a:extLst>
              </a:tr>
              <a:tr h="336884">
                <a:tc>
                  <a:txBody>
                    <a:bodyPr/>
                    <a:lstStyle/>
                    <a:p>
                      <a:pPr marL="0" marR="0" algn="ctr">
                        <a:lnSpc>
                          <a:spcPct val="107000"/>
                        </a:lnSpc>
                        <a:spcBef>
                          <a:spcPts val="720"/>
                        </a:spcBef>
                        <a:spcAft>
                          <a:spcPts val="0"/>
                        </a:spcAft>
                      </a:pPr>
                      <a:r>
                        <a:rPr lang="fr-CA"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Qc</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Minorités ethniques de Montréal</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Publicité dans les journaux montréalais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725193582"/>
                  </a:ext>
                </a:extLst>
              </a:tr>
              <a:tr h="105921">
                <a:tc>
                  <a:txBody>
                    <a:bodyPr/>
                    <a:lstStyle/>
                    <a:p>
                      <a:pPr marL="0" marR="0" algn="ctr">
                        <a:lnSpc>
                          <a:spcPct val="107000"/>
                        </a:lnSpc>
                        <a:spcBef>
                          <a:spcPts val="720"/>
                        </a:spcBef>
                        <a:spcAft>
                          <a:spcPts val="0"/>
                        </a:spcAft>
                      </a:pPr>
                      <a:r>
                        <a:rPr lang="fr-CA"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N.-É.</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Personnes à faible revenu</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Personnes n’ayant pas de FSP</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rPr>
                        <a:t>Les stratégies ne sont pas encore élaborées, mais comprendront une sensibilisation directe des organisations desservant les groupes présentant un risque élevé</a:t>
                      </a:r>
                      <a:endParaRPr lang="en-US" sz="1000" kern="120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On prévoit une mobilisation communautaire, en vue d’élaborer des stratégies qui répondent aux besoins des populations mal desservies par les services de santé et faisant l’objet d’un dépistage insuffisant dont on a déterminé qu’elles présentaient un risque élevé. </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792394035"/>
                  </a:ext>
                </a:extLst>
              </a:tr>
            </a:tbl>
          </a:graphicData>
        </a:graphic>
      </p:graphicFrame>
      <p:sp>
        <p:nvSpPr>
          <p:cNvPr id="11" name="TextBox 10">
            <a:extLst>
              <a:ext uri="{FF2B5EF4-FFF2-40B4-BE49-F238E27FC236}">
                <a16:creationId xmlns:a16="http://schemas.microsoft.com/office/drawing/2014/main" id="{B5D53344-27F5-07AB-5F15-15A685A46651}"/>
              </a:ext>
            </a:extLst>
          </p:cNvPr>
          <p:cNvSpPr txBox="1"/>
          <p:nvPr/>
        </p:nvSpPr>
        <p:spPr>
          <a:xfrm>
            <a:off x="544896" y="6138748"/>
            <a:ext cx="10108172" cy="400110"/>
          </a:xfrm>
          <a:prstGeom prst="rect">
            <a:avLst/>
          </a:prstGeom>
          <a:noFill/>
        </p:spPr>
        <p:txBody>
          <a:bodyPr wrap="square">
            <a:spAutoFit/>
          </a:bodyPr>
          <a:lstStyle/>
          <a:p>
            <a:pPr marL="0" marR="0">
              <a:spcBef>
                <a:spcPts val="200"/>
              </a:spcBef>
              <a:spcAft>
                <a:spcPts val="0"/>
              </a:spcAft>
            </a:pPr>
            <a:r>
              <a:rPr lang="fr-FR" sz="1000" dirty="0">
                <a:solidFill>
                  <a:srgbClr val="262626"/>
                </a:solidFill>
                <a:effectLst/>
                <a:latin typeface="Calibri" panose="020F0502020204030204" pitchFamily="34" charset="0"/>
                <a:ea typeface="Yu Mincho" panose="02020400000000000000" pitchFamily="18" charset="-128"/>
                <a:cs typeface="Times New Roman" panose="02020603050405020304" pitchFamily="18" charset="0"/>
              </a:rPr>
              <a:t>*Le Nouveau Brunswick prévoit de tirer parti des recommandations du projet en cours Élaboration de stratégies ciblant les populations faisant l’objet d’un dépistage insuffisant, grâce à l’engagement communautaire. »</a:t>
            </a:r>
            <a:endParaRPr lang="en-US" sz="1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80932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64732" y="866502"/>
            <a:ext cx="10380786" cy="345482"/>
          </a:xfrm>
        </p:spPr>
        <p:txBody>
          <a:bodyPr>
            <a:normAutofit/>
          </a:bodyPr>
          <a:lstStyle/>
          <a:p>
            <a:r>
              <a:rPr lang="fr-FR" sz="1600" dirty="0"/>
              <a:t>Stratégies visant à améliorer le dépistage chez les populations rurales et éloignées</a:t>
            </a:r>
            <a:endParaRPr lang="en-US" sz="1600" dirty="0"/>
          </a:p>
        </p:txBody>
      </p:sp>
      <p:graphicFrame>
        <p:nvGraphicFramePr>
          <p:cNvPr id="5" name="Table 4">
            <a:extLst>
              <a:ext uri="{FF2B5EF4-FFF2-40B4-BE49-F238E27FC236}">
                <a16:creationId xmlns:a16="http://schemas.microsoft.com/office/drawing/2014/main" id="{D680C44C-229E-F2E0-2FB5-7DABFE36035D}"/>
              </a:ext>
            </a:extLst>
          </p:cNvPr>
          <p:cNvGraphicFramePr>
            <a:graphicFrameLocks noGrp="1"/>
          </p:cNvGraphicFramePr>
          <p:nvPr>
            <p:extLst>
              <p:ext uri="{D42A27DB-BD31-4B8C-83A1-F6EECF244321}">
                <p14:modId xmlns:p14="http://schemas.microsoft.com/office/powerpoint/2010/main" val="790305427"/>
              </p:ext>
            </p:extLst>
          </p:nvPr>
        </p:nvGraphicFramePr>
        <p:xfrm>
          <a:off x="264732" y="1318933"/>
          <a:ext cx="11021094" cy="2448179"/>
        </p:xfrm>
        <a:graphic>
          <a:graphicData uri="http://schemas.openxmlformats.org/drawingml/2006/table">
            <a:tbl>
              <a:tblPr firstRow="1" firstCol="1"/>
              <a:tblGrid>
                <a:gridCol w="1432175">
                  <a:extLst>
                    <a:ext uri="{9D8B030D-6E8A-4147-A177-3AD203B41FA5}">
                      <a16:colId xmlns:a16="http://schemas.microsoft.com/office/drawing/2014/main" val="2970066171"/>
                    </a:ext>
                  </a:extLst>
                </a:gridCol>
                <a:gridCol w="4298297">
                  <a:extLst>
                    <a:ext uri="{9D8B030D-6E8A-4147-A177-3AD203B41FA5}">
                      <a16:colId xmlns:a16="http://schemas.microsoft.com/office/drawing/2014/main" val="1999254684"/>
                    </a:ext>
                  </a:extLst>
                </a:gridCol>
                <a:gridCol w="1687572">
                  <a:extLst>
                    <a:ext uri="{9D8B030D-6E8A-4147-A177-3AD203B41FA5}">
                      <a16:colId xmlns:a16="http://schemas.microsoft.com/office/drawing/2014/main" val="2709875037"/>
                    </a:ext>
                  </a:extLst>
                </a:gridCol>
                <a:gridCol w="3603050">
                  <a:extLst>
                    <a:ext uri="{9D8B030D-6E8A-4147-A177-3AD203B41FA5}">
                      <a16:colId xmlns:a16="http://schemas.microsoft.com/office/drawing/2014/main" val="3621680034"/>
                    </a:ext>
                  </a:extLst>
                </a:gridCol>
              </a:tblGrid>
              <a:tr h="166387">
                <a:tc>
                  <a:txBody>
                    <a:bodyPr/>
                    <a:lstStyle/>
                    <a:p>
                      <a:pPr marL="0" marR="0" algn="ctr">
                        <a:lnSpc>
                          <a:spcPct val="107000"/>
                        </a:lnSpc>
                        <a:spcBef>
                          <a:spcPts val="0"/>
                        </a:spcBef>
                        <a:spcAft>
                          <a:spcPts val="240"/>
                        </a:spcAft>
                      </a:pPr>
                      <a:r>
                        <a:rPr lang="fr-CA"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Province ou territoire</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100"/>
                        </a:spcBef>
                        <a:spcAft>
                          <a:spcPts val="100"/>
                        </a:spcAft>
                      </a:pPr>
                      <a:r>
                        <a:rPr lang="fr-CA"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Stratégies utilisées :</a:t>
                      </a:r>
                      <a:endParaRPr lang="en-US" sz="1100">
                        <a:effectLst/>
                        <a:latin typeface="Calibri" panose="020F0502020204030204" pitchFamily="34" charset="0"/>
                        <a:ea typeface="Yu Mincho" panose="02020400000000000000" pitchFamily="18" charset="-128"/>
                        <a:cs typeface="Arial" panose="020B0604020202020204" pitchFamily="34" charset="0"/>
                      </a:endParaRPr>
                    </a:p>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fr-CA"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Stratégie élaborée conjointement avec le groupe concerné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800" b="1">
                          <a:solidFill>
                            <a:srgbClr val="FFFFFF"/>
                          </a:solidFill>
                          <a:effectLst/>
                          <a:latin typeface="Calibri" panose="020F0502020204030204" pitchFamily="34" charset="0"/>
                          <a:ea typeface="Calibri" panose="020F0502020204030204" pitchFamily="34" charset="0"/>
                          <a:cs typeface="Calibri" panose="020F0502020204030204" pitchFamily="34" charset="0"/>
                        </a:rPr>
                        <a:t>Description</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1884077287"/>
                  </a:ext>
                </a:extLst>
              </a:tr>
              <a:tr h="251458">
                <a:tc>
                  <a:txBody>
                    <a:bodyPr/>
                    <a:lstStyle/>
                    <a:p>
                      <a:pPr marL="0" marR="0" algn="ctr">
                        <a:lnSpc>
                          <a:spcPct val="107000"/>
                        </a:lnSpc>
                        <a:spcBef>
                          <a:spcPts val="0"/>
                        </a:spcBef>
                        <a:spcAft>
                          <a:spcPts val="0"/>
                        </a:spcAft>
                      </a:pPr>
                      <a:r>
                        <a:rPr lang="fr-CA"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C.-B.</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Offre d’une aide financière aux déplacements pour les personnes vivant dans les zones rurales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Exploitation pour le dépistage du cancer du poumon du processus existant d’aide aux déplacements pour le dépistage du cancer du sein</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33350321"/>
                  </a:ext>
                </a:extLst>
              </a:tr>
              <a:tr h="676811">
                <a:tc>
                  <a:txBody>
                    <a:bodyPr/>
                    <a:lstStyle/>
                    <a:p>
                      <a:pPr marL="0" marR="0" algn="ctr">
                        <a:lnSpc>
                          <a:spcPct val="107000"/>
                        </a:lnSpc>
                        <a:spcBef>
                          <a:spcPts val="240"/>
                        </a:spcBef>
                        <a:spcAft>
                          <a:spcPts val="0"/>
                        </a:spcAft>
                      </a:pPr>
                      <a:r>
                        <a:rPr lang="fr-CA"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Ont.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Modèle de dépistage en étoile utilisé dans la région d’Ottawa, où les personnes participantes subissent un dépistage plus près de leur domicile dans des centres satellites (Hôpital Renfrew Victoria et Hôpital communautaire de Cornwall)</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Prestations d’aide aux déplacements pour raison médicale dans le cadre du Programme des Services de santé non assurés (SSNA)</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5280025" algn="l"/>
                        </a:tabLst>
                        <a:defRPr/>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All: ✓</a:t>
                      </a:r>
                    </a:p>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Dans le cadre d’un modèle en étoile, le dépistage du cancer du poumon par TDM à faible dose est effectué dans un hôpital local (site satellite), tandis que l’interprétation radiologique de l’examen est réalisée dans un hôpital régional plus important (site central)</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Comme dans le projet pilote, des prestations de déplacement dans le cadre du Programme des SSNA sont disponibles pour les personnes admissibles</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933229022"/>
                  </a:ext>
                </a:extLst>
              </a:tr>
              <a:tr h="251458">
                <a:tc>
                  <a:txBody>
                    <a:bodyPr/>
                    <a:lstStyle/>
                    <a:p>
                      <a:pPr marL="0" marR="0" algn="ctr">
                        <a:lnSpc>
                          <a:spcPct val="107000"/>
                        </a:lnSpc>
                        <a:spcBef>
                          <a:spcPts val="240"/>
                        </a:spcBef>
                        <a:spcAft>
                          <a:spcPts val="0"/>
                        </a:spcAft>
                      </a:pPr>
                      <a:r>
                        <a:rPr lang="fr-CA" sz="800" b="1">
                          <a:solidFill>
                            <a:srgbClr val="FFFFFF"/>
                          </a:solidFill>
                          <a:effectLst/>
                          <a:latin typeface="Calibri" panose="020F0502020204030204" pitchFamily="34" charset="0"/>
                          <a:ea typeface="Calibri" panose="020F0502020204030204" pitchFamily="34" charset="0"/>
                          <a:cs typeface="Arial" panose="020B0604020202020204" pitchFamily="34" charset="0"/>
                        </a:rPr>
                        <a:t>N.-É.</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Démarche de mise en œuvre progressive, en vue de toucher l’ensemble de la population de la province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5280025" algn="l"/>
                        </a:tabLst>
                      </a:pPr>
                      <a:r>
                        <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On prévoit des activités de mobilisation communautaire, en vue d’élaborer des stratégies qui répondent aux besoins des Néo-Écossais vivant en zone rurale</a:t>
                      </a: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866041332"/>
                  </a:ext>
                </a:extLst>
              </a:tr>
            </a:tbl>
          </a:graphicData>
        </a:graphic>
      </p:graphicFrame>
    </p:spTree>
    <p:extLst>
      <p:ext uri="{BB962C8B-B14F-4D97-AF65-F5344CB8AC3E}">
        <p14:creationId xmlns:p14="http://schemas.microsoft.com/office/powerpoint/2010/main" val="1562835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dirty="0" err="1"/>
              <a:t>Programmes</a:t>
            </a:r>
            <a:endParaRPr lang="en-US" dirty="0"/>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fr-FR" dirty="0"/>
              <a:t>Situation actuelle en matière de mise en œuvre de programmes de dépistage du cancer du poumon au Canada</a:t>
            </a:r>
          </a:p>
          <a:p>
            <a:r>
              <a:rPr lang="fr-FR" dirty="0"/>
              <a:t>Activités de dépistage du cancer du poumon</a:t>
            </a:r>
          </a:p>
          <a:p>
            <a:r>
              <a:rPr lang="fr-FR" dirty="0"/>
              <a:t>Description des activités de dépistage du cancer du poumon</a:t>
            </a:r>
          </a:p>
          <a:p>
            <a:endParaRPr lang="fr-FR" dirty="0"/>
          </a:p>
        </p:txBody>
      </p:sp>
    </p:spTree>
    <p:extLst>
      <p:ext uri="{BB962C8B-B14F-4D97-AF65-F5344CB8AC3E}">
        <p14:creationId xmlns:p14="http://schemas.microsoft.com/office/powerpoint/2010/main" val="174918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700BEF7C-0A5B-143F-67C8-1AE238A623B7}"/>
              </a:ext>
            </a:extLst>
          </p:cNvPr>
          <p:cNvSpPr/>
          <p:nvPr/>
        </p:nvSpPr>
        <p:spPr>
          <a:xfrm>
            <a:off x="9098336" y="4326786"/>
            <a:ext cx="1139470"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Île-du-Prince-Édouard</a:t>
            </a:r>
          </a:p>
        </p:txBody>
      </p:sp>
      <p:grpSp>
        <p:nvGrpSpPr>
          <p:cNvPr id="77" name="Group 76">
            <a:extLst>
              <a:ext uri="{FF2B5EF4-FFF2-40B4-BE49-F238E27FC236}">
                <a16:creationId xmlns:a16="http://schemas.microsoft.com/office/drawing/2014/main" id="{8FBF8B2C-75B1-461C-CDDF-515C3076FDE3}"/>
              </a:ext>
            </a:extLst>
          </p:cNvPr>
          <p:cNvGrpSpPr/>
          <p:nvPr/>
        </p:nvGrpSpPr>
        <p:grpSpPr>
          <a:xfrm>
            <a:off x="1771314" y="287730"/>
            <a:ext cx="8649372" cy="5555367"/>
            <a:chOff x="348324" y="305183"/>
            <a:chExt cx="8649372" cy="5555367"/>
          </a:xfrm>
        </p:grpSpPr>
        <p:sp>
          <p:nvSpPr>
            <p:cNvPr id="78" name="Freeform 69">
              <a:extLst>
                <a:ext uri="{FF2B5EF4-FFF2-40B4-BE49-F238E27FC236}">
                  <a16:creationId xmlns:a16="http://schemas.microsoft.com/office/drawing/2014/main" id="{5368C8DC-E8BC-5513-9FEB-D547240BDB8E}"/>
                </a:ext>
              </a:extLst>
            </p:cNvPr>
            <p:cNvSpPr/>
            <p:nvPr/>
          </p:nvSpPr>
          <p:spPr>
            <a:xfrm>
              <a:off x="6575072" y="4980609"/>
              <a:ext cx="215243" cy="314202"/>
            </a:xfrm>
            <a:custGeom>
              <a:avLst/>
              <a:gdLst>
                <a:gd name="connsiteX0" fmla="*/ 3175 w 203200"/>
                <a:gd name="connsiteY0" fmla="*/ 174625 h 174625"/>
                <a:gd name="connsiteX1" fmla="*/ 0 w 203200"/>
                <a:gd name="connsiteY1" fmla="*/ 3175 h 174625"/>
                <a:gd name="connsiteX2" fmla="*/ 203200 w 203200"/>
                <a:gd name="connsiteY2" fmla="*/ 0 h 174625"/>
              </a:gdLst>
              <a:ahLst/>
              <a:cxnLst>
                <a:cxn ang="0">
                  <a:pos x="connsiteX0" y="connsiteY0"/>
                </a:cxn>
                <a:cxn ang="0">
                  <a:pos x="connsiteX1" y="connsiteY1"/>
                </a:cxn>
                <a:cxn ang="0">
                  <a:pos x="connsiteX2" y="connsiteY2"/>
                </a:cxn>
              </a:cxnLst>
              <a:rect l="l" t="t" r="r" b="b"/>
              <a:pathLst>
                <a:path w="203200" h="174625">
                  <a:moveTo>
                    <a:pt x="3175" y="174625"/>
                  </a:moveTo>
                  <a:cubicBezTo>
                    <a:pt x="2117" y="117475"/>
                    <a:pt x="1058" y="60325"/>
                    <a:pt x="0" y="3175"/>
                  </a:cubicBezTo>
                  <a:lnTo>
                    <a:pt x="203200" y="0"/>
                  </a:lnTo>
                </a:path>
              </a:pathLst>
            </a:custGeom>
            <a:noFill/>
            <a:ln w="12700" cap="flat" cmpd="sng" algn="ctr">
              <a:solidFill>
                <a:sysClr val="windowText" lastClr="000000">
                  <a:lumMod val="65000"/>
                  <a:lumOff val="3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9" name="Freeform 68">
              <a:extLst>
                <a:ext uri="{FF2B5EF4-FFF2-40B4-BE49-F238E27FC236}">
                  <a16:creationId xmlns:a16="http://schemas.microsoft.com/office/drawing/2014/main" id="{0C9A459C-D214-6D98-EC06-73067DE4E0C3}"/>
                </a:ext>
              </a:extLst>
            </p:cNvPr>
            <p:cNvSpPr/>
            <p:nvPr/>
          </p:nvSpPr>
          <p:spPr>
            <a:xfrm>
              <a:off x="6983629" y="4574675"/>
              <a:ext cx="704850" cy="200025"/>
            </a:xfrm>
            <a:custGeom>
              <a:avLst/>
              <a:gdLst>
                <a:gd name="connsiteX0" fmla="*/ 704850 w 704850"/>
                <a:gd name="connsiteY0" fmla="*/ 0 h 200025"/>
                <a:gd name="connsiteX1" fmla="*/ 0 w 704850"/>
                <a:gd name="connsiteY1" fmla="*/ 6350 h 200025"/>
                <a:gd name="connsiteX2" fmla="*/ 3175 w 704850"/>
                <a:gd name="connsiteY2" fmla="*/ 200025 h 200025"/>
              </a:gdLst>
              <a:ahLst/>
              <a:cxnLst>
                <a:cxn ang="0">
                  <a:pos x="connsiteX0" y="connsiteY0"/>
                </a:cxn>
                <a:cxn ang="0">
                  <a:pos x="connsiteX1" y="connsiteY1"/>
                </a:cxn>
                <a:cxn ang="0">
                  <a:pos x="connsiteX2" y="connsiteY2"/>
                </a:cxn>
              </a:cxnLst>
              <a:rect l="l" t="t" r="r" b="b"/>
              <a:pathLst>
                <a:path w="704850" h="200025">
                  <a:moveTo>
                    <a:pt x="704850" y="0"/>
                  </a:moveTo>
                  <a:lnTo>
                    <a:pt x="0" y="6350"/>
                  </a:lnTo>
                  <a:cubicBezTo>
                    <a:pt x="1058" y="70908"/>
                    <a:pt x="2117" y="135467"/>
                    <a:pt x="3175" y="200025"/>
                  </a:cubicBezTo>
                </a:path>
              </a:pathLst>
            </a:custGeom>
            <a:noFill/>
            <a:ln w="12700" cap="flat" cmpd="sng" algn="ctr">
              <a:solidFill>
                <a:sysClr val="windowText" lastClr="000000">
                  <a:lumMod val="65000"/>
                  <a:lumOff val="3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0" name="Freeform 4">
              <a:extLst>
                <a:ext uri="{FF2B5EF4-FFF2-40B4-BE49-F238E27FC236}">
                  <a16:creationId xmlns:a16="http://schemas.microsoft.com/office/drawing/2014/main" id="{5538B9B6-45D6-95F2-8A7E-BC541A351956}"/>
                </a:ext>
              </a:extLst>
            </p:cNvPr>
            <p:cNvSpPr/>
            <p:nvPr/>
          </p:nvSpPr>
          <p:spPr>
            <a:xfrm>
              <a:off x="1299646" y="3556721"/>
              <a:ext cx="1357923" cy="1621692"/>
            </a:xfrm>
            <a:custGeom>
              <a:avLst/>
              <a:gdLst>
                <a:gd name="connsiteX0" fmla="*/ 0 w 1357923"/>
                <a:gd name="connsiteY0" fmla="*/ 0 h 1621692"/>
                <a:gd name="connsiteX1" fmla="*/ 68385 w 1357923"/>
                <a:gd name="connsiteY1" fmla="*/ 58616 h 1621692"/>
                <a:gd name="connsiteX2" fmla="*/ 68385 w 1357923"/>
                <a:gd name="connsiteY2" fmla="*/ 58616 h 1621692"/>
                <a:gd name="connsiteX3" fmla="*/ 224693 w 1357923"/>
                <a:gd name="connsiteY3" fmla="*/ 97692 h 1621692"/>
                <a:gd name="connsiteX4" fmla="*/ 263770 w 1357923"/>
                <a:gd name="connsiteY4" fmla="*/ 371231 h 1621692"/>
                <a:gd name="connsiteX5" fmla="*/ 371231 w 1357923"/>
                <a:gd name="connsiteY5" fmla="*/ 537308 h 1621692"/>
                <a:gd name="connsiteX6" fmla="*/ 293077 w 1357923"/>
                <a:gd name="connsiteY6" fmla="*/ 693616 h 1621692"/>
                <a:gd name="connsiteX7" fmla="*/ 195385 w 1357923"/>
                <a:gd name="connsiteY7" fmla="*/ 830385 h 1621692"/>
                <a:gd name="connsiteX8" fmla="*/ 263770 w 1357923"/>
                <a:gd name="connsiteY8" fmla="*/ 957385 h 1621692"/>
                <a:gd name="connsiteX9" fmla="*/ 312616 w 1357923"/>
                <a:gd name="connsiteY9" fmla="*/ 1133231 h 1621692"/>
                <a:gd name="connsiteX10" fmla="*/ 312616 w 1357923"/>
                <a:gd name="connsiteY10" fmla="*/ 1133231 h 1621692"/>
                <a:gd name="connsiteX11" fmla="*/ 224693 w 1357923"/>
                <a:gd name="connsiteY11" fmla="*/ 1191846 h 1621692"/>
                <a:gd name="connsiteX12" fmla="*/ 283308 w 1357923"/>
                <a:gd name="connsiteY12" fmla="*/ 1357923 h 1621692"/>
                <a:gd name="connsiteX13" fmla="*/ 449385 w 1357923"/>
                <a:gd name="connsiteY13" fmla="*/ 1553308 h 1621692"/>
                <a:gd name="connsiteX14" fmla="*/ 556846 w 1357923"/>
                <a:gd name="connsiteY14" fmla="*/ 1602154 h 1621692"/>
                <a:gd name="connsiteX15" fmla="*/ 635000 w 1357923"/>
                <a:gd name="connsiteY15" fmla="*/ 1543539 h 1621692"/>
                <a:gd name="connsiteX16" fmla="*/ 781539 w 1357923"/>
                <a:gd name="connsiteY16" fmla="*/ 1543539 h 1621692"/>
                <a:gd name="connsiteX17" fmla="*/ 1055077 w 1357923"/>
                <a:gd name="connsiteY17" fmla="*/ 1602154 h 1621692"/>
                <a:gd name="connsiteX18" fmla="*/ 1357923 w 1357923"/>
                <a:gd name="connsiteY18" fmla="*/ 1621692 h 1621692"/>
                <a:gd name="connsiteX19" fmla="*/ 1279770 w 1357923"/>
                <a:gd name="connsiteY19" fmla="*/ 1514231 h 1621692"/>
                <a:gd name="connsiteX20" fmla="*/ 1260231 w 1357923"/>
                <a:gd name="connsiteY20" fmla="*/ 1367692 h 1621692"/>
                <a:gd name="connsiteX21" fmla="*/ 1191846 w 1357923"/>
                <a:gd name="connsiteY21" fmla="*/ 1250462 h 1621692"/>
                <a:gd name="connsiteX22" fmla="*/ 1103923 w 1357923"/>
                <a:gd name="connsiteY22" fmla="*/ 1152769 h 1621692"/>
                <a:gd name="connsiteX23" fmla="*/ 1103923 w 1357923"/>
                <a:gd name="connsiteY23" fmla="*/ 1152769 h 1621692"/>
                <a:gd name="connsiteX24" fmla="*/ 986693 w 1357923"/>
                <a:gd name="connsiteY24" fmla="*/ 986692 h 1621692"/>
                <a:gd name="connsiteX25" fmla="*/ 1103923 w 1357923"/>
                <a:gd name="connsiteY25" fmla="*/ 478692 h 1621692"/>
                <a:gd name="connsiteX26" fmla="*/ 1133231 w 1357923"/>
                <a:gd name="connsiteY26" fmla="*/ 254000 h 1621692"/>
                <a:gd name="connsiteX27" fmla="*/ 703385 w 1357923"/>
                <a:gd name="connsiteY27" fmla="*/ 195385 h 1621692"/>
                <a:gd name="connsiteX28" fmla="*/ 400539 w 1357923"/>
                <a:gd name="connsiteY28" fmla="*/ 107462 h 1621692"/>
                <a:gd name="connsiteX29" fmla="*/ 97693 w 1357923"/>
                <a:gd name="connsiteY29" fmla="*/ 0 h 1621692"/>
                <a:gd name="connsiteX30" fmla="*/ 0 w 1357923"/>
                <a:gd name="connsiteY30" fmla="*/ 0 h 162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7923" h="1621692">
                  <a:moveTo>
                    <a:pt x="0" y="0"/>
                  </a:moveTo>
                  <a:lnTo>
                    <a:pt x="68385" y="58616"/>
                  </a:lnTo>
                  <a:lnTo>
                    <a:pt x="68385" y="58616"/>
                  </a:lnTo>
                  <a:lnTo>
                    <a:pt x="224693" y="97692"/>
                  </a:lnTo>
                  <a:lnTo>
                    <a:pt x="263770" y="371231"/>
                  </a:lnTo>
                  <a:lnTo>
                    <a:pt x="371231" y="537308"/>
                  </a:lnTo>
                  <a:lnTo>
                    <a:pt x="293077" y="693616"/>
                  </a:lnTo>
                  <a:lnTo>
                    <a:pt x="195385" y="830385"/>
                  </a:lnTo>
                  <a:lnTo>
                    <a:pt x="263770" y="957385"/>
                  </a:lnTo>
                  <a:lnTo>
                    <a:pt x="312616" y="1133231"/>
                  </a:lnTo>
                  <a:lnTo>
                    <a:pt x="312616" y="1133231"/>
                  </a:lnTo>
                  <a:lnTo>
                    <a:pt x="224693" y="1191846"/>
                  </a:lnTo>
                  <a:lnTo>
                    <a:pt x="283308" y="1357923"/>
                  </a:lnTo>
                  <a:lnTo>
                    <a:pt x="449385" y="1553308"/>
                  </a:lnTo>
                  <a:lnTo>
                    <a:pt x="556846" y="1602154"/>
                  </a:lnTo>
                  <a:lnTo>
                    <a:pt x="635000" y="1543539"/>
                  </a:lnTo>
                  <a:lnTo>
                    <a:pt x="781539" y="1543539"/>
                  </a:lnTo>
                  <a:lnTo>
                    <a:pt x="1055077" y="1602154"/>
                  </a:lnTo>
                  <a:lnTo>
                    <a:pt x="1357923" y="1621692"/>
                  </a:lnTo>
                  <a:lnTo>
                    <a:pt x="1279770" y="1514231"/>
                  </a:lnTo>
                  <a:lnTo>
                    <a:pt x="1260231" y="1367692"/>
                  </a:lnTo>
                  <a:lnTo>
                    <a:pt x="1191846" y="1250462"/>
                  </a:lnTo>
                  <a:lnTo>
                    <a:pt x="1103923" y="1152769"/>
                  </a:lnTo>
                  <a:lnTo>
                    <a:pt x="1103923" y="1152769"/>
                  </a:lnTo>
                  <a:lnTo>
                    <a:pt x="986693" y="986692"/>
                  </a:lnTo>
                  <a:lnTo>
                    <a:pt x="1103923" y="478692"/>
                  </a:lnTo>
                  <a:lnTo>
                    <a:pt x="1133231" y="254000"/>
                  </a:lnTo>
                  <a:lnTo>
                    <a:pt x="703385" y="195385"/>
                  </a:lnTo>
                  <a:lnTo>
                    <a:pt x="400539" y="107462"/>
                  </a:lnTo>
                  <a:lnTo>
                    <a:pt x="97693" y="0"/>
                  </a:lnTo>
                  <a:lnTo>
                    <a:pt x="0" y="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Freeform 5">
              <a:extLst>
                <a:ext uri="{FF2B5EF4-FFF2-40B4-BE49-F238E27FC236}">
                  <a16:creationId xmlns:a16="http://schemas.microsoft.com/office/drawing/2014/main" id="{88995C35-CF30-891C-AD06-AE687717D430}"/>
                </a:ext>
              </a:extLst>
            </p:cNvPr>
            <p:cNvSpPr/>
            <p:nvPr/>
          </p:nvSpPr>
          <p:spPr>
            <a:xfrm>
              <a:off x="2329079" y="3815850"/>
              <a:ext cx="752475" cy="1387475"/>
            </a:xfrm>
            <a:custGeom>
              <a:avLst/>
              <a:gdLst>
                <a:gd name="connsiteX0" fmla="*/ 139700 w 752475"/>
                <a:gd name="connsiteY0" fmla="*/ 0 h 1387475"/>
                <a:gd name="connsiteX1" fmla="*/ 0 w 752475"/>
                <a:gd name="connsiteY1" fmla="*/ 717550 h 1387475"/>
                <a:gd name="connsiteX2" fmla="*/ 82550 w 752475"/>
                <a:gd name="connsiteY2" fmla="*/ 873125 h 1387475"/>
                <a:gd name="connsiteX3" fmla="*/ 187325 w 752475"/>
                <a:gd name="connsiteY3" fmla="*/ 952500 h 1387475"/>
                <a:gd name="connsiteX4" fmla="*/ 263525 w 752475"/>
                <a:gd name="connsiteY4" fmla="*/ 1108075 h 1387475"/>
                <a:gd name="connsiteX5" fmla="*/ 279400 w 752475"/>
                <a:gd name="connsiteY5" fmla="*/ 1260475 h 1387475"/>
                <a:gd name="connsiteX6" fmla="*/ 346075 w 752475"/>
                <a:gd name="connsiteY6" fmla="*/ 1339850 h 1387475"/>
                <a:gd name="connsiteX7" fmla="*/ 415925 w 752475"/>
                <a:gd name="connsiteY7" fmla="*/ 1387475 h 1387475"/>
                <a:gd name="connsiteX8" fmla="*/ 628650 w 752475"/>
                <a:gd name="connsiteY8" fmla="*/ 1384300 h 1387475"/>
                <a:gd name="connsiteX9" fmla="*/ 752475 w 752475"/>
                <a:gd name="connsiteY9" fmla="*/ 57150 h 1387475"/>
                <a:gd name="connsiteX10" fmla="*/ 139700 w 752475"/>
                <a:gd name="connsiteY10" fmla="*/ 0 h 138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475" h="1387475">
                  <a:moveTo>
                    <a:pt x="139700" y="0"/>
                  </a:moveTo>
                  <a:lnTo>
                    <a:pt x="0" y="717550"/>
                  </a:lnTo>
                  <a:lnTo>
                    <a:pt x="82550" y="873125"/>
                  </a:lnTo>
                  <a:lnTo>
                    <a:pt x="187325" y="952500"/>
                  </a:lnTo>
                  <a:lnTo>
                    <a:pt x="263525" y="1108075"/>
                  </a:lnTo>
                  <a:lnTo>
                    <a:pt x="279400" y="1260475"/>
                  </a:lnTo>
                  <a:lnTo>
                    <a:pt x="346075" y="1339850"/>
                  </a:lnTo>
                  <a:lnTo>
                    <a:pt x="415925" y="1387475"/>
                  </a:lnTo>
                  <a:lnTo>
                    <a:pt x="628650" y="1384300"/>
                  </a:lnTo>
                  <a:lnTo>
                    <a:pt x="752475" y="57150"/>
                  </a:lnTo>
                  <a:lnTo>
                    <a:pt x="139700" y="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2" name="Freeform 6">
              <a:extLst>
                <a:ext uri="{FF2B5EF4-FFF2-40B4-BE49-F238E27FC236}">
                  <a16:creationId xmlns:a16="http://schemas.microsoft.com/office/drawing/2014/main" id="{D9B0467D-A663-82C5-AD87-F476E7EE4FB9}"/>
                </a:ext>
              </a:extLst>
            </p:cNvPr>
            <p:cNvSpPr/>
            <p:nvPr/>
          </p:nvSpPr>
          <p:spPr>
            <a:xfrm>
              <a:off x="2989479" y="3873000"/>
              <a:ext cx="723900" cy="1349375"/>
            </a:xfrm>
            <a:custGeom>
              <a:avLst/>
              <a:gdLst>
                <a:gd name="connsiteX0" fmla="*/ 127000 w 723900"/>
                <a:gd name="connsiteY0" fmla="*/ 0 h 1349375"/>
                <a:gd name="connsiteX1" fmla="*/ 0 w 723900"/>
                <a:gd name="connsiteY1" fmla="*/ 1323975 h 1349375"/>
                <a:gd name="connsiteX2" fmla="*/ 34925 w 723900"/>
                <a:gd name="connsiteY2" fmla="*/ 1330325 h 1349375"/>
                <a:gd name="connsiteX3" fmla="*/ 60325 w 723900"/>
                <a:gd name="connsiteY3" fmla="*/ 1349375 h 1349375"/>
                <a:gd name="connsiteX4" fmla="*/ 644525 w 723900"/>
                <a:gd name="connsiteY4" fmla="*/ 1339850 h 1349375"/>
                <a:gd name="connsiteX5" fmla="*/ 723900 w 723900"/>
                <a:gd name="connsiteY5" fmla="*/ 1308100 h 1349375"/>
                <a:gd name="connsiteX6" fmla="*/ 609600 w 723900"/>
                <a:gd name="connsiteY6" fmla="*/ 25400 h 1349375"/>
                <a:gd name="connsiteX7" fmla="*/ 441325 w 723900"/>
                <a:gd name="connsiteY7" fmla="*/ 28575 h 1349375"/>
                <a:gd name="connsiteX8" fmla="*/ 285750 w 723900"/>
                <a:gd name="connsiteY8" fmla="*/ 25400 h 1349375"/>
                <a:gd name="connsiteX9" fmla="*/ 127000 w 723900"/>
                <a:gd name="connsiteY9" fmla="*/ 0 h 134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1349375">
                  <a:moveTo>
                    <a:pt x="127000" y="0"/>
                  </a:moveTo>
                  <a:lnTo>
                    <a:pt x="0" y="1323975"/>
                  </a:lnTo>
                  <a:lnTo>
                    <a:pt x="34925" y="1330325"/>
                  </a:lnTo>
                  <a:lnTo>
                    <a:pt x="60325" y="1349375"/>
                  </a:lnTo>
                  <a:lnTo>
                    <a:pt x="644525" y="1339850"/>
                  </a:lnTo>
                  <a:lnTo>
                    <a:pt x="723900" y="1308100"/>
                  </a:lnTo>
                  <a:lnTo>
                    <a:pt x="609600" y="25400"/>
                  </a:lnTo>
                  <a:lnTo>
                    <a:pt x="441325" y="28575"/>
                  </a:lnTo>
                  <a:lnTo>
                    <a:pt x="285750" y="25400"/>
                  </a:lnTo>
                  <a:lnTo>
                    <a:pt x="127000" y="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3" name="Freeform 7">
              <a:extLst>
                <a:ext uri="{FF2B5EF4-FFF2-40B4-BE49-F238E27FC236}">
                  <a16:creationId xmlns:a16="http://schemas.microsoft.com/office/drawing/2014/main" id="{CEE1A3DD-E5C0-5CD5-A492-332BEA62AB10}"/>
                </a:ext>
              </a:extLst>
            </p:cNvPr>
            <p:cNvSpPr/>
            <p:nvPr/>
          </p:nvSpPr>
          <p:spPr>
            <a:xfrm>
              <a:off x="3627654" y="3844425"/>
              <a:ext cx="911225" cy="1362075"/>
            </a:xfrm>
            <a:custGeom>
              <a:avLst/>
              <a:gdLst>
                <a:gd name="connsiteX0" fmla="*/ 0 w 911225"/>
                <a:gd name="connsiteY0" fmla="*/ 50800 h 1362075"/>
                <a:gd name="connsiteX1" fmla="*/ 114300 w 911225"/>
                <a:gd name="connsiteY1" fmla="*/ 1358900 h 1362075"/>
                <a:gd name="connsiteX2" fmla="*/ 390525 w 911225"/>
                <a:gd name="connsiteY2" fmla="*/ 1346200 h 1362075"/>
                <a:gd name="connsiteX3" fmla="*/ 552450 w 911225"/>
                <a:gd name="connsiteY3" fmla="*/ 1336675 h 1362075"/>
                <a:gd name="connsiteX4" fmla="*/ 581025 w 911225"/>
                <a:gd name="connsiteY4" fmla="*/ 1362075 h 1362075"/>
                <a:gd name="connsiteX5" fmla="*/ 622300 w 911225"/>
                <a:gd name="connsiteY5" fmla="*/ 1362075 h 1362075"/>
                <a:gd name="connsiteX6" fmla="*/ 571500 w 911225"/>
                <a:gd name="connsiteY6" fmla="*/ 828675 h 1362075"/>
                <a:gd name="connsiteX7" fmla="*/ 641350 w 911225"/>
                <a:gd name="connsiteY7" fmla="*/ 749300 h 1362075"/>
                <a:gd name="connsiteX8" fmla="*/ 787400 w 911225"/>
                <a:gd name="connsiteY8" fmla="*/ 530225 h 1362075"/>
                <a:gd name="connsiteX9" fmla="*/ 911225 w 911225"/>
                <a:gd name="connsiteY9" fmla="*/ 330200 h 1362075"/>
                <a:gd name="connsiteX10" fmla="*/ 847725 w 911225"/>
                <a:gd name="connsiteY10" fmla="*/ 333375 h 1362075"/>
                <a:gd name="connsiteX11" fmla="*/ 803275 w 911225"/>
                <a:gd name="connsiteY11" fmla="*/ 304800 h 1362075"/>
                <a:gd name="connsiteX12" fmla="*/ 742950 w 911225"/>
                <a:gd name="connsiteY12" fmla="*/ 307975 h 1362075"/>
                <a:gd name="connsiteX13" fmla="*/ 682625 w 911225"/>
                <a:gd name="connsiteY13" fmla="*/ 330200 h 1362075"/>
                <a:gd name="connsiteX14" fmla="*/ 622300 w 911225"/>
                <a:gd name="connsiteY14" fmla="*/ 244475 h 1362075"/>
                <a:gd name="connsiteX15" fmla="*/ 596900 w 911225"/>
                <a:gd name="connsiteY15" fmla="*/ 133350 h 1362075"/>
                <a:gd name="connsiteX16" fmla="*/ 504825 w 911225"/>
                <a:gd name="connsiteY16" fmla="*/ 158750 h 1362075"/>
                <a:gd name="connsiteX17" fmla="*/ 479425 w 911225"/>
                <a:gd name="connsiteY17" fmla="*/ 114300 h 1362075"/>
                <a:gd name="connsiteX18" fmla="*/ 473075 w 911225"/>
                <a:gd name="connsiteY18" fmla="*/ 41275 h 1362075"/>
                <a:gd name="connsiteX19" fmla="*/ 444500 w 911225"/>
                <a:gd name="connsiteY19" fmla="*/ 0 h 1362075"/>
                <a:gd name="connsiteX20" fmla="*/ 155575 w 911225"/>
                <a:gd name="connsiteY20" fmla="*/ 44450 h 1362075"/>
                <a:gd name="connsiteX21" fmla="*/ 66675 w 911225"/>
                <a:gd name="connsiteY21" fmla="*/ 50800 h 1362075"/>
                <a:gd name="connsiteX22" fmla="*/ 0 w 911225"/>
                <a:gd name="connsiteY22" fmla="*/ 50800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1225" h="1362075">
                  <a:moveTo>
                    <a:pt x="0" y="50800"/>
                  </a:moveTo>
                  <a:lnTo>
                    <a:pt x="114300" y="1358900"/>
                  </a:lnTo>
                  <a:lnTo>
                    <a:pt x="390525" y="1346200"/>
                  </a:lnTo>
                  <a:lnTo>
                    <a:pt x="552450" y="1336675"/>
                  </a:lnTo>
                  <a:lnTo>
                    <a:pt x="581025" y="1362075"/>
                  </a:lnTo>
                  <a:lnTo>
                    <a:pt x="622300" y="1362075"/>
                  </a:lnTo>
                  <a:lnTo>
                    <a:pt x="571500" y="828675"/>
                  </a:lnTo>
                  <a:lnTo>
                    <a:pt x="641350" y="749300"/>
                  </a:lnTo>
                  <a:lnTo>
                    <a:pt x="787400" y="530225"/>
                  </a:lnTo>
                  <a:lnTo>
                    <a:pt x="911225" y="330200"/>
                  </a:lnTo>
                  <a:lnTo>
                    <a:pt x="847725" y="333375"/>
                  </a:lnTo>
                  <a:lnTo>
                    <a:pt x="803275" y="304800"/>
                  </a:lnTo>
                  <a:lnTo>
                    <a:pt x="742950" y="307975"/>
                  </a:lnTo>
                  <a:lnTo>
                    <a:pt x="682625" y="330200"/>
                  </a:lnTo>
                  <a:lnTo>
                    <a:pt x="622300" y="244475"/>
                  </a:lnTo>
                  <a:lnTo>
                    <a:pt x="596900" y="133350"/>
                  </a:lnTo>
                  <a:lnTo>
                    <a:pt x="504825" y="158750"/>
                  </a:lnTo>
                  <a:lnTo>
                    <a:pt x="479425" y="114300"/>
                  </a:lnTo>
                  <a:lnTo>
                    <a:pt x="473075" y="41275"/>
                  </a:lnTo>
                  <a:lnTo>
                    <a:pt x="444500" y="0"/>
                  </a:lnTo>
                  <a:lnTo>
                    <a:pt x="155575" y="44450"/>
                  </a:lnTo>
                  <a:lnTo>
                    <a:pt x="66675" y="50800"/>
                  </a:lnTo>
                  <a:lnTo>
                    <a:pt x="0" y="5080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4" name="Freeform 8">
              <a:extLst>
                <a:ext uri="{FF2B5EF4-FFF2-40B4-BE49-F238E27FC236}">
                  <a16:creationId xmlns:a16="http://schemas.microsoft.com/office/drawing/2014/main" id="{2904184C-B12F-76F3-49D5-0E3F597FC36F}"/>
                </a:ext>
              </a:extLst>
            </p:cNvPr>
            <p:cNvSpPr/>
            <p:nvPr/>
          </p:nvSpPr>
          <p:spPr>
            <a:xfrm>
              <a:off x="4224554" y="4177800"/>
              <a:ext cx="1892300" cy="1682750"/>
            </a:xfrm>
            <a:custGeom>
              <a:avLst/>
              <a:gdLst>
                <a:gd name="connsiteX0" fmla="*/ 342900 w 1892300"/>
                <a:gd name="connsiteY0" fmla="*/ 0 h 1682750"/>
                <a:gd name="connsiteX1" fmla="*/ 180975 w 1892300"/>
                <a:gd name="connsiteY1" fmla="*/ 304800 h 1682750"/>
                <a:gd name="connsiteX2" fmla="*/ 50800 w 1892300"/>
                <a:gd name="connsiteY2" fmla="*/ 469900 h 1682750"/>
                <a:gd name="connsiteX3" fmla="*/ 0 w 1892300"/>
                <a:gd name="connsiteY3" fmla="*/ 508000 h 1682750"/>
                <a:gd name="connsiteX4" fmla="*/ 57150 w 1892300"/>
                <a:gd name="connsiteY4" fmla="*/ 1044575 h 1682750"/>
                <a:gd name="connsiteX5" fmla="*/ 139700 w 1892300"/>
                <a:gd name="connsiteY5" fmla="*/ 1050925 h 1682750"/>
                <a:gd name="connsiteX6" fmla="*/ 203200 w 1892300"/>
                <a:gd name="connsiteY6" fmla="*/ 1035050 h 1682750"/>
                <a:gd name="connsiteX7" fmla="*/ 247650 w 1892300"/>
                <a:gd name="connsiteY7" fmla="*/ 1073150 h 1682750"/>
                <a:gd name="connsiteX8" fmla="*/ 301625 w 1892300"/>
                <a:gd name="connsiteY8" fmla="*/ 1092200 h 1682750"/>
                <a:gd name="connsiteX9" fmla="*/ 371475 w 1892300"/>
                <a:gd name="connsiteY9" fmla="*/ 1073150 h 1682750"/>
                <a:gd name="connsiteX10" fmla="*/ 504825 w 1892300"/>
                <a:gd name="connsiteY10" fmla="*/ 1076325 h 1682750"/>
                <a:gd name="connsiteX11" fmla="*/ 609600 w 1892300"/>
                <a:gd name="connsiteY11" fmla="*/ 923925 h 1682750"/>
                <a:gd name="connsiteX12" fmla="*/ 730250 w 1892300"/>
                <a:gd name="connsiteY12" fmla="*/ 923925 h 1682750"/>
                <a:gd name="connsiteX13" fmla="*/ 800100 w 1892300"/>
                <a:gd name="connsiteY13" fmla="*/ 984250 h 1682750"/>
                <a:gd name="connsiteX14" fmla="*/ 882650 w 1892300"/>
                <a:gd name="connsiteY14" fmla="*/ 1025525 h 1682750"/>
                <a:gd name="connsiteX15" fmla="*/ 952500 w 1892300"/>
                <a:gd name="connsiteY15" fmla="*/ 1089025 h 1682750"/>
                <a:gd name="connsiteX16" fmla="*/ 962025 w 1892300"/>
                <a:gd name="connsiteY16" fmla="*/ 1127125 h 1682750"/>
                <a:gd name="connsiteX17" fmla="*/ 1054100 w 1892300"/>
                <a:gd name="connsiteY17" fmla="*/ 1200150 h 1682750"/>
                <a:gd name="connsiteX18" fmla="*/ 1123950 w 1892300"/>
                <a:gd name="connsiteY18" fmla="*/ 1184275 h 1682750"/>
                <a:gd name="connsiteX19" fmla="*/ 1190625 w 1892300"/>
                <a:gd name="connsiteY19" fmla="*/ 1165225 h 1682750"/>
                <a:gd name="connsiteX20" fmla="*/ 1343025 w 1892300"/>
                <a:gd name="connsiteY20" fmla="*/ 1181100 h 1682750"/>
                <a:gd name="connsiteX21" fmla="*/ 1435100 w 1892300"/>
                <a:gd name="connsiteY21" fmla="*/ 1216025 h 1682750"/>
                <a:gd name="connsiteX22" fmla="*/ 1457325 w 1892300"/>
                <a:gd name="connsiteY22" fmla="*/ 1270000 h 1682750"/>
                <a:gd name="connsiteX23" fmla="*/ 1416050 w 1892300"/>
                <a:gd name="connsiteY23" fmla="*/ 1301750 h 1682750"/>
                <a:gd name="connsiteX24" fmla="*/ 1352550 w 1892300"/>
                <a:gd name="connsiteY24" fmla="*/ 1292225 h 1682750"/>
                <a:gd name="connsiteX25" fmla="*/ 1289050 w 1892300"/>
                <a:gd name="connsiteY25" fmla="*/ 1250950 h 1682750"/>
                <a:gd name="connsiteX26" fmla="*/ 1282700 w 1892300"/>
                <a:gd name="connsiteY26" fmla="*/ 1282700 h 1682750"/>
                <a:gd name="connsiteX27" fmla="*/ 1323975 w 1892300"/>
                <a:gd name="connsiteY27" fmla="*/ 1336675 h 1682750"/>
                <a:gd name="connsiteX28" fmla="*/ 1317625 w 1892300"/>
                <a:gd name="connsiteY28" fmla="*/ 1482725 h 1682750"/>
                <a:gd name="connsiteX29" fmla="*/ 1298575 w 1892300"/>
                <a:gd name="connsiteY29" fmla="*/ 1565275 h 1682750"/>
                <a:gd name="connsiteX30" fmla="*/ 1257300 w 1892300"/>
                <a:gd name="connsiteY30" fmla="*/ 1606550 h 1682750"/>
                <a:gd name="connsiteX31" fmla="*/ 1244600 w 1892300"/>
                <a:gd name="connsiteY31" fmla="*/ 1670050 h 1682750"/>
                <a:gd name="connsiteX32" fmla="*/ 1304925 w 1892300"/>
                <a:gd name="connsiteY32" fmla="*/ 1682750 h 1682750"/>
                <a:gd name="connsiteX33" fmla="*/ 1339850 w 1892300"/>
                <a:gd name="connsiteY33" fmla="*/ 1641475 h 1682750"/>
                <a:gd name="connsiteX34" fmla="*/ 1397000 w 1892300"/>
                <a:gd name="connsiteY34" fmla="*/ 1565275 h 1682750"/>
                <a:gd name="connsiteX35" fmla="*/ 1473200 w 1892300"/>
                <a:gd name="connsiteY35" fmla="*/ 1565275 h 1682750"/>
                <a:gd name="connsiteX36" fmla="*/ 1524000 w 1892300"/>
                <a:gd name="connsiteY36" fmla="*/ 1504950 h 1682750"/>
                <a:gd name="connsiteX37" fmla="*/ 1587500 w 1892300"/>
                <a:gd name="connsiteY37" fmla="*/ 1485900 h 1682750"/>
                <a:gd name="connsiteX38" fmla="*/ 1625600 w 1892300"/>
                <a:gd name="connsiteY38" fmla="*/ 1416050 h 1682750"/>
                <a:gd name="connsiteX39" fmla="*/ 1546225 w 1892300"/>
                <a:gd name="connsiteY39" fmla="*/ 1441450 h 1682750"/>
                <a:gd name="connsiteX40" fmla="*/ 1517650 w 1892300"/>
                <a:gd name="connsiteY40" fmla="*/ 1438275 h 1682750"/>
                <a:gd name="connsiteX41" fmla="*/ 1565275 w 1892300"/>
                <a:gd name="connsiteY41" fmla="*/ 1374775 h 1682750"/>
                <a:gd name="connsiteX42" fmla="*/ 1619250 w 1892300"/>
                <a:gd name="connsiteY42" fmla="*/ 1346200 h 1682750"/>
                <a:gd name="connsiteX43" fmla="*/ 1685925 w 1892300"/>
                <a:gd name="connsiteY43" fmla="*/ 1330325 h 1682750"/>
                <a:gd name="connsiteX44" fmla="*/ 1768475 w 1892300"/>
                <a:gd name="connsiteY44" fmla="*/ 1289050 h 1682750"/>
                <a:gd name="connsiteX45" fmla="*/ 1809750 w 1892300"/>
                <a:gd name="connsiteY45" fmla="*/ 1241425 h 1682750"/>
                <a:gd name="connsiteX46" fmla="*/ 1873250 w 1892300"/>
                <a:gd name="connsiteY46" fmla="*/ 1158875 h 1682750"/>
                <a:gd name="connsiteX47" fmla="*/ 1892300 w 1892300"/>
                <a:gd name="connsiteY47" fmla="*/ 1114425 h 1682750"/>
                <a:gd name="connsiteX48" fmla="*/ 1870075 w 1892300"/>
                <a:gd name="connsiteY48" fmla="*/ 1069975 h 1682750"/>
                <a:gd name="connsiteX49" fmla="*/ 1819275 w 1892300"/>
                <a:gd name="connsiteY49" fmla="*/ 1092200 h 1682750"/>
                <a:gd name="connsiteX50" fmla="*/ 1755775 w 1892300"/>
                <a:gd name="connsiteY50" fmla="*/ 1117600 h 1682750"/>
                <a:gd name="connsiteX51" fmla="*/ 1685925 w 1892300"/>
                <a:gd name="connsiteY51" fmla="*/ 1111250 h 1682750"/>
                <a:gd name="connsiteX52" fmla="*/ 1590675 w 1892300"/>
                <a:gd name="connsiteY52" fmla="*/ 1092200 h 1682750"/>
                <a:gd name="connsiteX53" fmla="*/ 1520825 w 1892300"/>
                <a:gd name="connsiteY53" fmla="*/ 1085850 h 1682750"/>
                <a:gd name="connsiteX54" fmla="*/ 1419225 w 1892300"/>
                <a:gd name="connsiteY54" fmla="*/ 1019175 h 1682750"/>
                <a:gd name="connsiteX55" fmla="*/ 1349375 w 1892300"/>
                <a:gd name="connsiteY55" fmla="*/ 917575 h 1682750"/>
                <a:gd name="connsiteX56" fmla="*/ 1282700 w 1892300"/>
                <a:gd name="connsiteY56" fmla="*/ 717550 h 1682750"/>
                <a:gd name="connsiteX57" fmla="*/ 1196975 w 1892300"/>
                <a:gd name="connsiteY57" fmla="*/ 504825 h 1682750"/>
                <a:gd name="connsiteX58" fmla="*/ 1171575 w 1892300"/>
                <a:gd name="connsiteY58" fmla="*/ 539750 h 1682750"/>
                <a:gd name="connsiteX59" fmla="*/ 1098550 w 1892300"/>
                <a:gd name="connsiteY59" fmla="*/ 495300 h 1682750"/>
                <a:gd name="connsiteX60" fmla="*/ 1019175 w 1892300"/>
                <a:gd name="connsiteY60" fmla="*/ 450850 h 1682750"/>
                <a:gd name="connsiteX61" fmla="*/ 939800 w 1892300"/>
                <a:gd name="connsiteY61" fmla="*/ 374650 h 1682750"/>
                <a:gd name="connsiteX62" fmla="*/ 901700 w 1892300"/>
                <a:gd name="connsiteY62" fmla="*/ 292100 h 1682750"/>
                <a:gd name="connsiteX63" fmla="*/ 844550 w 1892300"/>
                <a:gd name="connsiteY63" fmla="*/ 123825 h 1682750"/>
                <a:gd name="connsiteX64" fmla="*/ 704850 w 1892300"/>
                <a:gd name="connsiteY64" fmla="*/ 130175 h 1682750"/>
                <a:gd name="connsiteX65" fmla="*/ 555625 w 1892300"/>
                <a:gd name="connsiteY65" fmla="*/ 117475 h 1682750"/>
                <a:gd name="connsiteX66" fmla="*/ 466725 w 1892300"/>
                <a:gd name="connsiteY66" fmla="*/ 92075 h 1682750"/>
                <a:gd name="connsiteX67" fmla="*/ 406400 w 1892300"/>
                <a:gd name="connsiteY67" fmla="*/ 38100 h 1682750"/>
                <a:gd name="connsiteX68" fmla="*/ 342900 w 1892300"/>
                <a:gd name="connsiteY68" fmla="*/ 0 h 16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92300" h="1682750">
                  <a:moveTo>
                    <a:pt x="342900" y="0"/>
                  </a:moveTo>
                  <a:lnTo>
                    <a:pt x="180975" y="304800"/>
                  </a:lnTo>
                  <a:lnTo>
                    <a:pt x="50800" y="469900"/>
                  </a:lnTo>
                  <a:lnTo>
                    <a:pt x="0" y="508000"/>
                  </a:lnTo>
                  <a:lnTo>
                    <a:pt x="57150" y="1044575"/>
                  </a:lnTo>
                  <a:lnTo>
                    <a:pt x="139700" y="1050925"/>
                  </a:lnTo>
                  <a:lnTo>
                    <a:pt x="203200" y="1035050"/>
                  </a:lnTo>
                  <a:lnTo>
                    <a:pt x="247650" y="1073150"/>
                  </a:lnTo>
                  <a:lnTo>
                    <a:pt x="301625" y="1092200"/>
                  </a:lnTo>
                  <a:lnTo>
                    <a:pt x="371475" y="1073150"/>
                  </a:lnTo>
                  <a:lnTo>
                    <a:pt x="504825" y="1076325"/>
                  </a:lnTo>
                  <a:lnTo>
                    <a:pt x="609600" y="923925"/>
                  </a:lnTo>
                  <a:lnTo>
                    <a:pt x="730250" y="923925"/>
                  </a:lnTo>
                  <a:lnTo>
                    <a:pt x="800100" y="984250"/>
                  </a:lnTo>
                  <a:lnTo>
                    <a:pt x="882650" y="1025525"/>
                  </a:lnTo>
                  <a:lnTo>
                    <a:pt x="952500" y="1089025"/>
                  </a:lnTo>
                  <a:lnTo>
                    <a:pt x="962025" y="1127125"/>
                  </a:lnTo>
                  <a:lnTo>
                    <a:pt x="1054100" y="1200150"/>
                  </a:lnTo>
                  <a:lnTo>
                    <a:pt x="1123950" y="1184275"/>
                  </a:lnTo>
                  <a:lnTo>
                    <a:pt x="1190625" y="1165225"/>
                  </a:lnTo>
                  <a:lnTo>
                    <a:pt x="1343025" y="1181100"/>
                  </a:lnTo>
                  <a:lnTo>
                    <a:pt x="1435100" y="1216025"/>
                  </a:lnTo>
                  <a:lnTo>
                    <a:pt x="1457325" y="1270000"/>
                  </a:lnTo>
                  <a:lnTo>
                    <a:pt x="1416050" y="1301750"/>
                  </a:lnTo>
                  <a:lnTo>
                    <a:pt x="1352550" y="1292225"/>
                  </a:lnTo>
                  <a:lnTo>
                    <a:pt x="1289050" y="1250950"/>
                  </a:lnTo>
                  <a:lnTo>
                    <a:pt x="1282700" y="1282700"/>
                  </a:lnTo>
                  <a:lnTo>
                    <a:pt x="1323975" y="1336675"/>
                  </a:lnTo>
                  <a:lnTo>
                    <a:pt x="1317625" y="1482725"/>
                  </a:lnTo>
                  <a:lnTo>
                    <a:pt x="1298575" y="1565275"/>
                  </a:lnTo>
                  <a:lnTo>
                    <a:pt x="1257300" y="1606550"/>
                  </a:lnTo>
                  <a:lnTo>
                    <a:pt x="1244600" y="1670050"/>
                  </a:lnTo>
                  <a:lnTo>
                    <a:pt x="1304925" y="1682750"/>
                  </a:lnTo>
                  <a:lnTo>
                    <a:pt x="1339850" y="1641475"/>
                  </a:lnTo>
                  <a:lnTo>
                    <a:pt x="1397000" y="1565275"/>
                  </a:lnTo>
                  <a:lnTo>
                    <a:pt x="1473200" y="1565275"/>
                  </a:lnTo>
                  <a:lnTo>
                    <a:pt x="1524000" y="1504950"/>
                  </a:lnTo>
                  <a:lnTo>
                    <a:pt x="1587500" y="1485900"/>
                  </a:lnTo>
                  <a:lnTo>
                    <a:pt x="1625600" y="1416050"/>
                  </a:lnTo>
                  <a:lnTo>
                    <a:pt x="1546225" y="1441450"/>
                  </a:lnTo>
                  <a:lnTo>
                    <a:pt x="1517650" y="1438275"/>
                  </a:lnTo>
                  <a:lnTo>
                    <a:pt x="1565275" y="1374775"/>
                  </a:lnTo>
                  <a:lnTo>
                    <a:pt x="1619250" y="1346200"/>
                  </a:lnTo>
                  <a:lnTo>
                    <a:pt x="1685925" y="1330325"/>
                  </a:lnTo>
                  <a:lnTo>
                    <a:pt x="1768475" y="1289050"/>
                  </a:lnTo>
                  <a:lnTo>
                    <a:pt x="1809750" y="1241425"/>
                  </a:lnTo>
                  <a:lnTo>
                    <a:pt x="1873250" y="1158875"/>
                  </a:lnTo>
                  <a:lnTo>
                    <a:pt x="1892300" y="1114425"/>
                  </a:lnTo>
                  <a:lnTo>
                    <a:pt x="1870075" y="1069975"/>
                  </a:lnTo>
                  <a:lnTo>
                    <a:pt x="1819275" y="1092200"/>
                  </a:lnTo>
                  <a:lnTo>
                    <a:pt x="1755775" y="1117600"/>
                  </a:lnTo>
                  <a:lnTo>
                    <a:pt x="1685925" y="1111250"/>
                  </a:lnTo>
                  <a:lnTo>
                    <a:pt x="1590675" y="1092200"/>
                  </a:lnTo>
                  <a:lnTo>
                    <a:pt x="1520825" y="1085850"/>
                  </a:lnTo>
                  <a:lnTo>
                    <a:pt x="1419225" y="1019175"/>
                  </a:lnTo>
                  <a:lnTo>
                    <a:pt x="1349375" y="917575"/>
                  </a:lnTo>
                  <a:lnTo>
                    <a:pt x="1282700" y="717550"/>
                  </a:lnTo>
                  <a:lnTo>
                    <a:pt x="1196975" y="504825"/>
                  </a:lnTo>
                  <a:lnTo>
                    <a:pt x="1171575" y="539750"/>
                  </a:lnTo>
                  <a:lnTo>
                    <a:pt x="1098550" y="495300"/>
                  </a:lnTo>
                  <a:lnTo>
                    <a:pt x="1019175" y="450850"/>
                  </a:lnTo>
                  <a:lnTo>
                    <a:pt x="939800" y="374650"/>
                  </a:lnTo>
                  <a:lnTo>
                    <a:pt x="901700" y="292100"/>
                  </a:lnTo>
                  <a:lnTo>
                    <a:pt x="844550" y="123825"/>
                  </a:lnTo>
                  <a:lnTo>
                    <a:pt x="704850" y="130175"/>
                  </a:lnTo>
                  <a:lnTo>
                    <a:pt x="555625" y="117475"/>
                  </a:lnTo>
                  <a:lnTo>
                    <a:pt x="466725" y="92075"/>
                  </a:lnTo>
                  <a:lnTo>
                    <a:pt x="406400" y="38100"/>
                  </a:lnTo>
                  <a:lnTo>
                    <a:pt x="342900" y="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Freeform 10">
              <a:extLst>
                <a:ext uri="{FF2B5EF4-FFF2-40B4-BE49-F238E27FC236}">
                  <a16:creationId xmlns:a16="http://schemas.microsoft.com/office/drawing/2014/main" id="{A14FF708-F81F-8088-8F32-039AA3879460}"/>
                </a:ext>
              </a:extLst>
            </p:cNvPr>
            <p:cNvSpPr/>
            <p:nvPr/>
          </p:nvSpPr>
          <p:spPr>
            <a:xfrm>
              <a:off x="4996079" y="3345950"/>
              <a:ext cx="2066925" cy="1914525"/>
            </a:xfrm>
            <a:custGeom>
              <a:avLst/>
              <a:gdLst>
                <a:gd name="connsiteX0" fmla="*/ 266700 w 2066925"/>
                <a:gd name="connsiteY0" fmla="*/ 990600 h 1914525"/>
                <a:gd name="connsiteX1" fmla="*/ 346075 w 2066925"/>
                <a:gd name="connsiteY1" fmla="*/ 1050925 h 1914525"/>
                <a:gd name="connsiteX2" fmla="*/ 425450 w 2066925"/>
                <a:gd name="connsiteY2" fmla="*/ 1181100 h 1914525"/>
                <a:gd name="connsiteX3" fmla="*/ 466725 w 2066925"/>
                <a:gd name="connsiteY3" fmla="*/ 1260475 h 1914525"/>
                <a:gd name="connsiteX4" fmla="*/ 450850 w 2066925"/>
                <a:gd name="connsiteY4" fmla="*/ 1327150 h 1914525"/>
                <a:gd name="connsiteX5" fmla="*/ 523875 w 2066925"/>
                <a:gd name="connsiteY5" fmla="*/ 1489075 h 1914525"/>
                <a:gd name="connsiteX6" fmla="*/ 581025 w 2066925"/>
                <a:gd name="connsiteY6" fmla="*/ 1670050 h 1914525"/>
                <a:gd name="connsiteX7" fmla="*/ 638175 w 2066925"/>
                <a:gd name="connsiteY7" fmla="*/ 1790700 h 1914525"/>
                <a:gd name="connsiteX8" fmla="*/ 739775 w 2066925"/>
                <a:gd name="connsiteY8" fmla="*/ 1876425 h 1914525"/>
                <a:gd name="connsiteX9" fmla="*/ 869950 w 2066925"/>
                <a:gd name="connsiteY9" fmla="*/ 1908175 h 1914525"/>
                <a:gd name="connsiteX10" fmla="*/ 996950 w 2066925"/>
                <a:gd name="connsiteY10" fmla="*/ 1914525 h 1914525"/>
                <a:gd name="connsiteX11" fmla="*/ 1079500 w 2066925"/>
                <a:gd name="connsiteY11" fmla="*/ 1873250 h 1914525"/>
                <a:gd name="connsiteX12" fmla="*/ 1133475 w 2066925"/>
                <a:gd name="connsiteY12" fmla="*/ 1857375 h 1914525"/>
                <a:gd name="connsiteX13" fmla="*/ 1158875 w 2066925"/>
                <a:gd name="connsiteY13" fmla="*/ 1908175 h 1914525"/>
                <a:gd name="connsiteX14" fmla="*/ 1212850 w 2066925"/>
                <a:gd name="connsiteY14" fmla="*/ 1876425 h 1914525"/>
                <a:gd name="connsiteX15" fmla="*/ 1336675 w 2066925"/>
                <a:gd name="connsiteY15" fmla="*/ 1841500 h 1914525"/>
                <a:gd name="connsiteX16" fmla="*/ 1431925 w 2066925"/>
                <a:gd name="connsiteY16" fmla="*/ 1752600 h 1914525"/>
                <a:gd name="connsiteX17" fmla="*/ 1444625 w 2066925"/>
                <a:gd name="connsiteY17" fmla="*/ 1676400 h 1914525"/>
                <a:gd name="connsiteX18" fmla="*/ 1441450 w 2066925"/>
                <a:gd name="connsiteY18" fmla="*/ 1536700 h 1914525"/>
                <a:gd name="connsiteX19" fmla="*/ 1495425 w 2066925"/>
                <a:gd name="connsiteY19" fmla="*/ 1485900 h 1914525"/>
                <a:gd name="connsiteX20" fmla="*/ 1501775 w 2066925"/>
                <a:gd name="connsiteY20" fmla="*/ 1419225 h 1914525"/>
                <a:gd name="connsiteX21" fmla="*/ 1597025 w 2066925"/>
                <a:gd name="connsiteY21" fmla="*/ 1346200 h 1914525"/>
                <a:gd name="connsiteX22" fmla="*/ 1698625 w 2066925"/>
                <a:gd name="connsiteY22" fmla="*/ 1336675 h 1914525"/>
                <a:gd name="connsiteX23" fmla="*/ 1749425 w 2066925"/>
                <a:gd name="connsiteY23" fmla="*/ 1304925 h 1914525"/>
                <a:gd name="connsiteX24" fmla="*/ 1781175 w 2066925"/>
                <a:gd name="connsiteY24" fmla="*/ 1247775 h 1914525"/>
                <a:gd name="connsiteX25" fmla="*/ 1765300 w 2066925"/>
                <a:gd name="connsiteY25" fmla="*/ 1196975 h 1914525"/>
                <a:gd name="connsiteX26" fmla="*/ 1692275 w 2066925"/>
                <a:gd name="connsiteY26" fmla="*/ 1187450 h 1914525"/>
                <a:gd name="connsiteX27" fmla="*/ 1609725 w 2066925"/>
                <a:gd name="connsiteY27" fmla="*/ 1206500 h 1914525"/>
                <a:gd name="connsiteX28" fmla="*/ 1546225 w 2066925"/>
                <a:gd name="connsiteY28" fmla="*/ 1241425 h 1914525"/>
                <a:gd name="connsiteX29" fmla="*/ 1470025 w 2066925"/>
                <a:gd name="connsiteY29" fmla="*/ 1339850 h 1914525"/>
                <a:gd name="connsiteX30" fmla="*/ 1431925 w 2066925"/>
                <a:gd name="connsiteY30" fmla="*/ 1390650 h 1914525"/>
                <a:gd name="connsiteX31" fmla="*/ 1406525 w 2066925"/>
                <a:gd name="connsiteY31" fmla="*/ 1454150 h 1914525"/>
                <a:gd name="connsiteX32" fmla="*/ 1384300 w 2066925"/>
                <a:gd name="connsiteY32" fmla="*/ 1387475 h 1914525"/>
                <a:gd name="connsiteX33" fmla="*/ 1412875 w 2066925"/>
                <a:gd name="connsiteY33" fmla="*/ 1317625 h 1914525"/>
                <a:gd name="connsiteX34" fmla="*/ 1482725 w 2066925"/>
                <a:gd name="connsiteY34" fmla="*/ 1254125 h 1914525"/>
                <a:gd name="connsiteX35" fmla="*/ 1476375 w 2066925"/>
                <a:gd name="connsiteY35" fmla="*/ 1165225 h 1914525"/>
                <a:gd name="connsiteX36" fmla="*/ 1539875 w 2066925"/>
                <a:gd name="connsiteY36" fmla="*/ 1101725 h 1914525"/>
                <a:gd name="connsiteX37" fmla="*/ 1685925 w 2066925"/>
                <a:gd name="connsiteY37" fmla="*/ 1047750 h 1914525"/>
                <a:gd name="connsiteX38" fmla="*/ 1898650 w 2066925"/>
                <a:gd name="connsiteY38" fmla="*/ 958850 h 1914525"/>
                <a:gd name="connsiteX39" fmla="*/ 1968500 w 2066925"/>
                <a:gd name="connsiteY39" fmla="*/ 869950 h 1914525"/>
                <a:gd name="connsiteX40" fmla="*/ 1971675 w 2066925"/>
                <a:gd name="connsiteY40" fmla="*/ 784225 h 1914525"/>
                <a:gd name="connsiteX41" fmla="*/ 2006600 w 2066925"/>
                <a:gd name="connsiteY41" fmla="*/ 755650 h 1914525"/>
                <a:gd name="connsiteX42" fmla="*/ 2047875 w 2066925"/>
                <a:gd name="connsiteY42" fmla="*/ 720725 h 1914525"/>
                <a:gd name="connsiteX43" fmla="*/ 2066925 w 2066925"/>
                <a:gd name="connsiteY43" fmla="*/ 698500 h 1914525"/>
                <a:gd name="connsiteX44" fmla="*/ 1993900 w 2066925"/>
                <a:gd name="connsiteY44" fmla="*/ 704850 h 1914525"/>
                <a:gd name="connsiteX45" fmla="*/ 1927225 w 2066925"/>
                <a:gd name="connsiteY45" fmla="*/ 742950 h 1914525"/>
                <a:gd name="connsiteX46" fmla="*/ 1708150 w 2066925"/>
                <a:gd name="connsiteY46" fmla="*/ 841375 h 1914525"/>
                <a:gd name="connsiteX47" fmla="*/ 1625600 w 2066925"/>
                <a:gd name="connsiteY47" fmla="*/ 879475 h 1914525"/>
                <a:gd name="connsiteX48" fmla="*/ 1577975 w 2066925"/>
                <a:gd name="connsiteY48" fmla="*/ 879475 h 1914525"/>
                <a:gd name="connsiteX49" fmla="*/ 1520825 w 2066925"/>
                <a:gd name="connsiteY49" fmla="*/ 854075 h 1914525"/>
                <a:gd name="connsiteX50" fmla="*/ 1530350 w 2066925"/>
                <a:gd name="connsiteY50" fmla="*/ 965200 h 1914525"/>
                <a:gd name="connsiteX51" fmla="*/ 1460500 w 2066925"/>
                <a:gd name="connsiteY51" fmla="*/ 927100 h 1914525"/>
                <a:gd name="connsiteX52" fmla="*/ 1416050 w 2066925"/>
                <a:gd name="connsiteY52" fmla="*/ 952500 h 1914525"/>
                <a:gd name="connsiteX53" fmla="*/ 1343025 w 2066925"/>
                <a:gd name="connsiteY53" fmla="*/ 949325 h 1914525"/>
                <a:gd name="connsiteX54" fmla="*/ 1311275 w 2066925"/>
                <a:gd name="connsiteY54" fmla="*/ 892175 h 1914525"/>
                <a:gd name="connsiteX55" fmla="*/ 1254125 w 2066925"/>
                <a:gd name="connsiteY55" fmla="*/ 844550 h 1914525"/>
                <a:gd name="connsiteX56" fmla="*/ 1190625 w 2066925"/>
                <a:gd name="connsiteY56" fmla="*/ 793750 h 1914525"/>
                <a:gd name="connsiteX57" fmla="*/ 1136650 w 2066925"/>
                <a:gd name="connsiteY57" fmla="*/ 730250 h 1914525"/>
                <a:gd name="connsiteX58" fmla="*/ 1117600 w 2066925"/>
                <a:gd name="connsiteY58" fmla="*/ 635000 h 1914525"/>
                <a:gd name="connsiteX59" fmla="*/ 1139825 w 2066925"/>
                <a:gd name="connsiteY59" fmla="*/ 577850 h 1914525"/>
                <a:gd name="connsiteX60" fmla="*/ 1222375 w 2066925"/>
                <a:gd name="connsiteY60" fmla="*/ 622300 h 1914525"/>
                <a:gd name="connsiteX61" fmla="*/ 1289050 w 2066925"/>
                <a:gd name="connsiteY61" fmla="*/ 600075 h 1914525"/>
                <a:gd name="connsiteX62" fmla="*/ 1349375 w 2066925"/>
                <a:gd name="connsiteY62" fmla="*/ 587375 h 1914525"/>
                <a:gd name="connsiteX63" fmla="*/ 1349375 w 2066925"/>
                <a:gd name="connsiteY63" fmla="*/ 498475 h 1914525"/>
                <a:gd name="connsiteX64" fmla="*/ 1273175 w 2066925"/>
                <a:gd name="connsiteY64" fmla="*/ 482600 h 1914525"/>
                <a:gd name="connsiteX65" fmla="*/ 1203325 w 2066925"/>
                <a:gd name="connsiteY65" fmla="*/ 434975 h 1914525"/>
                <a:gd name="connsiteX66" fmla="*/ 1190625 w 2066925"/>
                <a:gd name="connsiteY66" fmla="*/ 342900 h 1914525"/>
                <a:gd name="connsiteX67" fmla="*/ 1111250 w 2066925"/>
                <a:gd name="connsiteY67" fmla="*/ 304800 h 1914525"/>
                <a:gd name="connsiteX68" fmla="*/ 1047750 w 2066925"/>
                <a:gd name="connsiteY68" fmla="*/ 247650 h 1914525"/>
                <a:gd name="connsiteX69" fmla="*/ 971550 w 2066925"/>
                <a:gd name="connsiteY69" fmla="*/ 158750 h 1914525"/>
                <a:gd name="connsiteX70" fmla="*/ 930275 w 2066925"/>
                <a:gd name="connsiteY70" fmla="*/ 47625 h 1914525"/>
                <a:gd name="connsiteX71" fmla="*/ 892175 w 2066925"/>
                <a:gd name="connsiteY71" fmla="*/ 3175 h 1914525"/>
                <a:gd name="connsiteX72" fmla="*/ 904875 w 2066925"/>
                <a:gd name="connsiteY72" fmla="*/ 165100 h 1914525"/>
                <a:gd name="connsiteX73" fmla="*/ 911225 w 2066925"/>
                <a:gd name="connsiteY73" fmla="*/ 273050 h 1914525"/>
                <a:gd name="connsiteX74" fmla="*/ 869950 w 2066925"/>
                <a:gd name="connsiteY74" fmla="*/ 314325 h 1914525"/>
                <a:gd name="connsiteX75" fmla="*/ 787400 w 2066925"/>
                <a:gd name="connsiteY75" fmla="*/ 304800 h 1914525"/>
                <a:gd name="connsiteX76" fmla="*/ 727075 w 2066925"/>
                <a:gd name="connsiteY76" fmla="*/ 279400 h 1914525"/>
                <a:gd name="connsiteX77" fmla="*/ 644525 w 2066925"/>
                <a:gd name="connsiteY77" fmla="*/ 241300 h 1914525"/>
                <a:gd name="connsiteX78" fmla="*/ 647700 w 2066925"/>
                <a:gd name="connsiteY78" fmla="*/ 200025 h 1914525"/>
                <a:gd name="connsiteX79" fmla="*/ 609600 w 2066925"/>
                <a:gd name="connsiteY79" fmla="*/ 152400 h 1914525"/>
                <a:gd name="connsiteX80" fmla="*/ 587375 w 2066925"/>
                <a:gd name="connsiteY80" fmla="*/ 79375 h 1914525"/>
                <a:gd name="connsiteX81" fmla="*/ 536575 w 2066925"/>
                <a:gd name="connsiteY81" fmla="*/ 66675 h 1914525"/>
                <a:gd name="connsiteX82" fmla="*/ 492125 w 2066925"/>
                <a:gd name="connsiteY82" fmla="*/ 73025 h 1914525"/>
                <a:gd name="connsiteX83" fmla="*/ 403225 w 2066925"/>
                <a:gd name="connsiteY83" fmla="*/ 25400 h 1914525"/>
                <a:gd name="connsiteX84" fmla="*/ 250825 w 2066925"/>
                <a:gd name="connsiteY84" fmla="*/ 0 h 1914525"/>
                <a:gd name="connsiteX85" fmla="*/ 190500 w 2066925"/>
                <a:gd name="connsiteY85" fmla="*/ 19050 h 1914525"/>
                <a:gd name="connsiteX86" fmla="*/ 44450 w 2066925"/>
                <a:gd name="connsiteY86" fmla="*/ 19050 h 1914525"/>
                <a:gd name="connsiteX87" fmla="*/ 0 w 2066925"/>
                <a:gd name="connsiteY87" fmla="*/ 79375 h 1914525"/>
                <a:gd name="connsiteX88" fmla="*/ 47625 w 2066925"/>
                <a:gd name="connsiteY88" fmla="*/ 123825 h 1914525"/>
                <a:gd name="connsiteX89" fmla="*/ 66675 w 2066925"/>
                <a:gd name="connsiteY89" fmla="*/ 269875 h 1914525"/>
                <a:gd name="connsiteX90" fmla="*/ 123825 w 2066925"/>
                <a:gd name="connsiteY90" fmla="*/ 288925 h 1914525"/>
                <a:gd name="connsiteX91" fmla="*/ 171450 w 2066925"/>
                <a:gd name="connsiteY91" fmla="*/ 361950 h 1914525"/>
                <a:gd name="connsiteX92" fmla="*/ 152400 w 2066925"/>
                <a:gd name="connsiteY92" fmla="*/ 431800 h 1914525"/>
                <a:gd name="connsiteX93" fmla="*/ 133350 w 2066925"/>
                <a:gd name="connsiteY93" fmla="*/ 498475 h 1914525"/>
                <a:gd name="connsiteX94" fmla="*/ 273050 w 2066925"/>
                <a:gd name="connsiteY94" fmla="*/ 555625 h 1914525"/>
                <a:gd name="connsiteX95" fmla="*/ 361950 w 2066925"/>
                <a:gd name="connsiteY95" fmla="*/ 628650 h 1914525"/>
                <a:gd name="connsiteX96" fmla="*/ 406400 w 2066925"/>
                <a:gd name="connsiteY96" fmla="*/ 733425 h 1914525"/>
                <a:gd name="connsiteX97" fmla="*/ 390525 w 2066925"/>
                <a:gd name="connsiteY97" fmla="*/ 828675 h 1914525"/>
                <a:gd name="connsiteX98" fmla="*/ 323850 w 2066925"/>
                <a:gd name="connsiteY98" fmla="*/ 917575 h 1914525"/>
                <a:gd name="connsiteX99" fmla="*/ 266700 w 2066925"/>
                <a:gd name="connsiteY99" fmla="*/ 99060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066925" h="1914525">
                  <a:moveTo>
                    <a:pt x="266700" y="990600"/>
                  </a:moveTo>
                  <a:lnTo>
                    <a:pt x="346075" y="1050925"/>
                  </a:lnTo>
                  <a:lnTo>
                    <a:pt x="425450" y="1181100"/>
                  </a:lnTo>
                  <a:lnTo>
                    <a:pt x="466725" y="1260475"/>
                  </a:lnTo>
                  <a:lnTo>
                    <a:pt x="450850" y="1327150"/>
                  </a:lnTo>
                  <a:lnTo>
                    <a:pt x="523875" y="1489075"/>
                  </a:lnTo>
                  <a:lnTo>
                    <a:pt x="581025" y="1670050"/>
                  </a:lnTo>
                  <a:lnTo>
                    <a:pt x="638175" y="1790700"/>
                  </a:lnTo>
                  <a:lnTo>
                    <a:pt x="739775" y="1876425"/>
                  </a:lnTo>
                  <a:lnTo>
                    <a:pt x="869950" y="1908175"/>
                  </a:lnTo>
                  <a:lnTo>
                    <a:pt x="996950" y="1914525"/>
                  </a:lnTo>
                  <a:lnTo>
                    <a:pt x="1079500" y="1873250"/>
                  </a:lnTo>
                  <a:lnTo>
                    <a:pt x="1133475" y="1857375"/>
                  </a:lnTo>
                  <a:lnTo>
                    <a:pt x="1158875" y="1908175"/>
                  </a:lnTo>
                  <a:lnTo>
                    <a:pt x="1212850" y="1876425"/>
                  </a:lnTo>
                  <a:lnTo>
                    <a:pt x="1336675" y="1841500"/>
                  </a:lnTo>
                  <a:lnTo>
                    <a:pt x="1431925" y="1752600"/>
                  </a:lnTo>
                  <a:lnTo>
                    <a:pt x="1444625" y="1676400"/>
                  </a:lnTo>
                  <a:cubicBezTo>
                    <a:pt x="1443567" y="1629833"/>
                    <a:pt x="1442508" y="1583267"/>
                    <a:pt x="1441450" y="1536700"/>
                  </a:cubicBezTo>
                  <a:lnTo>
                    <a:pt x="1495425" y="1485900"/>
                  </a:lnTo>
                  <a:lnTo>
                    <a:pt x="1501775" y="1419225"/>
                  </a:lnTo>
                  <a:lnTo>
                    <a:pt x="1597025" y="1346200"/>
                  </a:lnTo>
                  <a:lnTo>
                    <a:pt x="1698625" y="1336675"/>
                  </a:lnTo>
                  <a:lnTo>
                    <a:pt x="1749425" y="1304925"/>
                  </a:lnTo>
                  <a:lnTo>
                    <a:pt x="1781175" y="1247775"/>
                  </a:lnTo>
                  <a:lnTo>
                    <a:pt x="1765300" y="1196975"/>
                  </a:lnTo>
                  <a:lnTo>
                    <a:pt x="1692275" y="1187450"/>
                  </a:lnTo>
                  <a:lnTo>
                    <a:pt x="1609725" y="1206500"/>
                  </a:lnTo>
                  <a:lnTo>
                    <a:pt x="1546225" y="1241425"/>
                  </a:lnTo>
                  <a:lnTo>
                    <a:pt x="1470025" y="1339850"/>
                  </a:lnTo>
                  <a:lnTo>
                    <a:pt x="1431925" y="1390650"/>
                  </a:lnTo>
                  <a:lnTo>
                    <a:pt x="1406525" y="1454150"/>
                  </a:lnTo>
                  <a:lnTo>
                    <a:pt x="1384300" y="1387475"/>
                  </a:lnTo>
                  <a:lnTo>
                    <a:pt x="1412875" y="1317625"/>
                  </a:lnTo>
                  <a:lnTo>
                    <a:pt x="1482725" y="1254125"/>
                  </a:lnTo>
                  <a:lnTo>
                    <a:pt x="1476375" y="1165225"/>
                  </a:lnTo>
                  <a:lnTo>
                    <a:pt x="1539875" y="1101725"/>
                  </a:lnTo>
                  <a:lnTo>
                    <a:pt x="1685925" y="1047750"/>
                  </a:lnTo>
                  <a:lnTo>
                    <a:pt x="1898650" y="958850"/>
                  </a:lnTo>
                  <a:lnTo>
                    <a:pt x="1968500" y="869950"/>
                  </a:lnTo>
                  <a:lnTo>
                    <a:pt x="1971675" y="784225"/>
                  </a:lnTo>
                  <a:lnTo>
                    <a:pt x="2006600" y="755650"/>
                  </a:lnTo>
                  <a:lnTo>
                    <a:pt x="2047875" y="720725"/>
                  </a:lnTo>
                  <a:lnTo>
                    <a:pt x="2066925" y="698500"/>
                  </a:lnTo>
                  <a:lnTo>
                    <a:pt x="1993900" y="704850"/>
                  </a:lnTo>
                  <a:lnTo>
                    <a:pt x="1927225" y="742950"/>
                  </a:lnTo>
                  <a:lnTo>
                    <a:pt x="1708150" y="841375"/>
                  </a:lnTo>
                  <a:lnTo>
                    <a:pt x="1625600" y="879475"/>
                  </a:lnTo>
                  <a:lnTo>
                    <a:pt x="1577975" y="879475"/>
                  </a:lnTo>
                  <a:lnTo>
                    <a:pt x="1520825" y="854075"/>
                  </a:lnTo>
                  <a:lnTo>
                    <a:pt x="1530350" y="965200"/>
                  </a:lnTo>
                  <a:lnTo>
                    <a:pt x="1460500" y="927100"/>
                  </a:lnTo>
                  <a:lnTo>
                    <a:pt x="1416050" y="952500"/>
                  </a:lnTo>
                  <a:lnTo>
                    <a:pt x="1343025" y="949325"/>
                  </a:lnTo>
                  <a:lnTo>
                    <a:pt x="1311275" y="892175"/>
                  </a:lnTo>
                  <a:lnTo>
                    <a:pt x="1254125" y="844550"/>
                  </a:lnTo>
                  <a:lnTo>
                    <a:pt x="1190625" y="793750"/>
                  </a:lnTo>
                  <a:lnTo>
                    <a:pt x="1136650" y="730250"/>
                  </a:lnTo>
                  <a:lnTo>
                    <a:pt x="1117600" y="635000"/>
                  </a:lnTo>
                  <a:lnTo>
                    <a:pt x="1139825" y="577850"/>
                  </a:lnTo>
                  <a:lnTo>
                    <a:pt x="1222375" y="622300"/>
                  </a:lnTo>
                  <a:lnTo>
                    <a:pt x="1289050" y="600075"/>
                  </a:lnTo>
                  <a:lnTo>
                    <a:pt x="1349375" y="587375"/>
                  </a:lnTo>
                  <a:lnTo>
                    <a:pt x="1349375" y="498475"/>
                  </a:lnTo>
                  <a:lnTo>
                    <a:pt x="1273175" y="482600"/>
                  </a:lnTo>
                  <a:lnTo>
                    <a:pt x="1203325" y="434975"/>
                  </a:lnTo>
                  <a:lnTo>
                    <a:pt x="1190625" y="342900"/>
                  </a:lnTo>
                  <a:lnTo>
                    <a:pt x="1111250" y="304800"/>
                  </a:lnTo>
                  <a:lnTo>
                    <a:pt x="1047750" y="247650"/>
                  </a:lnTo>
                  <a:lnTo>
                    <a:pt x="971550" y="158750"/>
                  </a:lnTo>
                  <a:lnTo>
                    <a:pt x="930275" y="47625"/>
                  </a:lnTo>
                  <a:lnTo>
                    <a:pt x="892175" y="3175"/>
                  </a:lnTo>
                  <a:lnTo>
                    <a:pt x="904875" y="165100"/>
                  </a:lnTo>
                  <a:lnTo>
                    <a:pt x="911225" y="273050"/>
                  </a:lnTo>
                  <a:lnTo>
                    <a:pt x="869950" y="314325"/>
                  </a:lnTo>
                  <a:lnTo>
                    <a:pt x="787400" y="304800"/>
                  </a:lnTo>
                  <a:lnTo>
                    <a:pt x="727075" y="279400"/>
                  </a:lnTo>
                  <a:lnTo>
                    <a:pt x="644525" y="241300"/>
                  </a:lnTo>
                  <a:lnTo>
                    <a:pt x="647700" y="200025"/>
                  </a:lnTo>
                  <a:lnTo>
                    <a:pt x="609600" y="152400"/>
                  </a:lnTo>
                  <a:lnTo>
                    <a:pt x="587375" y="79375"/>
                  </a:lnTo>
                  <a:lnTo>
                    <a:pt x="536575" y="66675"/>
                  </a:lnTo>
                  <a:lnTo>
                    <a:pt x="492125" y="73025"/>
                  </a:lnTo>
                  <a:lnTo>
                    <a:pt x="403225" y="25400"/>
                  </a:lnTo>
                  <a:lnTo>
                    <a:pt x="250825" y="0"/>
                  </a:lnTo>
                  <a:lnTo>
                    <a:pt x="190500" y="19050"/>
                  </a:lnTo>
                  <a:lnTo>
                    <a:pt x="44450" y="19050"/>
                  </a:lnTo>
                  <a:lnTo>
                    <a:pt x="0" y="79375"/>
                  </a:lnTo>
                  <a:lnTo>
                    <a:pt x="47625" y="123825"/>
                  </a:lnTo>
                  <a:lnTo>
                    <a:pt x="66675" y="269875"/>
                  </a:lnTo>
                  <a:lnTo>
                    <a:pt x="123825" y="288925"/>
                  </a:lnTo>
                  <a:lnTo>
                    <a:pt x="171450" y="361950"/>
                  </a:lnTo>
                  <a:lnTo>
                    <a:pt x="152400" y="431800"/>
                  </a:lnTo>
                  <a:lnTo>
                    <a:pt x="133350" y="498475"/>
                  </a:lnTo>
                  <a:lnTo>
                    <a:pt x="273050" y="555625"/>
                  </a:lnTo>
                  <a:lnTo>
                    <a:pt x="361950" y="628650"/>
                  </a:lnTo>
                  <a:lnTo>
                    <a:pt x="406400" y="733425"/>
                  </a:lnTo>
                  <a:lnTo>
                    <a:pt x="390525" y="828675"/>
                  </a:lnTo>
                  <a:lnTo>
                    <a:pt x="323850" y="917575"/>
                  </a:lnTo>
                  <a:lnTo>
                    <a:pt x="266700" y="99060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6" name="Freeform 2">
              <a:extLst>
                <a:ext uri="{FF2B5EF4-FFF2-40B4-BE49-F238E27FC236}">
                  <a16:creationId xmlns:a16="http://schemas.microsoft.com/office/drawing/2014/main" id="{D0A0EF23-2DBF-CE51-9E0D-4991DBC45432}"/>
                </a:ext>
              </a:extLst>
            </p:cNvPr>
            <p:cNvSpPr/>
            <p:nvPr/>
          </p:nvSpPr>
          <p:spPr>
            <a:xfrm>
              <a:off x="6869329" y="4701675"/>
              <a:ext cx="215900" cy="117475"/>
            </a:xfrm>
            <a:custGeom>
              <a:avLst/>
              <a:gdLst>
                <a:gd name="connsiteX0" fmla="*/ 0 w 215900"/>
                <a:gd name="connsiteY0" fmla="*/ 47625 h 117475"/>
                <a:gd name="connsiteX1" fmla="*/ 15875 w 215900"/>
                <a:gd name="connsiteY1" fmla="*/ 101600 h 117475"/>
                <a:gd name="connsiteX2" fmla="*/ 66675 w 215900"/>
                <a:gd name="connsiteY2" fmla="*/ 114300 h 117475"/>
                <a:gd name="connsiteX3" fmla="*/ 111125 w 215900"/>
                <a:gd name="connsiteY3" fmla="*/ 117475 h 117475"/>
                <a:gd name="connsiteX4" fmla="*/ 155575 w 215900"/>
                <a:gd name="connsiteY4" fmla="*/ 98425 h 117475"/>
                <a:gd name="connsiteX5" fmla="*/ 187325 w 215900"/>
                <a:gd name="connsiteY5" fmla="*/ 111125 h 117475"/>
                <a:gd name="connsiteX6" fmla="*/ 187325 w 215900"/>
                <a:gd name="connsiteY6" fmla="*/ 111125 h 117475"/>
                <a:gd name="connsiteX7" fmla="*/ 215900 w 215900"/>
                <a:gd name="connsiteY7" fmla="*/ 79375 h 117475"/>
                <a:gd name="connsiteX8" fmla="*/ 193675 w 215900"/>
                <a:gd name="connsiteY8" fmla="*/ 53975 h 117475"/>
                <a:gd name="connsiteX9" fmla="*/ 200025 w 215900"/>
                <a:gd name="connsiteY9" fmla="*/ 12700 h 117475"/>
                <a:gd name="connsiteX10" fmla="*/ 171450 w 215900"/>
                <a:gd name="connsiteY10" fmla="*/ 0 h 117475"/>
                <a:gd name="connsiteX11" fmla="*/ 142875 w 215900"/>
                <a:gd name="connsiteY11" fmla="*/ 31750 h 117475"/>
                <a:gd name="connsiteX12" fmla="*/ 98425 w 215900"/>
                <a:gd name="connsiteY12" fmla="*/ 76200 h 117475"/>
                <a:gd name="connsiteX13" fmla="*/ 66675 w 215900"/>
                <a:gd name="connsiteY13" fmla="*/ 76200 h 117475"/>
                <a:gd name="connsiteX14" fmla="*/ 0 w 215900"/>
                <a:gd name="connsiteY14" fmla="*/ 47625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117475">
                  <a:moveTo>
                    <a:pt x="0" y="47625"/>
                  </a:moveTo>
                  <a:lnTo>
                    <a:pt x="15875" y="101600"/>
                  </a:lnTo>
                  <a:lnTo>
                    <a:pt x="66675" y="114300"/>
                  </a:lnTo>
                  <a:lnTo>
                    <a:pt x="111125" y="117475"/>
                  </a:lnTo>
                  <a:lnTo>
                    <a:pt x="155575" y="98425"/>
                  </a:lnTo>
                  <a:lnTo>
                    <a:pt x="187325" y="111125"/>
                  </a:lnTo>
                  <a:lnTo>
                    <a:pt x="187325" y="111125"/>
                  </a:lnTo>
                  <a:lnTo>
                    <a:pt x="215900" y="79375"/>
                  </a:lnTo>
                  <a:lnTo>
                    <a:pt x="193675" y="53975"/>
                  </a:lnTo>
                  <a:lnTo>
                    <a:pt x="200025" y="12700"/>
                  </a:lnTo>
                  <a:lnTo>
                    <a:pt x="171450" y="0"/>
                  </a:lnTo>
                  <a:lnTo>
                    <a:pt x="142875" y="31750"/>
                  </a:lnTo>
                  <a:lnTo>
                    <a:pt x="98425" y="76200"/>
                  </a:lnTo>
                  <a:lnTo>
                    <a:pt x="66675" y="76200"/>
                  </a:lnTo>
                  <a:lnTo>
                    <a:pt x="0" y="47625"/>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7" name="Freeform 9">
              <a:extLst>
                <a:ext uri="{FF2B5EF4-FFF2-40B4-BE49-F238E27FC236}">
                  <a16:creationId xmlns:a16="http://schemas.microsoft.com/office/drawing/2014/main" id="{68C318B2-01D1-B7F5-DCF2-7A9D390BEC3B}"/>
                </a:ext>
              </a:extLst>
            </p:cNvPr>
            <p:cNvSpPr/>
            <p:nvPr/>
          </p:nvSpPr>
          <p:spPr>
            <a:xfrm>
              <a:off x="7078879" y="3980950"/>
              <a:ext cx="622300" cy="527050"/>
            </a:xfrm>
            <a:custGeom>
              <a:avLst/>
              <a:gdLst>
                <a:gd name="connsiteX0" fmla="*/ 0 w 622300"/>
                <a:gd name="connsiteY0" fmla="*/ 82550 h 527050"/>
                <a:gd name="connsiteX1" fmla="*/ 44450 w 622300"/>
                <a:gd name="connsiteY1" fmla="*/ 225425 h 527050"/>
                <a:gd name="connsiteX2" fmla="*/ 79375 w 622300"/>
                <a:gd name="connsiteY2" fmla="*/ 361950 h 527050"/>
                <a:gd name="connsiteX3" fmla="*/ 53975 w 622300"/>
                <a:gd name="connsiteY3" fmla="*/ 422275 h 527050"/>
                <a:gd name="connsiteX4" fmla="*/ 92075 w 622300"/>
                <a:gd name="connsiteY4" fmla="*/ 460375 h 527050"/>
                <a:gd name="connsiteX5" fmla="*/ 92075 w 622300"/>
                <a:gd name="connsiteY5" fmla="*/ 520700 h 527050"/>
                <a:gd name="connsiteX6" fmla="*/ 149225 w 622300"/>
                <a:gd name="connsiteY6" fmla="*/ 527050 h 527050"/>
                <a:gd name="connsiteX7" fmla="*/ 215900 w 622300"/>
                <a:gd name="connsiteY7" fmla="*/ 482600 h 527050"/>
                <a:gd name="connsiteX8" fmla="*/ 288925 w 622300"/>
                <a:gd name="connsiteY8" fmla="*/ 466725 h 527050"/>
                <a:gd name="connsiteX9" fmla="*/ 355600 w 622300"/>
                <a:gd name="connsiteY9" fmla="*/ 387350 h 527050"/>
                <a:gd name="connsiteX10" fmla="*/ 381000 w 622300"/>
                <a:gd name="connsiteY10" fmla="*/ 415925 h 527050"/>
                <a:gd name="connsiteX11" fmla="*/ 415925 w 622300"/>
                <a:gd name="connsiteY11" fmla="*/ 415925 h 527050"/>
                <a:gd name="connsiteX12" fmla="*/ 428625 w 622300"/>
                <a:gd name="connsiteY12" fmla="*/ 476250 h 527050"/>
                <a:gd name="connsiteX13" fmla="*/ 473075 w 622300"/>
                <a:gd name="connsiteY13" fmla="*/ 469900 h 527050"/>
                <a:gd name="connsiteX14" fmla="*/ 488950 w 622300"/>
                <a:gd name="connsiteY14" fmla="*/ 400050 h 527050"/>
                <a:gd name="connsiteX15" fmla="*/ 501650 w 622300"/>
                <a:gd name="connsiteY15" fmla="*/ 342900 h 527050"/>
                <a:gd name="connsiteX16" fmla="*/ 533400 w 622300"/>
                <a:gd name="connsiteY16" fmla="*/ 339725 h 527050"/>
                <a:gd name="connsiteX17" fmla="*/ 558800 w 622300"/>
                <a:gd name="connsiteY17" fmla="*/ 400050 h 527050"/>
                <a:gd name="connsiteX18" fmla="*/ 590550 w 622300"/>
                <a:gd name="connsiteY18" fmla="*/ 415925 h 527050"/>
                <a:gd name="connsiteX19" fmla="*/ 622300 w 622300"/>
                <a:gd name="connsiteY19" fmla="*/ 346075 h 527050"/>
                <a:gd name="connsiteX20" fmla="*/ 615950 w 622300"/>
                <a:gd name="connsiteY20" fmla="*/ 279400 h 527050"/>
                <a:gd name="connsiteX21" fmla="*/ 577850 w 622300"/>
                <a:gd name="connsiteY21" fmla="*/ 295275 h 527050"/>
                <a:gd name="connsiteX22" fmla="*/ 558800 w 622300"/>
                <a:gd name="connsiteY22" fmla="*/ 250825 h 527050"/>
                <a:gd name="connsiteX23" fmla="*/ 514350 w 622300"/>
                <a:gd name="connsiteY23" fmla="*/ 269875 h 527050"/>
                <a:gd name="connsiteX24" fmla="*/ 501650 w 622300"/>
                <a:gd name="connsiteY24" fmla="*/ 200025 h 527050"/>
                <a:gd name="connsiteX25" fmla="*/ 466725 w 622300"/>
                <a:gd name="connsiteY25" fmla="*/ 209550 h 527050"/>
                <a:gd name="connsiteX26" fmla="*/ 409575 w 622300"/>
                <a:gd name="connsiteY26" fmla="*/ 203200 h 527050"/>
                <a:gd name="connsiteX27" fmla="*/ 412750 w 622300"/>
                <a:gd name="connsiteY27" fmla="*/ 158750 h 527050"/>
                <a:gd name="connsiteX28" fmla="*/ 412750 w 622300"/>
                <a:gd name="connsiteY28" fmla="*/ 158750 h 527050"/>
                <a:gd name="connsiteX29" fmla="*/ 311150 w 622300"/>
                <a:gd name="connsiteY29" fmla="*/ 187325 h 527050"/>
                <a:gd name="connsiteX30" fmla="*/ 263525 w 622300"/>
                <a:gd name="connsiteY30" fmla="*/ 215900 h 527050"/>
                <a:gd name="connsiteX31" fmla="*/ 203200 w 622300"/>
                <a:gd name="connsiteY31" fmla="*/ 190500 h 527050"/>
                <a:gd name="connsiteX32" fmla="*/ 180975 w 622300"/>
                <a:gd name="connsiteY32" fmla="*/ 171450 h 527050"/>
                <a:gd name="connsiteX33" fmla="*/ 149225 w 622300"/>
                <a:gd name="connsiteY33" fmla="*/ 215900 h 527050"/>
                <a:gd name="connsiteX34" fmla="*/ 120650 w 622300"/>
                <a:gd name="connsiteY34" fmla="*/ 146050 h 527050"/>
                <a:gd name="connsiteX35" fmla="*/ 104775 w 622300"/>
                <a:gd name="connsiteY35" fmla="*/ 73025 h 527050"/>
                <a:gd name="connsiteX36" fmla="*/ 95250 w 622300"/>
                <a:gd name="connsiteY36" fmla="*/ 0 h 527050"/>
                <a:gd name="connsiteX37" fmla="*/ 38100 w 622300"/>
                <a:gd name="connsiteY37" fmla="*/ 15875 h 527050"/>
                <a:gd name="connsiteX38" fmla="*/ 0 w 622300"/>
                <a:gd name="connsiteY38" fmla="*/ 82550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2300" h="527050">
                  <a:moveTo>
                    <a:pt x="0" y="82550"/>
                  </a:moveTo>
                  <a:lnTo>
                    <a:pt x="44450" y="225425"/>
                  </a:lnTo>
                  <a:lnTo>
                    <a:pt x="79375" y="361950"/>
                  </a:lnTo>
                  <a:lnTo>
                    <a:pt x="53975" y="422275"/>
                  </a:lnTo>
                  <a:lnTo>
                    <a:pt x="92075" y="460375"/>
                  </a:lnTo>
                  <a:lnTo>
                    <a:pt x="92075" y="520700"/>
                  </a:lnTo>
                  <a:lnTo>
                    <a:pt x="149225" y="527050"/>
                  </a:lnTo>
                  <a:lnTo>
                    <a:pt x="215900" y="482600"/>
                  </a:lnTo>
                  <a:lnTo>
                    <a:pt x="288925" y="466725"/>
                  </a:lnTo>
                  <a:lnTo>
                    <a:pt x="355600" y="387350"/>
                  </a:lnTo>
                  <a:lnTo>
                    <a:pt x="381000" y="415925"/>
                  </a:lnTo>
                  <a:lnTo>
                    <a:pt x="415925" y="415925"/>
                  </a:lnTo>
                  <a:lnTo>
                    <a:pt x="428625" y="476250"/>
                  </a:lnTo>
                  <a:lnTo>
                    <a:pt x="473075" y="469900"/>
                  </a:lnTo>
                  <a:lnTo>
                    <a:pt x="488950" y="400050"/>
                  </a:lnTo>
                  <a:lnTo>
                    <a:pt x="501650" y="342900"/>
                  </a:lnTo>
                  <a:lnTo>
                    <a:pt x="533400" y="339725"/>
                  </a:lnTo>
                  <a:lnTo>
                    <a:pt x="558800" y="400050"/>
                  </a:lnTo>
                  <a:lnTo>
                    <a:pt x="590550" y="415925"/>
                  </a:lnTo>
                  <a:lnTo>
                    <a:pt x="622300" y="346075"/>
                  </a:lnTo>
                  <a:lnTo>
                    <a:pt x="615950" y="279400"/>
                  </a:lnTo>
                  <a:lnTo>
                    <a:pt x="577850" y="295275"/>
                  </a:lnTo>
                  <a:lnTo>
                    <a:pt x="558800" y="250825"/>
                  </a:lnTo>
                  <a:lnTo>
                    <a:pt x="514350" y="269875"/>
                  </a:lnTo>
                  <a:lnTo>
                    <a:pt x="501650" y="200025"/>
                  </a:lnTo>
                  <a:lnTo>
                    <a:pt x="466725" y="209550"/>
                  </a:lnTo>
                  <a:lnTo>
                    <a:pt x="409575" y="203200"/>
                  </a:lnTo>
                  <a:lnTo>
                    <a:pt x="412750" y="158750"/>
                  </a:lnTo>
                  <a:lnTo>
                    <a:pt x="412750" y="158750"/>
                  </a:lnTo>
                  <a:lnTo>
                    <a:pt x="311150" y="187325"/>
                  </a:lnTo>
                  <a:lnTo>
                    <a:pt x="263525" y="215900"/>
                  </a:lnTo>
                  <a:lnTo>
                    <a:pt x="203200" y="190500"/>
                  </a:lnTo>
                  <a:lnTo>
                    <a:pt x="180975" y="171450"/>
                  </a:lnTo>
                  <a:lnTo>
                    <a:pt x="149225" y="215900"/>
                  </a:lnTo>
                  <a:lnTo>
                    <a:pt x="120650" y="146050"/>
                  </a:lnTo>
                  <a:lnTo>
                    <a:pt x="104775" y="73025"/>
                  </a:lnTo>
                  <a:lnTo>
                    <a:pt x="95250" y="0"/>
                  </a:lnTo>
                  <a:lnTo>
                    <a:pt x="38100" y="15875"/>
                  </a:lnTo>
                  <a:lnTo>
                    <a:pt x="0" y="8255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Freeform 11">
              <a:extLst>
                <a:ext uri="{FF2B5EF4-FFF2-40B4-BE49-F238E27FC236}">
                  <a16:creationId xmlns:a16="http://schemas.microsoft.com/office/drawing/2014/main" id="{447A08FD-D95D-2DB8-1A52-4FE625FE62A8}"/>
                </a:ext>
              </a:extLst>
            </p:cNvPr>
            <p:cNvSpPr/>
            <p:nvPr/>
          </p:nvSpPr>
          <p:spPr>
            <a:xfrm>
              <a:off x="5970804" y="3403100"/>
              <a:ext cx="1120775" cy="869950"/>
            </a:xfrm>
            <a:custGeom>
              <a:avLst/>
              <a:gdLst>
                <a:gd name="connsiteX0" fmla="*/ 1114425 w 1120775"/>
                <a:gd name="connsiteY0" fmla="*/ 593725 h 869950"/>
                <a:gd name="connsiteX1" fmla="*/ 1082675 w 1120775"/>
                <a:gd name="connsiteY1" fmla="*/ 615950 h 869950"/>
                <a:gd name="connsiteX2" fmla="*/ 1025525 w 1120775"/>
                <a:gd name="connsiteY2" fmla="*/ 612775 h 869950"/>
                <a:gd name="connsiteX3" fmla="*/ 949325 w 1120775"/>
                <a:gd name="connsiteY3" fmla="*/ 654050 h 869950"/>
                <a:gd name="connsiteX4" fmla="*/ 771525 w 1120775"/>
                <a:gd name="connsiteY4" fmla="*/ 736600 h 869950"/>
                <a:gd name="connsiteX5" fmla="*/ 631825 w 1120775"/>
                <a:gd name="connsiteY5" fmla="*/ 800100 h 869950"/>
                <a:gd name="connsiteX6" fmla="*/ 584200 w 1120775"/>
                <a:gd name="connsiteY6" fmla="*/ 784225 h 869950"/>
                <a:gd name="connsiteX7" fmla="*/ 552450 w 1120775"/>
                <a:gd name="connsiteY7" fmla="*/ 752475 h 869950"/>
                <a:gd name="connsiteX8" fmla="*/ 520700 w 1120775"/>
                <a:gd name="connsiteY8" fmla="*/ 755650 h 869950"/>
                <a:gd name="connsiteX9" fmla="*/ 517525 w 1120775"/>
                <a:gd name="connsiteY9" fmla="*/ 825500 h 869950"/>
                <a:gd name="connsiteX10" fmla="*/ 517525 w 1120775"/>
                <a:gd name="connsiteY10" fmla="*/ 825500 h 869950"/>
                <a:gd name="connsiteX11" fmla="*/ 482600 w 1120775"/>
                <a:gd name="connsiteY11" fmla="*/ 844550 h 869950"/>
                <a:gd name="connsiteX12" fmla="*/ 425450 w 1120775"/>
                <a:gd name="connsiteY12" fmla="*/ 869950 h 869950"/>
                <a:gd name="connsiteX13" fmla="*/ 374650 w 1120775"/>
                <a:gd name="connsiteY13" fmla="*/ 847725 h 869950"/>
                <a:gd name="connsiteX14" fmla="*/ 336550 w 1120775"/>
                <a:gd name="connsiteY14" fmla="*/ 790575 h 869950"/>
                <a:gd name="connsiteX15" fmla="*/ 266700 w 1120775"/>
                <a:gd name="connsiteY15" fmla="*/ 736600 h 869950"/>
                <a:gd name="connsiteX16" fmla="*/ 209550 w 1120775"/>
                <a:gd name="connsiteY16" fmla="*/ 676275 h 869950"/>
                <a:gd name="connsiteX17" fmla="*/ 184150 w 1120775"/>
                <a:gd name="connsiteY17" fmla="*/ 615950 h 869950"/>
                <a:gd name="connsiteX18" fmla="*/ 184150 w 1120775"/>
                <a:gd name="connsiteY18" fmla="*/ 565150 h 869950"/>
                <a:gd name="connsiteX19" fmla="*/ 241300 w 1120775"/>
                <a:gd name="connsiteY19" fmla="*/ 596900 h 869950"/>
                <a:gd name="connsiteX20" fmla="*/ 317500 w 1120775"/>
                <a:gd name="connsiteY20" fmla="*/ 574675 h 869950"/>
                <a:gd name="connsiteX21" fmla="*/ 393700 w 1120775"/>
                <a:gd name="connsiteY21" fmla="*/ 558800 h 869950"/>
                <a:gd name="connsiteX22" fmla="*/ 409575 w 1120775"/>
                <a:gd name="connsiteY22" fmla="*/ 514350 h 869950"/>
                <a:gd name="connsiteX23" fmla="*/ 400050 w 1120775"/>
                <a:gd name="connsiteY23" fmla="*/ 419100 h 869950"/>
                <a:gd name="connsiteX24" fmla="*/ 361950 w 1120775"/>
                <a:gd name="connsiteY24" fmla="*/ 400050 h 869950"/>
                <a:gd name="connsiteX25" fmla="*/ 295275 w 1120775"/>
                <a:gd name="connsiteY25" fmla="*/ 377825 h 869950"/>
                <a:gd name="connsiteX26" fmla="*/ 247650 w 1120775"/>
                <a:gd name="connsiteY26" fmla="*/ 346075 h 869950"/>
                <a:gd name="connsiteX27" fmla="*/ 263525 w 1120775"/>
                <a:gd name="connsiteY27" fmla="*/ 269875 h 869950"/>
                <a:gd name="connsiteX28" fmla="*/ 206375 w 1120775"/>
                <a:gd name="connsiteY28" fmla="*/ 238125 h 869950"/>
                <a:gd name="connsiteX29" fmla="*/ 152400 w 1120775"/>
                <a:gd name="connsiteY29" fmla="*/ 219075 h 869950"/>
                <a:gd name="connsiteX30" fmla="*/ 79375 w 1120775"/>
                <a:gd name="connsiteY30" fmla="*/ 127000 h 869950"/>
                <a:gd name="connsiteX31" fmla="*/ 22225 w 1120775"/>
                <a:gd name="connsiteY31" fmla="*/ 66675 h 869950"/>
                <a:gd name="connsiteX32" fmla="*/ 0 w 1120775"/>
                <a:gd name="connsiteY32" fmla="*/ 0 h 869950"/>
                <a:gd name="connsiteX33" fmla="*/ 117475 w 1120775"/>
                <a:gd name="connsiteY33" fmla="*/ 76200 h 869950"/>
                <a:gd name="connsiteX34" fmla="*/ 254000 w 1120775"/>
                <a:gd name="connsiteY34" fmla="*/ 149225 h 869950"/>
                <a:gd name="connsiteX35" fmla="*/ 352425 w 1120775"/>
                <a:gd name="connsiteY35" fmla="*/ 212725 h 869950"/>
                <a:gd name="connsiteX36" fmla="*/ 403225 w 1120775"/>
                <a:gd name="connsiteY36" fmla="*/ 266700 h 869950"/>
                <a:gd name="connsiteX37" fmla="*/ 403225 w 1120775"/>
                <a:gd name="connsiteY37" fmla="*/ 307975 h 869950"/>
                <a:gd name="connsiteX38" fmla="*/ 498475 w 1120775"/>
                <a:gd name="connsiteY38" fmla="*/ 320675 h 869950"/>
                <a:gd name="connsiteX39" fmla="*/ 593725 w 1120775"/>
                <a:gd name="connsiteY39" fmla="*/ 342900 h 869950"/>
                <a:gd name="connsiteX40" fmla="*/ 663575 w 1120775"/>
                <a:gd name="connsiteY40" fmla="*/ 346075 h 869950"/>
                <a:gd name="connsiteX41" fmla="*/ 781050 w 1120775"/>
                <a:gd name="connsiteY41" fmla="*/ 333375 h 869950"/>
                <a:gd name="connsiteX42" fmla="*/ 835025 w 1120775"/>
                <a:gd name="connsiteY42" fmla="*/ 381000 h 869950"/>
                <a:gd name="connsiteX43" fmla="*/ 908050 w 1120775"/>
                <a:gd name="connsiteY43" fmla="*/ 415925 h 869950"/>
                <a:gd name="connsiteX44" fmla="*/ 958850 w 1120775"/>
                <a:gd name="connsiteY44" fmla="*/ 396875 h 869950"/>
                <a:gd name="connsiteX45" fmla="*/ 1041400 w 1120775"/>
                <a:gd name="connsiteY45" fmla="*/ 434975 h 869950"/>
                <a:gd name="connsiteX46" fmla="*/ 1120775 w 1120775"/>
                <a:gd name="connsiteY46" fmla="*/ 511175 h 869950"/>
                <a:gd name="connsiteX47" fmla="*/ 1114425 w 1120775"/>
                <a:gd name="connsiteY47" fmla="*/ 593725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0775" h="869950">
                  <a:moveTo>
                    <a:pt x="1114425" y="593725"/>
                  </a:moveTo>
                  <a:lnTo>
                    <a:pt x="1082675" y="615950"/>
                  </a:lnTo>
                  <a:lnTo>
                    <a:pt x="1025525" y="612775"/>
                  </a:lnTo>
                  <a:lnTo>
                    <a:pt x="949325" y="654050"/>
                  </a:lnTo>
                  <a:lnTo>
                    <a:pt x="771525" y="736600"/>
                  </a:lnTo>
                  <a:lnTo>
                    <a:pt x="631825" y="800100"/>
                  </a:lnTo>
                  <a:lnTo>
                    <a:pt x="584200" y="784225"/>
                  </a:lnTo>
                  <a:lnTo>
                    <a:pt x="552450" y="752475"/>
                  </a:lnTo>
                  <a:lnTo>
                    <a:pt x="520700" y="755650"/>
                  </a:lnTo>
                  <a:lnTo>
                    <a:pt x="517525" y="825500"/>
                  </a:lnTo>
                  <a:lnTo>
                    <a:pt x="517525" y="825500"/>
                  </a:lnTo>
                  <a:lnTo>
                    <a:pt x="482600" y="844550"/>
                  </a:lnTo>
                  <a:lnTo>
                    <a:pt x="425450" y="869950"/>
                  </a:lnTo>
                  <a:lnTo>
                    <a:pt x="374650" y="847725"/>
                  </a:lnTo>
                  <a:lnTo>
                    <a:pt x="336550" y="790575"/>
                  </a:lnTo>
                  <a:lnTo>
                    <a:pt x="266700" y="736600"/>
                  </a:lnTo>
                  <a:lnTo>
                    <a:pt x="209550" y="676275"/>
                  </a:lnTo>
                  <a:lnTo>
                    <a:pt x="184150" y="615950"/>
                  </a:lnTo>
                  <a:lnTo>
                    <a:pt x="184150" y="565150"/>
                  </a:lnTo>
                  <a:lnTo>
                    <a:pt x="241300" y="596900"/>
                  </a:lnTo>
                  <a:lnTo>
                    <a:pt x="317500" y="574675"/>
                  </a:lnTo>
                  <a:lnTo>
                    <a:pt x="393700" y="558800"/>
                  </a:lnTo>
                  <a:lnTo>
                    <a:pt x="409575" y="514350"/>
                  </a:lnTo>
                  <a:lnTo>
                    <a:pt x="400050" y="419100"/>
                  </a:lnTo>
                  <a:lnTo>
                    <a:pt x="361950" y="400050"/>
                  </a:lnTo>
                  <a:lnTo>
                    <a:pt x="295275" y="377825"/>
                  </a:lnTo>
                  <a:lnTo>
                    <a:pt x="247650" y="346075"/>
                  </a:lnTo>
                  <a:lnTo>
                    <a:pt x="263525" y="269875"/>
                  </a:lnTo>
                  <a:lnTo>
                    <a:pt x="206375" y="238125"/>
                  </a:lnTo>
                  <a:lnTo>
                    <a:pt x="152400" y="219075"/>
                  </a:lnTo>
                  <a:lnTo>
                    <a:pt x="79375" y="127000"/>
                  </a:lnTo>
                  <a:lnTo>
                    <a:pt x="22225" y="66675"/>
                  </a:lnTo>
                  <a:lnTo>
                    <a:pt x="0" y="0"/>
                  </a:lnTo>
                  <a:lnTo>
                    <a:pt x="117475" y="76200"/>
                  </a:lnTo>
                  <a:lnTo>
                    <a:pt x="254000" y="149225"/>
                  </a:lnTo>
                  <a:lnTo>
                    <a:pt x="352425" y="212725"/>
                  </a:lnTo>
                  <a:lnTo>
                    <a:pt x="403225" y="266700"/>
                  </a:lnTo>
                  <a:lnTo>
                    <a:pt x="403225" y="307975"/>
                  </a:lnTo>
                  <a:lnTo>
                    <a:pt x="498475" y="320675"/>
                  </a:lnTo>
                  <a:lnTo>
                    <a:pt x="593725" y="342900"/>
                  </a:lnTo>
                  <a:lnTo>
                    <a:pt x="663575" y="346075"/>
                  </a:lnTo>
                  <a:lnTo>
                    <a:pt x="781050" y="333375"/>
                  </a:lnTo>
                  <a:lnTo>
                    <a:pt x="835025" y="381000"/>
                  </a:lnTo>
                  <a:lnTo>
                    <a:pt x="908050" y="415925"/>
                  </a:lnTo>
                  <a:lnTo>
                    <a:pt x="958850" y="396875"/>
                  </a:lnTo>
                  <a:lnTo>
                    <a:pt x="1041400" y="434975"/>
                  </a:lnTo>
                  <a:lnTo>
                    <a:pt x="1120775" y="511175"/>
                  </a:lnTo>
                  <a:lnTo>
                    <a:pt x="1114425" y="593725"/>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Freeform 13">
              <a:extLst>
                <a:ext uri="{FF2B5EF4-FFF2-40B4-BE49-F238E27FC236}">
                  <a16:creationId xmlns:a16="http://schemas.microsoft.com/office/drawing/2014/main" id="{4FE0E824-46A3-3EEF-3885-5ABD11056786}"/>
                </a:ext>
              </a:extLst>
            </p:cNvPr>
            <p:cNvSpPr/>
            <p:nvPr/>
          </p:nvSpPr>
          <p:spPr>
            <a:xfrm>
              <a:off x="2659523" y="2105013"/>
              <a:ext cx="3090985" cy="1762370"/>
            </a:xfrm>
            <a:custGeom>
              <a:avLst/>
              <a:gdLst>
                <a:gd name="connsiteX0" fmla="*/ 3048000 w 3090985"/>
                <a:gd name="connsiteY0" fmla="*/ 1168400 h 1762370"/>
                <a:gd name="connsiteX1" fmla="*/ 2891693 w 3090985"/>
                <a:gd name="connsiteY1" fmla="*/ 1164493 h 1762370"/>
                <a:gd name="connsiteX2" fmla="*/ 2786185 w 3090985"/>
                <a:gd name="connsiteY2" fmla="*/ 1152770 h 1762370"/>
                <a:gd name="connsiteX3" fmla="*/ 2782277 w 3090985"/>
                <a:gd name="connsiteY3" fmla="*/ 1191847 h 1762370"/>
                <a:gd name="connsiteX4" fmla="*/ 2723662 w 3090985"/>
                <a:gd name="connsiteY4" fmla="*/ 1168400 h 1762370"/>
                <a:gd name="connsiteX5" fmla="*/ 2672862 w 3090985"/>
                <a:gd name="connsiteY5" fmla="*/ 1133231 h 1762370"/>
                <a:gd name="connsiteX6" fmla="*/ 2618154 w 3090985"/>
                <a:gd name="connsiteY6" fmla="*/ 1074616 h 1762370"/>
                <a:gd name="connsiteX7" fmla="*/ 2543908 w 3090985"/>
                <a:gd name="connsiteY7" fmla="*/ 1058985 h 1762370"/>
                <a:gd name="connsiteX8" fmla="*/ 2473569 w 3090985"/>
                <a:gd name="connsiteY8" fmla="*/ 1031631 h 1762370"/>
                <a:gd name="connsiteX9" fmla="*/ 2364154 w 3090985"/>
                <a:gd name="connsiteY9" fmla="*/ 1070708 h 1762370"/>
                <a:gd name="connsiteX10" fmla="*/ 2278185 w 3090985"/>
                <a:gd name="connsiteY10" fmla="*/ 1074616 h 1762370"/>
                <a:gd name="connsiteX11" fmla="*/ 2223477 w 3090985"/>
                <a:gd name="connsiteY11" fmla="*/ 1027724 h 1762370"/>
                <a:gd name="connsiteX12" fmla="*/ 2239108 w 3090985"/>
                <a:gd name="connsiteY12" fmla="*/ 945662 h 1762370"/>
                <a:gd name="connsiteX13" fmla="*/ 2352431 w 3090985"/>
                <a:gd name="connsiteY13" fmla="*/ 930031 h 1762370"/>
                <a:gd name="connsiteX14" fmla="*/ 2418862 w 3090985"/>
                <a:gd name="connsiteY14" fmla="*/ 883139 h 1762370"/>
                <a:gd name="connsiteX15" fmla="*/ 2371969 w 3090985"/>
                <a:gd name="connsiteY15" fmla="*/ 781539 h 1762370"/>
                <a:gd name="connsiteX16" fmla="*/ 2371969 w 3090985"/>
                <a:gd name="connsiteY16" fmla="*/ 676031 h 1762370"/>
                <a:gd name="connsiteX17" fmla="*/ 2321169 w 3090985"/>
                <a:gd name="connsiteY17" fmla="*/ 578339 h 1762370"/>
                <a:gd name="connsiteX18" fmla="*/ 2246923 w 3090985"/>
                <a:gd name="connsiteY18" fmla="*/ 566616 h 1762370"/>
                <a:gd name="connsiteX19" fmla="*/ 2176585 w 3090985"/>
                <a:gd name="connsiteY19" fmla="*/ 535354 h 1762370"/>
                <a:gd name="connsiteX20" fmla="*/ 2137508 w 3090985"/>
                <a:gd name="connsiteY20" fmla="*/ 570524 h 1762370"/>
                <a:gd name="connsiteX21" fmla="*/ 2102339 w 3090985"/>
                <a:gd name="connsiteY21" fmla="*/ 547077 h 1762370"/>
                <a:gd name="connsiteX22" fmla="*/ 2098431 w 3090985"/>
                <a:gd name="connsiteY22" fmla="*/ 488462 h 1762370"/>
                <a:gd name="connsiteX23" fmla="*/ 2020277 w 3090985"/>
                <a:gd name="connsiteY23" fmla="*/ 465016 h 1762370"/>
                <a:gd name="connsiteX24" fmla="*/ 1957754 w 3090985"/>
                <a:gd name="connsiteY24" fmla="*/ 465016 h 1762370"/>
                <a:gd name="connsiteX25" fmla="*/ 1871785 w 3090985"/>
                <a:gd name="connsiteY25" fmla="*/ 457200 h 1762370"/>
                <a:gd name="connsiteX26" fmla="*/ 1820985 w 3090985"/>
                <a:gd name="connsiteY26" fmla="*/ 480647 h 1762370"/>
                <a:gd name="connsiteX27" fmla="*/ 1860062 w 3090985"/>
                <a:gd name="connsiteY27" fmla="*/ 558800 h 1762370"/>
                <a:gd name="connsiteX28" fmla="*/ 1867877 w 3090985"/>
                <a:gd name="connsiteY28" fmla="*/ 672124 h 1762370"/>
                <a:gd name="connsiteX29" fmla="*/ 1910862 w 3090985"/>
                <a:gd name="connsiteY29" fmla="*/ 738554 h 1762370"/>
                <a:gd name="connsiteX30" fmla="*/ 1953846 w 3090985"/>
                <a:gd name="connsiteY30" fmla="*/ 762000 h 1762370"/>
                <a:gd name="connsiteX31" fmla="*/ 1949939 w 3090985"/>
                <a:gd name="connsiteY31" fmla="*/ 851877 h 1762370"/>
                <a:gd name="connsiteX32" fmla="*/ 1875693 w 3090985"/>
                <a:gd name="connsiteY32" fmla="*/ 937847 h 1762370"/>
                <a:gd name="connsiteX33" fmla="*/ 1793631 w 3090985"/>
                <a:gd name="connsiteY33" fmla="*/ 926124 h 1762370"/>
                <a:gd name="connsiteX34" fmla="*/ 1738923 w 3090985"/>
                <a:gd name="connsiteY34" fmla="*/ 918308 h 1762370"/>
                <a:gd name="connsiteX35" fmla="*/ 1750646 w 3090985"/>
                <a:gd name="connsiteY35" fmla="*/ 988647 h 1762370"/>
                <a:gd name="connsiteX36" fmla="*/ 1723293 w 3090985"/>
                <a:gd name="connsiteY36" fmla="*/ 1086339 h 1762370"/>
                <a:gd name="connsiteX37" fmla="*/ 1719385 w 3090985"/>
                <a:gd name="connsiteY37" fmla="*/ 1180124 h 1762370"/>
                <a:gd name="connsiteX38" fmla="*/ 1695939 w 3090985"/>
                <a:gd name="connsiteY38" fmla="*/ 1242647 h 1762370"/>
                <a:gd name="connsiteX39" fmla="*/ 1649046 w 3090985"/>
                <a:gd name="connsiteY39" fmla="*/ 1230924 h 1762370"/>
                <a:gd name="connsiteX40" fmla="*/ 1649046 w 3090985"/>
                <a:gd name="connsiteY40" fmla="*/ 1230924 h 1762370"/>
                <a:gd name="connsiteX41" fmla="*/ 1649046 w 3090985"/>
                <a:gd name="connsiteY41" fmla="*/ 1230924 h 1762370"/>
                <a:gd name="connsiteX42" fmla="*/ 1594339 w 3090985"/>
                <a:gd name="connsiteY42" fmla="*/ 1281724 h 1762370"/>
                <a:gd name="connsiteX43" fmla="*/ 1586523 w 3090985"/>
                <a:gd name="connsiteY43" fmla="*/ 1363785 h 1762370"/>
                <a:gd name="connsiteX44" fmla="*/ 1500554 w 3090985"/>
                <a:gd name="connsiteY44" fmla="*/ 1465385 h 1762370"/>
                <a:gd name="connsiteX45" fmla="*/ 1445846 w 3090985"/>
                <a:gd name="connsiteY45" fmla="*/ 1621693 h 1762370"/>
                <a:gd name="connsiteX46" fmla="*/ 1418493 w 3090985"/>
                <a:gd name="connsiteY46" fmla="*/ 1711570 h 1762370"/>
                <a:gd name="connsiteX47" fmla="*/ 965200 w 3090985"/>
                <a:gd name="connsiteY47" fmla="*/ 1762370 h 1762370"/>
                <a:gd name="connsiteX48" fmla="*/ 976923 w 3090985"/>
                <a:gd name="connsiteY48" fmla="*/ 1254370 h 1762370"/>
                <a:gd name="connsiteX49" fmla="*/ 840154 w 3090985"/>
                <a:gd name="connsiteY49" fmla="*/ 1250462 h 1762370"/>
                <a:gd name="connsiteX50" fmla="*/ 664308 w 3090985"/>
                <a:gd name="connsiteY50" fmla="*/ 1215293 h 1762370"/>
                <a:gd name="connsiteX51" fmla="*/ 531446 w 3090985"/>
                <a:gd name="connsiteY51" fmla="*/ 1164493 h 1762370"/>
                <a:gd name="connsiteX52" fmla="*/ 488462 w 3090985"/>
                <a:gd name="connsiteY52" fmla="*/ 1121508 h 1762370"/>
                <a:gd name="connsiteX53" fmla="*/ 441569 w 3090985"/>
                <a:gd name="connsiteY53" fmla="*/ 1121508 h 1762370"/>
                <a:gd name="connsiteX54" fmla="*/ 371231 w 3090985"/>
                <a:gd name="connsiteY54" fmla="*/ 1039447 h 1762370"/>
                <a:gd name="connsiteX55" fmla="*/ 293077 w 3090985"/>
                <a:gd name="connsiteY55" fmla="*/ 1047262 h 1762370"/>
                <a:gd name="connsiteX56" fmla="*/ 0 w 3090985"/>
                <a:gd name="connsiteY56" fmla="*/ 726831 h 1762370"/>
                <a:gd name="connsiteX57" fmla="*/ 42985 w 3090985"/>
                <a:gd name="connsiteY57" fmla="*/ 539262 h 1762370"/>
                <a:gd name="connsiteX58" fmla="*/ 121139 w 3090985"/>
                <a:gd name="connsiteY58" fmla="*/ 590062 h 1762370"/>
                <a:gd name="connsiteX59" fmla="*/ 246185 w 3090985"/>
                <a:gd name="connsiteY59" fmla="*/ 676031 h 1762370"/>
                <a:gd name="connsiteX60" fmla="*/ 324339 w 3090985"/>
                <a:gd name="connsiteY60" fmla="*/ 687754 h 1762370"/>
                <a:gd name="connsiteX61" fmla="*/ 339969 w 3090985"/>
                <a:gd name="connsiteY61" fmla="*/ 738554 h 1762370"/>
                <a:gd name="connsiteX62" fmla="*/ 300893 w 3090985"/>
                <a:gd name="connsiteY62" fmla="*/ 769816 h 1762370"/>
                <a:gd name="connsiteX63" fmla="*/ 363416 w 3090985"/>
                <a:gd name="connsiteY63" fmla="*/ 812800 h 1762370"/>
                <a:gd name="connsiteX64" fmla="*/ 445477 w 3090985"/>
                <a:gd name="connsiteY64" fmla="*/ 828431 h 1762370"/>
                <a:gd name="connsiteX65" fmla="*/ 508000 w 3090985"/>
                <a:gd name="connsiteY65" fmla="*/ 801077 h 1762370"/>
                <a:gd name="connsiteX66" fmla="*/ 566616 w 3090985"/>
                <a:gd name="connsiteY66" fmla="*/ 801077 h 1762370"/>
                <a:gd name="connsiteX67" fmla="*/ 601785 w 3090985"/>
                <a:gd name="connsiteY67" fmla="*/ 867508 h 1762370"/>
                <a:gd name="connsiteX68" fmla="*/ 644769 w 3090985"/>
                <a:gd name="connsiteY68" fmla="*/ 832339 h 1762370"/>
                <a:gd name="connsiteX69" fmla="*/ 660400 w 3090985"/>
                <a:gd name="connsiteY69" fmla="*/ 793262 h 1762370"/>
                <a:gd name="connsiteX70" fmla="*/ 703385 w 3090985"/>
                <a:gd name="connsiteY70" fmla="*/ 734647 h 1762370"/>
                <a:gd name="connsiteX71" fmla="*/ 777631 w 3090985"/>
                <a:gd name="connsiteY71" fmla="*/ 703385 h 1762370"/>
                <a:gd name="connsiteX72" fmla="*/ 816708 w 3090985"/>
                <a:gd name="connsiteY72" fmla="*/ 762000 h 1762370"/>
                <a:gd name="connsiteX73" fmla="*/ 887046 w 3090985"/>
                <a:gd name="connsiteY73" fmla="*/ 808893 h 1762370"/>
                <a:gd name="connsiteX74" fmla="*/ 1066800 w 3090985"/>
                <a:gd name="connsiteY74" fmla="*/ 851877 h 1762370"/>
                <a:gd name="connsiteX75" fmla="*/ 1109785 w 3090985"/>
                <a:gd name="connsiteY75" fmla="*/ 742462 h 1762370"/>
                <a:gd name="connsiteX76" fmla="*/ 1043354 w 3090985"/>
                <a:gd name="connsiteY76" fmla="*/ 699477 h 1762370"/>
                <a:gd name="connsiteX77" fmla="*/ 1062893 w 3090985"/>
                <a:gd name="connsiteY77" fmla="*/ 617416 h 1762370"/>
                <a:gd name="connsiteX78" fmla="*/ 1121508 w 3090985"/>
                <a:gd name="connsiteY78" fmla="*/ 578339 h 1762370"/>
                <a:gd name="connsiteX79" fmla="*/ 1211385 w 3090985"/>
                <a:gd name="connsiteY79" fmla="*/ 644770 h 1762370"/>
                <a:gd name="connsiteX80" fmla="*/ 1262185 w 3090985"/>
                <a:gd name="connsiteY80" fmla="*/ 664308 h 1762370"/>
                <a:gd name="connsiteX81" fmla="*/ 1273908 w 3090985"/>
                <a:gd name="connsiteY81" fmla="*/ 613508 h 1762370"/>
                <a:gd name="connsiteX82" fmla="*/ 1195754 w 3090985"/>
                <a:gd name="connsiteY82" fmla="*/ 554893 h 1762370"/>
                <a:gd name="connsiteX83" fmla="*/ 1144954 w 3090985"/>
                <a:gd name="connsiteY83" fmla="*/ 488462 h 1762370"/>
                <a:gd name="connsiteX84" fmla="*/ 1164493 w 3090985"/>
                <a:gd name="connsiteY84" fmla="*/ 386862 h 1762370"/>
                <a:gd name="connsiteX85" fmla="*/ 1176216 w 3090985"/>
                <a:gd name="connsiteY85" fmla="*/ 293077 h 1762370"/>
                <a:gd name="connsiteX86" fmla="*/ 1141046 w 3090985"/>
                <a:gd name="connsiteY86" fmla="*/ 187570 h 1762370"/>
                <a:gd name="connsiteX87" fmla="*/ 1137139 w 3090985"/>
                <a:gd name="connsiteY87" fmla="*/ 78154 h 1762370"/>
                <a:gd name="connsiteX88" fmla="*/ 1187939 w 3090985"/>
                <a:gd name="connsiteY88" fmla="*/ 42985 h 1762370"/>
                <a:gd name="connsiteX89" fmla="*/ 1281723 w 3090985"/>
                <a:gd name="connsiteY89" fmla="*/ 35170 h 1762370"/>
                <a:gd name="connsiteX90" fmla="*/ 1328616 w 3090985"/>
                <a:gd name="connsiteY90" fmla="*/ 62524 h 1762370"/>
                <a:gd name="connsiteX91" fmla="*/ 1316893 w 3090985"/>
                <a:gd name="connsiteY91" fmla="*/ 148493 h 1762370"/>
                <a:gd name="connsiteX92" fmla="*/ 1281723 w 3090985"/>
                <a:gd name="connsiteY92" fmla="*/ 214924 h 1762370"/>
                <a:gd name="connsiteX93" fmla="*/ 1230923 w 3090985"/>
                <a:gd name="connsiteY93" fmla="*/ 218831 h 1762370"/>
                <a:gd name="connsiteX94" fmla="*/ 1238739 w 3090985"/>
                <a:gd name="connsiteY94" fmla="*/ 324339 h 1762370"/>
                <a:gd name="connsiteX95" fmla="*/ 1281723 w 3090985"/>
                <a:gd name="connsiteY95" fmla="*/ 398585 h 1762370"/>
                <a:gd name="connsiteX96" fmla="*/ 1363785 w 3090985"/>
                <a:gd name="connsiteY96" fmla="*/ 492370 h 1762370"/>
                <a:gd name="connsiteX97" fmla="*/ 1359877 w 3090985"/>
                <a:gd name="connsiteY97" fmla="*/ 562708 h 1762370"/>
                <a:gd name="connsiteX98" fmla="*/ 1449754 w 3090985"/>
                <a:gd name="connsiteY98" fmla="*/ 617416 h 1762370"/>
                <a:gd name="connsiteX99" fmla="*/ 1484923 w 3090985"/>
                <a:gd name="connsiteY99" fmla="*/ 699477 h 1762370"/>
                <a:gd name="connsiteX100" fmla="*/ 1524000 w 3090985"/>
                <a:gd name="connsiteY100" fmla="*/ 593970 h 1762370"/>
                <a:gd name="connsiteX101" fmla="*/ 1598246 w 3090985"/>
                <a:gd name="connsiteY101" fmla="*/ 656493 h 1762370"/>
                <a:gd name="connsiteX102" fmla="*/ 1606062 w 3090985"/>
                <a:gd name="connsiteY102" fmla="*/ 765908 h 1762370"/>
                <a:gd name="connsiteX103" fmla="*/ 1668585 w 3090985"/>
                <a:gd name="connsiteY103" fmla="*/ 832339 h 1762370"/>
                <a:gd name="connsiteX104" fmla="*/ 1692031 w 3090985"/>
                <a:gd name="connsiteY104" fmla="*/ 730739 h 1762370"/>
                <a:gd name="connsiteX105" fmla="*/ 1711569 w 3090985"/>
                <a:gd name="connsiteY105" fmla="*/ 625231 h 1762370"/>
                <a:gd name="connsiteX106" fmla="*/ 1641231 w 3090985"/>
                <a:gd name="connsiteY106" fmla="*/ 515816 h 1762370"/>
                <a:gd name="connsiteX107" fmla="*/ 1547446 w 3090985"/>
                <a:gd name="connsiteY107" fmla="*/ 476739 h 1762370"/>
                <a:gd name="connsiteX108" fmla="*/ 1488831 w 3090985"/>
                <a:gd name="connsiteY108" fmla="*/ 410308 h 1762370"/>
                <a:gd name="connsiteX109" fmla="*/ 1434123 w 3090985"/>
                <a:gd name="connsiteY109" fmla="*/ 332154 h 1762370"/>
                <a:gd name="connsiteX110" fmla="*/ 1387231 w 3090985"/>
                <a:gd name="connsiteY110" fmla="*/ 265724 h 1762370"/>
                <a:gd name="connsiteX111" fmla="*/ 1395046 w 3090985"/>
                <a:gd name="connsiteY111" fmla="*/ 144585 h 1762370"/>
                <a:gd name="connsiteX112" fmla="*/ 1426308 w 3090985"/>
                <a:gd name="connsiteY112" fmla="*/ 66431 h 1762370"/>
                <a:gd name="connsiteX113" fmla="*/ 1488831 w 3090985"/>
                <a:gd name="connsiteY113" fmla="*/ 15631 h 1762370"/>
                <a:gd name="connsiteX114" fmla="*/ 1551354 w 3090985"/>
                <a:gd name="connsiteY114" fmla="*/ 23447 h 1762370"/>
                <a:gd name="connsiteX115" fmla="*/ 1512277 w 3090985"/>
                <a:gd name="connsiteY115" fmla="*/ 109416 h 1762370"/>
                <a:gd name="connsiteX116" fmla="*/ 1527908 w 3090985"/>
                <a:gd name="connsiteY116" fmla="*/ 230554 h 1762370"/>
                <a:gd name="connsiteX117" fmla="*/ 1598246 w 3090985"/>
                <a:gd name="connsiteY117" fmla="*/ 332154 h 1762370"/>
                <a:gd name="connsiteX118" fmla="*/ 1578708 w 3090985"/>
                <a:gd name="connsiteY118" fmla="*/ 191477 h 1762370"/>
                <a:gd name="connsiteX119" fmla="*/ 1606062 w 3090985"/>
                <a:gd name="connsiteY119" fmla="*/ 82062 h 1762370"/>
                <a:gd name="connsiteX120" fmla="*/ 1660769 w 3090985"/>
                <a:gd name="connsiteY120" fmla="*/ 7816 h 1762370"/>
                <a:gd name="connsiteX121" fmla="*/ 1805354 w 3090985"/>
                <a:gd name="connsiteY121" fmla="*/ 0 h 1762370"/>
                <a:gd name="connsiteX122" fmla="*/ 1895231 w 3090985"/>
                <a:gd name="connsiteY122" fmla="*/ 117231 h 1762370"/>
                <a:gd name="connsiteX123" fmla="*/ 2028093 w 3090985"/>
                <a:gd name="connsiteY123" fmla="*/ 140677 h 1762370"/>
                <a:gd name="connsiteX124" fmla="*/ 2090616 w 3090985"/>
                <a:gd name="connsiteY124" fmla="*/ 218831 h 1762370"/>
                <a:gd name="connsiteX125" fmla="*/ 2215662 w 3090985"/>
                <a:gd name="connsiteY125" fmla="*/ 226647 h 1762370"/>
                <a:gd name="connsiteX126" fmla="*/ 2325077 w 3090985"/>
                <a:gd name="connsiteY126" fmla="*/ 250093 h 1762370"/>
                <a:gd name="connsiteX127" fmla="*/ 2454031 w 3090985"/>
                <a:gd name="connsiteY127" fmla="*/ 371231 h 1762370"/>
                <a:gd name="connsiteX128" fmla="*/ 2500923 w 3090985"/>
                <a:gd name="connsiteY128" fmla="*/ 457200 h 1762370"/>
                <a:gd name="connsiteX129" fmla="*/ 2590800 w 3090985"/>
                <a:gd name="connsiteY129" fmla="*/ 492370 h 1762370"/>
                <a:gd name="connsiteX130" fmla="*/ 2727569 w 3090985"/>
                <a:gd name="connsiteY130" fmla="*/ 511908 h 1762370"/>
                <a:gd name="connsiteX131" fmla="*/ 2774462 w 3090985"/>
                <a:gd name="connsiteY131" fmla="*/ 547077 h 1762370"/>
                <a:gd name="connsiteX132" fmla="*/ 2891693 w 3090985"/>
                <a:gd name="connsiteY132" fmla="*/ 547077 h 1762370"/>
                <a:gd name="connsiteX133" fmla="*/ 2942493 w 3090985"/>
                <a:gd name="connsiteY133" fmla="*/ 609600 h 1762370"/>
                <a:gd name="connsiteX134" fmla="*/ 2950308 w 3090985"/>
                <a:gd name="connsiteY134" fmla="*/ 695570 h 1762370"/>
                <a:gd name="connsiteX135" fmla="*/ 2989385 w 3090985"/>
                <a:gd name="connsiteY135" fmla="*/ 777631 h 1762370"/>
                <a:gd name="connsiteX136" fmla="*/ 2887785 w 3090985"/>
                <a:gd name="connsiteY136" fmla="*/ 781539 h 1762370"/>
                <a:gd name="connsiteX137" fmla="*/ 2797908 w 3090985"/>
                <a:gd name="connsiteY137" fmla="*/ 715108 h 1762370"/>
                <a:gd name="connsiteX138" fmla="*/ 2696308 w 3090985"/>
                <a:gd name="connsiteY138" fmla="*/ 683847 h 1762370"/>
                <a:gd name="connsiteX139" fmla="*/ 2704123 w 3090985"/>
                <a:gd name="connsiteY139" fmla="*/ 765908 h 1762370"/>
                <a:gd name="connsiteX140" fmla="*/ 2782277 w 3090985"/>
                <a:gd name="connsiteY140" fmla="*/ 804985 h 1762370"/>
                <a:gd name="connsiteX141" fmla="*/ 2911231 w 3090985"/>
                <a:gd name="connsiteY141" fmla="*/ 851877 h 1762370"/>
                <a:gd name="connsiteX142" fmla="*/ 3008923 w 3090985"/>
                <a:gd name="connsiteY142" fmla="*/ 918308 h 1762370"/>
                <a:gd name="connsiteX143" fmla="*/ 3063631 w 3090985"/>
                <a:gd name="connsiteY143" fmla="*/ 984739 h 1762370"/>
                <a:gd name="connsiteX144" fmla="*/ 3090985 w 3090985"/>
                <a:gd name="connsiteY144" fmla="*/ 1066800 h 1762370"/>
                <a:gd name="connsiteX145" fmla="*/ 3028462 w 3090985"/>
                <a:gd name="connsiteY145" fmla="*/ 1043354 h 1762370"/>
                <a:gd name="connsiteX146" fmla="*/ 2958123 w 3090985"/>
                <a:gd name="connsiteY146" fmla="*/ 1039447 h 1762370"/>
                <a:gd name="connsiteX147" fmla="*/ 2809631 w 3090985"/>
                <a:gd name="connsiteY147" fmla="*/ 996462 h 1762370"/>
                <a:gd name="connsiteX148" fmla="*/ 2852616 w 3090985"/>
                <a:gd name="connsiteY148" fmla="*/ 1047262 h 1762370"/>
                <a:gd name="connsiteX149" fmla="*/ 2981569 w 3090985"/>
                <a:gd name="connsiteY149" fmla="*/ 1090247 h 1762370"/>
                <a:gd name="connsiteX150" fmla="*/ 3059723 w 3090985"/>
                <a:gd name="connsiteY150" fmla="*/ 1113693 h 1762370"/>
                <a:gd name="connsiteX151" fmla="*/ 3048000 w 3090985"/>
                <a:gd name="connsiteY151" fmla="*/ 1168400 h 17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090985" h="1762370">
                  <a:moveTo>
                    <a:pt x="3048000" y="1168400"/>
                  </a:moveTo>
                  <a:lnTo>
                    <a:pt x="2891693" y="1164493"/>
                  </a:lnTo>
                  <a:lnTo>
                    <a:pt x="2786185" y="1152770"/>
                  </a:lnTo>
                  <a:lnTo>
                    <a:pt x="2782277" y="1191847"/>
                  </a:lnTo>
                  <a:lnTo>
                    <a:pt x="2723662" y="1168400"/>
                  </a:lnTo>
                  <a:lnTo>
                    <a:pt x="2672862" y="1133231"/>
                  </a:lnTo>
                  <a:lnTo>
                    <a:pt x="2618154" y="1074616"/>
                  </a:lnTo>
                  <a:lnTo>
                    <a:pt x="2543908" y="1058985"/>
                  </a:lnTo>
                  <a:lnTo>
                    <a:pt x="2473569" y="1031631"/>
                  </a:lnTo>
                  <a:lnTo>
                    <a:pt x="2364154" y="1070708"/>
                  </a:lnTo>
                  <a:lnTo>
                    <a:pt x="2278185" y="1074616"/>
                  </a:lnTo>
                  <a:lnTo>
                    <a:pt x="2223477" y="1027724"/>
                  </a:lnTo>
                  <a:lnTo>
                    <a:pt x="2239108" y="945662"/>
                  </a:lnTo>
                  <a:lnTo>
                    <a:pt x="2352431" y="930031"/>
                  </a:lnTo>
                  <a:lnTo>
                    <a:pt x="2418862" y="883139"/>
                  </a:lnTo>
                  <a:lnTo>
                    <a:pt x="2371969" y="781539"/>
                  </a:lnTo>
                  <a:lnTo>
                    <a:pt x="2371969" y="676031"/>
                  </a:lnTo>
                  <a:lnTo>
                    <a:pt x="2321169" y="578339"/>
                  </a:lnTo>
                  <a:lnTo>
                    <a:pt x="2246923" y="566616"/>
                  </a:lnTo>
                  <a:lnTo>
                    <a:pt x="2176585" y="535354"/>
                  </a:lnTo>
                  <a:lnTo>
                    <a:pt x="2137508" y="570524"/>
                  </a:lnTo>
                  <a:lnTo>
                    <a:pt x="2102339" y="547077"/>
                  </a:lnTo>
                  <a:lnTo>
                    <a:pt x="2098431" y="488462"/>
                  </a:lnTo>
                  <a:lnTo>
                    <a:pt x="2020277" y="465016"/>
                  </a:lnTo>
                  <a:lnTo>
                    <a:pt x="1957754" y="465016"/>
                  </a:lnTo>
                  <a:lnTo>
                    <a:pt x="1871785" y="457200"/>
                  </a:lnTo>
                  <a:lnTo>
                    <a:pt x="1820985" y="480647"/>
                  </a:lnTo>
                  <a:lnTo>
                    <a:pt x="1860062" y="558800"/>
                  </a:lnTo>
                  <a:lnTo>
                    <a:pt x="1867877" y="672124"/>
                  </a:lnTo>
                  <a:lnTo>
                    <a:pt x="1910862" y="738554"/>
                  </a:lnTo>
                  <a:lnTo>
                    <a:pt x="1953846" y="762000"/>
                  </a:lnTo>
                  <a:lnTo>
                    <a:pt x="1949939" y="851877"/>
                  </a:lnTo>
                  <a:lnTo>
                    <a:pt x="1875693" y="937847"/>
                  </a:lnTo>
                  <a:lnTo>
                    <a:pt x="1793631" y="926124"/>
                  </a:lnTo>
                  <a:lnTo>
                    <a:pt x="1738923" y="918308"/>
                  </a:lnTo>
                  <a:lnTo>
                    <a:pt x="1750646" y="988647"/>
                  </a:lnTo>
                  <a:lnTo>
                    <a:pt x="1723293" y="1086339"/>
                  </a:lnTo>
                  <a:lnTo>
                    <a:pt x="1719385" y="1180124"/>
                  </a:lnTo>
                  <a:lnTo>
                    <a:pt x="1695939" y="1242647"/>
                  </a:lnTo>
                  <a:lnTo>
                    <a:pt x="1649046" y="1230924"/>
                  </a:lnTo>
                  <a:lnTo>
                    <a:pt x="1649046" y="1230924"/>
                  </a:lnTo>
                  <a:lnTo>
                    <a:pt x="1649046" y="1230924"/>
                  </a:lnTo>
                  <a:lnTo>
                    <a:pt x="1594339" y="1281724"/>
                  </a:lnTo>
                  <a:lnTo>
                    <a:pt x="1586523" y="1363785"/>
                  </a:lnTo>
                  <a:lnTo>
                    <a:pt x="1500554" y="1465385"/>
                  </a:lnTo>
                  <a:lnTo>
                    <a:pt x="1445846" y="1621693"/>
                  </a:lnTo>
                  <a:lnTo>
                    <a:pt x="1418493" y="1711570"/>
                  </a:lnTo>
                  <a:lnTo>
                    <a:pt x="965200" y="1762370"/>
                  </a:lnTo>
                  <a:lnTo>
                    <a:pt x="976923" y="1254370"/>
                  </a:lnTo>
                  <a:lnTo>
                    <a:pt x="840154" y="1250462"/>
                  </a:lnTo>
                  <a:lnTo>
                    <a:pt x="664308" y="1215293"/>
                  </a:lnTo>
                  <a:lnTo>
                    <a:pt x="531446" y="1164493"/>
                  </a:lnTo>
                  <a:lnTo>
                    <a:pt x="488462" y="1121508"/>
                  </a:lnTo>
                  <a:lnTo>
                    <a:pt x="441569" y="1121508"/>
                  </a:lnTo>
                  <a:lnTo>
                    <a:pt x="371231" y="1039447"/>
                  </a:lnTo>
                  <a:lnTo>
                    <a:pt x="293077" y="1047262"/>
                  </a:lnTo>
                  <a:lnTo>
                    <a:pt x="0" y="726831"/>
                  </a:lnTo>
                  <a:lnTo>
                    <a:pt x="42985" y="539262"/>
                  </a:lnTo>
                  <a:lnTo>
                    <a:pt x="121139" y="590062"/>
                  </a:lnTo>
                  <a:lnTo>
                    <a:pt x="246185" y="676031"/>
                  </a:lnTo>
                  <a:lnTo>
                    <a:pt x="324339" y="687754"/>
                  </a:lnTo>
                  <a:lnTo>
                    <a:pt x="339969" y="738554"/>
                  </a:lnTo>
                  <a:lnTo>
                    <a:pt x="300893" y="769816"/>
                  </a:lnTo>
                  <a:lnTo>
                    <a:pt x="363416" y="812800"/>
                  </a:lnTo>
                  <a:lnTo>
                    <a:pt x="445477" y="828431"/>
                  </a:lnTo>
                  <a:lnTo>
                    <a:pt x="508000" y="801077"/>
                  </a:lnTo>
                  <a:lnTo>
                    <a:pt x="566616" y="801077"/>
                  </a:lnTo>
                  <a:lnTo>
                    <a:pt x="601785" y="867508"/>
                  </a:lnTo>
                  <a:lnTo>
                    <a:pt x="644769" y="832339"/>
                  </a:lnTo>
                  <a:lnTo>
                    <a:pt x="660400" y="793262"/>
                  </a:lnTo>
                  <a:lnTo>
                    <a:pt x="703385" y="734647"/>
                  </a:lnTo>
                  <a:lnTo>
                    <a:pt x="777631" y="703385"/>
                  </a:lnTo>
                  <a:lnTo>
                    <a:pt x="816708" y="762000"/>
                  </a:lnTo>
                  <a:lnTo>
                    <a:pt x="887046" y="808893"/>
                  </a:lnTo>
                  <a:lnTo>
                    <a:pt x="1066800" y="851877"/>
                  </a:lnTo>
                  <a:lnTo>
                    <a:pt x="1109785" y="742462"/>
                  </a:lnTo>
                  <a:lnTo>
                    <a:pt x="1043354" y="699477"/>
                  </a:lnTo>
                  <a:lnTo>
                    <a:pt x="1062893" y="617416"/>
                  </a:lnTo>
                  <a:lnTo>
                    <a:pt x="1121508" y="578339"/>
                  </a:lnTo>
                  <a:lnTo>
                    <a:pt x="1211385" y="644770"/>
                  </a:lnTo>
                  <a:lnTo>
                    <a:pt x="1262185" y="664308"/>
                  </a:lnTo>
                  <a:lnTo>
                    <a:pt x="1273908" y="613508"/>
                  </a:lnTo>
                  <a:lnTo>
                    <a:pt x="1195754" y="554893"/>
                  </a:lnTo>
                  <a:lnTo>
                    <a:pt x="1144954" y="488462"/>
                  </a:lnTo>
                  <a:lnTo>
                    <a:pt x="1164493" y="386862"/>
                  </a:lnTo>
                  <a:lnTo>
                    <a:pt x="1176216" y="293077"/>
                  </a:lnTo>
                  <a:lnTo>
                    <a:pt x="1141046" y="187570"/>
                  </a:lnTo>
                  <a:lnTo>
                    <a:pt x="1137139" y="78154"/>
                  </a:lnTo>
                  <a:lnTo>
                    <a:pt x="1187939" y="42985"/>
                  </a:lnTo>
                  <a:lnTo>
                    <a:pt x="1281723" y="35170"/>
                  </a:lnTo>
                  <a:lnTo>
                    <a:pt x="1328616" y="62524"/>
                  </a:lnTo>
                  <a:lnTo>
                    <a:pt x="1316893" y="148493"/>
                  </a:lnTo>
                  <a:lnTo>
                    <a:pt x="1281723" y="214924"/>
                  </a:lnTo>
                  <a:lnTo>
                    <a:pt x="1230923" y="218831"/>
                  </a:lnTo>
                  <a:lnTo>
                    <a:pt x="1238739" y="324339"/>
                  </a:lnTo>
                  <a:lnTo>
                    <a:pt x="1281723" y="398585"/>
                  </a:lnTo>
                  <a:lnTo>
                    <a:pt x="1363785" y="492370"/>
                  </a:lnTo>
                  <a:lnTo>
                    <a:pt x="1359877" y="562708"/>
                  </a:lnTo>
                  <a:lnTo>
                    <a:pt x="1449754" y="617416"/>
                  </a:lnTo>
                  <a:lnTo>
                    <a:pt x="1484923" y="699477"/>
                  </a:lnTo>
                  <a:lnTo>
                    <a:pt x="1524000" y="593970"/>
                  </a:lnTo>
                  <a:lnTo>
                    <a:pt x="1598246" y="656493"/>
                  </a:lnTo>
                  <a:lnTo>
                    <a:pt x="1606062" y="765908"/>
                  </a:lnTo>
                  <a:lnTo>
                    <a:pt x="1668585" y="832339"/>
                  </a:lnTo>
                  <a:lnTo>
                    <a:pt x="1692031" y="730739"/>
                  </a:lnTo>
                  <a:lnTo>
                    <a:pt x="1711569" y="625231"/>
                  </a:lnTo>
                  <a:lnTo>
                    <a:pt x="1641231" y="515816"/>
                  </a:lnTo>
                  <a:lnTo>
                    <a:pt x="1547446" y="476739"/>
                  </a:lnTo>
                  <a:lnTo>
                    <a:pt x="1488831" y="410308"/>
                  </a:lnTo>
                  <a:lnTo>
                    <a:pt x="1434123" y="332154"/>
                  </a:lnTo>
                  <a:lnTo>
                    <a:pt x="1387231" y="265724"/>
                  </a:lnTo>
                  <a:lnTo>
                    <a:pt x="1395046" y="144585"/>
                  </a:lnTo>
                  <a:lnTo>
                    <a:pt x="1426308" y="66431"/>
                  </a:lnTo>
                  <a:lnTo>
                    <a:pt x="1488831" y="15631"/>
                  </a:lnTo>
                  <a:lnTo>
                    <a:pt x="1551354" y="23447"/>
                  </a:lnTo>
                  <a:lnTo>
                    <a:pt x="1512277" y="109416"/>
                  </a:lnTo>
                  <a:lnTo>
                    <a:pt x="1527908" y="230554"/>
                  </a:lnTo>
                  <a:lnTo>
                    <a:pt x="1598246" y="332154"/>
                  </a:lnTo>
                  <a:lnTo>
                    <a:pt x="1578708" y="191477"/>
                  </a:lnTo>
                  <a:lnTo>
                    <a:pt x="1606062" y="82062"/>
                  </a:lnTo>
                  <a:lnTo>
                    <a:pt x="1660769" y="7816"/>
                  </a:lnTo>
                  <a:lnTo>
                    <a:pt x="1805354" y="0"/>
                  </a:lnTo>
                  <a:lnTo>
                    <a:pt x="1895231" y="117231"/>
                  </a:lnTo>
                  <a:lnTo>
                    <a:pt x="2028093" y="140677"/>
                  </a:lnTo>
                  <a:lnTo>
                    <a:pt x="2090616" y="218831"/>
                  </a:lnTo>
                  <a:lnTo>
                    <a:pt x="2215662" y="226647"/>
                  </a:lnTo>
                  <a:lnTo>
                    <a:pt x="2325077" y="250093"/>
                  </a:lnTo>
                  <a:lnTo>
                    <a:pt x="2454031" y="371231"/>
                  </a:lnTo>
                  <a:lnTo>
                    <a:pt x="2500923" y="457200"/>
                  </a:lnTo>
                  <a:lnTo>
                    <a:pt x="2590800" y="492370"/>
                  </a:lnTo>
                  <a:lnTo>
                    <a:pt x="2727569" y="511908"/>
                  </a:lnTo>
                  <a:lnTo>
                    <a:pt x="2774462" y="547077"/>
                  </a:lnTo>
                  <a:lnTo>
                    <a:pt x="2891693" y="547077"/>
                  </a:lnTo>
                  <a:lnTo>
                    <a:pt x="2942493" y="609600"/>
                  </a:lnTo>
                  <a:lnTo>
                    <a:pt x="2950308" y="695570"/>
                  </a:lnTo>
                  <a:lnTo>
                    <a:pt x="2989385" y="777631"/>
                  </a:lnTo>
                  <a:lnTo>
                    <a:pt x="2887785" y="781539"/>
                  </a:lnTo>
                  <a:lnTo>
                    <a:pt x="2797908" y="715108"/>
                  </a:lnTo>
                  <a:lnTo>
                    <a:pt x="2696308" y="683847"/>
                  </a:lnTo>
                  <a:lnTo>
                    <a:pt x="2704123" y="765908"/>
                  </a:lnTo>
                  <a:lnTo>
                    <a:pt x="2782277" y="804985"/>
                  </a:lnTo>
                  <a:lnTo>
                    <a:pt x="2911231" y="851877"/>
                  </a:lnTo>
                  <a:lnTo>
                    <a:pt x="3008923" y="918308"/>
                  </a:lnTo>
                  <a:lnTo>
                    <a:pt x="3063631" y="984739"/>
                  </a:lnTo>
                  <a:lnTo>
                    <a:pt x="3090985" y="1066800"/>
                  </a:lnTo>
                  <a:lnTo>
                    <a:pt x="3028462" y="1043354"/>
                  </a:lnTo>
                  <a:lnTo>
                    <a:pt x="2958123" y="1039447"/>
                  </a:lnTo>
                  <a:lnTo>
                    <a:pt x="2809631" y="996462"/>
                  </a:lnTo>
                  <a:lnTo>
                    <a:pt x="2852616" y="1047262"/>
                  </a:lnTo>
                  <a:lnTo>
                    <a:pt x="2981569" y="1090247"/>
                  </a:lnTo>
                  <a:lnTo>
                    <a:pt x="3059723" y="1113693"/>
                  </a:lnTo>
                  <a:lnTo>
                    <a:pt x="3048000" y="116840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0" name="Freeform 14">
              <a:extLst>
                <a:ext uri="{FF2B5EF4-FFF2-40B4-BE49-F238E27FC236}">
                  <a16:creationId xmlns:a16="http://schemas.microsoft.com/office/drawing/2014/main" id="{4482CB0F-08A5-6B97-6FCA-647D517CA69D}"/>
                </a:ext>
              </a:extLst>
            </p:cNvPr>
            <p:cNvSpPr/>
            <p:nvPr/>
          </p:nvSpPr>
          <p:spPr>
            <a:xfrm>
              <a:off x="4437523" y="3089752"/>
              <a:ext cx="394677" cy="339969"/>
            </a:xfrm>
            <a:custGeom>
              <a:avLst/>
              <a:gdLst>
                <a:gd name="connsiteX0" fmla="*/ 78154 w 394677"/>
                <a:gd name="connsiteY0" fmla="*/ 42985 h 339969"/>
                <a:gd name="connsiteX1" fmla="*/ 207108 w 394677"/>
                <a:gd name="connsiteY1" fmla="*/ 93785 h 339969"/>
                <a:gd name="connsiteX2" fmla="*/ 347785 w 394677"/>
                <a:gd name="connsiteY2" fmla="*/ 152400 h 339969"/>
                <a:gd name="connsiteX3" fmla="*/ 394677 w 394677"/>
                <a:gd name="connsiteY3" fmla="*/ 222738 h 339969"/>
                <a:gd name="connsiteX4" fmla="*/ 324339 w 394677"/>
                <a:gd name="connsiteY4" fmla="*/ 230554 h 339969"/>
                <a:gd name="connsiteX5" fmla="*/ 199293 w 394677"/>
                <a:gd name="connsiteY5" fmla="*/ 183661 h 339969"/>
                <a:gd name="connsiteX6" fmla="*/ 171939 w 394677"/>
                <a:gd name="connsiteY6" fmla="*/ 273538 h 339969"/>
                <a:gd name="connsiteX7" fmla="*/ 132862 w 394677"/>
                <a:gd name="connsiteY7" fmla="*/ 339969 h 339969"/>
                <a:gd name="connsiteX8" fmla="*/ 66431 w 394677"/>
                <a:gd name="connsiteY8" fmla="*/ 281354 h 339969"/>
                <a:gd name="connsiteX9" fmla="*/ 0 w 394677"/>
                <a:gd name="connsiteY9" fmla="*/ 261815 h 339969"/>
                <a:gd name="connsiteX10" fmla="*/ 39077 w 394677"/>
                <a:gd name="connsiteY10" fmla="*/ 218831 h 339969"/>
                <a:gd name="connsiteX11" fmla="*/ 3908 w 394677"/>
                <a:gd name="connsiteY11" fmla="*/ 168031 h 339969"/>
                <a:gd name="connsiteX12" fmla="*/ 3908 w 394677"/>
                <a:gd name="connsiteY12" fmla="*/ 109415 h 339969"/>
                <a:gd name="connsiteX13" fmla="*/ 0 w 394677"/>
                <a:gd name="connsiteY13" fmla="*/ 46892 h 339969"/>
                <a:gd name="connsiteX14" fmla="*/ 15631 w 394677"/>
                <a:gd name="connsiteY14" fmla="*/ 0 h 339969"/>
                <a:gd name="connsiteX15" fmla="*/ 78154 w 394677"/>
                <a:gd name="connsiteY15" fmla="*/ 42985 h 33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77" h="339969">
                  <a:moveTo>
                    <a:pt x="78154" y="42985"/>
                  </a:moveTo>
                  <a:lnTo>
                    <a:pt x="207108" y="93785"/>
                  </a:lnTo>
                  <a:lnTo>
                    <a:pt x="347785" y="152400"/>
                  </a:lnTo>
                  <a:lnTo>
                    <a:pt x="394677" y="222738"/>
                  </a:lnTo>
                  <a:lnTo>
                    <a:pt x="324339" y="230554"/>
                  </a:lnTo>
                  <a:lnTo>
                    <a:pt x="199293" y="183661"/>
                  </a:lnTo>
                  <a:lnTo>
                    <a:pt x="171939" y="273538"/>
                  </a:lnTo>
                  <a:lnTo>
                    <a:pt x="132862" y="339969"/>
                  </a:lnTo>
                  <a:lnTo>
                    <a:pt x="66431" y="281354"/>
                  </a:lnTo>
                  <a:lnTo>
                    <a:pt x="0" y="261815"/>
                  </a:lnTo>
                  <a:lnTo>
                    <a:pt x="39077" y="218831"/>
                  </a:lnTo>
                  <a:lnTo>
                    <a:pt x="3908" y="168031"/>
                  </a:lnTo>
                  <a:lnTo>
                    <a:pt x="3908" y="109415"/>
                  </a:lnTo>
                  <a:lnTo>
                    <a:pt x="0" y="46892"/>
                  </a:lnTo>
                  <a:lnTo>
                    <a:pt x="15631" y="0"/>
                  </a:lnTo>
                  <a:lnTo>
                    <a:pt x="78154" y="42985"/>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Freeform 15">
              <a:extLst>
                <a:ext uri="{FF2B5EF4-FFF2-40B4-BE49-F238E27FC236}">
                  <a16:creationId xmlns:a16="http://schemas.microsoft.com/office/drawing/2014/main" id="{6F569289-727D-619F-9E7D-4C7FBAA36EBA}"/>
                </a:ext>
              </a:extLst>
            </p:cNvPr>
            <p:cNvSpPr/>
            <p:nvPr/>
          </p:nvSpPr>
          <p:spPr>
            <a:xfrm>
              <a:off x="4664169" y="3386737"/>
              <a:ext cx="125047" cy="128953"/>
            </a:xfrm>
            <a:custGeom>
              <a:avLst/>
              <a:gdLst>
                <a:gd name="connsiteX0" fmla="*/ 125047 w 125047"/>
                <a:gd name="connsiteY0" fmla="*/ 0 h 128953"/>
                <a:gd name="connsiteX1" fmla="*/ 50800 w 125047"/>
                <a:gd name="connsiteY1" fmla="*/ 7815 h 128953"/>
                <a:gd name="connsiteX2" fmla="*/ 3908 w 125047"/>
                <a:gd name="connsiteY2" fmla="*/ 58615 h 128953"/>
                <a:gd name="connsiteX3" fmla="*/ 0 w 125047"/>
                <a:gd name="connsiteY3" fmla="*/ 128953 h 128953"/>
                <a:gd name="connsiteX4" fmla="*/ 78154 w 125047"/>
                <a:gd name="connsiteY4" fmla="*/ 101600 h 128953"/>
                <a:gd name="connsiteX5" fmla="*/ 125047 w 125047"/>
                <a:gd name="connsiteY5" fmla="*/ 0 h 12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7" h="128953">
                  <a:moveTo>
                    <a:pt x="125047" y="0"/>
                  </a:moveTo>
                  <a:lnTo>
                    <a:pt x="50800" y="7815"/>
                  </a:lnTo>
                  <a:lnTo>
                    <a:pt x="3908" y="58615"/>
                  </a:lnTo>
                  <a:lnTo>
                    <a:pt x="0" y="128953"/>
                  </a:lnTo>
                  <a:lnTo>
                    <a:pt x="78154" y="101600"/>
                  </a:lnTo>
                  <a:lnTo>
                    <a:pt x="125047"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Freeform 16">
              <a:extLst>
                <a:ext uri="{FF2B5EF4-FFF2-40B4-BE49-F238E27FC236}">
                  <a16:creationId xmlns:a16="http://schemas.microsoft.com/office/drawing/2014/main" id="{F57E38B3-3DF3-F80C-7A8B-5B8AF8FA7595}"/>
                </a:ext>
              </a:extLst>
            </p:cNvPr>
            <p:cNvSpPr/>
            <p:nvPr/>
          </p:nvSpPr>
          <p:spPr>
            <a:xfrm>
              <a:off x="4879092" y="3421906"/>
              <a:ext cx="89877" cy="121138"/>
            </a:xfrm>
            <a:custGeom>
              <a:avLst/>
              <a:gdLst>
                <a:gd name="connsiteX0" fmla="*/ 35170 w 89877"/>
                <a:gd name="connsiteY0" fmla="*/ 0 h 121138"/>
                <a:gd name="connsiteX1" fmla="*/ 0 w 89877"/>
                <a:gd name="connsiteY1" fmla="*/ 54707 h 121138"/>
                <a:gd name="connsiteX2" fmla="*/ 70339 w 89877"/>
                <a:gd name="connsiteY2" fmla="*/ 121138 h 121138"/>
                <a:gd name="connsiteX3" fmla="*/ 89877 w 89877"/>
                <a:gd name="connsiteY3" fmla="*/ 46892 h 121138"/>
                <a:gd name="connsiteX4" fmla="*/ 35170 w 89877"/>
                <a:gd name="connsiteY4" fmla="*/ 0 h 12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77" h="121138">
                  <a:moveTo>
                    <a:pt x="35170" y="0"/>
                  </a:moveTo>
                  <a:lnTo>
                    <a:pt x="0" y="54707"/>
                  </a:lnTo>
                  <a:lnTo>
                    <a:pt x="70339" y="121138"/>
                  </a:lnTo>
                  <a:lnTo>
                    <a:pt x="89877" y="46892"/>
                  </a:lnTo>
                  <a:lnTo>
                    <a:pt x="35170"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3" name="Freeform 17">
              <a:extLst>
                <a:ext uri="{FF2B5EF4-FFF2-40B4-BE49-F238E27FC236}">
                  <a16:creationId xmlns:a16="http://schemas.microsoft.com/office/drawing/2014/main" id="{FEF7BA83-15D8-1CC1-CB65-EEBDC2C26FCE}"/>
                </a:ext>
              </a:extLst>
            </p:cNvPr>
            <p:cNvSpPr/>
            <p:nvPr/>
          </p:nvSpPr>
          <p:spPr>
            <a:xfrm>
              <a:off x="1924877" y="2503598"/>
              <a:ext cx="1672492" cy="1367692"/>
            </a:xfrm>
            <a:custGeom>
              <a:avLst/>
              <a:gdLst>
                <a:gd name="connsiteX0" fmla="*/ 1672492 w 1672492"/>
                <a:gd name="connsiteY0" fmla="*/ 1363785 h 1367692"/>
                <a:gd name="connsiteX1" fmla="*/ 1672492 w 1672492"/>
                <a:gd name="connsiteY1" fmla="*/ 887046 h 1367692"/>
                <a:gd name="connsiteX2" fmla="*/ 1547446 w 1672492"/>
                <a:gd name="connsiteY2" fmla="*/ 890954 h 1367692"/>
                <a:gd name="connsiteX3" fmla="*/ 1398954 w 1672492"/>
                <a:gd name="connsiteY3" fmla="*/ 855785 h 1367692"/>
                <a:gd name="connsiteX4" fmla="*/ 1309077 w 1672492"/>
                <a:gd name="connsiteY4" fmla="*/ 836246 h 1367692"/>
                <a:gd name="connsiteX5" fmla="*/ 1184031 w 1672492"/>
                <a:gd name="connsiteY5" fmla="*/ 754185 h 1367692"/>
                <a:gd name="connsiteX6" fmla="*/ 1141046 w 1672492"/>
                <a:gd name="connsiteY6" fmla="*/ 765908 h 1367692"/>
                <a:gd name="connsiteX7" fmla="*/ 1086339 w 1672492"/>
                <a:gd name="connsiteY7" fmla="*/ 676031 h 1367692"/>
                <a:gd name="connsiteX8" fmla="*/ 1008185 w 1672492"/>
                <a:gd name="connsiteY8" fmla="*/ 679939 h 1367692"/>
                <a:gd name="connsiteX9" fmla="*/ 715108 w 1672492"/>
                <a:gd name="connsiteY9" fmla="*/ 355600 h 1367692"/>
                <a:gd name="connsiteX10" fmla="*/ 687754 w 1672492"/>
                <a:gd name="connsiteY10" fmla="*/ 320431 h 1367692"/>
                <a:gd name="connsiteX11" fmla="*/ 722923 w 1672492"/>
                <a:gd name="connsiteY11" fmla="*/ 152400 h 1367692"/>
                <a:gd name="connsiteX12" fmla="*/ 672123 w 1672492"/>
                <a:gd name="connsiteY12" fmla="*/ 117231 h 1367692"/>
                <a:gd name="connsiteX13" fmla="*/ 648677 w 1672492"/>
                <a:gd name="connsiteY13" fmla="*/ 85969 h 1367692"/>
                <a:gd name="connsiteX14" fmla="*/ 593969 w 1672492"/>
                <a:gd name="connsiteY14" fmla="*/ 140677 h 1367692"/>
                <a:gd name="connsiteX15" fmla="*/ 531446 w 1672492"/>
                <a:gd name="connsiteY15" fmla="*/ 0 h 1367692"/>
                <a:gd name="connsiteX16" fmla="*/ 496277 w 1672492"/>
                <a:gd name="connsiteY16" fmla="*/ 46892 h 1367692"/>
                <a:gd name="connsiteX17" fmla="*/ 375139 w 1672492"/>
                <a:gd name="connsiteY17" fmla="*/ 19539 h 1367692"/>
                <a:gd name="connsiteX18" fmla="*/ 257908 w 1672492"/>
                <a:gd name="connsiteY18" fmla="*/ 58615 h 1367692"/>
                <a:gd name="connsiteX19" fmla="*/ 199292 w 1672492"/>
                <a:gd name="connsiteY19" fmla="*/ 42985 h 1367692"/>
                <a:gd name="connsiteX20" fmla="*/ 105508 w 1672492"/>
                <a:gd name="connsiteY20" fmla="*/ 58615 h 1367692"/>
                <a:gd name="connsiteX21" fmla="*/ 82062 w 1672492"/>
                <a:gd name="connsiteY21" fmla="*/ 128954 h 1367692"/>
                <a:gd name="connsiteX22" fmla="*/ 31262 w 1672492"/>
                <a:gd name="connsiteY22" fmla="*/ 211015 h 1367692"/>
                <a:gd name="connsiteX23" fmla="*/ 0 w 1672492"/>
                <a:gd name="connsiteY23" fmla="*/ 230554 h 1367692"/>
                <a:gd name="connsiteX24" fmla="*/ 11723 w 1672492"/>
                <a:gd name="connsiteY24" fmla="*/ 296985 h 1367692"/>
                <a:gd name="connsiteX25" fmla="*/ 62523 w 1672492"/>
                <a:gd name="connsiteY25" fmla="*/ 328246 h 1367692"/>
                <a:gd name="connsiteX26" fmla="*/ 78154 w 1672492"/>
                <a:gd name="connsiteY26" fmla="*/ 433754 h 1367692"/>
                <a:gd name="connsiteX27" fmla="*/ 85969 w 1672492"/>
                <a:gd name="connsiteY27" fmla="*/ 629139 h 1367692"/>
                <a:gd name="connsiteX28" fmla="*/ 117231 w 1672492"/>
                <a:gd name="connsiteY28" fmla="*/ 847969 h 1367692"/>
                <a:gd name="connsiteX29" fmla="*/ 97692 w 1672492"/>
                <a:gd name="connsiteY29" fmla="*/ 902677 h 1367692"/>
                <a:gd name="connsiteX30" fmla="*/ 128954 w 1672492"/>
                <a:gd name="connsiteY30" fmla="*/ 965200 h 1367692"/>
                <a:gd name="connsiteX31" fmla="*/ 128954 w 1672492"/>
                <a:gd name="connsiteY31" fmla="*/ 1051169 h 1367692"/>
                <a:gd name="connsiteX32" fmla="*/ 171939 w 1672492"/>
                <a:gd name="connsiteY32" fmla="*/ 1094154 h 1367692"/>
                <a:gd name="connsiteX33" fmla="*/ 296985 w 1672492"/>
                <a:gd name="connsiteY33" fmla="*/ 1094154 h 1367692"/>
                <a:gd name="connsiteX34" fmla="*/ 300892 w 1672492"/>
                <a:gd name="connsiteY34" fmla="*/ 1250462 h 1367692"/>
                <a:gd name="connsiteX35" fmla="*/ 609600 w 1672492"/>
                <a:gd name="connsiteY35" fmla="*/ 1297354 h 1367692"/>
                <a:gd name="connsiteX36" fmla="*/ 1004277 w 1672492"/>
                <a:gd name="connsiteY36" fmla="*/ 1324708 h 1367692"/>
                <a:gd name="connsiteX37" fmla="*/ 1473200 w 1672492"/>
                <a:gd name="connsiteY37" fmla="*/ 1367692 h 1367692"/>
                <a:gd name="connsiteX38" fmla="*/ 1672492 w 1672492"/>
                <a:gd name="connsiteY38" fmla="*/ 1363785 h 136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72492" h="1367692">
                  <a:moveTo>
                    <a:pt x="1672492" y="1363785"/>
                  </a:moveTo>
                  <a:lnTo>
                    <a:pt x="1672492" y="887046"/>
                  </a:lnTo>
                  <a:lnTo>
                    <a:pt x="1547446" y="890954"/>
                  </a:lnTo>
                  <a:lnTo>
                    <a:pt x="1398954" y="855785"/>
                  </a:lnTo>
                  <a:lnTo>
                    <a:pt x="1309077" y="836246"/>
                  </a:lnTo>
                  <a:lnTo>
                    <a:pt x="1184031" y="754185"/>
                  </a:lnTo>
                  <a:lnTo>
                    <a:pt x="1141046" y="765908"/>
                  </a:lnTo>
                  <a:lnTo>
                    <a:pt x="1086339" y="676031"/>
                  </a:lnTo>
                  <a:lnTo>
                    <a:pt x="1008185" y="679939"/>
                  </a:lnTo>
                  <a:lnTo>
                    <a:pt x="715108" y="355600"/>
                  </a:lnTo>
                  <a:lnTo>
                    <a:pt x="687754" y="320431"/>
                  </a:lnTo>
                  <a:lnTo>
                    <a:pt x="722923" y="152400"/>
                  </a:lnTo>
                  <a:lnTo>
                    <a:pt x="672123" y="117231"/>
                  </a:lnTo>
                  <a:lnTo>
                    <a:pt x="648677" y="85969"/>
                  </a:lnTo>
                  <a:lnTo>
                    <a:pt x="593969" y="140677"/>
                  </a:lnTo>
                  <a:lnTo>
                    <a:pt x="531446" y="0"/>
                  </a:lnTo>
                  <a:lnTo>
                    <a:pt x="496277" y="46892"/>
                  </a:lnTo>
                  <a:lnTo>
                    <a:pt x="375139" y="19539"/>
                  </a:lnTo>
                  <a:lnTo>
                    <a:pt x="257908" y="58615"/>
                  </a:lnTo>
                  <a:lnTo>
                    <a:pt x="199292" y="42985"/>
                  </a:lnTo>
                  <a:lnTo>
                    <a:pt x="105508" y="58615"/>
                  </a:lnTo>
                  <a:lnTo>
                    <a:pt x="82062" y="128954"/>
                  </a:lnTo>
                  <a:lnTo>
                    <a:pt x="31262" y="211015"/>
                  </a:lnTo>
                  <a:lnTo>
                    <a:pt x="0" y="230554"/>
                  </a:lnTo>
                  <a:lnTo>
                    <a:pt x="11723" y="296985"/>
                  </a:lnTo>
                  <a:lnTo>
                    <a:pt x="62523" y="328246"/>
                  </a:lnTo>
                  <a:lnTo>
                    <a:pt x="78154" y="433754"/>
                  </a:lnTo>
                  <a:lnTo>
                    <a:pt x="85969" y="629139"/>
                  </a:lnTo>
                  <a:lnTo>
                    <a:pt x="117231" y="847969"/>
                  </a:lnTo>
                  <a:lnTo>
                    <a:pt x="97692" y="902677"/>
                  </a:lnTo>
                  <a:lnTo>
                    <a:pt x="128954" y="965200"/>
                  </a:lnTo>
                  <a:lnTo>
                    <a:pt x="128954" y="1051169"/>
                  </a:lnTo>
                  <a:lnTo>
                    <a:pt x="171939" y="1094154"/>
                  </a:lnTo>
                  <a:lnTo>
                    <a:pt x="296985" y="1094154"/>
                  </a:lnTo>
                  <a:cubicBezTo>
                    <a:pt x="298287" y="1146257"/>
                    <a:pt x="299590" y="1198359"/>
                    <a:pt x="300892" y="1250462"/>
                  </a:cubicBezTo>
                  <a:lnTo>
                    <a:pt x="609600" y="1297354"/>
                  </a:lnTo>
                  <a:lnTo>
                    <a:pt x="1004277" y="1324708"/>
                  </a:lnTo>
                  <a:lnTo>
                    <a:pt x="1473200" y="1367692"/>
                  </a:lnTo>
                  <a:lnTo>
                    <a:pt x="1672492" y="1363785"/>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4" name="Freeform 18">
              <a:extLst>
                <a:ext uri="{FF2B5EF4-FFF2-40B4-BE49-F238E27FC236}">
                  <a16:creationId xmlns:a16="http://schemas.microsoft.com/office/drawing/2014/main" id="{6E4EEA64-0856-3F52-A3E0-29FC1B4E6E9C}"/>
                </a:ext>
              </a:extLst>
            </p:cNvPr>
            <p:cNvSpPr/>
            <p:nvPr/>
          </p:nvSpPr>
          <p:spPr>
            <a:xfrm>
              <a:off x="1178508" y="2421537"/>
              <a:ext cx="1008184" cy="1316892"/>
            </a:xfrm>
            <a:custGeom>
              <a:avLst/>
              <a:gdLst>
                <a:gd name="connsiteX0" fmla="*/ 1008184 w 1008184"/>
                <a:gd name="connsiteY0" fmla="*/ 1199661 h 1316892"/>
                <a:gd name="connsiteX1" fmla="*/ 1004277 w 1008184"/>
                <a:gd name="connsiteY1" fmla="*/ 1316892 h 1316892"/>
                <a:gd name="connsiteX2" fmla="*/ 758092 w 1008184"/>
                <a:gd name="connsiteY2" fmla="*/ 1258276 h 1316892"/>
                <a:gd name="connsiteX3" fmla="*/ 347784 w 1008184"/>
                <a:gd name="connsiteY3" fmla="*/ 1141046 h 1316892"/>
                <a:gd name="connsiteX4" fmla="*/ 199292 w 1008184"/>
                <a:gd name="connsiteY4" fmla="*/ 1094153 h 1316892"/>
                <a:gd name="connsiteX5" fmla="*/ 113323 w 1008184"/>
                <a:gd name="connsiteY5" fmla="*/ 1086338 h 1316892"/>
                <a:gd name="connsiteX6" fmla="*/ 82061 w 1008184"/>
                <a:gd name="connsiteY6" fmla="*/ 1031630 h 1316892"/>
                <a:gd name="connsiteX7" fmla="*/ 0 w 1008184"/>
                <a:gd name="connsiteY7" fmla="*/ 1012092 h 1316892"/>
                <a:gd name="connsiteX8" fmla="*/ 633046 w 1008184"/>
                <a:gd name="connsiteY8" fmla="*/ 0 h 1316892"/>
                <a:gd name="connsiteX9" fmla="*/ 719015 w 1008184"/>
                <a:gd name="connsiteY9" fmla="*/ 27353 h 1316892"/>
                <a:gd name="connsiteX10" fmla="*/ 773723 w 1008184"/>
                <a:gd name="connsiteY10" fmla="*/ 85969 h 1316892"/>
                <a:gd name="connsiteX11" fmla="*/ 808892 w 1008184"/>
                <a:gd name="connsiteY11" fmla="*/ 160215 h 1316892"/>
                <a:gd name="connsiteX12" fmla="*/ 762000 w 1008184"/>
                <a:gd name="connsiteY12" fmla="*/ 242276 h 1316892"/>
                <a:gd name="connsiteX13" fmla="*/ 722923 w 1008184"/>
                <a:gd name="connsiteY13" fmla="*/ 265723 h 1316892"/>
                <a:gd name="connsiteX14" fmla="*/ 711200 w 1008184"/>
                <a:gd name="connsiteY14" fmla="*/ 394676 h 1316892"/>
                <a:gd name="connsiteX15" fmla="*/ 773723 w 1008184"/>
                <a:gd name="connsiteY15" fmla="*/ 437661 h 1316892"/>
                <a:gd name="connsiteX16" fmla="*/ 785446 w 1008184"/>
                <a:gd name="connsiteY16" fmla="*/ 562707 h 1316892"/>
                <a:gd name="connsiteX17" fmla="*/ 793261 w 1008184"/>
                <a:gd name="connsiteY17" fmla="*/ 758092 h 1316892"/>
                <a:gd name="connsiteX18" fmla="*/ 812800 w 1008184"/>
                <a:gd name="connsiteY18" fmla="*/ 922215 h 1316892"/>
                <a:gd name="connsiteX19" fmla="*/ 808892 w 1008184"/>
                <a:gd name="connsiteY19" fmla="*/ 1016000 h 1316892"/>
                <a:gd name="connsiteX20" fmla="*/ 840154 w 1008184"/>
                <a:gd name="connsiteY20" fmla="*/ 1074615 h 1316892"/>
                <a:gd name="connsiteX21" fmla="*/ 840154 w 1008184"/>
                <a:gd name="connsiteY21" fmla="*/ 1164492 h 1316892"/>
                <a:gd name="connsiteX22" fmla="*/ 906584 w 1008184"/>
                <a:gd name="connsiteY22" fmla="*/ 1219200 h 1316892"/>
                <a:gd name="connsiteX23" fmla="*/ 1008184 w 1008184"/>
                <a:gd name="connsiteY23" fmla="*/ 1199661 h 13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184" h="1316892">
                  <a:moveTo>
                    <a:pt x="1008184" y="1199661"/>
                  </a:moveTo>
                  <a:lnTo>
                    <a:pt x="1004277" y="1316892"/>
                  </a:lnTo>
                  <a:lnTo>
                    <a:pt x="758092" y="1258276"/>
                  </a:lnTo>
                  <a:lnTo>
                    <a:pt x="347784" y="1141046"/>
                  </a:lnTo>
                  <a:lnTo>
                    <a:pt x="199292" y="1094153"/>
                  </a:lnTo>
                  <a:lnTo>
                    <a:pt x="113323" y="1086338"/>
                  </a:lnTo>
                  <a:lnTo>
                    <a:pt x="82061" y="1031630"/>
                  </a:lnTo>
                  <a:lnTo>
                    <a:pt x="0" y="1012092"/>
                  </a:lnTo>
                  <a:lnTo>
                    <a:pt x="633046" y="0"/>
                  </a:lnTo>
                  <a:lnTo>
                    <a:pt x="719015" y="27353"/>
                  </a:lnTo>
                  <a:lnTo>
                    <a:pt x="773723" y="85969"/>
                  </a:lnTo>
                  <a:lnTo>
                    <a:pt x="808892" y="160215"/>
                  </a:lnTo>
                  <a:lnTo>
                    <a:pt x="762000" y="242276"/>
                  </a:lnTo>
                  <a:lnTo>
                    <a:pt x="722923" y="265723"/>
                  </a:lnTo>
                  <a:lnTo>
                    <a:pt x="711200" y="394676"/>
                  </a:lnTo>
                  <a:lnTo>
                    <a:pt x="773723" y="437661"/>
                  </a:lnTo>
                  <a:lnTo>
                    <a:pt x="785446" y="562707"/>
                  </a:lnTo>
                  <a:lnTo>
                    <a:pt x="793261" y="758092"/>
                  </a:lnTo>
                  <a:lnTo>
                    <a:pt x="812800" y="922215"/>
                  </a:lnTo>
                  <a:lnTo>
                    <a:pt x="808892" y="1016000"/>
                  </a:lnTo>
                  <a:lnTo>
                    <a:pt x="840154" y="1074615"/>
                  </a:lnTo>
                  <a:lnTo>
                    <a:pt x="840154" y="1164492"/>
                  </a:lnTo>
                  <a:lnTo>
                    <a:pt x="906584" y="1219200"/>
                  </a:lnTo>
                  <a:lnTo>
                    <a:pt x="1008184" y="1199661"/>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Freeform 19">
              <a:extLst>
                <a:ext uri="{FF2B5EF4-FFF2-40B4-BE49-F238E27FC236}">
                  <a16:creationId xmlns:a16="http://schemas.microsoft.com/office/drawing/2014/main" id="{E97E935C-0495-A11B-4E57-E2A881F915EE}"/>
                </a:ext>
              </a:extLst>
            </p:cNvPr>
            <p:cNvSpPr/>
            <p:nvPr/>
          </p:nvSpPr>
          <p:spPr>
            <a:xfrm>
              <a:off x="2647800" y="2093290"/>
              <a:ext cx="1012092" cy="750277"/>
            </a:xfrm>
            <a:custGeom>
              <a:avLst/>
              <a:gdLst>
                <a:gd name="connsiteX0" fmla="*/ 992554 w 1012092"/>
                <a:gd name="connsiteY0" fmla="*/ 523631 h 750277"/>
                <a:gd name="connsiteX1" fmla="*/ 918308 w 1012092"/>
                <a:gd name="connsiteY1" fmla="*/ 523631 h 750277"/>
                <a:gd name="connsiteX2" fmla="*/ 859692 w 1012092"/>
                <a:gd name="connsiteY2" fmla="*/ 472831 h 750277"/>
                <a:gd name="connsiteX3" fmla="*/ 820616 w 1012092"/>
                <a:gd name="connsiteY3" fmla="*/ 367323 h 750277"/>
                <a:gd name="connsiteX4" fmla="*/ 781539 w 1012092"/>
                <a:gd name="connsiteY4" fmla="*/ 218831 h 750277"/>
                <a:gd name="connsiteX5" fmla="*/ 746369 w 1012092"/>
                <a:gd name="connsiteY5" fmla="*/ 179754 h 750277"/>
                <a:gd name="connsiteX6" fmla="*/ 707292 w 1012092"/>
                <a:gd name="connsiteY6" fmla="*/ 160216 h 750277"/>
                <a:gd name="connsiteX7" fmla="*/ 719016 w 1012092"/>
                <a:gd name="connsiteY7" fmla="*/ 304800 h 750277"/>
                <a:gd name="connsiteX8" fmla="*/ 679939 w 1012092"/>
                <a:gd name="connsiteY8" fmla="*/ 355600 h 750277"/>
                <a:gd name="connsiteX9" fmla="*/ 644769 w 1012092"/>
                <a:gd name="connsiteY9" fmla="*/ 308708 h 750277"/>
                <a:gd name="connsiteX10" fmla="*/ 672123 w 1012092"/>
                <a:gd name="connsiteY10" fmla="*/ 246185 h 750277"/>
                <a:gd name="connsiteX11" fmla="*/ 652585 w 1012092"/>
                <a:gd name="connsiteY11" fmla="*/ 195385 h 750277"/>
                <a:gd name="connsiteX12" fmla="*/ 597877 w 1012092"/>
                <a:gd name="connsiteY12" fmla="*/ 214923 h 750277"/>
                <a:gd name="connsiteX13" fmla="*/ 550985 w 1012092"/>
                <a:gd name="connsiteY13" fmla="*/ 183662 h 750277"/>
                <a:gd name="connsiteX14" fmla="*/ 519723 w 1012092"/>
                <a:gd name="connsiteY14" fmla="*/ 261816 h 750277"/>
                <a:gd name="connsiteX15" fmla="*/ 468923 w 1012092"/>
                <a:gd name="connsiteY15" fmla="*/ 238370 h 750277"/>
                <a:gd name="connsiteX16" fmla="*/ 484554 w 1012092"/>
                <a:gd name="connsiteY16" fmla="*/ 156308 h 750277"/>
                <a:gd name="connsiteX17" fmla="*/ 449385 w 1012092"/>
                <a:gd name="connsiteY17" fmla="*/ 125047 h 750277"/>
                <a:gd name="connsiteX18" fmla="*/ 398585 w 1012092"/>
                <a:gd name="connsiteY18" fmla="*/ 70339 h 750277"/>
                <a:gd name="connsiteX19" fmla="*/ 308708 w 1012092"/>
                <a:gd name="connsiteY19" fmla="*/ 23447 h 750277"/>
                <a:gd name="connsiteX20" fmla="*/ 218831 w 1012092"/>
                <a:gd name="connsiteY20" fmla="*/ 0 h 750277"/>
                <a:gd name="connsiteX21" fmla="*/ 144585 w 1012092"/>
                <a:gd name="connsiteY21" fmla="*/ 31262 h 750277"/>
                <a:gd name="connsiteX22" fmla="*/ 105508 w 1012092"/>
                <a:gd name="connsiteY22" fmla="*/ 109416 h 750277"/>
                <a:gd name="connsiteX23" fmla="*/ 66431 w 1012092"/>
                <a:gd name="connsiteY23" fmla="*/ 187570 h 750277"/>
                <a:gd name="connsiteX24" fmla="*/ 0 w 1012092"/>
                <a:gd name="connsiteY24" fmla="*/ 234462 h 750277"/>
                <a:gd name="connsiteX25" fmla="*/ 62523 w 1012092"/>
                <a:gd name="connsiteY25" fmla="*/ 406400 h 750277"/>
                <a:gd name="connsiteX26" fmla="*/ 136769 w 1012092"/>
                <a:gd name="connsiteY26" fmla="*/ 367323 h 750277"/>
                <a:gd name="connsiteX27" fmla="*/ 211016 w 1012092"/>
                <a:gd name="connsiteY27" fmla="*/ 328247 h 750277"/>
                <a:gd name="connsiteX28" fmla="*/ 277446 w 1012092"/>
                <a:gd name="connsiteY28" fmla="*/ 371231 h 750277"/>
                <a:gd name="connsiteX29" fmla="*/ 261816 w 1012092"/>
                <a:gd name="connsiteY29" fmla="*/ 441570 h 750277"/>
                <a:gd name="connsiteX30" fmla="*/ 293077 w 1012092"/>
                <a:gd name="connsiteY30" fmla="*/ 504093 h 750277"/>
                <a:gd name="connsiteX31" fmla="*/ 449385 w 1012092"/>
                <a:gd name="connsiteY31" fmla="*/ 500185 h 750277"/>
                <a:gd name="connsiteX32" fmla="*/ 500185 w 1012092"/>
                <a:gd name="connsiteY32" fmla="*/ 550985 h 750277"/>
                <a:gd name="connsiteX33" fmla="*/ 300892 w 1012092"/>
                <a:gd name="connsiteY33" fmla="*/ 570523 h 750277"/>
                <a:gd name="connsiteX34" fmla="*/ 261816 w 1012092"/>
                <a:gd name="connsiteY34" fmla="*/ 609600 h 750277"/>
                <a:gd name="connsiteX35" fmla="*/ 359508 w 1012092"/>
                <a:gd name="connsiteY35" fmla="*/ 672123 h 750277"/>
                <a:gd name="connsiteX36" fmla="*/ 418123 w 1012092"/>
                <a:gd name="connsiteY36" fmla="*/ 683847 h 750277"/>
                <a:gd name="connsiteX37" fmla="*/ 418123 w 1012092"/>
                <a:gd name="connsiteY37" fmla="*/ 750277 h 750277"/>
                <a:gd name="connsiteX38" fmla="*/ 550985 w 1012092"/>
                <a:gd name="connsiteY38" fmla="*/ 750277 h 750277"/>
                <a:gd name="connsiteX39" fmla="*/ 699477 w 1012092"/>
                <a:gd name="connsiteY39" fmla="*/ 695570 h 750277"/>
                <a:gd name="connsiteX40" fmla="*/ 754185 w 1012092"/>
                <a:gd name="connsiteY40" fmla="*/ 660400 h 750277"/>
                <a:gd name="connsiteX41" fmla="*/ 828431 w 1012092"/>
                <a:gd name="connsiteY41" fmla="*/ 707293 h 750277"/>
                <a:gd name="connsiteX42" fmla="*/ 918308 w 1012092"/>
                <a:gd name="connsiteY42" fmla="*/ 703385 h 750277"/>
                <a:gd name="connsiteX43" fmla="*/ 969108 w 1012092"/>
                <a:gd name="connsiteY43" fmla="*/ 707293 h 750277"/>
                <a:gd name="connsiteX44" fmla="*/ 980831 w 1012092"/>
                <a:gd name="connsiteY44" fmla="*/ 660400 h 750277"/>
                <a:gd name="connsiteX45" fmla="*/ 933939 w 1012092"/>
                <a:gd name="connsiteY45" fmla="*/ 621323 h 750277"/>
                <a:gd name="connsiteX46" fmla="*/ 1012092 w 1012092"/>
                <a:gd name="connsiteY46" fmla="*/ 605693 h 750277"/>
                <a:gd name="connsiteX47" fmla="*/ 992554 w 1012092"/>
                <a:gd name="connsiteY47" fmla="*/ 523631 h 75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12092" h="750277">
                  <a:moveTo>
                    <a:pt x="992554" y="523631"/>
                  </a:moveTo>
                  <a:lnTo>
                    <a:pt x="918308" y="523631"/>
                  </a:lnTo>
                  <a:lnTo>
                    <a:pt x="859692" y="472831"/>
                  </a:lnTo>
                  <a:lnTo>
                    <a:pt x="820616" y="367323"/>
                  </a:lnTo>
                  <a:lnTo>
                    <a:pt x="781539" y="218831"/>
                  </a:lnTo>
                  <a:lnTo>
                    <a:pt x="746369" y="179754"/>
                  </a:lnTo>
                  <a:lnTo>
                    <a:pt x="707292" y="160216"/>
                  </a:lnTo>
                  <a:lnTo>
                    <a:pt x="719016" y="304800"/>
                  </a:lnTo>
                  <a:lnTo>
                    <a:pt x="679939" y="355600"/>
                  </a:lnTo>
                  <a:lnTo>
                    <a:pt x="644769" y="308708"/>
                  </a:lnTo>
                  <a:lnTo>
                    <a:pt x="672123" y="246185"/>
                  </a:lnTo>
                  <a:lnTo>
                    <a:pt x="652585" y="195385"/>
                  </a:lnTo>
                  <a:lnTo>
                    <a:pt x="597877" y="214923"/>
                  </a:lnTo>
                  <a:lnTo>
                    <a:pt x="550985" y="183662"/>
                  </a:lnTo>
                  <a:lnTo>
                    <a:pt x="519723" y="261816"/>
                  </a:lnTo>
                  <a:lnTo>
                    <a:pt x="468923" y="238370"/>
                  </a:lnTo>
                  <a:lnTo>
                    <a:pt x="484554" y="156308"/>
                  </a:lnTo>
                  <a:lnTo>
                    <a:pt x="449385" y="125047"/>
                  </a:lnTo>
                  <a:lnTo>
                    <a:pt x="398585" y="70339"/>
                  </a:lnTo>
                  <a:lnTo>
                    <a:pt x="308708" y="23447"/>
                  </a:lnTo>
                  <a:lnTo>
                    <a:pt x="218831" y="0"/>
                  </a:lnTo>
                  <a:lnTo>
                    <a:pt x="144585" y="31262"/>
                  </a:lnTo>
                  <a:lnTo>
                    <a:pt x="105508" y="109416"/>
                  </a:lnTo>
                  <a:lnTo>
                    <a:pt x="66431" y="187570"/>
                  </a:lnTo>
                  <a:lnTo>
                    <a:pt x="0" y="234462"/>
                  </a:lnTo>
                  <a:lnTo>
                    <a:pt x="62523" y="406400"/>
                  </a:lnTo>
                  <a:lnTo>
                    <a:pt x="136769" y="367323"/>
                  </a:lnTo>
                  <a:lnTo>
                    <a:pt x="211016" y="328247"/>
                  </a:lnTo>
                  <a:lnTo>
                    <a:pt x="277446" y="371231"/>
                  </a:lnTo>
                  <a:lnTo>
                    <a:pt x="261816" y="441570"/>
                  </a:lnTo>
                  <a:lnTo>
                    <a:pt x="293077" y="504093"/>
                  </a:lnTo>
                  <a:lnTo>
                    <a:pt x="449385" y="500185"/>
                  </a:lnTo>
                  <a:lnTo>
                    <a:pt x="500185" y="550985"/>
                  </a:lnTo>
                  <a:lnTo>
                    <a:pt x="300892" y="570523"/>
                  </a:lnTo>
                  <a:lnTo>
                    <a:pt x="261816" y="609600"/>
                  </a:lnTo>
                  <a:lnTo>
                    <a:pt x="359508" y="672123"/>
                  </a:lnTo>
                  <a:lnTo>
                    <a:pt x="418123" y="683847"/>
                  </a:lnTo>
                  <a:lnTo>
                    <a:pt x="418123" y="750277"/>
                  </a:lnTo>
                  <a:lnTo>
                    <a:pt x="550985" y="750277"/>
                  </a:lnTo>
                  <a:lnTo>
                    <a:pt x="699477" y="695570"/>
                  </a:lnTo>
                  <a:lnTo>
                    <a:pt x="754185" y="660400"/>
                  </a:lnTo>
                  <a:lnTo>
                    <a:pt x="828431" y="707293"/>
                  </a:lnTo>
                  <a:lnTo>
                    <a:pt x="918308" y="703385"/>
                  </a:lnTo>
                  <a:lnTo>
                    <a:pt x="969108" y="707293"/>
                  </a:lnTo>
                  <a:lnTo>
                    <a:pt x="980831" y="660400"/>
                  </a:lnTo>
                  <a:lnTo>
                    <a:pt x="933939" y="621323"/>
                  </a:lnTo>
                  <a:lnTo>
                    <a:pt x="1012092" y="605693"/>
                  </a:lnTo>
                  <a:lnTo>
                    <a:pt x="992554" y="523631"/>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6" name="Freeform 20">
              <a:extLst>
                <a:ext uri="{FF2B5EF4-FFF2-40B4-BE49-F238E27FC236}">
                  <a16:creationId xmlns:a16="http://schemas.microsoft.com/office/drawing/2014/main" id="{F583AF90-249D-9EAA-5DB0-EF374E089B1C}"/>
                </a:ext>
              </a:extLst>
            </p:cNvPr>
            <p:cNvSpPr/>
            <p:nvPr/>
          </p:nvSpPr>
          <p:spPr>
            <a:xfrm>
              <a:off x="3527031" y="2171444"/>
              <a:ext cx="269631" cy="367323"/>
            </a:xfrm>
            <a:custGeom>
              <a:avLst/>
              <a:gdLst>
                <a:gd name="connsiteX0" fmla="*/ 195385 w 269631"/>
                <a:gd name="connsiteY0" fmla="*/ 128954 h 367323"/>
                <a:gd name="connsiteX1" fmla="*/ 246185 w 269631"/>
                <a:gd name="connsiteY1" fmla="*/ 144585 h 367323"/>
                <a:gd name="connsiteX2" fmla="*/ 269631 w 269631"/>
                <a:gd name="connsiteY2" fmla="*/ 257908 h 367323"/>
                <a:gd name="connsiteX3" fmla="*/ 211015 w 269631"/>
                <a:gd name="connsiteY3" fmla="*/ 320431 h 367323"/>
                <a:gd name="connsiteX4" fmla="*/ 168031 w 269631"/>
                <a:gd name="connsiteY4" fmla="*/ 367323 h 367323"/>
                <a:gd name="connsiteX5" fmla="*/ 136769 w 269631"/>
                <a:gd name="connsiteY5" fmla="*/ 296985 h 367323"/>
                <a:gd name="connsiteX6" fmla="*/ 85969 w 269631"/>
                <a:gd name="connsiteY6" fmla="*/ 246185 h 367323"/>
                <a:gd name="connsiteX7" fmla="*/ 39077 w 269631"/>
                <a:gd name="connsiteY7" fmla="*/ 211016 h 367323"/>
                <a:gd name="connsiteX8" fmla="*/ 0 w 269631"/>
                <a:gd name="connsiteY8" fmla="*/ 125046 h 367323"/>
                <a:gd name="connsiteX9" fmla="*/ 54708 w 269631"/>
                <a:gd name="connsiteY9" fmla="*/ 117231 h 367323"/>
                <a:gd name="connsiteX10" fmla="*/ 97692 w 269631"/>
                <a:gd name="connsiteY10" fmla="*/ 144585 h 367323"/>
                <a:gd name="connsiteX11" fmla="*/ 74246 w 269631"/>
                <a:gd name="connsiteY11" fmla="*/ 78154 h 367323"/>
                <a:gd name="connsiteX12" fmla="*/ 46892 w 269631"/>
                <a:gd name="connsiteY12" fmla="*/ 42985 h 367323"/>
                <a:gd name="connsiteX13" fmla="*/ 82061 w 269631"/>
                <a:gd name="connsiteY13" fmla="*/ 0 h 367323"/>
                <a:gd name="connsiteX14" fmla="*/ 156308 w 269631"/>
                <a:gd name="connsiteY14" fmla="*/ 35169 h 367323"/>
                <a:gd name="connsiteX15" fmla="*/ 222738 w 269631"/>
                <a:gd name="connsiteY15" fmla="*/ 11723 h 367323"/>
                <a:gd name="connsiteX16" fmla="*/ 195385 w 269631"/>
                <a:gd name="connsiteY16" fmla="*/ 128954 h 36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9631" h="367323">
                  <a:moveTo>
                    <a:pt x="195385" y="128954"/>
                  </a:moveTo>
                  <a:lnTo>
                    <a:pt x="246185" y="144585"/>
                  </a:lnTo>
                  <a:lnTo>
                    <a:pt x="269631" y="257908"/>
                  </a:lnTo>
                  <a:lnTo>
                    <a:pt x="211015" y="320431"/>
                  </a:lnTo>
                  <a:lnTo>
                    <a:pt x="168031" y="367323"/>
                  </a:lnTo>
                  <a:lnTo>
                    <a:pt x="136769" y="296985"/>
                  </a:lnTo>
                  <a:lnTo>
                    <a:pt x="85969" y="246185"/>
                  </a:lnTo>
                  <a:lnTo>
                    <a:pt x="39077" y="211016"/>
                  </a:lnTo>
                  <a:lnTo>
                    <a:pt x="0" y="125046"/>
                  </a:lnTo>
                  <a:lnTo>
                    <a:pt x="54708" y="117231"/>
                  </a:lnTo>
                  <a:lnTo>
                    <a:pt x="97692" y="144585"/>
                  </a:lnTo>
                  <a:lnTo>
                    <a:pt x="74246" y="78154"/>
                  </a:lnTo>
                  <a:lnTo>
                    <a:pt x="46892" y="42985"/>
                  </a:lnTo>
                  <a:lnTo>
                    <a:pt x="82061" y="0"/>
                  </a:lnTo>
                  <a:lnTo>
                    <a:pt x="156308" y="35169"/>
                  </a:lnTo>
                  <a:lnTo>
                    <a:pt x="222738" y="11723"/>
                  </a:lnTo>
                  <a:lnTo>
                    <a:pt x="195385" y="128954"/>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7" name="Freeform 21">
              <a:extLst>
                <a:ext uri="{FF2B5EF4-FFF2-40B4-BE49-F238E27FC236}">
                  <a16:creationId xmlns:a16="http://schemas.microsoft.com/office/drawing/2014/main" id="{7F7AB84D-53AF-14D2-3E89-6DB9A69FD3D5}"/>
                </a:ext>
              </a:extLst>
            </p:cNvPr>
            <p:cNvSpPr/>
            <p:nvPr/>
          </p:nvSpPr>
          <p:spPr>
            <a:xfrm>
              <a:off x="2862723" y="1737690"/>
              <a:ext cx="582246" cy="402493"/>
            </a:xfrm>
            <a:custGeom>
              <a:avLst/>
              <a:gdLst>
                <a:gd name="connsiteX0" fmla="*/ 82062 w 582246"/>
                <a:gd name="connsiteY0" fmla="*/ 89877 h 402493"/>
                <a:gd name="connsiteX1" fmla="*/ 187569 w 582246"/>
                <a:gd name="connsiteY1" fmla="*/ 31262 h 402493"/>
                <a:gd name="connsiteX2" fmla="*/ 265723 w 582246"/>
                <a:gd name="connsiteY2" fmla="*/ 0 h 402493"/>
                <a:gd name="connsiteX3" fmla="*/ 328246 w 582246"/>
                <a:gd name="connsiteY3" fmla="*/ 7816 h 402493"/>
                <a:gd name="connsiteX4" fmla="*/ 293077 w 582246"/>
                <a:gd name="connsiteY4" fmla="*/ 70339 h 402493"/>
                <a:gd name="connsiteX5" fmla="*/ 339969 w 582246"/>
                <a:gd name="connsiteY5" fmla="*/ 156308 h 402493"/>
                <a:gd name="connsiteX6" fmla="*/ 394677 w 582246"/>
                <a:gd name="connsiteY6" fmla="*/ 214923 h 402493"/>
                <a:gd name="connsiteX7" fmla="*/ 429846 w 582246"/>
                <a:gd name="connsiteY7" fmla="*/ 187570 h 402493"/>
                <a:gd name="connsiteX8" fmla="*/ 414216 w 582246"/>
                <a:gd name="connsiteY8" fmla="*/ 144585 h 402493"/>
                <a:gd name="connsiteX9" fmla="*/ 484554 w 582246"/>
                <a:gd name="connsiteY9" fmla="*/ 70339 h 402493"/>
                <a:gd name="connsiteX10" fmla="*/ 500185 w 582246"/>
                <a:gd name="connsiteY10" fmla="*/ 156308 h 402493"/>
                <a:gd name="connsiteX11" fmla="*/ 554893 w 582246"/>
                <a:gd name="connsiteY11" fmla="*/ 191477 h 402493"/>
                <a:gd name="connsiteX12" fmla="*/ 582246 w 582246"/>
                <a:gd name="connsiteY12" fmla="*/ 242277 h 402493"/>
                <a:gd name="connsiteX13" fmla="*/ 566616 w 582246"/>
                <a:gd name="connsiteY13" fmla="*/ 312616 h 402493"/>
                <a:gd name="connsiteX14" fmla="*/ 465016 w 582246"/>
                <a:gd name="connsiteY14" fmla="*/ 332154 h 402493"/>
                <a:gd name="connsiteX15" fmla="*/ 402493 w 582246"/>
                <a:gd name="connsiteY15" fmla="*/ 347785 h 402493"/>
                <a:gd name="connsiteX16" fmla="*/ 324339 w 582246"/>
                <a:gd name="connsiteY16" fmla="*/ 402493 h 402493"/>
                <a:gd name="connsiteX17" fmla="*/ 277446 w 582246"/>
                <a:gd name="connsiteY17" fmla="*/ 386862 h 402493"/>
                <a:gd name="connsiteX18" fmla="*/ 281354 w 582246"/>
                <a:gd name="connsiteY18" fmla="*/ 336062 h 402493"/>
                <a:gd name="connsiteX19" fmla="*/ 336062 w 582246"/>
                <a:gd name="connsiteY19" fmla="*/ 289170 h 402493"/>
                <a:gd name="connsiteX20" fmla="*/ 226646 w 582246"/>
                <a:gd name="connsiteY20" fmla="*/ 312616 h 402493"/>
                <a:gd name="connsiteX21" fmla="*/ 214923 w 582246"/>
                <a:gd name="connsiteY21" fmla="*/ 246185 h 402493"/>
                <a:gd name="connsiteX22" fmla="*/ 203200 w 582246"/>
                <a:gd name="connsiteY22" fmla="*/ 211016 h 402493"/>
                <a:gd name="connsiteX23" fmla="*/ 160216 w 582246"/>
                <a:gd name="connsiteY23" fmla="*/ 250093 h 402493"/>
                <a:gd name="connsiteX24" fmla="*/ 101600 w 582246"/>
                <a:gd name="connsiteY24" fmla="*/ 191477 h 402493"/>
                <a:gd name="connsiteX25" fmla="*/ 70339 w 582246"/>
                <a:gd name="connsiteY25" fmla="*/ 203200 h 402493"/>
                <a:gd name="connsiteX26" fmla="*/ 0 w 582246"/>
                <a:gd name="connsiteY26" fmla="*/ 171939 h 402493"/>
                <a:gd name="connsiteX27" fmla="*/ 82062 w 582246"/>
                <a:gd name="connsiteY27" fmla="*/ 89877 h 40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2246" h="402493">
                  <a:moveTo>
                    <a:pt x="82062" y="89877"/>
                  </a:moveTo>
                  <a:lnTo>
                    <a:pt x="187569" y="31262"/>
                  </a:lnTo>
                  <a:lnTo>
                    <a:pt x="265723" y="0"/>
                  </a:lnTo>
                  <a:lnTo>
                    <a:pt x="328246" y="7816"/>
                  </a:lnTo>
                  <a:lnTo>
                    <a:pt x="293077" y="70339"/>
                  </a:lnTo>
                  <a:lnTo>
                    <a:pt x="339969" y="156308"/>
                  </a:lnTo>
                  <a:lnTo>
                    <a:pt x="394677" y="214923"/>
                  </a:lnTo>
                  <a:lnTo>
                    <a:pt x="429846" y="187570"/>
                  </a:lnTo>
                  <a:lnTo>
                    <a:pt x="414216" y="144585"/>
                  </a:lnTo>
                  <a:lnTo>
                    <a:pt x="484554" y="70339"/>
                  </a:lnTo>
                  <a:lnTo>
                    <a:pt x="500185" y="156308"/>
                  </a:lnTo>
                  <a:lnTo>
                    <a:pt x="554893" y="191477"/>
                  </a:lnTo>
                  <a:lnTo>
                    <a:pt x="582246" y="242277"/>
                  </a:lnTo>
                  <a:lnTo>
                    <a:pt x="566616" y="312616"/>
                  </a:lnTo>
                  <a:lnTo>
                    <a:pt x="465016" y="332154"/>
                  </a:lnTo>
                  <a:lnTo>
                    <a:pt x="402493" y="347785"/>
                  </a:lnTo>
                  <a:lnTo>
                    <a:pt x="324339" y="402493"/>
                  </a:lnTo>
                  <a:lnTo>
                    <a:pt x="277446" y="386862"/>
                  </a:lnTo>
                  <a:lnTo>
                    <a:pt x="281354" y="336062"/>
                  </a:lnTo>
                  <a:lnTo>
                    <a:pt x="336062" y="289170"/>
                  </a:lnTo>
                  <a:lnTo>
                    <a:pt x="226646" y="312616"/>
                  </a:lnTo>
                  <a:lnTo>
                    <a:pt x="214923" y="246185"/>
                  </a:lnTo>
                  <a:lnTo>
                    <a:pt x="203200" y="211016"/>
                  </a:lnTo>
                  <a:lnTo>
                    <a:pt x="160216" y="250093"/>
                  </a:lnTo>
                  <a:lnTo>
                    <a:pt x="101600" y="191477"/>
                  </a:lnTo>
                  <a:lnTo>
                    <a:pt x="70339" y="203200"/>
                  </a:lnTo>
                  <a:lnTo>
                    <a:pt x="0" y="171939"/>
                  </a:lnTo>
                  <a:lnTo>
                    <a:pt x="82062" y="89877"/>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8" name="Freeform 22">
              <a:extLst>
                <a:ext uri="{FF2B5EF4-FFF2-40B4-BE49-F238E27FC236}">
                  <a16:creationId xmlns:a16="http://schemas.microsoft.com/office/drawing/2014/main" id="{2F1A0793-E9DA-8BD4-5B7C-AC753D4170BF}"/>
                </a:ext>
              </a:extLst>
            </p:cNvPr>
            <p:cNvSpPr/>
            <p:nvPr/>
          </p:nvSpPr>
          <p:spPr>
            <a:xfrm>
              <a:off x="3695062" y="1780675"/>
              <a:ext cx="636954" cy="320431"/>
            </a:xfrm>
            <a:custGeom>
              <a:avLst/>
              <a:gdLst>
                <a:gd name="connsiteX0" fmla="*/ 23446 w 636954"/>
                <a:gd name="connsiteY0" fmla="*/ 0 h 320431"/>
                <a:gd name="connsiteX1" fmla="*/ 0 w 636954"/>
                <a:gd name="connsiteY1" fmla="*/ 39077 h 320431"/>
                <a:gd name="connsiteX2" fmla="*/ 27354 w 636954"/>
                <a:gd name="connsiteY2" fmla="*/ 58615 h 320431"/>
                <a:gd name="connsiteX3" fmla="*/ 35169 w 636954"/>
                <a:gd name="connsiteY3" fmla="*/ 113323 h 320431"/>
                <a:gd name="connsiteX4" fmla="*/ 121138 w 636954"/>
                <a:gd name="connsiteY4" fmla="*/ 117231 h 320431"/>
                <a:gd name="connsiteX5" fmla="*/ 160215 w 636954"/>
                <a:gd name="connsiteY5" fmla="*/ 156308 h 320431"/>
                <a:gd name="connsiteX6" fmla="*/ 179754 w 636954"/>
                <a:gd name="connsiteY6" fmla="*/ 257908 h 320431"/>
                <a:gd name="connsiteX7" fmla="*/ 207107 w 636954"/>
                <a:gd name="connsiteY7" fmla="*/ 293077 h 320431"/>
                <a:gd name="connsiteX8" fmla="*/ 320430 w 636954"/>
                <a:gd name="connsiteY8" fmla="*/ 304800 h 320431"/>
                <a:gd name="connsiteX9" fmla="*/ 394677 w 636954"/>
                <a:gd name="connsiteY9" fmla="*/ 320431 h 320431"/>
                <a:gd name="connsiteX10" fmla="*/ 519723 w 636954"/>
                <a:gd name="connsiteY10" fmla="*/ 285262 h 320431"/>
                <a:gd name="connsiteX11" fmla="*/ 609600 w 636954"/>
                <a:gd name="connsiteY11" fmla="*/ 250092 h 320431"/>
                <a:gd name="connsiteX12" fmla="*/ 636954 w 636954"/>
                <a:gd name="connsiteY12" fmla="*/ 203200 h 320431"/>
                <a:gd name="connsiteX13" fmla="*/ 590061 w 636954"/>
                <a:gd name="connsiteY13" fmla="*/ 132862 h 320431"/>
                <a:gd name="connsiteX14" fmla="*/ 531446 w 636954"/>
                <a:gd name="connsiteY14" fmla="*/ 125046 h 320431"/>
                <a:gd name="connsiteX15" fmla="*/ 461107 w 636954"/>
                <a:gd name="connsiteY15" fmla="*/ 113323 h 320431"/>
                <a:gd name="connsiteX16" fmla="*/ 390769 w 636954"/>
                <a:gd name="connsiteY16" fmla="*/ 148492 h 320431"/>
                <a:gd name="connsiteX17" fmla="*/ 277446 w 636954"/>
                <a:gd name="connsiteY17" fmla="*/ 128954 h 320431"/>
                <a:gd name="connsiteX18" fmla="*/ 171938 w 636954"/>
                <a:gd name="connsiteY18" fmla="*/ 70338 h 320431"/>
                <a:gd name="connsiteX19" fmla="*/ 97692 w 636954"/>
                <a:gd name="connsiteY19" fmla="*/ 15631 h 320431"/>
                <a:gd name="connsiteX20" fmla="*/ 23446 w 636954"/>
                <a:gd name="connsiteY20" fmla="*/ 0 h 32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954" h="320431">
                  <a:moveTo>
                    <a:pt x="23446" y="0"/>
                  </a:moveTo>
                  <a:lnTo>
                    <a:pt x="0" y="39077"/>
                  </a:lnTo>
                  <a:lnTo>
                    <a:pt x="27354" y="58615"/>
                  </a:lnTo>
                  <a:lnTo>
                    <a:pt x="35169" y="113323"/>
                  </a:lnTo>
                  <a:lnTo>
                    <a:pt x="121138" y="117231"/>
                  </a:lnTo>
                  <a:lnTo>
                    <a:pt x="160215" y="156308"/>
                  </a:lnTo>
                  <a:lnTo>
                    <a:pt x="179754" y="257908"/>
                  </a:lnTo>
                  <a:lnTo>
                    <a:pt x="207107" y="293077"/>
                  </a:lnTo>
                  <a:lnTo>
                    <a:pt x="320430" y="304800"/>
                  </a:lnTo>
                  <a:lnTo>
                    <a:pt x="394677" y="320431"/>
                  </a:lnTo>
                  <a:lnTo>
                    <a:pt x="519723" y="285262"/>
                  </a:lnTo>
                  <a:lnTo>
                    <a:pt x="609600" y="250092"/>
                  </a:lnTo>
                  <a:lnTo>
                    <a:pt x="636954" y="203200"/>
                  </a:lnTo>
                  <a:lnTo>
                    <a:pt x="590061" y="132862"/>
                  </a:lnTo>
                  <a:lnTo>
                    <a:pt x="531446" y="125046"/>
                  </a:lnTo>
                  <a:lnTo>
                    <a:pt x="461107" y="113323"/>
                  </a:lnTo>
                  <a:lnTo>
                    <a:pt x="390769" y="148492"/>
                  </a:lnTo>
                  <a:lnTo>
                    <a:pt x="277446" y="128954"/>
                  </a:lnTo>
                  <a:lnTo>
                    <a:pt x="171938" y="70338"/>
                  </a:lnTo>
                  <a:lnTo>
                    <a:pt x="97692" y="15631"/>
                  </a:lnTo>
                  <a:lnTo>
                    <a:pt x="23446"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9" name="Freeform 23">
              <a:extLst>
                <a:ext uri="{FF2B5EF4-FFF2-40B4-BE49-F238E27FC236}">
                  <a16:creationId xmlns:a16="http://schemas.microsoft.com/office/drawing/2014/main" id="{D990FD1A-C1AE-43EB-17FB-2E863F6E2314}"/>
                </a:ext>
              </a:extLst>
            </p:cNvPr>
            <p:cNvSpPr/>
            <p:nvPr/>
          </p:nvSpPr>
          <p:spPr>
            <a:xfrm>
              <a:off x="3460600" y="1839290"/>
              <a:ext cx="382954" cy="254000"/>
            </a:xfrm>
            <a:custGeom>
              <a:avLst/>
              <a:gdLst>
                <a:gd name="connsiteX0" fmla="*/ 0 w 382954"/>
                <a:gd name="connsiteY0" fmla="*/ 0 h 254000"/>
                <a:gd name="connsiteX1" fmla="*/ 7816 w 382954"/>
                <a:gd name="connsiteY1" fmla="*/ 62523 h 254000"/>
                <a:gd name="connsiteX2" fmla="*/ 78154 w 382954"/>
                <a:gd name="connsiteY2" fmla="*/ 152400 h 254000"/>
                <a:gd name="connsiteX3" fmla="*/ 148492 w 382954"/>
                <a:gd name="connsiteY3" fmla="*/ 207108 h 254000"/>
                <a:gd name="connsiteX4" fmla="*/ 242277 w 382954"/>
                <a:gd name="connsiteY4" fmla="*/ 218831 h 254000"/>
                <a:gd name="connsiteX5" fmla="*/ 261816 w 382954"/>
                <a:gd name="connsiteY5" fmla="*/ 152400 h 254000"/>
                <a:gd name="connsiteX6" fmla="*/ 304800 w 382954"/>
                <a:gd name="connsiteY6" fmla="*/ 191477 h 254000"/>
                <a:gd name="connsiteX7" fmla="*/ 316523 w 382954"/>
                <a:gd name="connsiteY7" fmla="*/ 254000 h 254000"/>
                <a:gd name="connsiteX8" fmla="*/ 375139 w 382954"/>
                <a:gd name="connsiteY8" fmla="*/ 250093 h 254000"/>
                <a:gd name="connsiteX9" fmla="*/ 382954 w 382954"/>
                <a:gd name="connsiteY9" fmla="*/ 175847 h 254000"/>
                <a:gd name="connsiteX10" fmla="*/ 351692 w 382954"/>
                <a:gd name="connsiteY10" fmla="*/ 117231 h 254000"/>
                <a:gd name="connsiteX11" fmla="*/ 281354 w 382954"/>
                <a:gd name="connsiteY11" fmla="*/ 105508 h 254000"/>
                <a:gd name="connsiteX12" fmla="*/ 226646 w 382954"/>
                <a:gd name="connsiteY12" fmla="*/ 101600 h 254000"/>
                <a:gd name="connsiteX13" fmla="*/ 214923 w 382954"/>
                <a:gd name="connsiteY13" fmla="*/ 23447 h 254000"/>
                <a:gd name="connsiteX14" fmla="*/ 187569 w 382954"/>
                <a:gd name="connsiteY14" fmla="*/ 0 h 254000"/>
                <a:gd name="connsiteX15" fmla="*/ 85969 w 382954"/>
                <a:gd name="connsiteY15" fmla="*/ 42985 h 254000"/>
                <a:gd name="connsiteX16" fmla="*/ 0 w 382954"/>
                <a:gd name="connsiteY16" fmla="*/ 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954" h="254000">
                  <a:moveTo>
                    <a:pt x="0" y="0"/>
                  </a:moveTo>
                  <a:lnTo>
                    <a:pt x="7816" y="62523"/>
                  </a:lnTo>
                  <a:lnTo>
                    <a:pt x="78154" y="152400"/>
                  </a:lnTo>
                  <a:lnTo>
                    <a:pt x="148492" y="207108"/>
                  </a:lnTo>
                  <a:lnTo>
                    <a:pt x="242277" y="218831"/>
                  </a:lnTo>
                  <a:lnTo>
                    <a:pt x="261816" y="152400"/>
                  </a:lnTo>
                  <a:lnTo>
                    <a:pt x="304800" y="191477"/>
                  </a:lnTo>
                  <a:lnTo>
                    <a:pt x="316523" y="254000"/>
                  </a:lnTo>
                  <a:lnTo>
                    <a:pt x="375139" y="250093"/>
                  </a:lnTo>
                  <a:lnTo>
                    <a:pt x="382954" y="175847"/>
                  </a:lnTo>
                  <a:lnTo>
                    <a:pt x="351692" y="117231"/>
                  </a:lnTo>
                  <a:lnTo>
                    <a:pt x="281354" y="105508"/>
                  </a:lnTo>
                  <a:lnTo>
                    <a:pt x="226646" y="101600"/>
                  </a:lnTo>
                  <a:lnTo>
                    <a:pt x="214923" y="23447"/>
                  </a:lnTo>
                  <a:lnTo>
                    <a:pt x="187569" y="0"/>
                  </a:lnTo>
                  <a:lnTo>
                    <a:pt x="85969" y="42985"/>
                  </a:lnTo>
                  <a:lnTo>
                    <a:pt x="0"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80C0AEAD-2E02-BF24-FA6A-5518FC6D1B9A}"/>
                </a:ext>
              </a:extLst>
            </p:cNvPr>
            <p:cNvSpPr/>
            <p:nvPr/>
          </p:nvSpPr>
          <p:spPr>
            <a:xfrm>
              <a:off x="1388019" y="3205517"/>
              <a:ext cx="589161"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Yukon</a:t>
              </a:r>
            </a:p>
          </p:txBody>
        </p:sp>
        <p:sp>
          <p:nvSpPr>
            <p:cNvPr id="101" name="Rectangle 100">
              <a:extLst>
                <a:ext uri="{FF2B5EF4-FFF2-40B4-BE49-F238E27FC236}">
                  <a16:creationId xmlns:a16="http://schemas.microsoft.com/office/drawing/2014/main" id="{9DBC9081-0DDE-0118-30BA-54A9860629B4}"/>
                </a:ext>
              </a:extLst>
            </p:cNvPr>
            <p:cNvSpPr/>
            <p:nvPr/>
          </p:nvSpPr>
          <p:spPr>
            <a:xfrm>
              <a:off x="2331938" y="3291189"/>
              <a:ext cx="1038004"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err="1">
                  <a:ln>
                    <a:noFill/>
                  </a:ln>
                  <a:solidFill>
                    <a:prstClr val="black"/>
                  </a:solidFill>
                  <a:effectLst/>
                  <a:uLnTx/>
                  <a:uFillTx/>
                </a:rPr>
                <a:t>Territoires</a:t>
              </a:r>
              <a:r>
                <a:rPr kumimoji="0" lang="en-US" sz="1000" b="1" i="0" u="none" strike="noStrike" kern="0" cap="none" spc="0" normalizeH="0" baseline="0" noProof="0" dirty="0">
                  <a:ln>
                    <a:noFill/>
                  </a:ln>
                  <a:solidFill>
                    <a:prstClr val="black"/>
                  </a:solidFill>
                  <a:effectLst/>
                  <a:uLnTx/>
                  <a:uFillTx/>
                </a:rPr>
                <a:t> du Nord-Ouest</a:t>
              </a:r>
            </a:p>
          </p:txBody>
        </p:sp>
        <p:sp>
          <p:nvSpPr>
            <p:cNvPr id="102" name="Rectangle 101">
              <a:extLst>
                <a:ext uri="{FF2B5EF4-FFF2-40B4-BE49-F238E27FC236}">
                  <a16:creationId xmlns:a16="http://schemas.microsoft.com/office/drawing/2014/main" id="{633BE521-D6CC-4AAE-F7B2-6C4849AF5EB7}"/>
                </a:ext>
              </a:extLst>
            </p:cNvPr>
            <p:cNvSpPr/>
            <p:nvPr/>
          </p:nvSpPr>
          <p:spPr>
            <a:xfrm>
              <a:off x="3619777" y="3130764"/>
              <a:ext cx="738078"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Nunavut</a:t>
              </a:r>
            </a:p>
          </p:txBody>
        </p:sp>
        <p:sp>
          <p:nvSpPr>
            <p:cNvPr id="103" name="Rectangle 102">
              <a:extLst>
                <a:ext uri="{FF2B5EF4-FFF2-40B4-BE49-F238E27FC236}">
                  <a16:creationId xmlns:a16="http://schemas.microsoft.com/office/drawing/2014/main" id="{2FFBAA93-964A-E04F-4577-E7FA6619092A}"/>
                </a:ext>
              </a:extLst>
            </p:cNvPr>
            <p:cNvSpPr/>
            <p:nvPr/>
          </p:nvSpPr>
          <p:spPr>
            <a:xfrm>
              <a:off x="3690371" y="4244475"/>
              <a:ext cx="792930"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Manitoba</a:t>
              </a:r>
            </a:p>
          </p:txBody>
        </p:sp>
        <p:sp>
          <p:nvSpPr>
            <p:cNvPr id="104" name="Rectangle 103">
              <a:extLst>
                <a:ext uri="{FF2B5EF4-FFF2-40B4-BE49-F238E27FC236}">
                  <a16:creationId xmlns:a16="http://schemas.microsoft.com/office/drawing/2014/main" id="{07C4D351-33C1-C331-45FA-0F1AC944D033}"/>
                </a:ext>
              </a:extLst>
            </p:cNvPr>
            <p:cNvSpPr/>
            <p:nvPr/>
          </p:nvSpPr>
          <p:spPr>
            <a:xfrm rot="19202503">
              <a:off x="2863491" y="4648510"/>
              <a:ext cx="1012902"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Saskatchewan</a:t>
              </a:r>
            </a:p>
          </p:txBody>
        </p:sp>
        <p:sp>
          <p:nvSpPr>
            <p:cNvPr id="105" name="TextBox 104">
              <a:extLst>
                <a:ext uri="{FF2B5EF4-FFF2-40B4-BE49-F238E27FC236}">
                  <a16:creationId xmlns:a16="http://schemas.microsoft.com/office/drawing/2014/main" id="{F3ACEAE2-AB1F-6B30-13FB-0CB957DBF14C}"/>
                </a:ext>
              </a:extLst>
            </p:cNvPr>
            <p:cNvSpPr txBox="1"/>
            <p:nvPr/>
          </p:nvSpPr>
          <p:spPr>
            <a:xfrm>
              <a:off x="2399854" y="4270968"/>
              <a:ext cx="677264"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Alberta</a:t>
              </a:r>
            </a:p>
          </p:txBody>
        </p:sp>
        <p:sp>
          <p:nvSpPr>
            <p:cNvPr id="106" name="Rectangle 105">
              <a:extLst>
                <a:ext uri="{FF2B5EF4-FFF2-40B4-BE49-F238E27FC236}">
                  <a16:creationId xmlns:a16="http://schemas.microsoft.com/office/drawing/2014/main" id="{89511D28-8DC9-2783-E331-2B743F6BFCB1}"/>
                </a:ext>
              </a:extLst>
            </p:cNvPr>
            <p:cNvSpPr/>
            <p:nvPr/>
          </p:nvSpPr>
          <p:spPr>
            <a:xfrm>
              <a:off x="1568150" y="4117317"/>
              <a:ext cx="1291892"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err="1">
                  <a:ln>
                    <a:noFill/>
                  </a:ln>
                  <a:solidFill>
                    <a:prstClr val="black"/>
                  </a:solidFill>
                  <a:effectLst/>
                  <a:uLnTx/>
                  <a:uFillTx/>
                </a:rPr>
                <a:t>Colombie-Britannique</a:t>
              </a:r>
              <a:endParaRPr kumimoji="0" lang="en-US" sz="1000" b="1" i="0" u="none" strike="noStrike" kern="0" cap="none" spc="0" normalizeH="0" baseline="0" noProof="0" dirty="0">
                <a:ln>
                  <a:noFill/>
                </a:ln>
                <a:solidFill>
                  <a:prstClr val="black"/>
                </a:solidFill>
                <a:effectLst/>
                <a:uLnTx/>
                <a:uFillTx/>
              </a:endParaRPr>
            </a:p>
          </p:txBody>
        </p:sp>
        <p:sp>
          <p:nvSpPr>
            <p:cNvPr id="107" name="TextBox 106">
              <a:extLst>
                <a:ext uri="{FF2B5EF4-FFF2-40B4-BE49-F238E27FC236}">
                  <a16:creationId xmlns:a16="http://schemas.microsoft.com/office/drawing/2014/main" id="{CE78FEAC-F1A1-7367-5CEC-B973CBB2ADC9}"/>
                </a:ext>
              </a:extLst>
            </p:cNvPr>
            <p:cNvSpPr txBox="1"/>
            <p:nvPr/>
          </p:nvSpPr>
          <p:spPr>
            <a:xfrm>
              <a:off x="4452252" y="4572929"/>
              <a:ext cx="690175"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Ontario</a:t>
              </a:r>
            </a:p>
          </p:txBody>
        </p:sp>
        <p:sp>
          <p:nvSpPr>
            <p:cNvPr id="108" name="Rectangle 107">
              <a:extLst>
                <a:ext uri="{FF2B5EF4-FFF2-40B4-BE49-F238E27FC236}">
                  <a16:creationId xmlns:a16="http://schemas.microsoft.com/office/drawing/2014/main" id="{E19A8279-EC55-605A-01AC-A26B08C54514}"/>
                </a:ext>
              </a:extLst>
            </p:cNvPr>
            <p:cNvSpPr/>
            <p:nvPr/>
          </p:nvSpPr>
          <p:spPr>
            <a:xfrm>
              <a:off x="5546995" y="4198821"/>
              <a:ext cx="616600"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Québec</a:t>
              </a:r>
            </a:p>
          </p:txBody>
        </p:sp>
        <p:sp>
          <p:nvSpPr>
            <p:cNvPr id="109" name="Rectangle 108">
              <a:extLst>
                <a:ext uri="{FF2B5EF4-FFF2-40B4-BE49-F238E27FC236}">
                  <a16:creationId xmlns:a16="http://schemas.microsoft.com/office/drawing/2014/main" id="{D9C2C34B-A6FE-17B1-1AAF-333357A9FF13}"/>
                </a:ext>
              </a:extLst>
            </p:cNvPr>
            <p:cNvSpPr/>
            <p:nvPr/>
          </p:nvSpPr>
          <p:spPr>
            <a:xfrm>
              <a:off x="6398485" y="3449533"/>
              <a:ext cx="1603041"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Terre-</a:t>
              </a:r>
              <a:r>
                <a:rPr kumimoji="0" lang="en-US" sz="1000" b="1" i="0" u="none" strike="noStrike" kern="0" cap="none" spc="0" normalizeH="0" baseline="0" noProof="0" dirty="0" err="1">
                  <a:ln>
                    <a:noFill/>
                  </a:ln>
                  <a:solidFill>
                    <a:prstClr val="black"/>
                  </a:solidFill>
                  <a:effectLst/>
                  <a:uLnTx/>
                  <a:uFillTx/>
                </a:rPr>
                <a:t>Neuve</a:t>
              </a:r>
              <a:r>
                <a:rPr kumimoji="0" lang="en-US" sz="1000" b="1" i="0" u="none" strike="noStrike" kern="0" cap="none" spc="0" normalizeH="0" baseline="0" noProof="0" dirty="0">
                  <a:ln>
                    <a:noFill/>
                  </a:ln>
                  <a:solidFill>
                    <a:prstClr val="black"/>
                  </a:solidFill>
                  <a:effectLst/>
                  <a:uLnTx/>
                  <a:uFillTx/>
                </a:rPr>
                <a:t>-et-Labrador</a:t>
              </a:r>
            </a:p>
          </p:txBody>
        </p:sp>
        <p:sp>
          <p:nvSpPr>
            <p:cNvPr id="110" name="TextBox 109">
              <a:extLst>
                <a:ext uri="{FF2B5EF4-FFF2-40B4-BE49-F238E27FC236}">
                  <a16:creationId xmlns:a16="http://schemas.microsoft.com/office/drawing/2014/main" id="{FC1D172B-023A-E7FE-9FC3-DD1A906C057E}"/>
                </a:ext>
              </a:extLst>
            </p:cNvPr>
            <p:cNvSpPr txBox="1"/>
            <p:nvPr/>
          </p:nvSpPr>
          <p:spPr>
            <a:xfrm>
              <a:off x="348324" y="305183"/>
              <a:ext cx="8649372"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CA" sz="1800" b="1" i="0" u="none" strike="noStrike" kern="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Situation des programmes de dépistage du cancer du poumon au Canada</a:t>
              </a:r>
              <a:endParaRPr kumimoji="0" lang="en-US" sz="1800" b="1"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 name="TextBox 110">
              <a:extLst>
                <a:ext uri="{FF2B5EF4-FFF2-40B4-BE49-F238E27FC236}">
                  <a16:creationId xmlns:a16="http://schemas.microsoft.com/office/drawing/2014/main" id="{A9E7FCE7-BDA1-5306-1106-6AADD3805064}"/>
                </a:ext>
              </a:extLst>
            </p:cNvPr>
            <p:cNvSpPr txBox="1"/>
            <p:nvPr/>
          </p:nvSpPr>
          <p:spPr>
            <a:xfrm>
              <a:off x="544896" y="1150013"/>
              <a:ext cx="3074881"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Activités de planification ou de mise en œuvre</a:t>
              </a:r>
              <a:endParaRPr kumimoji="0" lang="en-US" sz="1000" b="0" i="0" u="none" strike="noStrike" kern="0" cap="none" spc="0" normalizeH="0" baseline="0" noProof="0" dirty="0">
                <a:ln>
                  <a:noFill/>
                </a:ln>
                <a:solidFill>
                  <a:prstClr val="black"/>
                </a:solidFill>
                <a:effectLst/>
                <a:uLnTx/>
                <a:uFillTx/>
              </a:endParaRPr>
            </a:p>
          </p:txBody>
        </p:sp>
        <p:sp>
          <p:nvSpPr>
            <p:cNvPr id="112" name="TextBox 111">
              <a:extLst>
                <a:ext uri="{FF2B5EF4-FFF2-40B4-BE49-F238E27FC236}">
                  <a16:creationId xmlns:a16="http://schemas.microsoft.com/office/drawing/2014/main" id="{FD5CD4E9-74F6-2736-FE70-67011C539B06}"/>
                </a:ext>
              </a:extLst>
            </p:cNvPr>
            <p:cNvSpPr txBox="1"/>
            <p:nvPr/>
          </p:nvSpPr>
          <p:spPr>
            <a:xfrm>
              <a:off x="3757036" y="1160134"/>
              <a:ext cx="3074882" cy="46166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CA" sz="12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Pas d’activité de dépistage du cancer du poumon en cours</a:t>
              </a:r>
              <a:endParaRPr kumimoji="0" lang="en-US" sz="1000" b="0" i="0" u="none" strike="noStrike" kern="0" cap="none" spc="0" normalizeH="0" baseline="0" noProof="0" dirty="0">
                <a:ln>
                  <a:noFill/>
                </a:ln>
                <a:solidFill>
                  <a:prstClr val="black"/>
                </a:solidFill>
                <a:effectLst/>
                <a:uLnTx/>
                <a:uFillTx/>
              </a:endParaRPr>
            </a:p>
          </p:txBody>
        </p:sp>
        <p:sp>
          <p:nvSpPr>
            <p:cNvPr id="113" name="Alternate Process 44">
              <a:extLst>
                <a:ext uri="{FF2B5EF4-FFF2-40B4-BE49-F238E27FC236}">
                  <a16:creationId xmlns:a16="http://schemas.microsoft.com/office/drawing/2014/main" id="{49D6C9FB-1C06-3A81-5642-245EB5F7CE49}"/>
                </a:ext>
              </a:extLst>
            </p:cNvPr>
            <p:cNvSpPr/>
            <p:nvPr/>
          </p:nvSpPr>
          <p:spPr>
            <a:xfrm>
              <a:off x="441326" y="1229657"/>
              <a:ext cx="140911" cy="108290"/>
            </a:xfrm>
            <a:prstGeom prst="flowChartAlternateProcess">
              <a:avLst/>
            </a:pr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 name="Alternate Process 46">
              <a:extLst>
                <a:ext uri="{FF2B5EF4-FFF2-40B4-BE49-F238E27FC236}">
                  <a16:creationId xmlns:a16="http://schemas.microsoft.com/office/drawing/2014/main" id="{6D53F2AF-ED66-0162-DF20-50DA182272A8}"/>
                </a:ext>
              </a:extLst>
            </p:cNvPr>
            <p:cNvSpPr/>
            <p:nvPr/>
          </p:nvSpPr>
          <p:spPr>
            <a:xfrm>
              <a:off x="3645968" y="1233055"/>
              <a:ext cx="140911" cy="108290"/>
            </a:xfrm>
            <a:prstGeom prst="flowChartAlternateProcess">
              <a:avLst/>
            </a:pr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5" name="Freeform 51">
              <a:extLst>
                <a:ext uri="{FF2B5EF4-FFF2-40B4-BE49-F238E27FC236}">
                  <a16:creationId xmlns:a16="http://schemas.microsoft.com/office/drawing/2014/main" id="{025554DF-F87F-E9B4-FF23-A655C30E764A}"/>
                </a:ext>
              </a:extLst>
            </p:cNvPr>
            <p:cNvSpPr/>
            <p:nvPr/>
          </p:nvSpPr>
          <p:spPr>
            <a:xfrm>
              <a:off x="6525431" y="4701675"/>
              <a:ext cx="396875" cy="365125"/>
            </a:xfrm>
            <a:custGeom>
              <a:avLst/>
              <a:gdLst>
                <a:gd name="connsiteX0" fmla="*/ 396875 w 396875"/>
                <a:gd name="connsiteY0" fmla="*/ 155575 h 365125"/>
                <a:gd name="connsiteX1" fmla="*/ 317500 w 396875"/>
                <a:gd name="connsiteY1" fmla="*/ 123825 h 365125"/>
                <a:gd name="connsiteX2" fmla="*/ 273050 w 396875"/>
                <a:gd name="connsiteY2" fmla="*/ 57150 h 365125"/>
                <a:gd name="connsiteX3" fmla="*/ 244475 w 396875"/>
                <a:gd name="connsiteY3" fmla="*/ 0 h 365125"/>
                <a:gd name="connsiteX4" fmla="*/ 155575 w 396875"/>
                <a:gd name="connsiteY4" fmla="*/ 25400 h 365125"/>
                <a:gd name="connsiteX5" fmla="*/ 79375 w 396875"/>
                <a:gd name="connsiteY5" fmla="*/ 44450 h 365125"/>
                <a:gd name="connsiteX6" fmla="*/ 9525 w 396875"/>
                <a:gd name="connsiteY6" fmla="*/ 92075 h 365125"/>
                <a:gd name="connsiteX7" fmla="*/ 0 w 396875"/>
                <a:gd name="connsiteY7" fmla="*/ 152400 h 365125"/>
                <a:gd name="connsiteX8" fmla="*/ 3175 w 396875"/>
                <a:gd name="connsiteY8" fmla="*/ 187325 h 365125"/>
                <a:gd name="connsiteX9" fmla="*/ 53975 w 396875"/>
                <a:gd name="connsiteY9" fmla="*/ 180975 h 365125"/>
                <a:gd name="connsiteX10" fmla="*/ 82550 w 396875"/>
                <a:gd name="connsiteY10" fmla="*/ 254000 h 365125"/>
                <a:gd name="connsiteX11" fmla="*/ 180975 w 396875"/>
                <a:gd name="connsiteY11" fmla="*/ 358775 h 365125"/>
                <a:gd name="connsiteX12" fmla="*/ 266700 w 396875"/>
                <a:gd name="connsiteY12" fmla="*/ 365125 h 365125"/>
                <a:gd name="connsiteX13" fmla="*/ 361950 w 396875"/>
                <a:gd name="connsiteY13" fmla="*/ 250825 h 365125"/>
                <a:gd name="connsiteX14" fmla="*/ 396875 w 396875"/>
                <a:gd name="connsiteY14" fmla="*/ 155575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6875" h="365125">
                  <a:moveTo>
                    <a:pt x="396875" y="155575"/>
                  </a:moveTo>
                  <a:lnTo>
                    <a:pt x="317500" y="123825"/>
                  </a:lnTo>
                  <a:lnTo>
                    <a:pt x="273050" y="57150"/>
                  </a:lnTo>
                  <a:lnTo>
                    <a:pt x="244475" y="0"/>
                  </a:lnTo>
                  <a:lnTo>
                    <a:pt x="155575" y="25400"/>
                  </a:lnTo>
                  <a:lnTo>
                    <a:pt x="79375" y="44450"/>
                  </a:lnTo>
                  <a:lnTo>
                    <a:pt x="9525" y="92075"/>
                  </a:lnTo>
                  <a:lnTo>
                    <a:pt x="0" y="152400"/>
                  </a:lnTo>
                  <a:lnTo>
                    <a:pt x="3175" y="187325"/>
                  </a:lnTo>
                  <a:lnTo>
                    <a:pt x="53975" y="180975"/>
                  </a:lnTo>
                  <a:lnTo>
                    <a:pt x="82550" y="254000"/>
                  </a:lnTo>
                  <a:lnTo>
                    <a:pt x="180975" y="358775"/>
                  </a:lnTo>
                  <a:lnTo>
                    <a:pt x="266700" y="365125"/>
                  </a:lnTo>
                  <a:lnTo>
                    <a:pt x="361950" y="250825"/>
                  </a:lnTo>
                  <a:lnTo>
                    <a:pt x="396875" y="155575"/>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6" name="Freeform 52">
              <a:extLst>
                <a:ext uri="{FF2B5EF4-FFF2-40B4-BE49-F238E27FC236}">
                  <a16:creationId xmlns:a16="http://schemas.microsoft.com/office/drawing/2014/main" id="{8E62675E-84D0-E70A-2A77-0C6ACC9E9A46}"/>
                </a:ext>
              </a:extLst>
            </p:cNvPr>
            <p:cNvSpPr/>
            <p:nvPr/>
          </p:nvSpPr>
          <p:spPr>
            <a:xfrm>
              <a:off x="6869329" y="4622300"/>
              <a:ext cx="349250" cy="568325"/>
            </a:xfrm>
            <a:custGeom>
              <a:avLst/>
              <a:gdLst>
                <a:gd name="connsiteX0" fmla="*/ 257175 w 349250"/>
                <a:gd name="connsiteY0" fmla="*/ 0 h 568325"/>
                <a:gd name="connsiteX1" fmla="*/ 269875 w 349250"/>
                <a:gd name="connsiteY1" fmla="*/ 149225 h 568325"/>
                <a:gd name="connsiteX2" fmla="*/ 209550 w 349250"/>
                <a:gd name="connsiteY2" fmla="*/ 222250 h 568325"/>
                <a:gd name="connsiteX3" fmla="*/ 127000 w 349250"/>
                <a:gd name="connsiteY3" fmla="*/ 231775 h 568325"/>
                <a:gd name="connsiteX4" fmla="*/ 92075 w 349250"/>
                <a:gd name="connsiteY4" fmla="*/ 234950 h 568325"/>
                <a:gd name="connsiteX5" fmla="*/ 41275 w 349250"/>
                <a:gd name="connsiteY5" fmla="*/ 342900 h 568325"/>
                <a:gd name="connsiteX6" fmla="*/ 0 w 349250"/>
                <a:gd name="connsiteY6" fmla="*/ 441325 h 568325"/>
                <a:gd name="connsiteX7" fmla="*/ 28575 w 349250"/>
                <a:gd name="connsiteY7" fmla="*/ 555625 h 568325"/>
                <a:gd name="connsiteX8" fmla="*/ 114300 w 349250"/>
                <a:gd name="connsiteY8" fmla="*/ 568325 h 568325"/>
                <a:gd name="connsiteX9" fmla="*/ 149225 w 349250"/>
                <a:gd name="connsiteY9" fmla="*/ 476250 h 568325"/>
                <a:gd name="connsiteX10" fmla="*/ 184150 w 349250"/>
                <a:gd name="connsiteY10" fmla="*/ 358775 h 568325"/>
                <a:gd name="connsiteX11" fmla="*/ 269875 w 349250"/>
                <a:gd name="connsiteY11" fmla="*/ 311150 h 568325"/>
                <a:gd name="connsiteX12" fmla="*/ 330200 w 349250"/>
                <a:gd name="connsiteY12" fmla="*/ 231775 h 568325"/>
                <a:gd name="connsiteX13" fmla="*/ 349250 w 349250"/>
                <a:gd name="connsiteY13" fmla="*/ 142875 h 568325"/>
                <a:gd name="connsiteX14" fmla="*/ 336550 w 349250"/>
                <a:gd name="connsiteY14" fmla="*/ 69850 h 568325"/>
                <a:gd name="connsiteX15" fmla="*/ 314325 w 349250"/>
                <a:gd name="connsiteY15" fmla="*/ 22225 h 568325"/>
                <a:gd name="connsiteX16" fmla="*/ 257175 w 349250"/>
                <a:gd name="connsiteY16" fmla="*/ 0 h 5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 h="568325">
                  <a:moveTo>
                    <a:pt x="257175" y="0"/>
                  </a:moveTo>
                  <a:lnTo>
                    <a:pt x="269875" y="149225"/>
                  </a:lnTo>
                  <a:lnTo>
                    <a:pt x="209550" y="222250"/>
                  </a:lnTo>
                  <a:lnTo>
                    <a:pt x="127000" y="231775"/>
                  </a:lnTo>
                  <a:lnTo>
                    <a:pt x="92075" y="234950"/>
                  </a:lnTo>
                  <a:lnTo>
                    <a:pt x="41275" y="342900"/>
                  </a:lnTo>
                  <a:lnTo>
                    <a:pt x="0" y="441325"/>
                  </a:lnTo>
                  <a:lnTo>
                    <a:pt x="28575" y="555625"/>
                  </a:lnTo>
                  <a:lnTo>
                    <a:pt x="114300" y="568325"/>
                  </a:lnTo>
                  <a:lnTo>
                    <a:pt x="149225" y="476250"/>
                  </a:lnTo>
                  <a:lnTo>
                    <a:pt x="184150" y="358775"/>
                  </a:lnTo>
                  <a:lnTo>
                    <a:pt x="269875" y="311150"/>
                  </a:lnTo>
                  <a:lnTo>
                    <a:pt x="330200" y="231775"/>
                  </a:lnTo>
                  <a:lnTo>
                    <a:pt x="349250" y="142875"/>
                  </a:lnTo>
                  <a:lnTo>
                    <a:pt x="336550" y="69850"/>
                  </a:lnTo>
                  <a:lnTo>
                    <a:pt x="314325" y="22225"/>
                  </a:lnTo>
                  <a:lnTo>
                    <a:pt x="257175" y="0"/>
                  </a:lnTo>
                  <a:close/>
                </a:path>
              </a:pathLst>
            </a:custGeom>
            <a:solidFill>
              <a:sysClr val="window" lastClr="FFFFFF">
                <a:lumMod val="65000"/>
              </a:sysClr>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7" name="Rectangle 116">
              <a:extLst>
                <a:ext uri="{FF2B5EF4-FFF2-40B4-BE49-F238E27FC236}">
                  <a16:creationId xmlns:a16="http://schemas.microsoft.com/office/drawing/2014/main" id="{130ED557-AE2B-77A4-73D8-EF9368FDB225}"/>
                </a:ext>
              </a:extLst>
            </p:cNvPr>
            <p:cNvSpPr/>
            <p:nvPr/>
          </p:nvSpPr>
          <p:spPr>
            <a:xfrm>
              <a:off x="6385141" y="5292644"/>
              <a:ext cx="968375"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Nouveau-Brunswick</a:t>
              </a:r>
            </a:p>
          </p:txBody>
        </p:sp>
        <p:sp>
          <p:nvSpPr>
            <p:cNvPr id="118" name="Rectangle 117">
              <a:extLst>
                <a:ext uri="{FF2B5EF4-FFF2-40B4-BE49-F238E27FC236}">
                  <a16:creationId xmlns:a16="http://schemas.microsoft.com/office/drawing/2014/main" id="{075434E2-7382-766B-E461-6F9EC6D6E4D3}"/>
                </a:ext>
              </a:extLst>
            </p:cNvPr>
            <p:cNvSpPr/>
            <p:nvPr/>
          </p:nvSpPr>
          <p:spPr>
            <a:xfrm>
              <a:off x="7161651" y="4825440"/>
              <a:ext cx="739901"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Nouvelle-</a:t>
              </a:r>
              <a:r>
                <a:rPr kumimoji="0" lang="en-US" sz="1000" b="1" i="0" u="none" strike="noStrike" kern="0" cap="none" spc="0" normalizeH="0" baseline="0" noProof="0" dirty="0" err="1">
                  <a:ln>
                    <a:noFill/>
                  </a:ln>
                  <a:solidFill>
                    <a:prstClr val="black"/>
                  </a:solidFill>
                  <a:effectLst/>
                  <a:uLnTx/>
                  <a:uFillTx/>
                </a:rPr>
                <a:t>Écosse</a:t>
              </a:r>
              <a:endParaRPr kumimoji="0" lang="en-US" sz="1000" b="1" i="0" u="none" strike="noStrike" kern="0" cap="none" spc="0" normalizeH="0" baseline="0" noProof="0" dirty="0">
                <a:ln>
                  <a:noFill/>
                </a:ln>
                <a:solidFill>
                  <a:prstClr val="black"/>
                </a:solidFill>
                <a:effectLst/>
                <a:uLnTx/>
                <a:uFillTx/>
              </a:endParaRPr>
            </a:p>
          </p:txBody>
        </p:sp>
        <p:cxnSp>
          <p:nvCxnSpPr>
            <p:cNvPr id="119" name="Straight Connector 118">
              <a:extLst>
                <a:ext uri="{FF2B5EF4-FFF2-40B4-BE49-F238E27FC236}">
                  <a16:creationId xmlns:a16="http://schemas.microsoft.com/office/drawing/2014/main" id="{CEC7A193-3350-E42F-89C3-D98EC1F7FE55}"/>
                </a:ext>
              </a:extLst>
            </p:cNvPr>
            <p:cNvCxnSpPr/>
            <p:nvPr/>
          </p:nvCxnSpPr>
          <p:spPr>
            <a:xfrm>
              <a:off x="443766" y="928143"/>
              <a:ext cx="8226898"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20" name="TextBox 119">
              <a:extLst>
                <a:ext uri="{FF2B5EF4-FFF2-40B4-BE49-F238E27FC236}">
                  <a16:creationId xmlns:a16="http://schemas.microsoft.com/office/drawing/2014/main" id="{3FA9DE0F-0778-81D0-6774-9717CAA90852}"/>
                </a:ext>
              </a:extLst>
            </p:cNvPr>
            <p:cNvSpPr txBox="1"/>
            <p:nvPr/>
          </p:nvSpPr>
          <p:spPr>
            <a:xfrm>
              <a:off x="378048" y="634190"/>
              <a:ext cx="1688753"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solidFill>
                  <a:effectLst/>
                  <a:uLnTx/>
                  <a:uFillTx/>
                </a:rPr>
                <a:t>Juin</a:t>
              </a:r>
              <a:r>
                <a:rPr kumimoji="0" lang="en-US" sz="1200" b="1" i="0" u="none" strike="noStrike" kern="0" cap="none" spc="0" normalizeH="0" baseline="0" noProof="0" dirty="0">
                  <a:ln>
                    <a:noFill/>
                  </a:ln>
                  <a:solidFill>
                    <a:prstClr val="black"/>
                  </a:solidFill>
                  <a:effectLst/>
                  <a:uLnTx/>
                  <a:uFillTx/>
                </a:rPr>
                <a:t> 2022</a:t>
              </a:r>
            </a:p>
          </p:txBody>
        </p:sp>
        <p:pic>
          <p:nvPicPr>
            <p:cNvPr id="121" name="Graphic 120" descr="Megaphone with solid fill">
              <a:extLst>
                <a:ext uri="{FF2B5EF4-FFF2-40B4-BE49-F238E27FC236}">
                  <a16:creationId xmlns:a16="http://schemas.microsoft.com/office/drawing/2014/main" id="{F2488646-92E5-150F-2B0B-6B17C42BC9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9267" y="1797977"/>
              <a:ext cx="269316" cy="269316"/>
            </a:xfrm>
            <a:prstGeom prst="rect">
              <a:avLst/>
            </a:prstGeom>
          </p:spPr>
        </p:pic>
        <p:pic>
          <p:nvPicPr>
            <p:cNvPr id="122" name="Graphic 121" descr="Meeting with solid fill">
              <a:extLst>
                <a:ext uri="{FF2B5EF4-FFF2-40B4-BE49-F238E27FC236}">
                  <a16:creationId xmlns:a16="http://schemas.microsoft.com/office/drawing/2014/main" id="{6A0E81B4-FFFD-C9EA-4249-3A07772A54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62242" y="2093373"/>
              <a:ext cx="266341" cy="266341"/>
            </a:xfrm>
            <a:prstGeom prst="rect">
              <a:avLst/>
            </a:prstGeom>
          </p:spPr>
        </p:pic>
        <p:pic>
          <p:nvPicPr>
            <p:cNvPr id="123" name="Graphic 122" descr="Hospital with solid fill">
              <a:extLst>
                <a:ext uri="{FF2B5EF4-FFF2-40B4-BE49-F238E27FC236}">
                  <a16:creationId xmlns:a16="http://schemas.microsoft.com/office/drawing/2014/main" id="{DFCD8D8A-54DE-3094-19EA-2568C25EEB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63244" y="1180594"/>
              <a:ext cx="269316" cy="269316"/>
            </a:xfrm>
            <a:prstGeom prst="rect">
              <a:avLst/>
            </a:prstGeom>
          </p:spPr>
        </p:pic>
        <p:pic>
          <p:nvPicPr>
            <p:cNvPr id="124" name="Graphic 123" descr="Clipboard Partially Checked with solid fill">
              <a:extLst>
                <a:ext uri="{FF2B5EF4-FFF2-40B4-BE49-F238E27FC236}">
                  <a16:creationId xmlns:a16="http://schemas.microsoft.com/office/drawing/2014/main" id="{DAA5253D-B1AB-906C-3197-2038D9831E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9267" y="1485271"/>
              <a:ext cx="269316" cy="269316"/>
            </a:xfrm>
            <a:prstGeom prst="rect">
              <a:avLst/>
            </a:prstGeom>
          </p:spPr>
        </p:pic>
        <p:sp>
          <p:nvSpPr>
            <p:cNvPr id="125" name="TextBox 124">
              <a:extLst>
                <a:ext uri="{FF2B5EF4-FFF2-40B4-BE49-F238E27FC236}">
                  <a16:creationId xmlns:a16="http://schemas.microsoft.com/office/drawing/2014/main" id="{31FFAA03-0E4F-F2C3-3A4A-FD5860E39FC5}"/>
                </a:ext>
              </a:extLst>
            </p:cNvPr>
            <p:cNvSpPr txBox="1"/>
            <p:nvPr/>
          </p:nvSpPr>
          <p:spPr>
            <a:xfrm>
              <a:off x="6830354" y="1162175"/>
              <a:ext cx="1480470"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rPr>
                <a:t>Programme</a:t>
              </a:r>
              <a:r>
                <a:rPr kumimoji="0" lang="en-US" sz="1200" b="0" i="0" u="none" strike="noStrike" kern="0" cap="none" spc="0" normalizeH="0" baseline="0" noProof="0" dirty="0">
                  <a:ln>
                    <a:noFill/>
                  </a:ln>
                  <a:solidFill>
                    <a:prstClr val="black"/>
                  </a:solidFill>
                  <a:effectLst/>
                  <a:uLnTx/>
                  <a:uFillTx/>
                </a:rPr>
                <a:t> </a:t>
              </a:r>
              <a:r>
                <a:rPr kumimoji="0" lang="en-US" sz="1200" b="0" i="0" u="none" strike="noStrike" kern="0" cap="none" spc="0" normalizeH="0" baseline="0" noProof="0" dirty="0" err="1">
                  <a:ln>
                    <a:noFill/>
                  </a:ln>
                  <a:solidFill>
                    <a:prstClr val="black"/>
                  </a:solidFill>
                  <a:effectLst/>
                  <a:uLnTx/>
                  <a:uFillTx/>
                </a:rPr>
                <a:t>organisé</a:t>
              </a:r>
              <a:endParaRPr kumimoji="0" lang="en-US" sz="1200" b="0" i="0" u="none" strike="noStrike" kern="0" cap="none" spc="0" normalizeH="0" baseline="0" noProof="0" dirty="0">
                <a:ln>
                  <a:noFill/>
                </a:ln>
                <a:solidFill>
                  <a:prstClr val="black"/>
                </a:solidFill>
                <a:effectLst/>
                <a:uLnTx/>
                <a:uFillTx/>
              </a:endParaRPr>
            </a:p>
          </p:txBody>
        </p:sp>
        <p:sp>
          <p:nvSpPr>
            <p:cNvPr id="126" name="TextBox 125">
              <a:extLst>
                <a:ext uri="{FF2B5EF4-FFF2-40B4-BE49-F238E27FC236}">
                  <a16:creationId xmlns:a16="http://schemas.microsoft.com/office/drawing/2014/main" id="{A0E13BBF-E4F2-2D73-CEFC-A60DAE800B59}"/>
                </a:ext>
              </a:extLst>
            </p:cNvPr>
            <p:cNvSpPr txBox="1"/>
            <p:nvPr/>
          </p:nvSpPr>
          <p:spPr>
            <a:xfrm>
              <a:off x="6826722" y="1468151"/>
              <a:ext cx="1310680"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rPr>
                <a:t>Programme</a:t>
              </a:r>
              <a:r>
                <a:rPr kumimoji="0" lang="en-US" sz="1200" b="0" i="0" u="none" strike="noStrike" kern="0" cap="none" spc="0" normalizeH="0" baseline="0" noProof="0" dirty="0">
                  <a:ln>
                    <a:noFill/>
                  </a:ln>
                  <a:solidFill>
                    <a:prstClr val="black"/>
                  </a:solidFill>
                  <a:effectLst/>
                  <a:uLnTx/>
                  <a:uFillTx/>
                </a:rPr>
                <a:t> </a:t>
              </a:r>
              <a:r>
                <a:rPr kumimoji="0" lang="en-US" sz="1200" b="0" i="0" u="none" strike="noStrike" kern="0" cap="none" spc="0" normalizeH="0" baseline="0" noProof="0" dirty="0" err="1">
                  <a:ln>
                    <a:noFill/>
                  </a:ln>
                  <a:solidFill>
                    <a:prstClr val="black"/>
                  </a:solidFill>
                  <a:effectLst/>
                  <a:uLnTx/>
                  <a:uFillTx/>
                </a:rPr>
                <a:t>pilote</a:t>
              </a:r>
              <a:endParaRPr kumimoji="0" lang="en-US" sz="1200" b="0" i="0" u="none" strike="noStrike" kern="0" cap="none" spc="0" normalizeH="0" baseline="0" noProof="0" dirty="0">
                <a:ln>
                  <a:noFill/>
                </a:ln>
                <a:solidFill>
                  <a:prstClr val="black"/>
                </a:solidFill>
                <a:effectLst/>
                <a:uLnTx/>
                <a:uFillTx/>
              </a:endParaRPr>
            </a:p>
          </p:txBody>
        </p:sp>
        <p:sp>
          <p:nvSpPr>
            <p:cNvPr id="127" name="TextBox 126">
              <a:extLst>
                <a:ext uri="{FF2B5EF4-FFF2-40B4-BE49-F238E27FC236}">
                  <a16:creationId xmlns:a16="http://schemas.microsoft.com/office/drawing/2014/main" id="{A3692C80-5DE4-1AAD-7884-5A239CF9A2BF}"/>
                </a:ext>
              </a:extLst>
            </p:cNvPr>
            <p:cNvSpPr txBox="1"/>
            <p:nvPr/>
          </p:nvSpPr>
          <p:spPr>
            <a:xfrm>
              <a:off x="6830354" y="1767883"/>
              <a:ext cx="739305"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rPr>
                <a:t>Annonce</a:t>
              </a:r>
              <a:endParaRPr kumimoji="0" lang="en-US" sz="1200" b="0" i="0" u="none" strike="noStrike" kern="0" cap="none" spc="0" normalizeH="0" baseline="0" noProof="0" dirty="0">
                <a:ln>
                  <a:noFill/>
                </a:ln>
                <a:solidFill>
                  <a:prstClr val="black"/>
                </a:solidFill>
                <a:effectLst/>
                <a:uLnTx/>
                <a:uFillTx/>
              </a:endParaRPr>
            </a:p>
          </p:txBody>
        </p:sp>
        <p:sp>
          <p:nvSpPr>
            <p:cNvPr id="128" name="TextBox 127">
              <a:extLst>
                <a:ext uri="{FF2B5EF4-FFF2-40B4-BE49-F238E27FC236}">
                  <a16:creationId xmlns:a16="http://schemas.microsoft.com/office/drawing/2014/main" id="{6AD30A71-D6C3-DF79-A4FA-96F85F934A75}"/>
                </a:ext>
              </a:extLst>
            </p:cNvPr>
            <p:cNvSpPr txBox="1"/>
            <p:nvPr/>
          </p:nvSpPr>
          <p:spPr>
            <a:xfrm>
              <a:off x="6830354" y="2079864"/>
              <a:ext cx="1805174"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rPr>
                <a:t>Projet financé par le PCCC</a:t>
              </a:r>
              <a:endParaRPr kumimoji="0" lang="en-US" sz="1200" b="0" i="0" u="none" strike="noStrike" kern="0" cap="none" spc="0" normalizeH="0" baseline="0" noProof="0" dirty="0">
                <a:ln>
                  <a:noFill/>
                </a:ln>
                <a:solidFill>
                  <a:prstClr val="black"/>
                </a:solidFill>
                <a:effectLst/>
                <a:uLnTx/>
                <a:uFillTx/>
              </a:endParaRPr>
            </a:p>
          </p:txBody>
        </p:sp>
        <p:pic>
          <p:nvPicPr>
            <p:cNvPr id="129" name="Graphic 128" descr="Hospital with solid fill">
              <a:extLst>
                <a:ext uri="{FF2B5EF4-FFF2-40B4-BE49-F238E27FC236}">
                  <a16:creationId xmlns:a16="http://schemas.microsoft.com/office/drawing/2014/main" id="{7F5FAFC7-793C-93DE-B69A-2353716CA7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52441" y="5025495"/>
              <a:ext cx="269316" cy="269316"/>
            </a:xfrm>
            <a:prstGeom prst="rect">
              <a:avLst/>
            </a:prstGeom>
          </p:spPr>
        </p:pic>
        <p:pic>
          <p:nvPicPr>
            <p:cNvPr id="130" name="Graphic 129" descr="Clipboard Partially Checked with solid fill">
              <a:extLst>
                <a:ext uri="{FF2B5EF4-FFF2-40B4-BE49-F238E27FC236}">
                  <a16:creationId xmlns:a16="http://schemas.microsoft.com/office/drawing/2014/main" id="{15CE1071-3C02-2B8D-9C22-B0EDE981A3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0110" y="4813688"/>
              <a:ext cx="269316" cy="269316"/>
            </a:xfrm>
            <a:prstGeom prst="rect">
              <a:avLst/>
            </a:prstGeom>
          </p:spPr>
        </p:pic>
        <p:pic>
          <p:nvPicPr>
            <p:cNvPr id="131" name="Graphic 130" descr="Clipboard Partially Checked with solid fill">
              <a:extLst>
                <a:ext uri="{FF2B5EF4-FFF2-40B4-BE49-F238E27FC236}">
                  <a16:creationId xmlns:a16="http://schemas.microsoft.com/office/drawing/2014/main" id="{F4B85219-23E2-67F3-1FEA-314092C5AC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91418" y="4690782"/>
              <a:ext cx="269316" cy="269316"/>
            </a:xfrm>
            <a:prstGeom prst="rect">
              <a:avLst/>
            </a:prstGeom>
          </p:spPr>
        </p:pic>
        <p:pic>
          <p:nvPicPr>
            <p:cNvPr id="132" name="Graphic 131" descr="Megaphone with solid fill">
              <a:extLst>
                <a:ext uri="{FF2B5EF4-FFF2-40B4-BE49-F238E27FC236}">
                  <a16:creationId xmlns:a16="http://schemas.microsoft.com/office/drawing/2014/main" id="{ED3F95E8-B6EB-49DB-1F30-E7B1024A94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986" y="4715478"/>
              <a:ext cx="269316" cy="269316"/>
            </a:xfrm>
            <a:prstGeom prst="rect">
              <a:avLst/>
            </a:prstGeom>
          </p:spPr>
        </p:pic>
        <p:pic>
          <p:nvPicPr>
            <p:cNvPr id="133" name="Graphic 132" descr="Meeting with solid fill">
              <a:extLst>
                <a:ext uri="{FF2B5EF4-FFF2-40B4-BE49-F238E27FC236}">
                  <a16:creationId xmlns:a16="http://schemas.microsoft.com/office/drawing/2014/main" id="{9117F13E-6A7B-D8F9-CCAA-33C38E9EFE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99089" y="4857609"/>
              <a:ext cx="266341" cy="266341"/>
            </a:xfrm>
            <a:prstGeom prst="rect">
              <a:avLst/>
            </a:prstGeom>
          </p:spPr>
        </p:pic>
        <p:pic>
          <p:nvPicPr>
            <p:cNvPr id="134" name="Graphic 133" descr="Meeting with solid fill">
              <a:extLst>
                <a:ext uri="{FF2B5EF4-FFF2-40B4-BE49-F238E27FC236}">
                  <a16:creationId xmlns:a16="http://schemas.microsoft.com/office/drawing/2014/main" id="{644EC469-DE71-DF28-2B72-7518D145FB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07248" y="4543056"/>
              <a:ext cx="266341" cy="266341"/>
            </a:xfrm>
            <a:prstGeom prst="rect">
              <a:avLst/>
            </a:prstGeom>
          </p:spPr>
        </p:pic>
        <p:pic>
          <p:nvPicPr>
            <p:cNvPr id="135" name="Graphic 134" descr="Meeting with solid fill">
              <a:extLst>
                <a:ext uri="{FF2B5EF4-FFF2-40B4-BE49-F238E27FC236}">
                  <a16:creationId xmlns:a16="http://schemas.microsoft.com/office/drawing/2014/main" id="{70D5FED1-C9FF-9E8E-2759-5DD6B5CA9E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1028" y="4906462"/>
              <a:ext cx="266341" cy="266341"/>
            </a:xfrm>
            <a:prstGeom prst="rect">
              <a:avLst/>
            </a:prstGeom>
          </p:spPr>
        </p:pic>
        <p:pic>
          <p:nvPicPr>
            <p:cNvPr id="136" name="Graphic 135" descr="Meeting with solid fill">
              <a:extLst>
                <a:ext uri="{FF2B5EF4-FFF2-40B4-BE49-F238E27FC236}">
                  <a16:creationId xmlns:a16="http://schemas.microsoft.com/office/drawing/2014/main" id="{F3847CF0-CAB5-B44B-1953-1746181147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8734" y="4568504"/>
              <a:ext cx="266341" cy="266341"/>
            </a:xfrm>
            <a:prstGeom prst="rect">
              <a:avLst/>
            </a:prstGeom>
          </p:spPr>
        </p:pic>
        <p:pic>
          <p:nvPicPr>
            <p:cNvPr id="137" name="Graphic 136" descr="Meeting with solid fill">
              <a:extLst>
                <a:ext uri="{FF2B5EF4-FFF2-40B4-BE49-F238E27FC236}">
                  <a16:creationId xmlns:a16="http://schemas.microsoft.com/office/drawing/2014/main" id="{6AAFE0B4-6E27-3DC6-D90D-0696DFF0B9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3713" y="4810720"/>
              <a:ext cx="266341" cy="266341"/>
            </a:xfrm>
            <a:prstGeom prst="rect">
              <a:avLst/>
            </a:prstGeom>
          </p:spPr>
        </p:pic>
        <p:pic>
          <p:nvPicPr>
            <p:cNvPr id="138" name="Graphic 137" descr="Meeting with solid fill">
              <a:extLst>
                <a:ext uri="{FF2B5EF4-FFF2-40B4-BE49-F238E27FC236}">
                  <a16:creationId xmlns:a16="http://schemas.microsoft.com/office/drawing/2014/main" id="{A81A2901-101E-D32B-1B7E-8B1F8A7440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0015" y="4684957"/>
              <a:ext cx="266341" cy="266341"/>
            </a:xfrm>
            <a:prstGeom prst="rect">
              <a:avLst/>
            </a:prstGeom>
          </p:spPr>
        </p:pic>
        <p:pic>
          <p:nvPicPr>
            <p:cNvPr id="139" name="Graphic 138" descr="Meeting with solid fill">
              <a:extLst>
                <a:ext uri="{FF2B5EF4-FFF2-40B4-BE49-F238E27FC236}">
                  <a16:creationId xmlns:a16="http://schemas.microsoft.com/office/drawing/2014/main" id="{C2B13C75-8F4A-C0E9-FD69-BE0A7FE61B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2158" y="3803853"/>
              <a:ext cx="266341" cy="266341"/>
            </a:xfrm>
            <a:prstGeom prst="rect">
              <a:avLst/>
            </a:prstGeom>
          </p:spPr>
        </p:pic>
        <p:pic>
          <p:nvPicPr>
            <p:cNvPr id="140" name="Graphic 139" descr="Meeting with solid fill">
              <a:extLst>
                <a:ext uri="{FF2B5EF4-FFF2-40B4-BE49-F238E27FC236}">
                  <a16:creationId xmlns:a16="http://schemas.microsoft.com/office/drawing/2014/main" id="{8308520E-ACCF-E98E-E894-8A39DC63C2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0868" y="4771668"/>
              <a:ext cx="266341" cy="266341"/>
            </a:xfrm>
            <a:prstGeom prst="rect">
              <a:avLst/>
            </a:prstGeom>
          </p:spPr>
        </p:pic>
        <p:pic>
          <p:nvPicPr>
            <p:cNvPr id="141" name="Graphic 140" descr="Meeting with solid fill">
              <a:extLst>
                <a:ext uri="{FF2B5EF4-FFF2-40B4-BE49-F238E27FC236}">
                  <a16:creationId xmlns:a16="http://schemas.microsoft.com/office/drawing/2014/main" id="{6A034827-9FD1-8547-B4EF-4340916BBE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10783" y="4857609"/>
              <a:ext cx="266341" cy="266341"/>
            </a:xfrm>
            <a:prstGeom prst="rect">
              <a:avLst/>
            </a:prstGeom>
          </p:spPr>
        </p:pic>
      </p:grpSp>
      <p:sp>
        <p:nvSpPr>
          <p:cNvPr id="142" name="TextBox 141">
            <a:extLst>
              <a:ext uri="{FF2B5EF4-FFF2-40B4-BE49-F238E27FC236}">
                <a16:creationId xmlns:a16="http://schemas.microsoft.com/office/drawing/2014/main" id="{80B8265E-F437-8786-25A5-441EC807D1E4}"/>
              </a:ext>
            </a:extLst>
          </p:cNvPr>
          <p:cNvSpPr txBox="1"/>
          <p:nvPr/>
        </p:nvSpPr>
        <p:spPr>
          <a:xfrm>
            <a:off x="1592510" y="5610890"/>
            <a:ext cx="2437728" cy="996325"/>
          </a:xfrm>
          <a:prstGeom prst="rect">
            <a:avLst/>
          </a:prstGeom>
        </p:spPr>
        <p:txBody>
          <a:bodyPr vert="horz" wrap="square" lIns="91440" tIns="45720" rIns="91440" bIns="45720" rtlCol="0">
            <a:norm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sng" strike="noStrike" kern="0" cap="none" spc="0" normalizeH="0" baseline="0" noProof="0" dirty="0" err="1">
                <a:ln>
                  <a:noFill/>
                </a:ln>
                <a:solidFill>
                  <a:prstClr val="black"/>
                </a:solidFill>
                <a:effectLst/>
                <a:uLnTx/>
                <a:uFillTx/>
              </a:rPr>
              <a:t>Organismes</a:t>
            </a:r>
            <a:r>
              <a:rPr kumimoji="0" lang="en-US" sz="1000" b="1" i="0" u="sng" strike="noStrike" kern="0" cap="none" spc="0" normalizeH="0" baseline="0" noProof="0" dirty="0">
                <a:ln>
                  <a:noFill/>
                </a:ln>
                <a:solidFill>
                  <a:prstClr val="black"/>
                </a:solidFill>
                <a:effectLst/>
                <a:uLnTx/>
                <a:uFillTx/>
              </a:rPr>
              <a:t> </a:t>
            </a:r>
            <a:r>
              <a:rPr kumimoji="0" lang="en-US" sz="1000" b="1" i="0" u="sng" strike="noStrike" kern="0" cap="none" spc="0" normalizeH="0" baseline="0" noProof="0" dirty="0" err="1">
                <a:ln>
                  <a:noFill/>
                </a:ln>
                <a:solidFill>
                  <a:prstClr val="black"/>
                </a:solidFill>
                <a:effectLst/>
                <a:uLnTx/>
                <a:uFillTx/>
              </a:rPr>
              <a:t>pancanadiens</a:t>
            </a:r>
            <a:r>
              <a:rPr kumimoji="0" lang="en-US" sz="1000" b="1" i="0" u="sng" strike="noStrike" kern="0" cap="none" spc="0" normalizeH="0" baseline="0" noProof="0" dirty="0">
                <a:ln>
                  <a:noFill/>
                </a:ln>
                <a:solidFill>
                  <a:prstClr val="black"/>
                </a:solidFill>
                <a:effectLst/>
                <a:uLnTx/>
                <a:uFillTx/>
              </a:rPr>
              <a:t> :</a:t>
            </a:r>
          </a:p>
          <a:p>
            <a:pPr marL="0" marR="0" lvl="0" indent="0" defTabSz="457200" eaLnBrk="1" fontAlgn="auto" latinLnBrk="0" hangingPunct="1">
              <a:lnSpc>
                <a:spcPct val="100000"/>
              </a:lnSpc>
              <a:spcBef>
                <a:spcPts val="0"/>
              </a:spcBef>
              <a:spcAft>
                <a:spcPts val="0"/>
              </a:spcAft>
              <a:buClrTx/>
              <a:buSzTx/>
              <a:buFontTx/>
              <a:buNone/>
              <a:tabLst/>
              <a:defRPr/>
            </a:pPr>
            <a:r>
              <a:rPr kumimoji="0" lang="fr-FR" sz="1000" b="1" i="0" u="none" strike="noStrike" kern="0" cap="none" spc="0" normalizeH="0" baseline="0" noProof="0" dirty="0">
                <a:ln>
                  <a:noFill/>
                </a:ln>
                <a:solidFill>
                  <a:prstClr val="black"/>
                </a:solidFill>
                <a:effectLst/>
                <a:uLnTx/>
                <a:uFillTx/>
              </a:rPr>
              <a:t>Association canadienne des radiologistes (CAR) et Société canadienne de radiologie thoracique (CSTR)</a:t>
            </a:r>
            <a:endParaRPr kumimoji="0" lang="en-US" sz="1000" b="1" i="0" u="none" strike="noStrike" kern="0" cap="none" spc="0" normalizeH="0" baseline="0" noProof="0" dirty="0">
              <a:ln>
                <a:noFill/>
              </a:ln>
              <a:solidFill>
                <a:prstClr val="black"/>
              </a:solidFill>
              <a:effectLst/>
              <a:uLnTx/>
              <a:uFillTx/>
            </a:endParaRPr>
          </a:p>
        </p:txBody>
      </p:sp>
      <p:pic>
        <p:nvPicPr>
          <p:cNvPr id="143" name="Graphic 142" descr="Meeting with solid fill">
            <a:extLst>
              <a:ext uri="{FF2B5EF4-FFF2-40B4-BE49-F238E27FC236}">
                <a16:creationId xmlns:a16="http://schemas.microsoft.com/office/drawing/2014/main" id="{595C737C-12FD-165C-3B04-75A2DA6FB0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4135" y="6274322"/>
            <a:ext cx="376059" cy="337727"/>
          </a:xfrm>
          <a:prstGeom prst="rect">
            <a:avLst/>
          </a:prstGeom>
        </p:spPr>
      </p:pic>
      <p:pic>
        <p:nvPicPr>
          <p:cNvPr id="144" name="Graphic 143" descr="Hospital with solid fill">
            <a:extLst>
              <a:ext uri="{FF2B5EF4-FFF2-40B4-BE49-F238E27FC236}">
                <a16:creationId xmlns:a16="http://schemas.microsoft.com/office/drawing/2014/main" id="{D1E31B1A-B292-4A00-765D-653CFC8EAC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26852" y="4580155"/>
            <a:ext cx="269316" cy="269316"/>
          </a:xfrm>
          <a:prstGeom prst="rect">
            <a:avLst/>
          </a:prstGeom>
        </p:spPr>
      </p:pic>
      <p:sp>
        <p:nvSpPr>
          <p:cNvPr id="145" name="TextBox 144">
            <a:extLst>
              <a:ext uri="{FF2B5EF4-FFF2-40B4-BE49-F238E27FC236}">
                <a16:creationId xmlns:a16="http://schemas.microsoft.com/office/drawing/2014/main" id="{24590E8C-0379-6041-A651-0D0CCBA8214C}"/>
              </a:ext>
            </a:extLst>
          </p:cNvPr>
          <p:cNvSpPr txBox="1"/>
          <p:nvPr/>
        </p:nvSpPr>
        <p:spPr>
          <a:xfrm>
            <a:off x="3781247" y="4810464"/>
            <a:ext cx="261610"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a:t>
            </a:r>
            <a:endParaRPr kumimoji="0" lang="en-US" sz="1800" b="0" i="0" u="none" strike="noStrike" kern="0" cap="none" spc="0" normalizeH="0" baseline="0" noProof="0" dirty="0">
              <a:ln>
                <a:noFill/>
              </a:ln>
              <a:solidFill>
                <a:prstClr val="black"/>
              </a:solidFill>
              <a:effectLst/>
              <a:uLnTx/>
              <a:uFillTx/>
            </a:endParaRPr>
          </a:p>
        </p:txBody>
      </p:sp>
      <p:sp>
        <p:nvSpPr>
          <p:cNvPr id="146" name="TextBox 145">
            <a:extLst>
              <a:ext uri="{FF2B5EF4-FFF2-40B4-BE49-F238E27FC236}">
                <a16:creationId xmlns:a16="http://schemas.microsoft.com/office/drawing/2014/main" id="{2662B1B7-AC84-E283-52C6-28A71FACFDB5}"/>
              </a:ext>
            </a:extLst>
          </p:cNvPr>
          <p:cNvSpPr txBox="1"/>
          <p:nvPr/>
        </p:nvSpPr>
        <p:spPr>
          <a:xfrm>
            <a:off x="5875243" y="6581001"/>
            <a:ext cx="4745992"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rPr>
              <a:t>*Le projet de la C.-B. financé par le PCCC a été achevé en mars 2022</a:t>
            </a:r>
            <a:endParaRPr kumimoji="0" lang="en-US"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37881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74380" y="165019"/>
            <a:ext cx="10380786" cy="752842"/>
          </a:xfrm>
        </p:spPr>
        <p:txBody>
          <a:bodyPr>
            <a:normAutofit/>
          </a:bodyPr>
          <a:lstStyle/>
          <a:p>
            <a:r>
              <a:rPr lang="fr-FR" sz="1600" dirty="0"/>
              <a:t>Situation actuelle en matière de mise en œuvre de programmes de dépistage du cancer du poumon au Canada</a:t>
            </a:r>
            <a:endParaRPr lang="en-US" sz="1600" dirty="0"/>
          </a:p>
        </p:txBody>
      </p:sp>
      <p:sp>
        <p:nvSpPr>
          <p:cNvPr id="12" name="TextBox 11">
            <a:extLst>
              <a:ext uri="{FF2B5EF4-FFF2-40B4-BE49-F238E27FC236}">
                <a16:creationId xmlns:a16="http://schemas.microsoft.com/office/drawing/2014/main" id="{E2664A72-D48A-6F88-B084-9CCF9C07DCDC}"/>
              </a:ext>
            </a:extLst>
          </p:cNvPr>
          <p:cNvSpPr txBox="1"/>
          <p:nvPr/>
        </p:nvSpPr>
        <p:spPr>
          <a:xfrm>
            <a:off x="154781" y="4984800"/>
            <a:ext cx="10219983" cy="1897571"/>
          </a:xfrm>
          <a:prstGeom prst="rect">
            <a:avLst/>
          </a:prstGeom>
          <a:noFill/>
        </p:spPr>
        <p:txBody>
          <a:bodyPr wrap="square">
            <a:spAutoFit/>
          </a:bodyPr>
          <a:lstStyle/>
          <a:p>
            <a:pPr marL="0" marR="0">
              <a:lnSpc>
                <a:spcPct val="107000"/>
              </a:lnSpc>
              <a:spcBef>
                <a:spcPts val="0"/>
              </a:spcBef>
              <a:spcAft>
                <a:spcPts val="0"/>
              </a:spcAft>
            </a:pPr>
            <a: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Ont. : * Entièrement mis en œuvre dans quatre centres (n’importe quelle personne en Ontario peut accéder au dépistage dans l’un de ces centres); collaboration avec le ministère de la Santé en vue d’un élargissement du programme.</a:t>
            </a:r>
            <a:br>
              <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br>
            <a:endParaRPr lang="fr-FR"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pPr>
            <a:r>
              <a:rPr lang="fr-FR" sz="800" b="1"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Situation en matière de degré de mise en œuvre (pour montrer l’avancement du processus de mise en œuvre progressive par territoire de compétence) :</a:t>
            </a:r>
          </a:p>
          <a:p>
            <a:pPr marL="0" marR="0">
              <a:lnSpc>
                <a:spcPct val="107000"/>
              </a:lnSpc>
              <a:spcBef>
                <a:spcPts val="0"/>
              </a:spcBef>
              <a:spcAft>
                <a:spcPts val="0"/>
              </a:spcAft>
            </a:pPr>
            <a:r>
              <a:rPr lang="fr-FR" sz="8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1. Aucune activité de dépistage organisé du cancer du poumon : statu quo avec uniquement des activités de dépistage opportuniste</a:t>
            </a:r>
          </a:p>
          <a:p>
            <a:pPr marL="0" marR="0">
              <a:lnSpc>
                <a:spcPct val="107000"/>
              </a:lnSpc>
              <a:spcBef>
                <a:spcPts val="0"/>
              </a:spcBef>
              <a:spcAft>
                <a:spcPts val="0"/>
              </a:spcAft>
            </a:pPr>
            <a:r>
              <a:rPr lang="fr-FR" sz="8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2. Mise en œuvre en cours de planification : analyse de l’environnement et recueil d’exigences, afin de déterminer une démarche de mise en œuvre (il peut s’agir de préparer ou de soumettre des analyses économiques, de former des comités consultatifs, etc.) et/ou planification de projets ou de programmes pilotes</a:t>
            </a:r>
          </a:p>
          <a:p>
            <a:pPr marL="0" marR="0">
              <a:lnSpc>
                <a:spcPct val="107000"/>
              </a:lnSpc>
              <a:spcBef>
                <a:spcPts val="0"/>
              </a:spcBef>
              <a:spcAft>
                <a:spcPts val="0"/>
              </a:spcAft>
            </a:pPr>
            <a:r>
              <a:rPr lang="fr-FR" sz="8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3. Projet pilote : Un projet pilote a été mis en place pour offrir un dépistage du cancer du poumon aux personnes présentant un risque élevé. Les projets pilotes peuvent inclure des activités de dépistage limitées dans le temps qui n’ont pas de financement durable confirmé.</a:t>
            </a:r>
          </a:p>
          <a:p>
            <a:pPr marL="0" marR="0">
              <a:lnSpc>
                <a:spcPct val="107000"/>
              </a:lnSpc>
              <a:spcBef>
                <a:spcPts val="0"/>
              </a:spcBef>
              <a:spcAft>
                <a:spcPts val="0"/>
              </a:spcAft>
            </a:pPr>
            <a:r>
              <a:rPr lang="fr-FR" sz="8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4. Mise en œuvre partielle : Un projet pilote a été mis en œuvre, ou le dépistage des personnes à haut risque a été déployé dans certains centres, ou pour certaines populations, dans l’ensemble du territoire de compétence.</a:t>
            </a:r>
          </a:p>
          <a:p>
            <a:pPr marL="0" marR="0">
              <a:lnSpc>
                <a:spcPct val="107000"/>
              </a:lnSpc>
              <a:spcBef>
                <a:spcPts val="0"/>
              </a:spcBef>
              <a:spcAft>
                <a:spcPts val="0"/>
              </a:spcAft>
            </a:pPr>
            <a:r>
              <a:rPr lang="fr-FR" sz="800" dirty="0">
                <a:solidFill>
                  <a:schemeClr val="bg1"/>
                </a:solidFill>
                <a:effectLst/>
                <a:latin typeface="Calibri" panose="020F0502020204030204" pitchFamily="34" charset="0"/>
                <a:ea typeface="Yu Mincho" panose="02020400000000000000" pitchFamily="18" charset="-128"/>
                <a:cs typeface="Arial" panose="020B0604020202020204" pitchFamily="34" charset="0"/>
              </a:rPr>
              <a:t>5. Mise en œuvre intégrale : Mise en œuvre complète d’un programme de dépistage organisé du cancer du poumon, ciblant les personnes présentant un risque élevé, disponible dans l’ensemble du territoire de compétence, et intégrant une approche de soins adaptée à la culture. Remarque : Un programme de dépistage organisé inclut des éléments comme des critères d’admissibilité, des mécanismes d’assurance de la qualité, l’orientation des patients, des invitations à un nouveau rendez-vous, un suivi diagnostique, etc.</a:t>
            </a:r>
          </a:p>
        </p:txBody>
      </p:sp>
      <p:sp>
        <p:nvSpPr>
          <p:cNvPr id="15" name="Rectangle 6">
            <a:extLst>
              <a:ext uri="{FF2B5EF4-FFF2-40B4-BE49-F238E27FC236}">
                <a16:creationId xmlns:a16="http://schemas.microsoft.com/office/drawing/2014/main" id="{1AD621E3-3075-62F9-B1A1-9B59AE2BFB95}"/>
              </a:ext>
            </a:extLst>
          </p:cNvPr>
          <p:cNvSpPr>
            <a:spLocks noChangeArrowheads="1"/>
          </p:cNvSpPr>
          <p:nvPr/>
        </p:nvSpPr>
        <p:spPr bwMode="auto">
          <a:xfrm>
            <a:off x="1954213" y="2310041"/>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00B04C50-ECB8-8FAD-1B0E-0B1560A36188}"/>
              </a:ext>
            </a:extLst>
          </p:cNvPr>
          <p:cNvGraphicFramePr>
            <a:graphicFrameLocks noGrp="1"/>
          </p:cNvGraphicFramePr>
          <p:nvPr>
            <p:extLst>
              <p:ext uri="{D42A27DB-BD31-4B8C-83A1-F6EECF244321}">
                <p14:modId xmlns:p14="http://schemas.microsoft.com/office/powerpoint/2010/main" val="345548669"/>
              </p:ext>
            </p:extLst>
          </p:nvPr>
        </p:nvGraphicFramePr>
        <p:xfrm>
          <a:off x="154781" y="727546"/>
          <a:ext cx="11208668" cy="4198981"/>
        </p:xfrm>
        <a:graphic>
          <a:graphicData uri="http://schemas.openxmlformats.org/drawingml/2006/table">
            <a:tbl>
              <a:tblPr firstRow="1" firstCol="1"/>
              <a:tblGrid>
                <a:gridCol w="1008347">
                  <a:extLst>
                    <a:ext uri="{9D8B030D-6E8A-4147-A177-3AD203B41FA5}">
                      <a16:colId xmlns:a16="http://schemas.microsoft.com/office/drawing/2014/main" val="2603092873"/>
                    </a:ext>
                  </a:extLst>
                </a:gridCol>
                <a:gridCol w="3500221">
                  <a:extLst>
                    <a:ext uri="{9D8B030D-6E8A-4147-A177-3AD203B41FA5}">
                      <a16:colId xmlns:a16="http://schemas.microsoft.com/office/drawing/2014/main" val="3675392895"/>
                    </a:ext>
                  </a:extLst>
                </a:gridCol>
                <a:gridCol w="1723279">
                  <a:extLst>
                    <a:ext uri="{9D8B030D-6E8A-4147-A177-3AD203B41FA5}">
                      <a16:colId xmlns:a16="http://schemas.microsoft.com/office/drawing/2014/main" val="3914887817"/>
                    </a:ext>
                  </a:extLst>
                </a:gridCol>
                <a:gridCol w="1297435">
                  <a:extLst>
                    <a:ext uri="{9D8B030D-6E8A-4147-A177-3AD203B41FA5}">
                      <a16:colId xmlns:a16="http://schemas.microsoft.com/office/drawing/2014/main" val="1678942376"/>
                    </a:ext>
                  </a:extLst>
                </a:gridCol>
                <a:gridCol w="1226462">
                  <a:extLst>
                    <a:ext uri="{9D8B030D-6E8A-4147-A177-3AD203B41FA5}">
                      <a16:colId xmlns:a16="http://schemas.microsoft.com/office/drawing/2014/main" val="2069659929"/>
                    </a:ext>
                  </a:extLst>
                </a:gridCol>
                <a:gridCol w="1226462">
                  <a:extLst>
                    <a:ext uri="{9D8B030D-6E8A-4147-A177-3AD203B41FA5}">
                      <a16:colId xmlns:a16="http://schemas.microsoft.com/office/drawing/2014/main" val="49281047"/>
                    </a:ext>
                  </a:extLst>
                </a:gridCol>
                <a:gridCol w="1226462">
                  <a:extLst>
                    <a:ext uri="{9D8B030D-6E8A-4147-A177-3AD203B41FA5}">
                      <a16:colId xmlns:a16="http://schemas.microsoft.com/office/drawing/2014/main" val="3205351985"/>
                    </a:ext>
                  </a:extLst>
                </a:gridCol>
              </a:tblGrid>
              <a:tr h="320991">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Province ou territoire</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Organisme responsable</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Aucune activité de dépistage organisé du cancer du poumon à l’heure actuelle</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Mise en œuvre en cours de planification</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720"/>
                        </a:spcBef>
                        <a:spcAft>
                          <a:spcPts val="720"/>
                        </a:spcAft>
                      </a:pPr>
                      <a:r>
                        <a:rPr lang="fr-CA" sz="800" b="1">
                          <a:solidFill>
                            <a:srgbClr val="FFFFFF"/>
                          </a:solidFill>
                          <a:effectLst/>
                          <a:latin typeface="Times New Roman (Body CS)"/>
                          <a:ea typeface="Calibri" panose="020F0502020204030204" pitchFamily="34" charset="0"/>
                          <a:cs typeface="Arial" panose="020B0604020202020204" pitchFamily="34" charset="0"/>
                        </a:rPr>
                        <a:t>Mise en œuvre partielle</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720"/>
                        </a:spcBef>
                        <a:spcAft>
                          <a:spcPts val="720"/>
                        </a:spcAft>
                      </a:pPr>
                      <a:r>
                        <a:rPr lang="fr-CA" sz="800" b="1">
                          <a:solidFill>
                            <a:srgbClr val="FFFFFF"/>
                          </a:solidFill>
                          <a:effectLst/>
                          <a:latin typeface="Times New Roman (Body CS)"/>
                          <a:ea typeface="Calibri" panose="020F0502020204030204" pitchFamily="34" charset="0"/>
                          <a:cs typeface="Arial" panose="020B0604020202020204" pitchFamily="34" charset="0"/>
                        </a:rPr>
                        <a:t>Mise en œuvre intégrale</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Province ou territoire</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extLst>
                  <a:ext uri="{0D108BD9-81ED-4DB2-BD59-A6C34878D82A}">
                    <a16:rowId xmlns:a16="http://schemas.microsoft.com/office/drawing/2014/main" val="4242703507"/>
                  </a:ext>
                </a:extLst>
              </a:tr>
              <a:tr h="214224">
                <a:tc>
                  <a:txBody>
                    <a:bodyPr/>
                    <a:lstStyle/>
                    <a:p>
                      <a:pPr marL="0" marR="0" algn="ctr">
                        <a:lnSpc>
                          <a:spcPct val="107000"/>
                        </a:lnSpc>
                        <a:spcBef>
                          <a:spcPts val="720"/>
                        </a:spcBef>
                        <a:spcAft>
                          <a:spcPts val="720"/>
                        </a:spcAft>
                      </a:pPr>
                      <a:r>
                        <a:rPr lang="fr-CA" sz="800" b="1">
                          <a:solidFill>
                            <a:srgbClr val="FFFFFF"/>
                          </a:solidFill>
                          <a:effectLst/>
                          <a:latin typeface="Times New Roman (Body CS)"/>
                          <a:ea typeface="Calibri" panose="020F0502020204030204" pitchFamily="34" charset="0"/>
                          <a:cs typeface="Arial" panose="020B0604020202020204" pitchFamily="34" charset="0"/>
                        </a:rPr>
                        <a:t>Yukon (Yn)</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a:solidFill>
                            <a:srgbClr val="000000"/>
                          </a:solidFill>
                          <a:effectLst/>
                          <a:latin typeface="Calibri" panose="020F0502020204030204" pitchFamily="34" charset="0"/>
                          <a:ea typeface="Calibri" panose="020F0502020204030204" pitchFamily="34" charset="0"/>
                          <a:cs typeface="Arial" panose="020B0604020202020204" pitchFamily="34" charset="0"/>
                        </a:rPr>
                        <a:t>Ministère de la Santé et des Services sociaux</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720"/>
                        </a:spcBef>
                        <a:spcAft>
                          <a:spcPts val="720"/>
                        </a:spcAft>
                      </a:pPr>
                      <a:r>
                        <a:rPr lang="fr-CA" sz="800" b="1">
                          <a:solidFill>
                            <a:srgbClr val="FFFFFF"/>
                          </a:solidFill>
                          <a:effectLst/>
                          <a:latin typeface="Times New Roman (Body CS)"/>
                          <a:ea typeface="Calibri" panose="020F0502020204030204" pitchFamily="34" charset="0"/>
                          <a:cs typeface="Arial" panose="020B0604020202020204" pitchFamily="34" charset="0"/>
                        </a:rPr>
                        <a:t>Yukon (Yn)</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722299404"/>
                  </a:ext>
                </a:extLst>
              </a:tr>
              <a:tr h="320991">
                <a:tc>
                  <a:txBody>
                    <a:bodyPr/>
                    <a:lstStyle/>
                    <a:p>
                      <a:pPr marL="0" marR="0" algn="ctr">
                        <a:lnSpc>
                          <a:spcPct val="107000"/>
                        </a:lnSpc>
                        <a:spcBef>
                          <a:spcPts val="720"/>
                        </a:spcBef>
                        <a:spcAft>
                          <a:spcPts val="720"/>
                        </a:spcAft>
                      </a:pPr>
                      <a:r>
                        <a:rPr lang="fr-CA" sz="800" b="1">
                          <a:solidFill>
                            <a:srgbClr val="FFFFFF"/>
                          </a:solidFill>
                          <a:effectLst/>
                          <a:latin typeface="Times New Roman (Body CS)"/>
                          <a:ea typeface="Calibri" panose="020F0502020204030204" pitchFamily="34" charset="0"/>
                          <a:cs typeface="Arial" panose="020B0604020202020204" pitchFamily="34" charset="0"/>
                        </a:rPr>
                        <a:t>Territoires du Nord-Ouest (T.N.-O.)</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a:solidFill>
                            <a:srgbClr val="000000"/>
                          </a:solidFill>
                          <a:effectLst/>
                          <a:latin typeface="Calibri" panose="020F0502020204030204" pitchFamily="34" charset="0"/>
                          <a:ea typeface="Calibri" panose="020F0502020204030204" pitchFamily="34" charset="0"/>
                          <a:cs typeface="Arial" panose="020B0604020202020204" pitchFamily="34" charset="0"/>
                        </a:rPr>
                        <a:t>Ministère de la Santé et des Services sociaux</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720"/>
                        </a:spcBef>
                        <a:spcAft>
                          <a:spcPts val="720"/>
                        </a:spcAft>
                      </a:pPr>
                      <a:r>
                        <a:rPr lang="fr-CA" sz="800" b="1">
                          <a:solidFill>
                            <a:srgbClr val="FFFFFF"/>
                          </a:solidFill>
                          <a:effectLst/>
                          <a:latin typeface="Times New Roman (Body CS)"/>
                          <a:ea typeface="Calibri" panose="020F0502020204030204" pitchFamily="34" charset="0"/>
                          <a:cs typeface="Arial" panose="020B0604020202020204" pitchFamily="34" charset="0"/>
                        </a:rPr>
                        <a:t>Territoires du Nord-Ouest (T.N.-O.)</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196378720"/>
                  </a:ext>
                </a:extLst>
              </a:tr>
              <a:tr h="214224">
                <a:tc>
                  <a:txBody>
                    <a:bodyPr/>
                    <a:lstStyle/>
                    <a:p>
                      <a:pPr marL="0" marR="0" algn="ctr">
                        <a:lnSpc>
                          <a:spcPct val="107000"/>
                        </a:lnSpc>
                        <a:spcBef>
                          <a:spcPts val="720"/>
                        </a:spcBef>
                        <a:spcAft>
                          <a:spcPts val="720"/>
                        </a:spcAft>
                      </a:pPr>
                      <a:r>
                        <a:rPr lang="fr-CA" sz="800" b="1">
                          <a:solidFill>
                            <a:srgbClr val="FFFFFF"/>
                          </a:solidFill>
                          <a:effectLst/>
                          <a:latin typeface="Times New Roman (Body CS)"/>
                          <a:ea typeface="Calibri" panose="020F0502020204030204" pitchFamily="34" charset="0"/>
                          <a:cs typeface="Arial" panose="020B0604020202020204" pitchFamily="34" charset="0"/>
                        </a:rPr>
                        <a:t>Nunavut (Nt)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a:solidFill>
                            <a:srgbClr val="000000"/>
                          </a:solidFill>
                          <a:effectLst/>
                          <a:latin typeface="Calibri" panose="020F0502020204030204" pitchFamily="34" charset="0"/>
                          <a:ea typeface="Calibri" panose="020F0502020204030204" pitchFamily="34" charset="0"/>
                          <a:cs typeface="Arial" panose="020B0604020202020204" pitchFamily="34" charset="0"/>
                        </a:rPr>
                        <a:t>Ministère de la Santé</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720"/>
                        </a:spcBef>
                        <a:spcAft>
                          <a:spcPts val="720"/>
                        </a:spcAft>
                      </a:pPr>
                      <a:r>
                        <a:rPr lang="fr-CA" sz="800" b="1">
                          <a:solidFill>
                            <a:srgbClr val="FFFFFF"/>
                          </a:solidFill>
                          <a:effectLst/>
                          <a:latin typeface="Times New Roman (Body CS)"/>
                          <a:ea typeface="Calibri" panose="020F0502020204030204" pitchFamily="34" charset="0"/>
                          <a:cs typeface="Arial" panose="020B0604020202020204" pitchFamily="34" charset="0"/>
                        </a:rPr>
                        <a:t>Nunavut (Nt)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723527287"/>
                  </a:ext>
                </a:extLst>
              </a:tr>
              <a:tr h="226046">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Colombie-Britannique (C.-B.)</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Calibri" panose="020F0502020204030204" pitchFamily="34" charset="0"/>
                          <a:cs typeface="Arial" panose="020B0604020202020204" pitchFamily="34" charset="0"/>
                        </a:rPr>
                        <a:t>BC Cancer, Provincial Health Services Authority</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en-US"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8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Colombie-Britannique (C.-B.)</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688202032"/>
                  </a:ext>
                </a:extLst>
              </a:tr>
              <a:tr h="214224">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Alberta (Alb.)</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a:solidFill>
                            <a:srgbClr val="000000"/>
                          </a:solidFill>
                          <a:effectLst/>
                          <a:latin typeface="Calibri" panose="020F0502020204030204" pitchFamily="34" charset="0"/>
                          <a:ea typeface="Calibri" panose="020F0502020204030204" pitchFamily="34" charset="0"/>
                          <a:cs typeface="Arial" panose="020B0604020202020204" pitchFamily="34" charset="0"/>
                        </a:rPr>
                        <a:t>Alberta Health Services</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Alberta (Alb.)</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607838573"/>
                  </a:ext>
                </a:extLst>
              </a:tr>
              <a:tr h="214224">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Saskatchewan (Sask.)</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a:solidFill>
                            <a:srgbClr val="000000"/>
                          </a:solidFill>
                          <a:effectLst/>
                          <a:latin typeface="Calibri" panose="020F0502020204030204" pitchFamily="34" charset="0"/>
                          <a:ea typeface="Calibri" panose="020F0502020204030204" pitchFamily="34" charset="0"/>
                          <a:cs typeface="Arial" panose="020B0604020202020204" pitchFamily="34" charset="0"/>
                        </a:rPr>
                        <a:t>Saskatchewan Cancer Agency</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Saskatchewan (Sask.)</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44786553"/>
                  </a:ext>
                </a:extLst>
              </a:tr>
              <a:tr h="365828">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Manitoba (Man.)</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a:solidFill>
                            <a:srgbClr val="000000"/>
                          </a:solidFill>
                          <a:effectLst/>
                          <a:latin typeface="Calibri" panose="020F0502020204030204" pitchFamily="34" charset="0"/>
                          <a:ea typeface="Calibri" panose="020F0502020204030204" pitchFamily="34" charset="0"/>
                          <a:cs typeface="Arial" panose="020B0604020202020204" pitchFamily="34" charset="0"/>
                        </a:rPr>
                        <a:t>Action cancer Manitoba et ministère de la Santé, des Aînés et de la Vie active</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Manitoba (Man.)</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964890877"/>
                  </a:ext>
                </a:extLst>
              </a:tr>
              <a:tr h="214224">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Ontario (Ont.)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a:solidFill>
                            <a:srgbClr val="000000"/>
                          </a:solidFill>
                          <a:effectLst/>
                          <a:latin typeface="Calibri" panose="020F0502020204030204" pitchFamily="34" charset="0"/>
                          <a:ea typeface="Calibri" panose="020F0502020204030204" pitchFamily="34" charset="0"/>
                          <a:cs typeface="Arial" panose="020B0604020202020204" pitchFamily="34" charset="0"/>
                        </a:rPr>
                        <a:t>Action Cancer Ontario</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Ontario (Ont.)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998615121"/>
                  </a:ext>
                </a:extLst>
              </a:tr>
              <a:tr h="361035">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Québec (Qc)</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Ministère de la santé et des services sociaux (MSSS)</a:t>
                      </a:r>
                      <a:endParaRPr lang="en-US" sz="11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Québec (Qc)</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719877961"/>
                  </a:ext>
                </a:extLst>
              </a:tr>
              <a:tr h="361035">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Nouveau-Brunswick (N.-B.)</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a:solidFill>
                            <a:srgbClr val="000000"/>
                          </a:solidFill>
                          <a:effectLst/>
                          <a:latin typeface="Calibri" panose="020F0502020204030204" pitchFamily="34" charset="0"/>
                          <a:ea typeface="Calibri" panose="020F0502020204030204" pitchFamily="34" charset="0"/>
                          <a:cs typeface="Arial" panose="020B0604020202020204" pitchFamily="34" charset="0"/>
                        </a:rPr>
                        <a:t>Réseau du cancer du Nouveau-Brunswick, ministère de la Santé du Nouveau-Brunswick</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Nouveau-Brunswick (N.-B.)</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4204403070"/>
                  </a:ext>
                </a:extLst>
              </a:tr>
              <a:tr h="361711">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Nouvelle-Écosse (N.-É.)</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a:solidFill>
                            <a:srgbClr val="000000"/>
                          </a:solidFill>
                          <a:effectLst/>
                          <a:latin typeface="Calibri" panose="020F0502020204030204" pitchFamily="34" charset="0"/>
                          <a:ea typeface="Calibri" panose="020F0502020204030204" pitchFamily="34" charset="0"/>
                          <a:cs typeface="Arial" panose="020B0604020202020204" pitchFamily="34" charset="0"/>
                        </a:rPr>
                        <a:t>Nova Scotia Health Authority Cancer Care Program (NSHA CCP) (programme de soins contre le cancer de la Régie de la santé de la Nouvelle-Écosse)</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Nouvelle-Écosse (N.-É.)</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30759192"/>
                  </a:ext>
                </a:extLst>
              </a:tr>
              <a:tr h="214224">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Île-du-Prince-Édouard (Î.-P.-É.)</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a:solidFill>
                            <a:srgbClr val="000000"/>
                          </a:solidFill>
                          <a:effectLst/>
                          <a:latin typeface="Calibri" panose="020F0502020204030204" pitchFamily="34" charset="0"/>
                          <a:ea typeface="Calibri" panose="020F0502020204030204" pitchFamily="34" charset="0"/>
                          <a:cs typeface="Arial" panose="020B0604020202020204" pitchFamily="34" charset="0"/>
                        </a:rPr>
                        <a:t>Santé Î.-P.-É.</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Île-du-Prince-Édouard (Î.-P.-É.)</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872192372"/>
                  </a:ext>
                </a:extLst>
              </a:tr>
              <a:tr h="239340">
                <a:tc>
                  <a:txBody>
                    <a:bodyPr/>
                    <a:lstStyle/>
                    <a:p>
                      <a:pPr marL="0" marR="0" algn="ctr">
                        <a:lnSpc>
                          <a:spcPct val="107000"/>
                        </a:lnSpc>
                        <a:spcBef>
                          <a:spcPts val="100"/>
                        </a:spcBef>
                        <a:spcAft>
                          <a:spcPts val="100"/>
                        </a:spcAft>
                      </a:pPr>
                      <a:r>
                        <a:rPr lang="fr-CA" sz="800" b="1">
                          <a:solidFill>
                            <a:srgbClr val="FFFFFF"/>
                          </a:solidFill>
                          <a:effectLst/>
                          <a:latin typeface="Times New Roman (Body CS)"/>
                          <a:ea typeface="Calibri" panose="020F0502020204030204" pitchFamily="34" charset="0"/>
                          <a:cs typeface="Arial" panose="020B0604020202020204" pitchFamily="34" charset="0"/>
                        </a:rPr>
                        <a:t>Terre-Neuve-et-Labrador (T.-N.-L.)</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58585A"/>
                    </a:solidFill>
                  </a:tcPr>
                </a:tc>
                <a:tc>
                  <a:txBody>
                    <a:bodyPr/>
                    <a:lstStyle/>
                    <a:p>
                      <a:pPr marL="0" marR="0">
                        <a:lnSpc>
                          <a:spcPct val="107000"/>
                        </a:lnSpc>
                        <a:spcBef>
                          <a:spcPts val="0"/>
                        </a:spcBef>
                        <a:spcAft>
                          <a:spcPts val="0"/>
                        </a:spcAft>
                      </a:pPr>
                      <a:r>
                        <a:rPr lang="fr-CA" sz="9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Provincial Cancer Care Program (programme provincial de soins contre le cancer), Régie de santé de l’Est</a:t>
                      </a:r>
                      <a:endParaRPr lang="en-US" sz="11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11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0"/>
                        </a:spcBef>
                        <a:spcAft>
                          <a:spcPts val="0"/>
                        </a:spcAft>
                      </a:pPr>
                      <a:r>
                        <a:rPr lang="fr-CA" sz="800">
                          <a:solidFill>
                            <a:srgbClr val="262626"/>
                          </a:solidFill>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p>
                      <a:pPr marL="0" marR="0" algn="ctr">
                        <a:lnSpc>
                          <a:spcPct val="107000"/>
                        </a:lnSpc>
                        <a:spcBef>
                          <a:spcPts val="100"/>
                        </a:spcBef>
                        <a:spcAft>
                          <a:spcPts val="100"/>
                        </a:spcAft>
                      </a:pPr>
                      <a:r>
                        <a:rPr lang="fr-CA" sz="800" b="1" dirty="0">
                          <a:solidFill>
                            <a:srgbClr val="FFFFFF"/>
                          </a:solidFill>
                          <a:effectLst/>
                          <a:latin typeface="Times New Roman (Body CS)"/>
                          <a:ea typeface="Calibri" panose="020F0502020204030204" pitchFamily="34" charset="0"/>
                          <a:cs typeface="Arial" panose="020B0604020202020204" pitchFamily="34" charset="0"/>
                        </a:rPr>
                        <a:t>Terre-Neuve-et-Labrador (T.-N.-L.)</a:t>
                      </a:r>
                      <a:endParaRPr lang="en-US" sz="11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482644474"/>
                  </a:ext>
                </a:extLst>
              </a:tr>
            </a:tbl>
          </a:graphicData>
        </a:graphic>
      </p:graphicFrame>
    </p:spTree>
    <p:extLst>
      <p:ext uri="{BB962C8B-B14F-4D97-AF65-F5344CB8AC3E}">
        <p14:creationId xmlns:p14="http://schemas.microsoft.com/office/powerpoint/2010/main" val="2723417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74076" y="195384"/>
            <a:ext cx="10380786" cy="557457"/>
          </a:xfrm>
        </p:spPr>
        <p:txBody>
          <a:bodyPr>
            <a:normAutofit/>
          </a:bodyPr>
          <a:lstStyle/>
          <a:p>
            <a:r>
              <a:rPr lang="fr-FR" sz="1600" dirty="0"/>
              <a:t>Activités de dépistage du cancer du poumon</a:t>
            </a:r>
            <a:endParaRPr lang="en-US" sz="1600" dirty="0"/>
          </a:p>
        </p:txBody>
      </p:sp>
      <p:sp>
        <p:nvSpPr>
          <p:cNvPr id="5" name="Slide Number Placeholder 4">
            <a:extLst>
              <a:ext uri="{FF2B5EF4-FFF2-40B4-BE49-F238E27FC236}">
                <a16:creationId xmlns:a16="http://schemas.microsoft.com/office/drawing/2014/main" id="{71DB3E14-2F29-334D-80D7-9A6489D57168}"/>
              </a:ext>
            </a:extLst>
          </p:cNvPr>
          <p:cNvSpPr>
            <a:spLocks noGrp="1"/>
          </p:cNvSpPr>
          <p:nvPr>
            <p:ph type="sldNum" sz="quarter" idx="12"/>
          </p:nvPr>
        </p:nvSpPr>
        <p:spPr/>
        <p:txBody>
          <a:bodyPr/>
          <a:lstStyle/>
          <a:p>
            <a:fld id="{D9F2F12A-E773-6344-8602-31C2DEEE88BD}" type="slidenum">
              <a:rPr lang="en-US" smtClean="0"/>
              <a:pPr/>
              <a:t>7</a:t>
            </a:fld>
            <a:endParaRPr lang="en-US"/>
          </a:p>
        </p:txBody>
      </p:sp>
      <p:sp>
        <p:nvSpPr>
          <p:cNvPr id="7" name="TextBox 6">
            <a:extLst>
              <a:ext uri="{FF2B5EF4-FFF2-40B4-BE49-F238E27FC236}">
                <a16:creationId xmlns:a16="http://schemas.microsoft.com/office/drawing/2014/main" id="{2628C9D9-A5C5-2FFC-7338-52AAC18C05E5}"/>
              </a:ext>
            </a:extLst>
          </p:cNvPr>
          <p:cNvSpPr txBox="1"/>
          <p:nvPr/>
        </p:nvSpPr>
        <p:spPr>
          <a:xfrm>
            <a:off x="474076" y="5853625"/>
            <a:ext cx="10920047" cy="249684"/>
          </a:xfrm>
          <a:prstGeom prst="rect">
            <a:avLst/>
          </a:prstGeom>
          <a:noFill/>
        </p:spPr>
        <p:txBody>
          <a:bodyPr wrap="square">
            <a:spAutoFit/>
          </a:bodyPr>
          <a:lstStyle/>
          <a:p>
            <a:pPr marL="0" marR="0">
              <a:lnSpc>
                <a:spcPct val="107000"/>
              </a:lnSpc>
              <a:spcBef>
                <a:spcPts val="300"/>
              </a:spcBef>
              <a:spcAft>
                <a:spcPts val="800"/>
              </a:spcAft>
            </a:pPr>
            <a:r>
              <a:rPr lang="fr-FR" sz="1000">
                <a:solidFill>
                  <a:schemeClr val="bg1"/>
                </a:solidFill>
                <a:effectLst/>
                <a:latin typeface="Calibri" panose="020F0502020204030204" pitchFamily="34" charset="0"/>
                <a:ea typeface="Yu Mincho" panose="02020400000000000000" pitchFamily="18" charset="-128"/>
                <a:cs typeface="Arial" panose="020B0604020202020204" pitchFamily="34" charset="0"/>
              </a:rPr>
              <a:t>Ont. : * Transition d’un projet pilote à un programme</a:t>
            </a:r>
            <a:endParaRPr lang="en-US" sz="1000" dirty="0">
              <a:solidFill>
                <a:schemeClr val="bg1"/>
              </a:solidFill>
              <a:effectLst/>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4" name="Table 3">
            <a:extLst>
              <a:ext uri="{FF2B5EF4-FFF2-40B4-BE49-F238E27FC236}">
                <a16:creationId xmlns:a16="http://schemas.microsoft.com/office/drawing/2014/main" id="{E1CA76D7-3E74-B6F0-61C2-42E857C90D91}"/>
              </a:ext>
            </a:extLst>
          </p:cNvPr>
          <p:cNvGraphicFramePr>
            <a:graphicFrameLocks noGrp="1"/>
          </p:cNvGraphicFramePr>
          <p:nvPr>
            <p:extLst>
              <p:ext uri="{D42A27DB-BD31-4B8C-83A1-F6EECF244321}">
                <p14:modId xmlns:p14="http://schemas.microsoft.com/office/powerpoint/2010/main" val="585156443"/>
              </p:ext>
            </p:extLst>
          </p:nvPr>
        </p:nvGraphicFramePr>
        <p:xfrm>
          <a:off x="474076" y="671830"/>
          <a:ext cx="10699252" cy="5178439"/>
        </p:xfrm>
        <a:graphic>
          <a:graphicData uri="http://schemas.openxmlformats.org/drawingml/2006/table">
            <a:tbl>
              <a:tblPr firstRow="1" firstCol="1" bandRow="1"/>
              <a:tblGrid>
                <a:gridCol w="814496">
                  <a:extLst>
                    <a:ext uri="{9D8B030D-6E8A-4147-A177-3AD203B41FA5}">
                      <a16:colId xmlns:a16="http://schemas.microsoft.com/office/drawing/2014/main" val="2812715588"/>
                    </a:ext>
                  </a:extLst>
                </a:gridCol>
                <a:gridCol w="1309808">
                  <a:extLst>
                    <a:ext uri="{9D8B030D-6E8A-4147-A177-3AD203B41FA5}">
                      <a16:colId xmlns:a16="http://schemas.microsoft.com/office/drawing/2014/main" val="530168278"/>
                    </a:ext>
                  </a:extLst>
                </a:gridCol>
                <a:gridCol w="1457823">
                  <a:extLst>
                    <a:ext uri="{9D8B030D-6E8A-4147-A177-3AD203B41FA5}">
                      <a16:colId xmlns:a16="http://schemas.microsoft.com/office/drawing/2014/main" val="2658978088"/>
                    </a:ext>
                  </a:extLst>
                </a:gridCol>
                <a:gridCol w="1264329">
                  <a:extLst>
                    <a:ext uri="{9D8B030D-6E8A-4147-A177-3AD203B41FA5}">
                      <a16:colId xmlns:a16="http://schemas.microsoft.com/office/drawing/2014/main" val="3637458024"/>
                    </a:ext>
                  </a:extLst>
                </a:gridCol>
                <a:gridCol w="1264329">
                  <a:extLst>
                    <a:ext uri="{9D8B030D-6E8A-4147-A177-3AD203B41FA5}">
                      <a16:colId xmlns:a16="http://schemas.microsoft.com/office/drawing/2014/main" val="2441779667"/>
                    </a:ext>
                  </a:extLst>
                </a:gridCol>
                <a:gridCol w="1392499">
                  <a:extLst>
                    <a:ext uri="{9D8B030D-6E8A-4147-A177-3AD203B41FA5}">
                      <a16:colId xmlns:a16="http://schemas.microsoft.com/office/drawing/2014/main" val="2546911137"/>
                    </a:ext>
                  </a:extLst>
                </a:gridCol>
                <a:gridCol w="979876">
                  <a:extLst>
                    <a:ext uri="{9D8B030D-6E8A-4147-A177-3AD203B41FA5}">
                      <a16:colId xmlns:a16="http://schemas.microsoft.com/office/drawing/2014/main" val="919218199"/>
                    </a:ext>
                  </a:extLst>
                </a:gridCol>
                <a:gridCol w="1108046">
                  <a:extLst>
                    <a:ext uri="{9D8B030D-6E8A-4147-A177-3AD203B41FA5}">
                      <a16:colId xmlns:a16="http://schemas.microsoft.com/office/drawing/2014/main" val="2594042628"/>
                    </a:ext>
                  </a:extLst>
                </a:gridCol>
                <a:gridCol w="1108046">
                  <a:extLst>
                    <a:ext uri="{9D8B030D-6E8A-4147-A177-3AD203B41FA5}">
                      <a16:colId xmlns:a16="http://schemas.microsoft.com/office/drawing/2014/main" val="716234315"/>
                    </a:ext>
                  </a:extLst>
                </a:gridCol>
              </a:tblGrid>
              <a:tr h="477032">
                <a:tc>
                  <a:txBody>
                    <a:bodyPr/>
                    <a:lstStyle/>
                    <a:p>
                      <a:pPr marL="0" marR="0" algn="ctr">
                        <a:lnSpc>
                          <a:spcPct val="107000"/>
                        </a:lnSpc>
                        <a:spcBef>
                          <a:spcPts val="720"/>
                        </a:spcBef>
                        <a:spcAft>
                          <a:spcPts val="720"/>
                        </a:spcAft>
                      </a:pPr>
                      <a:r>
                        <a:rPr lang="fr-CA" sz="1000" b="1" dirty="0">
                          <a:solidFill>
                            <a:srgbClr val="FFFFFF"/>
                          </a:solidFill>
                          <a:effectLst/>
                          <a:latin typeface="+mn-lt"/>
                          <a:ea typeface="Calibri" panose="020F0502020204030204" pitchFamily="34" charset="0"/>
                          <a:cs typeface="Calibri" panose="020F0502020204030204" pitchFamily="34" charset="0"/>
                        </a:rPr>
                        <a:t>Province ou territoire</a:t>
                      </a:r>
                      <a:endParaRPr lang="en-US" sz="14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Analyse de rentabilité standard</a:t>
                      </a:r>
                      <a:endParaRPr lang="en-US" sz="14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Étude de recherche</a:t>
                      </a:r>
                      <a:endParaRPr lang="en-US" sz="14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Proposition ou analyse de rentabilité</a:t>
                      </a:r>
                      <a:endParaRPr lang="en-US" sz="14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Comité consultatif ou groupe de travail</a:t>
                      </a:r>
                      <a:endParaRPr lang="en-US" sz="14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Annonce</a:t>
                      </a:r>
                      <a:endParaRPr lang="en-US" sz="14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Projet pilote</a:t>
                      </a:r>
                      <a:endParaRPr lang="en-US" sz="14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Projet financé par le Partenariat</a:t>
                      </a:r>
                      <a:endParaRPr lang="en-US" sz="14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720"/>
                        </a:spcBef>
                        <a:spcAft>
                          <a:spcPts val="720"/>
                        </a:spcAft>
                      </a:pPr>
                      <a:r>
                        <a:rPr lang="fr-CA" sz="1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Autres activités</a:t>
                      </a:r>
                      <a:endParaRPr lang="en-US" sz="14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3341955072"/>
                  </a:ext>
                </a:extLst>
              </a:tr>
              <a:tr h="365959">
                <a:tc>
                  <a:txBody>
                    <a:bodyPr/>
                    <a:lstStyle/>
                    <a:p>
                      <a:pPr marL="0" marR="0" algn="ctr">
                        <a:lnSpc>
                          <a:spcPct val="107000"/>
                        </a:lnSpc>
                        <a:spcBef>
                          <a:spcPts val="720"/>
                        </a:spcBef>
                        <a:spcAft>
                          <a:spcPts val="720"/>
                        </a:spcAft>
                      </a:pPr>
                      <a:r>
                        <a:rPr lang="fr-CA" sz="1000" b="1" dirty="0" err="1">
                          <a:solidFill>
                            <a:srgbClr val="FFFFFF"/>
                          </a:solidFill>
                          <a:effectLst/>
                          <a:latin typeface="+mn-lt"/>
                          <a:ea typeface="Calibri" panose="020F0502020204030204" pitchFamily="34" charset="0"/>
                          <a:cs typeface="Arial" panose="020B0604020202020204" pitchFamily="34" charset="0"/>
                        </a:rPr>
                        <a:t>Yn</a:t>
                      </a:r>
                      <a:endParaRPr lang="en-US" sz="14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124189966"/>
                  </a:ext>
                </a:extLst>
              </a:tr>
              <a:tr h="365959">
                <a:tc>
                  <a:txBody>
                    <a:bodyPr/>
                    <a:lstStyle/>
                    <a:p>
                      <a:pPr marL="0" marR="0" algn="ctr">
                        <a:lnSpc>
                          <a:spcPct val="107000"/>
                        </a:lnSpc>
                        <a:spcBef>
                          <a:spcPts val="720"/>
                        </a:spcBef>
                        <a:spcAft>
                          <a:spcPts val="720"/>
                        </a:spcAft>
                      </a:pPr>
                      <a:r>
                        <a:rPr lang="fr-CA" sz="1000" b="1" dirty="0">
                          <a:solidFill>
                            <a:srgbClr val="FFFFFF"/>
                          </a:solidFill>
                          <a:effectLst/>
                          <a:latin typeface="+mn-lt"/>
                          <a:ea typeface="Calibri" panose="020F0502020204030204" pitchFamily="34" charset="0"/>
                          <a:cs typeface="Arial" panose="020B0604020202020204" pitchFamily="34" charset="0"/>
                        </a:rPr>
                        <a:t>T.N.-O.</a:t>
                      </a:r>
                      <a:endParaRPr lang="en-US" sz="14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19477741"/>
                  </a:ext>
                </a:extLst>
              </a:tr>
              <a:tr h="365959">
                <a:tc>
                  <a:txBody>
                    <a:bodyPr/>
                    <a:lstStyle/>
                    <a:p>
                      <a:pPr marL="0" marR="0" algn="ctr">
                        <a:lnSpc>
                          <a:spcPct val="107000"/>
                        </a:lnSpc>
                        <a:spcBef>
                          <a:spcPts val="720"/>
                        </a:spcBef>
                        <a:spcAft>
                          <a:spcPts val="720"/>
                        </a:spcAft>
                      </a:pPr>
                      <a:r>
                        <a:rPr lang="fr-CA" sz="1000" b="1">
                          <a:solidFill>
                            <a:srgbClr val="FFFFFF"/>
                          </a:solidFill>
                          <a:effectLst/>
                          <a:latin typeface="+mn-lt"/>
                          <a:ea typeface="Calibri" panose="020F0502020204030204" pitchFamily="34" charset="0"/>
                          <a:cs typeface="Arial" panose="020B0604020202020204" pitchFamily="34" charset="0"/>
                        </a:rPr>
                        <a:t>Nt</a:t>
                      </a:r>
                      <a:endParaRPr lang="en-US" sz="140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507959371"/>
                  </a:ext>
                </a:extLst>
              </a:tr>
              <a:tr h="365959">
                <a:tc>
                  <a:txBody>
                    <a:bodyPr/>
                    <a:lstStyle/>
                    <a:p>
                      <a:pPr marL="0" marR="0" algn="ctr">
                        <a:lnSpc>
                          <a:spcPct val="107000"/>
                        </a:lnSpc>
                        <a:spcBef>
                          <a:spcPts val="720"/>
                        </a:spcBef>
                        <a:spcAft>
                          <a:spcPts val="720"/>
                        </a:spcAft>
                      </a:pPr>
                      <a:r>
                        <a:rPr lang="fr-CA" sz="1000" b="1" dirty="0">
                          <a:solidFill>
                            <a:srgbClr val="FFFFFF"/>
                          </a:solidFill>
                          <a:effectLst/>
                          <a:latin typeface="+mn-lt"/>
                          <a:ea typeface="Calibri" panose="020F0502020204030204" pitchFamily="34" charset="0"/>
                          <a:cs typeface="Arial" panose="020B0604020202020204" pitchFamily="34" charset="0"/>
                        </a:rPr>
                        <a:t>C.-B.</a:t>
                      </a:r>
                      <a:endParaRPr lang="en-US" sz="14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MS Gothic" panose="020B0609070205080204" pitchFamily="49" charset="-128"/>
                          <a:ea typeface="Yu Mincho" panose="02020400000000000000" pitchFamily="18" charset="-128"/>
                          <a:cs typeface="MS Gothic" panose="020B0609070205080204" pitchFamily="49" charset="-128"/>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15000"/>
                        </a:lnSpc>
                        <a:spcBef>
                          <a:spcPts val="720"/>
                        </a:spcBef>
                        <a:spcAft>
                          <a:spcPts val="720"/>
                        </a:spcAft>
                        <a:tabLst>
                          <a:tab pos="5280025" algn="l"/>
                        </a:tabLs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822456819"/>
                  </a:ext>
                </a:extLst>
              </a:tr>
              <a:tr h="304966">
                <a:tc>
                  <a:txBody>
                    <a:bodyPr/>
                    <a:lstStyle/>
                    <a:p>
                      <a:pPr marL="0" marR="0" algn="ctr">
                        <a:lnSpc>
                          <a:spcPct val="107000"/>
                        </a:lnSpc>
                        <a:spcBef>
                          <a:spcPts val="720"/>
                        </a:spcBef>
                        <a:spcAft>
                          <a:spcPts val="720"/>
                        </a:spcAft>
                      </a:pPr>
                      <a:r>
                        <a:rPr lang="fr-CA" sz="1000" b="1">
                          <a:solidFill>
                            <a:srgbClr val="FFFFFF"/>
                          </a:solidFill>
                          <a:effectLst/>
                          <a:latin typeface="+mn-lt"/>
                          <a:ea typeface="Calibri" panose="020F0502020204030204" pitchFamily="34" charset="0"/>
                          <a:cs typeface="Arial" panose="020B0604020202020204" pitchFamily="34" charset="0"/>
                        </a:rPr>
                        <a:t>Alb.</a:t>
                      </a:r>
                      <a:endParaRPr lang="en-US" sz="140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867919095"/>
                  </a:ext>
                </a:extLst>
              </a:tr>
              <a:tr h="365959">
                <a:tc>
                  <a:txBody>
                    <a:bodyPr/>
                    <a:lstStyle/>
                    <a:p>
                      <a:pPr marL="0" marR="0" algn="ctr">
                        <a:lnSpc>
                          <a:spcPct val="107000"/>
                        </a:lnSpc>
                        <a:spcBef>
                          <a:spcPts val="720"/>
                        </a:spcBef>
                        <a:spcAft>
                          <a:spcPts val="720"/>
                        </a:spcAft>
                      </a:pPr>
                      <a:r>
                        <a:rPr lang="fr-CA" sz="1000" b="1" dirty="0" err="1">
                          <a:solidFill>
                            <a:srgbClr val="FFFFFF"/>
                          </a:solidFill>
                          <a:effectLst/>
                          <a:latin typeface="+mn-lt"/>
                          <a:ea typeface="Calibri" panose="020F0502020204030204" pitchFamily="34" charset="0"/>
                          <a:cs typeface="Arial" panose="020B0604020202020204" pitchFamily="34" charset="0"/>
                        </a:rPr>
                        <a:t>Sask</a:t>
                      </a:r>
                      <a:r>
                        <a:rPr lang="fr-CA" sz="1000" b="1" dirty="0">
                          <a:solidFill>
                            <a:srgbClr val="FFFFFF"/>
                          </a:solidFill>
                          <a:effectLst/>
                          <a:latin typeface="+mn-lt"/>
                          <a:ea typeface="Calibri" panose="020F0502020204030204" pitchFamily="34" charset="0"/>
                          <a:cs typeface="Arial" panose="020B0604020202020204" pitchFamily="34" charset="0"/>
                        </a:rPr>
                        <a:t>.</a:t>
                      </a:r>
                      <a:endParaRPr lang="en-US" sz="14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196156414"/>
                  </a:ext>
                </a:extLst>
              </a:tr>
              <a:tr h="365959">
                <a:tc>
                  <a:txBody>
                    <a:bodyPr/>
                    <a:lstStyle/>
                    <a:p>
                      <a:pPr marL="0" marR="0" algn="ctr">
                        <a:lnSpc>
                          <a:spcPct val="107000"/>
                        </a:lnSpc>
                        <a:spcBef>
                          <a:spcPts val="720"/>
                        </a:spcBef>
                        <a:spcAft>
                          <a:spcPts val="720"/>
                        </a:spcAft>
                      </a:pPr>
                      <a:r>
                        <a:rPr lang="fr-CA" sz="1000" b="1" dirty="0">
                          <a:solidFill>
                            <a:srgbClr val="FFFFFF"/>
                          </a:solidFill>
                          <a:effectLst/>
                          <a:latin typeface="+mn-lt"/>
                          <a:ea typeface="Calibri" panose="020F0502020204030204" pitchFamily="34" charset="0"/>
                          <a:cs typeface="Arial" panose="020B0604020202020204" pitchFamily="34" charset="0"/>
                        </a:rPr>
                        <a:t>Man.</a:t>
                      </a:r>
                      <a:endParaRPr lang="en-US" sz="14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510788615"/>
                  </a:ext>
                </a:extLst>
              </a:tr>
              <a:tr h="365959">
                <a:tc>
                  <a:txBody>
                    <a:bodyPr/>
                    <a:lstStyle/>
                    <a:p>
                      <a:pPr marL="0" marR="0" algn="ctr">
                        <a:lnSpc>
                          <a:spcPct val="107000"/>
                        </a:lnSpc>
                        <a:spcBef>
                          <a:spcPts val="720"/>
                        </a:spcBef>
                        <a:spcAft>
                          <a:spcPts val="720"/>
                        </a:spcAft>
                      </a:pPr>
                      <a:r>
                        <a:rPr lang="fr-CA" sz="1000" b="1">
                          <a:solidFill>
                            <a:srgbClr val="FFFFFF"/>
                          </a:solidFill>
                          <a:effectLst/>
                          <a:latin typeface="+mn-lt"/>
                          <a:ea typeface="Calibri" panose="020F0502020204030204" pitchFamily="34" charset="0"/>
                          <a:cs typeface="Arial" panose="020B0604020202020204" pitchFamily="34" charset="0"/>
                        </a:rPr>
                        <a:t>Ont.</a:t>
                      </a:r>
                      <a:endParaRPr lang="en-US" sz="140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735651153"/>
                  </a:ext>
                </a:extLst>
              </a:tr>
              <a:tr h="365959">
                <a:tc>
                  <a:txBody>
                    <a:bodyPr/>
                    <a:lstStyle/>
                    <a:p>
                      <a:pPr marL="0" marR="0" algn="ctr">
                        <a:lnSpc>
                          <a:spcPct val="107000"/>
                        </a:lnSpc>
                        <a:spcBef>
                          <a:spcPts val="720"/>
                        </a:spcBef>
                        <a:spcAft>
                          <a:spcPts val="720"/>
                        </a:spcAft>
                      </a:pPr>
                      <a:r>
                        <a:rPr lang="fr-CA" sz="1000" b="1" dirty="0">
                          <a:solidFill>
                            <a:srgbClr val="FFFFFF"/>
                          </a:solidFill>
                          <a:effectLst/>
                          <a:latin typeface="+mn-lt"/>
                          <a:ea typeface="Calibri" panose="020F0502020204030204" pitchFamily="34" charset="0"/>
                          <a:cs typeface="Arial" panose="020B0604020202020204" pitchFamily="34" charset="0"/>
                        </a:rPr>
                        <a:t>Qc</a:t>
                      </a:r>
                      <a:endParaRPr lang="en-US" sz="14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0"/>
                        </a:spcBef>
                        <a:spcAft>
                          <a:spcPts val="0"/>
                        </a:spcAft>
                      </a:pPr>
                      <a:r>
                        <a:rPr lang="en-US" sz="1000" kern="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kern="1200">
                        <a:solidFill>
                          <a:srgbClr val="000000"/>
                        </a:solidFill>
                        <a:effectLst/>
                        <a:latin typeface="Segoe UI Symbol" panose="020B0502040204020203"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129540" algn="ctr">
                        <a:lnSpc>
                          <a:spcPct val="107000"/>
                        </a:lnSpc>
                        <a:spcBef>
                          <a:spcPts val="720"/>
                        </a:spcBef>
                        <a:spcAft>
                          <a:spcPts val="720"/>
                        </a:spcAft>
                      </a:pPr>
                      <a:r>
                        <a:rPr lang="en-US" sz="1000" spc="-2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34415438"/>
                  </a:ext>
                </a:extLst>
              </a:tr>
              <a:tr h="365959">
                <a:tc>
                  <a:txBody>
                    <a:bodyPr/>
                    <a:lstStyle/>
                    <a:p>
                      <a:pPr marL="0" marR="0" algn="ctr">
                        <a:lnSpc>
                          <a:spcPct val="107000"/>
                        </a:lnSpc>
                        <a:spcBef>
                          <a:spcPts val="720"/>
                        </a:spcBef>
                        <a:spcAft>
                          <a:spcPts val="720"/>
                        </a:spcAft>
                      </a:pPr>
                      <a:r>
                        <a:rPr lang="fr-CA" sz="1000" b="1" dirty="0">
                          <a:solidFill>
                            <a:srgbClr val="FFFFFF"/>
                          </a:solidFill>
                          <a:effectLst/>
                          <a:latin typeface="+mn-lt"/>
                          <a:ea typeface="Calibri" panose="020F0502020204030204" pitchFamily="34" charset="0"/>
                          <a:cs typeface="Arial" panose="020B0604020202020204" pitchFamily="34" charset="0"/>
                        </a:rPr>
                        <a:t>N.-B.</a:t>
                      </a:r>
                      <a:endParaRPr lang="en-US" sz="14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143963891"/>
                  </a:ext>
                </a:extLst>
              </a:tr>
              <a:tr h="365959">
                <a:tc>
                  <a:txBody>
                    <a:bodyPr/>
                    <a:lstStyle/>
                    <a:p>
                      <a:pPr marL="0" marR="0" algn="ctr">
                        <a:lnSpc>
                          <a:spcPct val="107000"/>
                        </a:lnSpc>
                        <a:spcBef>
                          <a:spcPts val="720"/>
                        </a:spcBef>
                        <a:spcAft>
                          <a:spcPts val="720"/>
                        </a:spcAft>
                      </a:pPr>
                      <a:r>
                        <a:rPr lang="fr-CA" sz="1000" b="1" dirty="0">
                          <a:solidFill>
                            <a:srgbClr val="FFFFFF"/>
                          </a:solidFill>
                          <a:effectLst/>
                          <a:latin typeface="+mn-lt"/>
                          <a:ea typeface="Calibri" panose="020F0502020204030204" pitchFamily="34" charset="0"/>
                          <a:cs typeface="Arial" panose="020B0604020202020204" pitchFamily="34" charset="0"/>
                        </a:rPr>
                        <a:t>N.-É.</a:t>
                      </a:r>
                      <a:endParaRPr lang="en-US" sz="14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04129240"/>
                  </a:ext>
                </a:extLst>
              </a:tr>
              <a:tr h="365959">
                <a:tc>
                  <a:txBody>
                    <a:bodyPr/>
                    <a:lstStyle/>
                    <a:p>
                      <a:pPr marL="0" marR="0" algn="ctr">
                        <a:lnSpc>
                          <a:spcPct val="107000"/>
                        </a:lnSpc>
                        <a:spcBef>
                          <a:spcPts val="720"/>
                        </a:spcBef>
                        <a:spcAft>
                          <a:spcPts val="720"/>
                        </a:spcAft>
                      </a:pPr>
                      <a:r>
                        <a:rPr lang="fr-CA" sz="1000" b="1" dirty="0">
                          <a:solidFill>
                            <a:srgbClr val="FFFFFF"/>
                          </a:solidFill>
                          <a:effectLst/>
                          <a:latin typeface="+mn-lt"/>
                          <a:ea typeface="Calibri" panose="020F0502020204030204" pitchFamily="34" charset="0"/>
                          <a:cs typeface="Arial" panose="020B0604020202020204" pitchFamily="34" charset="0"/>
                        </a:rPr>
                        <a:t>Î.-P.-É.</a:t>
                      </a:r>
                      <a:endParaRPr lang="en-US" sz="14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898488607"/>
                  </a:ext>
                </a:extLst>
              </a:tr>
              <a:tr h="365959">
                <a:tc>
                  <a:txBody>
                    <a:bodyPr/>
                    <a:lstStyle/>
                    <a:p>
                      <a:pPr marL="0" marR="0" algn="ctr">
                        <a:lnSpc>
                          <a:spcPct val="107000"/>
                        </a:lnSpc>
                        <a:spcBef>
                          <a:spcPts val="720"/>
                        </a:spcBef>
                        <a:spcAft>
                          <a:spcPts val="720"/>
                        </a:spcAft>
                      </a:pPr>
                      <a:r>
                        <a:rPr lang="fr-CA" sz="1000" b="1" dirty="0">
                          <a:solidFill>
                            <a:srgbClr val="FFFFFF"/>
                          </a:solidFill>
                          <a:effectLst/>
                          <a:latin typeface="+mn-lt"/>
                          <a:ea typeface="Calibri" panose="020F0502020204030204" pitchFamily="34" charset="0"/>
                          <a:cs typeface="Arial" panose="020B0604020202020204" pitchFamily="34" charset="0"/>
                        </a:rPr>
                        <a:t>T.-N.-L.</a:t>
                      </a:r>
                      <a:endParaRPr lang="en-US" sz="1400" dirty="0">
                        <a:effectLst/>
                        <a:latin typeface="+mn-lt"/>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a:lnSpc>
                          <a:spcPct val="107000"/>
                        </a:lnSpc>
                        <a:spcBef>
                          <a:spcPts val="0"/>
                        </a:spcBef>
                        <a:spcAft>
                          <a:spcPts val="0"/>
                        </a:spcAft>
                      </a:pPr>
                      <a:r>
                        <a:rPr lang="en-US" sz="10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Calibri" panose="020F0502020204030204" pitchFamily="34"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tc>
                  <a:txBody>
                    <a:bodyPr/>
                    <a:lstStyle/>
                    <a:p>
                      <a:pPr marL="0" marR="0" algn="ctr">
                        <a:lnSpc>
                          <a:spcPct val="107000"/>
                        </a:lnSpc>
                        <a:spcBef>
                          <a:spcPts val="0"/>
                        </a:spcBef>
                        <a:spcAft>
                          <a:spcPts val="0"/>
                        </a:spcAft>
                      </a:pPr>
                      <a:r>
                        <a:rPr lang="en-US" sz="10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39225001"/>
                  </a:ext>
                </a:extLst>
              </a:tr>
            </a:tbl>
          </a:graphicData>
        </a:graphic>
      </p:graphicFrame>
    </p:spTree>
    <p:extLst>
      <p:ext uri="{BB962C8B-B14F-4D97-AF65-F5344CB8AC3E}">
        <p14:creationId xmlns:p14="http://schemas.microsoft.com/office/powerpoint/2010/main" val="1632485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11014" y="243533"/>
            <a:ext cx="10380786" cy="752842"/>
          </a:xfrm>
        </p:spPr>
        <p:txBody>
          <a:bodyPr>
            <a:normAutofit/>
          </a:bodyPr>
          <a:lstStyle/>
          <a:p>
            <a:r>
              <a:rPr lang="fr-FR" sz="1600" dirty="0"/>
              <a:t>Description des activités de dépistage du cancer du poumon </a:t>
            </a:r>
            <a:r>
              <a:rPr lang="en-US" sz="1600" dirty="0"/>
              <a:t>(1/2)</a:t>
            </a:r>
          </a:p>
        </p:txBody>
      </p:sp>
      <p:graphicFrame>
        <p:nvGraphicFramePr>
          <p:cNvPr id="4" name="Table 3">
            <a:extLst>
              <a:ext uri="{FF2B5EF4-FFF2-40B4-BE49-F238E27FC236}">
                <a16:creationId xmlns:a16="http://schemas.microsoft.com/office/drawing/2014/main" id="{5CCB3BE0-9E58-9AE8-7449-B9B16C303200}"/>
              </a:ext>
            </a:extLst>
          </p:cNvPr>
          <p:cNvGraphicFramePr>
            <a:graphicFrameLocks noGrp="1"/>
          </p:cNvGraphicFramePr>
          <p:nvPr>
            <p:extLst>
              <p:ext uri="{D42A27DB-BD31-4B8C-83A1-F6EECF244321}">
                <p14:modId xmlns:p14="http://schemas.microsoft.com/office/powerpoint/2010/main" val="1720426743"/>
              </p:ext>
            </p:extLst>
          </p:nvPr>
        </p:nvGraphicFramePr>
        <p:xfrm>
          <a:off x="286391" y="853526"/>
          <a:ext cx="11619218" cy="4446984"/>
        </p:xfrm>
        <a:graphic>
          <a:graphicData uri="http://schemas.openxmlformats.org/drawingml/2006/table">
            <a:tbl>
              <a:tblPr firstRow="1" firstCol="1"/>
              <a:tblGrid>
                <a:gridCol w="873064">
                  <a:extLst>
                    <a:ext uri="{9D8B030D-6E8A-4147-A177-3AD203B41FA5}">
                      <a16:colId xmlns:a16="http://schemas.microsoft.com/office/drawing/2014/main" val="2657478406"/>
                    </a:ext>
                  </a:extLst>
                </a:gridCol>
                <a:gridCol w="10746154">
                  <a:extLst>
                    <a:ext uri="{9D8B030D-6E8A-4147-A177-3AD203B41FA5}">
                      <a16:colId xmlns:a16="http://schemas.microsoft.com/office/drawing/2014/main" val="1358340178"/>
                    </a:ext>
                  </a:extLst>
                </a:gridCol>
              </a:tblGrid>
              <a:tr h="156829">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Province ou territoire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Description des activités de dépistage du cancer du poumon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955376440"/>
                  </a:ext>
                </a:extLst>
              </a:tr>
              <a:tr h="156829">
                <a:tc>
                  <a:txBody>
                    <a:bodyPr/>
                    <a:lstStyle/>
                    <a:p>
                      <a:pPr marL="0" marR="0" algn="ctr" defTabSz="914400" rtl="0" eaLnBrk="1" latinLnBrk="0" hangingPunct="1">
                        <a:lnSpc>
                          <a:spcPct val="107000"/>
                        </a:lnSpc>
                        <a:spcBef>
                          <a:spcPts val="720"/>
                        </a:spcBef>
                        <a:spcAft>
                          <a:spcPts val="720"/>
                        </a:spcAft>
                      </a:pPr>
                      <a:r>
                        <a:rPr lang="fr-CA" sz="1000" b="1" kern="1200">
                          <a:solidFill>
                            <a:srgbClr val="FFFFFF"/>
                          </a:solidFill>
                          <a:effectLst/>
                          <a:latin typeface="+mn-lt"/>
                          <a:ea typeface="Calibri" panose="020F0502020204030204" pitchFamily="34" charset="0"/>
                          <a:cs typeface="Calibri" panose="020F0502020204030204" pitchFamily="34" charset="0"/>
                        </a:rPr>
                        <a:t>Yn</a:t>
                      </a:r>
                      <a:endParaRPr lang="en-US" sz="1000" b="1" kern="120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 rentabilité standard : Participation à l’élaboration de l’analyse de rentabilité standard du dépistage organisé du cancer du poumon du Partenariat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36492653"/>
                  </a:ext>
                </a:extLst>
              </a:tr>
              <a:tr h="156829">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T.N.-O.</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04800111"/>
                  </a:ext>
                </a:extLst>
              </a:tr>
              <a:tr h="156829">
                <a:tc>
                  <a:txBody>
                    <a:bodyPr/>
                    <a:lstStyle/>
                    <a:p>
                      <a:pPr marL="0" marR="0" algn="ctr" defTabSz="914400" rtl="0" eaLnBrk="1" latinLnBrk="0" hangingPunct="1">
                        <a:lnSpc>
                          <a:spcPct val="107000"/>
                        </a:lnSpc>
                        <a:spcBef>
                          <a:spcPts val="720"/>
                        </a:spcBef>
                        <a:spcAft>
                          <a:spcPts val="720"/>
                        </a:spcAft>
                      </a:pPr>
                      <a:r>
                        <a:rPr lang="fr-CA" sz="1000" b="1" kern="1200">
                          <a:solidFill>
                            <a:srgbClr val="FFFFFF"/>
                          </a:solidFill>
                          <a:effectLst/>
                          <a:latin typeface="+mn-lt"/>
                          <a:ea typeface="Calibri" panose="020F0502020204030204" pitchFamily="34" charset="0"/>
                          <a:cs typeface="Calibri" panose="020F0502020204030204" pitchFamily="34" charset="0"/>
                        </a:rPr>
                        <a:t>Nt</a:t>
                      </a:r>
                      <a:endParaRPr lang="en-US" sz="1000" b="1" kern="120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pPr>
                      <a:endParaRPr lang="en-US" sz="1000" kern="12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82215839"/>
                  </a:ext>
                </a:extLst>
              </a:tr>
              <a:tr h="800245">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C.-B.</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SzPts val="900"/>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 rentabilité standard : Participation à l’élaboration de l’analyse de rentabilité standard du dépistage organisé du cancer du poumon du Partenariat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SzPts val="900"/>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Étude de recherche : Étude de recherche commencée en 2016</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SzPts val="900"/>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Proposition ou analyse de rentabilité : Élaborée en 2016, mise à jour en juillet 2018</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SzPts val="900"/>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Comité consultatif ou groupe de travail : Il s’agit notamment du groupe de travail sur l’imagerie par TDM à faible dose, du groupe de travail sur le diagnostic et du groupe de travail sur le parcours des patients, travaillant à la préparation de la transition vers un programme de dépistage à l’échelle de la province.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SzPts val="900"/>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Annonce : Annonce d’un programme provincial organisé de dépistage du cancer du poumon, en septembre 2020; le programme sera lancé en 2022.</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68668122"/>
                  </a:ext>
                </a:extLst>
              </a:tr>
              <a:tr h="460136">
                <a:tc>
                  <a:txBody>
                    <a:bodyPr/>
                    <a:lstStyle/>
                    <a:p>
                      <a:pPr marL="0" marR="0" algn="ctr" defTabSz="914400" rtl="0" eaLnBrk="1" latinLnBrk="0" hangingPunct="1">
                        <a:lnSpc>
                          <a:spcPct val="107000"/>
                        </a:lnSpc>
                        <a:spcBef>
                          <a:spcPts val="720"/>
                        </a:spcBef>
                        <a:spcAft>
                          <a:spcPts val="720"/>
                        </a:spcAft>
                      </a:pPr>
                      <a:r>
                        <a:rPr lang="fr-CA" sz="1000" b="1" kern="1200" dirty="0" err="1">
                          <a:solidFill>
                            <a:srgbClr val="FFFFFF"/>
                          </a:solidFill>
                          <a:effectLst/>
                          <a:latin typeface="+mn-lt"/>
                          <a:ea typeface="Calibri" panose="020F0502020204030204" pitchFamily="34" charset="0"/>
                          <a:cs typeface="Calibri" panose="020F0502020204030204" pitchFamily="34" charset="0"/>
                        </a:rPr>
                        <a:t>Alb</a:t>
                      </a:r>
                      <a:r>
                        <a:rPr lang="fr-CA" sz="1000" b="1" kern="1200" dirty="0">
                          <a:solidFill>
                            <a:srgbClr val="FFFFFF"/>
                          </a:solidFill>
                          <a:effectLst/>
                          <a:latin typeface="+mn-lt"/>
                          <a:ea typeface="Calibri" panose="020F0502020204030204" pitchFamily="34" charset="0"/>
                          <a:cs typeface="Calibri" panose="020F0502020204030204" pitchFamily="34" charset="0"/>
                        </a:rPr>
                        <a:t>.</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SzPts val="900"/>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 rentabilité standard : Participation à l’élaboration de l’analyse de rentabilité standard du dépistage organisé du cancer du poumon du Partenariat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SzPts val="900"/>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Étude de recherche : L’activité de dépistage en Alberta faisait partie d’un protocole de recherche. Le projet a été achevé en 2019.</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SzPts val="900"/>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 rentabilité : Élaboration d’une nouvelle analyse de rentabilité du programme de dépistage du cancer du poumon de l’Alberta et soumission pour approbation définitive. Le Partenariat a fourni une subvention à l’appui des activités de planification.</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68167730"/>
                  </a:ext>
                </a:extLst>
              </a:tr>
              <a:tr h="1200368">
                <a:tc>
                  <a:txBody>
                    <a:bodyPr/>
                    <a:lstStyle/>
                    <a:p>
                      <a:pPr marL="0" marR="0" algn="ctr" defTabSz="914400" rtl="0" eaLnBrk="1" latinLnBrk="0" hangingPunct="1">
                        <a:lnSpc>
                          <a:spcPct val="107000"/>
                        </a:lnSpc>
                        <a:spcBef>
                          <a:spcPts val="720"/>
                        </a:spcBef>
                        <a:spcAft>
                          <a:spcPts val="720"/>
                        </a:spcAft>
                      </a:pPr>
                      <a:r>
                        <a:rPr lang="fr-CA" sz="1000" b="1" kern="1200" dirty="0" err="1">
                          <a:solidFill>
                            <a:srgbClr val="FFFFFF"/>
                          </a:solidFill>
                          <a:effectLst/>
                          <a:latin typeface="+mn-lt"/>
                          <a:ea typeface="Calibri" panose="020F0502020204030204" pitchFamily="34" charset="0"/>
                          <a:cs typeface="Calibri" panose="020F0502020204030204" pitchFamily="34" charset="0"/>
                        </a:rPr>
                        <a:t>Sask</a:t>
                      </a:r>
                      <a:r>
                        <a:rPr lang="fr-CA" sz="1000" b="1" kern="1200" dirty="0">
                          <a:solidFill>
                            <a:srgbClr val="FFFFFF"/>
                          </a:solidFill>
                          <a:effectLst/>
                          <a:latin typeface="+mn-lt"/>
                          <a:ea typeface="Calibri" panose="020F0502020204030204" pitchFamily="34" charset="0"/>
                          <a:cs typeface="Calibri" panose="020F0502020204030204" pitchFamily="34" charset="0"/>
                        </a:rPr>
                        <a:t>.</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 rentabilité standard : Participation à l’élaboration de l’analyse de rentabilité standard du dépistage organisé du cancer du poumon du Partenariat. Des travaux sont en cours pour approfondir des analyses de rentabilité du dépistage organisé du cancer du poumon propres au nord de la Saskatchewan et à la Saskatchewan.</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Comité consultatif ou groupe de travail : Afin d’assurer une approche collaborative de la cocréation d’un programme de dépistage du cancer du poumon, on a établi un modèle de gouvernance du projet et de prise de décision partagée, afin de permettre une collaboration et des relations de travail intégrales entre les parties prenantes du projet. Ce modèle comprend la création d’un comité directeur provincial et de groupes de travail communautaire et clinique. Cette structure favorisera les possibilités de collaboration entre les membres de la communauté, les cliniciens et les parties prenantes provinciales. Le degré d’engagement des parties prenantes, avec la cocréation d’un cadre de décision, sera suivi et évalué à l’aide de méthodes qualitatives et d’indicateurs de la qualité de l’engagement, en vue d’assurer le succès du programme.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À l’appui de la création d’un projet pilote de dépistage organisé du cancer du poumon, une demande de financement opérationnel récurrent a été soumise au ministère de la Santé de la Saskatchewan.</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activités de planification préalables à la mise en œuvre sont en cours, grâce à un financement fourni par le Partenariat.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05807106"/>
                  </a:ext>
                </a:extLst>
              </a:tr>
              <a:tr h="613515">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Man.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 rentabilité standard : Participation à l’élaboration de l’analyse de rentabilité standard du dépistage organisé du cancer du poumon du Partenariat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Comité consultatif ou groupe de travail : Le comité consultatif sur le dépistage organisé du cancer du poumon a été créé en 2016, afin de déterminer la faisabilité d’un programme de ce type au Manitoba.</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Projet financé par le Partenariat : L’objectif principal du projet est de terminer toutes les activités en vue d’un programme intégral de dépistage organisé du cancer du poumon au Manitoba, en utilisant une approche de mise en œuvre progressive.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632390191"/>
                  </a:ext>
                </a:extLst>
              </a:tr>
            </a:tbl>
          </a:graphicData>
        </a:graphic>
      </p:graphicFrame>
    </p:spTree>
    <p:extLst>
      <p:ext uri="{BB962C8B-B14F-4D97-AF65-F5344CB8AC3E}">
        <p14:creationId xmlns:p14="http://schemas.microsoft.com/office/powerpoint/2010/main" val="4061726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299244" y="0"/>
            <a:ext cx="10380786" cy="752842"/>
          </a:xfrm>
        </p:spPr>
        <p:txBody>
          <a:bodyPr>
            <a:normAutofit/>
          </a:bodyPr>
          <a:lstStyle/>
          <a:p>
            <a:r>
              <a:rPr lang="fr-FR" sz="1600" dirty="0"/>
              <a:t>Description des activités de dépistage du cancer du poumon </a:t>
            </a:r>
            <a:r>
              <a:rPr lang="en-US" sz="1600" dirty="0"/>
              <a:t>(2/2)</a:t>
            </a:r>
          </a:p>
        </p:txBody>
      </p:sp>
      <p:graphicFrame>
        <p:nvGraphicFramePr>
          <p:cNvPr id="4" name="Table 3">
            <a:extLst>
              <a:ext uri="{FF2B5EF4-FFF2-40B4-BE49-F238E27FC236}">
                <a16:creationId xmlns:a16="http://schemas.microsoft.com/office/drawing/2014/main" id="{5CCB3BE0-9E58-9AE8-7449-B9B16C303200}"/>
              </a:ext>
            </a:extLst>
          </p:cNvPr>
          <p:cNvGraphicFramePr>
            <a:graphicFrameLocks noGrp="1"/>
          </p:cNvGraphicFramePr>
          <p:nvPr>
            <p:extLst>
              <p:ext uri="{D42A27DB-BD31-4B8C-83A1-F6EECF244321}">
                <p14:modId xmlns:p14="http://schemas.microsoft.com/office/powerpoint/2010/main" val="1870408582"/>
              </p:ext>
            </p:extLst>
          </p:nvPr>
        </p:nvGraphicFramePr>
        <p:xfrm>
          <a:off x="299244" y="604613"/>
          <a:ext cx="11619218" cy="6137081"/>
        </p:xfrm>
        <a:graphic>
          <a:graphicData uri="http://schemas.openxmlformats.org/drawingml/2006/table">
            <a:tbl>
              <a:tblPr firstRow="1" firstCol="1"/>
              <a:tblGrid>
                <a:gridCol w="873064">
                  <a:extLst>
                    <a:ext uri="{9D8B030D-6E8A-4147-A177-3AD203B41FA5}">
                      <a16:colId xmlns:a16="http://schemas.microsoft.com/office/drawing/2014/main" val="2657478406"/>
                    </a:ext>
                  </a:extLst>
                </a:gridCol>
                <a:gridCol w="10746154">
                  <a:extLst>
                    <a:ext uri="{9D8B030D-6E8A-4147-A177-3AD203B41FA5}">
                      <a16:colId xmlns:a16="http://schemas.microsoft.com/office/drawing/2014/main" val="1358340178"/>
                    </a:ext>
                  </a:extLst>
                </a:gridCol>
              </a:tblGrid>
              <a:tr h="58576">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Province ou territoire</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Description des activités de dépistage du cancer du poumon</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extLst>
                  <a:ext uri="{0D108BD9-81ED-4DB2-BD59-A6C34878D82A}">
                    <a16:rowId xmlns:a16="http://schemas.microsoft.com/office/drawing/2014/main" val="2955376440"/>
                  </a:ext>
                </a:extLst>
              </a:tr>
              <a:tr h="512297">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Ont.</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 rentabilité standard : Participation à l’élaboration de l’analyse de rentabilité standard du dépistage organisé du cancer du poumon du Partenariat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Proposition ou analyse de rentabilité : Une évaluation des technologies de la santé a utilisé, en 2015, le modèle de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microsimulation</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MISCAN-poumon pour générer les résultats attendus des différents scénarios d’admissibilité. Le scénario privilégié pour son rapport coût-efficacité prévoyait le dépistage des personnes âgées de 55 ans à 74 ans ayant fumé au moins 40 paquets-années, fumant actuellement ou ayant fumé, ayant cessé de fumer depuis moins de 10 ans.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Comité consultatif ou groupe de travail : Les comités consultatifs comprennent un groupe d’experts multidisciplinaire, un groupe d’experts sur l’assurance de la qualité en matière de radiologie, un comité consultatif sur l’abandon du tabagisme, un groupe de travail des responsables médicaux, un groupe de travail des responsables régionaux des soins primaires et des responsables de la lutte contre le cancer chez les Autochtones et un groupe d’experts sur les modèles en radiologie. Remarque : Certains comités ne se réunissent qu’en cas de besoin.</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Projet pilote : La phase pilote du dépistage organisé du cancer du poumon en Ontario est terminée. L’évaluation provisoire de la première année du projet pilote a démontré un recrutement réussi de personnes présentant un risque élevé, des taux importants d’acceptation du programme d’abandon du tabagisme, un fort taux de détection du cancer, une évolution vers un stade plus précoce au moment du diagnostic et une satisfaction élevée des personnes ayant participé au programme1. Une évaluation définitive du projet pilote est en cours.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Références : 1) Darling, G.E.,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Tammemägi</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M.C., Schmidt, H., Buchanan, D.N., Leung, Y.,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McGarry</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 Rabeneck, L. (2020). </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Organized Lung Cancer Screening Pilot: Informing a Province-wide Program in Ontario, Canada, The Annals of Thoracic Surgery; </a:t>
                      </a:r>
                      <a:r>
                        <a:rPr lang="en-US"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doi</a:t>
                      </a:r>
                      <a:r>
                        <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https://doi.org/10.1016/j.athoracsur.2020.07.051.</a:t>
                      </a: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Projet financé par le Partenariat : Pour une description des projets financés par le Partenariat, veuillez consulter la SECTION 1 : POINTS SAILLANTS.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Autres activités : Le 1er avril 2021, le projet pilote est devenu le Programme ontarien de dépistage du cancer du poumon (PODCP). Les 4 centres ayant participé au projet pilote continuent d’offrir un dépistage organisé du cancer du poumon, par le biais du PODCP, en utilisant les politiques et les processus actuels, Action Cancer Ontario ayant hâte d’ajouter d’autres sites de dépistage du cancer du poumon dans la province, dans le cadre du PODCP.</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4141310307"/>
                  </a:ext>
                </a:extLst>
              </a:tr>
              <a:tr h="512297">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Qc</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L’implantation d’un projet pilote provincial de dépistage organisé du cancer du poumon, en contexte réel de soins, a débuté le 1er juin 2021, dans 8 établissements du Québec. Il s’agissait de vérifier, dans le contexte </a:t>
                      </a:r>
                      <a:r>
                        <a:rPr lang="fr-CA" sz="1000"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sociosanitaire</a:t>
                      </a: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québécois, si les paramètres définis permettaient d’atteindre les normes de rendement requises pour le dépistage du cancer du poumon par LDCT.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Proposition ou analyse coûts-avantages : Une proposition a été soumise en avril 2019. Approbation, par le ministre de la Santé, de la mise en place d’un projet pilote de dépistage du cancer du poumon, en janvier 2021.</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 est prévu qu’à l’été 2021, les premières personnes participant au programme puissent commencer à subir des examens dans le cadre du projet.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Minimum requis de 3 000 personnes participant au programme, personnes âgées de 55 à 74 ans, fumant ou ayant fumé, ayant arrêté depuis moins de 15 ans, mais fumant depuis plus de 20 ans. Les aiguillages seront fournis par des FSP (médecin de famille et IPS) et par des spécialistes, avec possibilité d’accès direct.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Des comités de gouvernance des projets pilotes ont été mis en place : comité tactique, comité des radiologistes, comité consultatif sur l’abandon du tabagisme et comité de pilotage dans chaque réseau de cancérologie pulmonaire, comité d’évaluation du projet de démonstration.</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 processus d’évaluation rigoureux du projet de démonstration est en cours, avec les partenaires.</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36492653"/>
                  </a:ext>
                </a:extLst>
              </a:tr>
              <a:tr h="113844">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N.-B.</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 rentabilité standard : Participation à l’élaboration de l’analyse de rentabilité standard du dépistage organisé du cancer du poumon du Partenariat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Projet financé par le Partenariat : L’objectif principal de cette initiative est de recueillir des données et de terminer le plan de mise en œuvre du dépistage organisé du cancer du poumon au Nouveau-Brunswick.</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304800111"/>
                  </a:ext>
                </a:extLst>
              </a:tr>
              <a:tr h="341531">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N.-É.</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 rentabilité standard : Participation à l’élaboration de l’analyse de rentabilité standard du dépistage organisé du cancer du poumon du Partenariat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Proposition ou analyse de rentabilité : Élaborée en 2015 et soumise au gouvernement. Le document présentait une proposition, s’appuyant sur des données probantes, d’élaboration et de mise en œuvre d’un programme de dépistage organisé du cancer du poumon en Nouvelle-Écosse.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Proposition ou analyse de rentabilité mise à jour, pour un programme de prévention et de détection précoce du cancer du poumon, soumise au gouvernement en septembre 2021.</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Comité consultatif ou groupe de travail : Groupe de travail formé en avril 2019, en vue de recenser les possibilités de minimiser le dépistage opportuniste (en l’absence d’un programme de dépistage organisé) et de revoir l’analyse économique de la Nouvelle-Écosse d’un programme de dépistage organisé du cancer du poumon.</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282215839"/>
                  </a:ext>
                </a:extLst>
              </a:tr>
              <a:tr h="179384">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Î.-P.-É.</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 rentabilité standard : Participation à l’élaboration de l’analyse de rentabilité standard du dépistage organisé du cancer du poumon du Partenariat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968668122"/>
                  </a:ext>
                </a:extLst>
              </a:tr>
              <a:tr h="0">
                <a:tc>
                  <a:txBody>
                    <a:bodyPr/>
                    <a:lstStyle/>
                    <a:p>
                      <a:pPr marL="0" marR="0" algn="ctr" defTabSz="914400" rtl="0" eaLnBrk="1" latinLnBrk="0" hangingPunct="1">
                        <a:lnSpc>
                          <a:spcPct val="107000"/>
                        </a:lnSpc>
                        <a:spcBef>
                          <a:spcPts val="720"/>
                        </a:spcBef>
                        <a:spcAft>
                          <a:spcPts val="720"/>
                        </a:spcAft>
                      </a:pPr>
                      <a:r>
                        <a:rPr lang="fr-CA" sz="1000" b="1" kern="1200" dirty="0">
                          <a:solidFill>
                            <a:srgbClr val="FFFFFF"/>
                          </a:solidFill>
                          <a:effectLst/>
                          <a:latin typeface="+mn-lt"/>
                          <a:ea typeface="Calibri" panose="020F0502020204030204" pitchFamily="34" charset="0"/>
                          <a:cs typeface="Calibri" panose="020F0502020204030204" pitchFamily="34" charset="0"/>
                        </a:rPr>
                        <a:t>T.-N.-L.</a:t>
                      </a:r>
                      <a:endParaRPr lang="en-US" sz="1000" b="1" kern="1200" dirty="0">
                        <a:solidFill>
                          <a:srgbClr val="FFFFFF"/>
                        </a:solidFill>
                        <a:effectLst/>
                        <a:latin typeface="+mn-lt"/>
                        <a:ea typeface="Yu Mincho" panose="02020400000000000000" pitchFamily="18" charset="-128"/>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58585A"/>
                    </a:solidFill>
                  </a:tcPr>
                </a:tc>
                <a:tc>
                  <a:txBody>
                    <a:bodyPr/>
                    <a:lstStyle/>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Analyse de rentabilité standard : Participation à l’élaboration de l’analyse de rentabilité standard du dépistage organisé du cancer du poumon du Partenariat</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latinLnBrk="0" hangingPunct="1">
                        <a:lnSpc>
                          <a:spcPct val="100000"/>
                        </a:lnSpc>
                        <a:spcBef>
                          <a:spcPts val="0"/>
                        </a:spcBef>
                        <a:spcAft>
                          <a:spcPts val="0"/>
                        </a:spcAft>
                        <a:buFont typeface="Arial" panose="020B0604020202020204" pitchFamily="34" charset="0"/>
                        <a:buChar char="•"/>
                        <a:tabLst>
                          <a:tab pos="5280025" algn="l"/>
                        </a:tabLst>
                      </a:pPr>
                      <a:r>
                        <a:rPr lang="fr-CA"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Comité consultatif ou groupe de travail : Établi en 2016. Le comité consultatif a commencé les travaux, mais est en attente de l’analyse de rentabilité nationale.</a:t>
                      </a:r>
                      <a:endParaRPr lang="en-US" sz="1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F8F8F8"/>
                    </a:solidFill>
                  </a:tcPr>
                </a:tc>
                <a:extLst>
                  <a:ext uri="{0D108BD9-81ED-4DB2-BD59-A6C34878D82A}">
                    <a16:rowId xmlns:a16="http://schemas.microsoft.com/office/drawing/2014/main" val="1268167730"/>
                  </a:ext>
                </a:extLst>
              </a:tr>
            </a:tbl>
          </a:graphicData>
        </a:graphic>
      </p:graphicFrame>
    </p:spTree>
    <p:extLst>
      <p:ext uri="{BB962C8B-B14F-4D97-AF65-F5344CB8AC3E}">
        <p14:creationId xmlns:p14="http://schemas.microsoft.com/office/powerpoint/2010/main" val="1875975043"/>
      </p:ext>
    </p:extLst>
  </p:cSld>
  <p:clrMapOvr>
    <a:masterClrMapping/>
  </p:clrMapOvr>
</p:sld>
</file>

<file path=ppt/theme/theme1.xml><?xml version="1.0" encoding="utf-8"?>
<a:theme xmlns:a="http://schemas.openxmlformats.org/drawingml/2006/main" name="Office Theme">
  <a:themeElements>
    <a:clrScheme name="Partnership Colors">
      <a:dk1>
        <a:srgbClr val="015C9B"/>
      </a:dk1>
      <a:lt1>
        <a:srgbClr val="1E4E58"/>
      </a:lt1>
      <a:dk2>
        <a:srgbClr val="223A6D"/>
      </a:dk2>
      <a:lt2>
        <a:srgbClr val="389182"/>
      </a:lt2>
      <a:accent1>
        <a:srgbClr val="4F3785"/>
      </a:accent1>
      <a:accent2>
        <a:srgbClr val="AD3543"/>
      </a:accent2>
      <a:accent3>
        <a:srgbClr val="2E6E45"/>
      </a:accent3>
      <a:accent4>
        <a:srgbClr val="263037"/>
      </a:accent4>
      <a:accent5>
        <a:srgbClr val="EEA95F"/>
      </a:accent5>
      <a:accent6>
        <a:srgbClr val="23A5C5"/>
      </a:accent6>
      <a:hlink>
        <a:srgbClr val="DD6C51"/>
      </a:hlink>
      <a:folHlink>
        <a:srgbClr val="82BE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AC_External Deck" id="{BC7F182A-0D15-9442-A129-CE1539EA203E}" vid="{DAEAE6CB-614F-9A48-B90D-C32624752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5D6952581B294C98232D5E32F435BE" ma:contentTypeVersion="13" ma:contentTypeDescription="Create a new document." ma:contentTypeScope="" ma:versionID="14e76a66c224bf0b1898b5a0fba18a85">
  <xsd:schema xmlns:xsd="http://www.w3.org/2001/XMLSchema" xmlns:xs="http://www.w3.org/2001/XMLSchema" xmlns:p="http://schemas.microsoft.com/office/2006/metadata/properties" xmlns:ns2="5390df65-eabd-49d4-aa3f-7d95fad082a4" xmlns:ns3="5b78d93a-6580-430d-b136-279dfa9889f1" targetNamespace="http://schemas.microsoft.com/office/2006/metadata/properties" ma:root="true" ma:fieldsID="9d9f7273a7953ad95bee50d6a3a9b153" ns2:_="" ns3:_="">
    <xsd:import namespace="5390df65-eabd-49d4-aa3f-7d95fad082a4"/>
    <xsd:import namespace="5b78d93a-6580-430d-b136-279dfa9889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0df65-eabd-49d4-aa3f-7d95fad082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42a9708-8294-4f62-a706-783335cf6f6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78d93a-6580-430d-b136-279dfa9889f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0515d79-45c5-4890-9562-6df18ff178d8}" ma:internalName="TaxCatchAll" ma:showField="CatchAllData" ma:web="5b78d93a-6580-430d-b136-279dfa9889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90df65-eabd-49d4-aa3f-7d95fad082a4">
      <Terms xmlns="http://schemas.microsoft.com/office/infopath/2007/PartnerControls"/>
    </lcf76f155ced4ddcb4097134ff3c332f>
    <TaxCatchAll xmlns="5b78d93a-6580-430d-b136-279dfa9889f1" xsi:nil="true"/>
  </documentManagement>
</p:properties>
</file>

<file path=customXml/itemProps1.xml><?xml version="1.0" encoding="utf-8"?>
<ds:datastoreItem xmlns:ds="http://schemas.openxmlformats.org/officeDocument/2006/customXml" ds:itemID="{6CB0C217-1559-45DD-924E-2663DC3C41E1}">
  <ds:schemaRefs>
    <ds:schemaRef ds:uri="5390df65-eabd-49d4-aa3f-7d95fad082a4"/>
    <ds:schemaRef ds:uri="5b78d93a-6580-430d-b136-279dfa9889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FCE7D2B-763A-47EF-BE26-7F82C31CA132}">
  <ds:schemaRefs>
    <ds:schemaRef ds:uri="http://schemas.microsoft.com/sharepoint/v3/contenttype/forms"/>
  </ds:schemaRefs>
</ds:datastoreItem>
</file>

<file path=customXml/itemProps3.xml><?xml version="1.0" encoding="utf-8"?>
<ds:datastoreItem xmlns:ds="http://schemas.openxmlformats.org/officeDocument/2006/customXml" ds:itemID="{C7270D22-A1C9-4350-9AF7-20199DE346D0}">
  <ds:schemaRefs>
    <ds:schemaRef ds:uri="46e670aa-78ae-4e77-8fa2-32b6ad63d848"/>
    <ds:schemaRef ds:uri="5390df65-eabd-49d4-aa3f-7d95fad082a4"/>
    <ds:schemaRef ds:uri="5b78d93a-6580-430d-b136-279dfa9889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316</TotalTime>
  <Words>9715</Words>
  <Application>Microsoft Office PowerPoint</Application>
  <PresentationFormat>Widescreen</PresentationFormat>
  <Paragraphs>954</Paragraphs>
  <Slides>32</Slides>
  <Notes>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Résumé</vt:lpstr>
      <vt:lpstr>Déroulement d’un programme de dépistage du cancer du poumon </vt:lpstr>
      <vt:lpstr>Programmes</vt:lpstr>
      <vt:lpstr>PowerPoint Presentation</vt:lpstr>
      <vt:lpstr>Situation actuelle en matière de mise en œuvre de programmes de dépistage du cancer du poumon au Canada</vt:lpstr>
      <vt:lpstr>Activités de dépistage du cancer du poumon</vt:lpstr>
      <vt:lpstr>Description des activités de dépistage du cancer du poumon (1/2)</vt:lpstr>
      <vt:lpstr>Description des activités de dépistage du cancer du poumon (2/2)</vt:lpstr>
      <vt:lpstr>Projets pilotes et études</vt:lpstr>
      <vt:lpstr>Projet pilote sur le dépistage du cancer du poumon en Ontario chez les personnes présentant un risque élevé</vt:lpstr>
      <vt:lpstr>Essai sur le dépistage du cancer du poumon en Colombie-Britannique/Projet pancanadien d’extension du dépistage précoce du cancer du poumon/Essai international sur le dépistage du cancer du poumon</vt:lpstr>
      <vt:lpstr>Étude de recherche sur le dépistage du cancer du poumon en Alberta </vt:lpstr>
      <vt:lpstr>Étude pancanadienne sur la détection précoce du cancer du poumon </vt:lpstr>
      <vt:lpstr>Étude pilote du Centre universitaire de santé McGill (Québec)</vt:lpstr>
      <vt:lpstr>Projet de démonstration du dépistage organisé du cancer du poumon au Québec</vt:lpstr>
      <vt:lpstr>Stratégies d’orientation pour les projets pilotes et les études en matière de dépistage du cancer du poumon au Canada</vt:lpstr>
      <vt:lpstr>Stratégies de recrutement pour les projets pilotes et les études en matière de dépistage du cancer du poumon au Canada</vt:lpstr>
      <vt:lpstr>Stratégies en matière de recrutement de populations particulières</vt:lpstr>
      <vt:lpstr>Méthodes d’orientation vers des services d’abandon du tabagisme </vt:lpstr>
      <vt:lpstr>Dépistage opportuniste</vt:lpstr>
      <vt:lpstr>Opportunistic Lung Screening in Canada</vt:lpstr>
      <vt:lpstr>Diagnostic rapide</vt:lpstr>
      <vt:lpstr>Initiatives de diagnostic rapide du cancer du poumon au Canada</vt:lpstr>
      <vt:lpstr>Critères d’entrée dans le parcours de diagnostic rapide</vt:lpstr>
      <vt:lpstr>Sensibilisation de la population</vt:lpstr>
      <vt:lpstr>Stratégies de mobilisation des personnes présentant un risque élevé (personnes admissibles) vis-à-vis du dépistage du cancer du poumon (1/2)</vt:lpstr>
      <vt:lpstr>Stratégies de mobilisation des personnes présentant un risque élevé (personnes admissibles) vis-à-vis du dépistage du cancer du poumon (2/2)</vt:lpstr>
      <vt:lpstr>Stratégies visant à améliorer le dépistage chez les Premières Nations, les Inuits et les Métis (1/2)</vt:lpstr>
      <vt:lpstr>Stratégies visant à améliorer le dépistage chez les Premières Nations, les Inuits et les Métis (1/2)</vt:lpstr>
      <vt:lpstr>Stratégies visant à améliorer le dépistage chez les populations mal desservies*</vt:lpstr>
      <vt:lpstr>Stratégies visant à améliorer le dépistage chez les populations rurales et éloignées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Atterbury</dc:creator>
  <cp:lastModifiedBy>Selina Costa</cp:lastModifiedBy>
  <cp:revision>2</cp:revision>
  <dcterms:created xsi:type="dcterms:W3CDTF">2020-09-24T23:36:57Z</dcterms:created>
  <dcterms:modified xsi:type="dcterms:W3CDTF">2022-11-01T17:07:27Z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0x010100CD5D6952581B294C98232D5E32F435BE</vt:lpwstr>
  </property>
  <property fmtid="{D5CDD505-2E9C-101B-9397-08002B2CF9AE}" pid="3" name="MediaServiceImageTags">
    <vt:lpwstr/>
  </property>
</Properties>
</file>