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67" r:id="rId6"/>
    <p:sldId id="257" r:id="rId7"/>
    <p:sldId id="258" r:id="rId8"/>
    <p:sldId id="287" r:id="rId9"/>
    <p:sldId id="288" r:id="rId10"/>
    <p:sldId id="268" r:id="rId11"/>
    <p:sldId id="263" r:id="rId12"/>
    <p:sldId id="290" r:id="rId13"/>
    <p:sldId id="269" r:id="rId14"/>
    <p:sldId id="291" r:id="rId15"/>
    <p:sldId id="300" r:id="rId16"/>
    <p:sldId id="301" r:id="rId17"/>
    <p:sldId id="271" r:id="rId18"/>
    <p:sldId id="293" r:id="rId19"/>
    <p:sldId id="294" r:id="rId20"/>
    <p:sldId id="302" r:id="rId21"/>
    <p:sldId id="274" r:id="rId22"/>
    <p:sldId id="295" r:id="rId23"/>
    <p:sldId id="296" r:id="rId24"/>
    <p:sldId id="303" r:id="rId25"/>
    <p:sldId id="279" r:id="rId26"/>
    <p:sldId id="297" r:id="rId27"/>
    <p:sldId id="298" r:id="rId28"/>
    <p:sldId id="282" r:id="rId29"/>
    <p:sldId id="299" r:id="rId30"/>
  </p:sldIdLst>
  <p:sldSz cx="12192000" cy="6858000"/>
  <p:notesSz cx="6858000" cy="9144000"/>
  <p:embeddedFontLst>
    <p:embeddedFont>
      <p:font typeface="ITC New Baskerville" pitchFamily="50" charset="0"/>
      <p:regular r:id="rId32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SemiBold" panose="000007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4C2858-83A7-A948-7AC3-909049D55ACA}" name="Afia Birago" initials="AB" userId="S::Afia.Birago@partnershipagainstcancer.ca::6cb39305-135a-42f2-9f6a-42e6144a0fb9" providerId="AD"/>
  <p188:author id="{1E5F8D84-7922-79BA-4573-24DDAF86A4E8}" name="Afia Birago" initials="AB" userId="S::afia.birago@partnershipagainstcancer.ca::6cb39305-135a-42f2-9f6a-42e6144a0fb9" providerId="AD"/>
  <p188:author id="{2C862E8B-C0AF-621A-B44E-CD50D2994326}" name="Charlena Hally" initials="CH" userId="S::charlena.hally@partnershipagainstcancer.ca::70e21c03-8bdb-4966-b788-704ed8d43e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5CF30-0C1D-4BBC-B39F-8AC4423E9327}" v="1" dt="2024-05-14T15:48:38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7334D-B2E4-0540-B007-89F59DCC917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F1E39-3A41-0A4A-BFEA-38E4F95F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cancer.ca/-/media/files/cancer-information/resources/publications/canadian-cancer-statistics-2023/2023pdf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cancer.ca/-/media/files/research/cancer-statistics/2023-statistics/2023_pdf_en.pdf?rev=7e0c86ef787d425081008ed22377754d&amp;hash=DBD6818195657364D831AF0641C4B45C&amp;_gl=1*1rpvb4t*_gcl_au*MTU1NDM5MTY3NC4xNzAxODEyMzE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SK: Data included individuals aged 50-69 since individuals aged 70-74 were not routinely invited.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Data source: Provincial breast cancer screening program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SK: Data included individuals aged 50-69 since individuals aged 70-74 were not routinely invited.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QC: Data included individuals aged 50-69 since individuals aged 70-74 were not routinely invited. Not able to break down the subsequent screens by the specified month interval. All the subsequent screens were combined and presented as “screens &gt; 9 to 18 months”. Subsequent screens in the PQDCS are defined as screens ≥11 months.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BC, SK, MB, ON, NS and NL were not able to break down the subsequent screens by the specified month interval. All the subsequent screens were combined and presented as “screens &gt; 9 to 18 months”.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Provincial Breast Cancer Screening Programs.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3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SK: Data included individuals aged 50-69 since individuals aged 70-74 were not routinely invited. Screens that were lost to follow-up within 6 months of screening were not excluded.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ON: Abnormal screens that were lost to follow-up were excluded, regardless of the 6-month period.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QC: Data included individuals aged 50-69 since individuals aged 70-74 were not routinely invited.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NS, NL: Screens that were lost to follow-up within 6 months of screening were not excluded.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Provincial Breast Cancer Screening Programs.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SK: Data included individuals aged 50-69 since individuals aged 70-74 were not routinely invited. Screens that were lost to follow-up within 6 months of screening were not excluded. 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NS, NL: Screens that were lost to follow-up within 6 months of screening were not excluded. 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ON: Abnormal screens that were lost to follow-up were excluded, regardless of the 6-month period.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Provincial Breast Cancer Screening Programs.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9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NS, NL: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excluded, regardless of the 6-month period.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6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excluded, regardless of the 6-month period.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 Cancer includes in-situ, invasive and unspecified breast cancers.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NB, NS and NL: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excluded, regardless of the 6-month period.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NB, NS and NL: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Footnotes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excluded, regardless of the 6-month period.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 Cancer includes in-situ, invasive and unspecified breast cancers.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NB, NS and NL: Screens that were lost to follow-up within 6 months of screening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4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Footnotes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AB: Data included minor abnormal screens that moved out of province after screening.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NB: Data for 2020 was incomplete.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source: Provincial Breast Cancer Screening Programs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4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AB: Data included minor abnormal screens that moved out of province after screening.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Abnormal screens that were lost to follow-up were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NB: Data for 2020 was incomplete.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>
                <a:hlinkClick r:id="rId3"/>
              </a:rPr>
              <a:t>2023pdfen.pdf (cancer.ca)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u="sng"/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MB: Data for DCIS and invasive breast cancer were combined to avoid residual disclosures of small numbers. Those with a bilateral mastectomy were not excluded.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 and PE: Data for DCIS and invasive breast cancer were combined to avoid residual disclosures of small numbers.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ON: Screens for individuals lost to follow-up, deceased, or those who had a bilateral mastectomy during the follow-up interval were not excluded.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Post-screen diagnosed cancer rate was 6.9 per 10,000 person-years for 0-12 months (based on screens in 2019) and 10.9 per 10,000 person-years for 12-24 months (based on screens in 2018). Data included individuals aged 50-69, the cancer included invasive breast cancer only. The post-screen cancers were measured at the end of 2020, the denominator was cumulative follow up in person-years after a negative screening episode.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Footnotes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age-standardized incidence rate: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Quebec was excluded for all years; Estimates for 2019 exclude Nova Scotia.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Rates are age-standardized to the 2011 Canadian standard population. Actual incidence data was available until 2019 in each province and territory except Nova Scotia and Quebec. Estimates for 2020 to2022 are projected.	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the age-standardized mortality rate:	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 mortality data was available until 2020 for all provinces and territories except Yukon, for which data was available to 2016 and inputted from 2017 to 2020.					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Rates are age-standardized to the 2011 Canadian standard population. Estimates for 2021 and 2022 were projected based on data up to 2020.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Canadian Cancer Statistics 2023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Footnotes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Number of screens in 2019 (pre-) and 2020 (pandemic era), for age 50-74 were extracted from Abnormal Call rate.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Jurisdictions combined: data included BC, AB, SK, MB, ON, QC, NB, PE, NL, and NT.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MB: Differences observed may also be attributed to operational changes and limitations that were seen in this reporting period.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NB: Data for 2020 are incomplete.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and Territorial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8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Footnotes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cited as 2018-19 included screens from January 2018 to June 2020 and data cited as 2020-21 included screens from January 2020 to June 2022. For QC*, data cited as 2018-19 included screens from July 2017 to December 2019 and data cited as 2020-21 included screens from July 2018 to December 2020.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SK: Data included individuals aged 50-69 since individuals aged 70-74 were not routinely invited.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MB:</a:t>
            </a:r>
            <a:r>
              <a:rPr lang="en-US" sz="1800" kern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Provincial participation was underestimated (by approximately 10-15%), as data reflected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BreastCheck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 screening mammograms only and did not include screening mammograms done outside of the </a:t>
            </a:r>
            <a:r>
              <a:rPr lang="en-US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BreastCheck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QC*: Data included individuals aged 50-69 since individuals aged 70-74 were not routinely invited. Data for 2020-21 refers to data from 2019-2020.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NB: The results for the period 2020-21 were underestimated since the data was incomplete.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Provincial and Territorial Breast Cancer Screening Programs.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SK: Data included individuals aged 50-69 since individuals aged 70-74 were not routinely invited.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MB: Provincial participation was underestimated (by approximately 10-15%), as data reflected </a:t>
            </a:r>
            <a:r>
              <a:rPr lang="en-US" sz="1800" kern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BreastCheck</a:t>
            </a: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program screening mammograms only and did not include screening mammograms done outside of the </a:t>
            </a:r>
            <a:r>
              <a:rPr lang="en-US" sz="1800" kern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BreastCheck</a:t>
            </a: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program.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NB: The result for the period 2020-21 was underestimated since the data was incomplete.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source: Provincial and Territorial Breast Cancer Screening Programs.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sng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Footnotes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SK: Data included individuals aged 50-69 since individuals aged 70-74 were not routinely invited.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QC: Data included individuals aged 50-69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individuals aged 70-74 were not routinely invited</a:t>
            </a: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source: Provincial and Territorial Breast Cancer Screening Programs.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12D0-C2D9-5A4B-B947-3CB288B9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BDDC-179A-A14B-B69C-0811029A5C52}" type="datetime1">
              <a:rPr lang="en-CA" smtClean="0"/>
              <a:t>2024-05-14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DBFAD-4A1E-D048-B1AD-C0BD1487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DB7FD-77B0-B042-9650-1ACB1D3C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6E31C-992E-0E48-867F-594FA6370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4385" y="1787728"/>
            <a:ext cx="10363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B83B3-077F-1349-805F-69F4D10C7A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4385" y="3126664"/>
            <a:ext cx="10363200" cy="119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09BF-B0D6-084F-A4EA-DE90C24EDA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4385" y="4465600"/>
            <a:ext cx="10363200" cy="11684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B3A22F-3A80-7649-BB39-119210C56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4387" y="1852243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156331-2075-C04B-84C0-D9F072D7F2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4385" y="3191178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36DBAC-4045-5448-8F0D-2C7971126E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84385" y="4485157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88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racket, holding, player, person&#10;&#10;Description automatically generated">
            <a:extLst>
              <a:ext uri="{FF2B5EF4-FFF2-40B4-BE49-F238E27FC236}">
                <a16:creationId xmlns:a16="http://schemas.microsoft.com/office/drawing/2014/main" id="{19C5AA39-86F7-3140-BFDA-09603ABF9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315" y="1754150"/>
            <a:ext cx="2450020" cy="3949700"/>
          </a:xfrm>
          <a:prstGeom prst="rect">
            <a:avLst/>
          </a:prstGeom>
        </p:spPr>
      </p:pic>
      <p:pic>
        <p:nvPicPr>
          <p:cNvPr id="12" name="Picture 11" descr="A picture containing holding, racket, ball, light&#10;&#10;Description automatically generated">
            <a:extLst>
              <a:ext uri="{FF2B5EF4-FFF2-40B4-BE49-F238E27FC236}">
                <a16:creationId xmlns:a16="http://schemas.microsoft.com/office/drawing/2014/main" id="{A1E504B0-9E8A-1B45-99BD-61BFC4418D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5291" y="1754150"/>
            <a:ext cx="2450020" cy="39497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0072F46-52B1-144D-8EDF-C3CA745A8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6803" y="1754150"/>
            <a:ext cx="2450020" cy="3949700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45F5578A-8AA7-1A4E-9868-69E87A2BD3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03781" y="1754150"/>
            <a:ext cx="2450020" cy="39497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0" y="1840525"/>
            <a:ext cx="2438087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D716DF-B4C7-6045-AA91-7F2516C5E8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98526" y="1840524"/>
            <a:ext cx="2356025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AC904F-2B27-E544-B930-63852A2133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7013" y="1847449"/>
            <a:ext cx="2438299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BBC3A1-AA3D-6C4A-B1EA-43308C589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15503" y="1847449"/>
            <a:ext cx="2450020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16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5AA39-86F7-3140-BFDA-09603ABF9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6650" y="1754150"/>
            <a:ext cx="2450020" cy="394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504B0-9E8A-1B45-99BD-61BFC4418D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20294" y="1754150"/>
            <a:ext cx="2436484" cy="394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72F46-52B1-144D-8EDF-C3CA745A8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05138" y="1754150"/>
            <a:ext cx="2450020" cy="394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F5578A-8AA7-1A4E-9868-69E87A2BD3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922115" y="1754150"/>
            <a:ext cx="2450020" cy="39497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0" y="1833601"/>
            <a:ext cx="2438087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D716DF-B4C7-6045-AA91-7F2516C5E8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98526" y="1833600"/>
            <a:ext cx="2356025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AC904F-2B27-E544-B930-63852A2133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7013" y="1840525"/>
            <a:ext cx="2438299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BBC3A1-AA3D-6C4A-B1EA-43308C589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15503" y="1840525"/>
            <a:ext cx="2450020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79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racket, blue, flying&#10;&#10;Description automatically generated">
            <a:extLst>
              <a:ext uri="{FF2B5EF4-FFF2-40B4-BE49-F238E27FC236}">
                <a16:creationId xmlns:a16="http://schemas.microsoft.com/office/drawing/2014/main" id="{119380A0-FAE0-174F-8DFA-C4371E266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71" y="1694890"/>
            <a:ext cx="4775200" cy="1828800"/>
          </a:xfrm>
          <a:prstGeom prst="rect">
            <a:avLst/>
          </a:prstGeom>
        </p:spPr>
      </p:pic>
      <p:pic>
        <p:nvPicPr>
          <p:cNvPr id="6" name="Picture 5" descr="A clear blue sky&#10;&#10;Description automatically generated">
            <a:extLst>
              <a:ext uri="{FF2B5EF4-FFF2-40B4-BE49-F238E27FC236}">
                <a16:creationId xmlns:a16="http://schemas.microsoft.com/office/drawing/2014/main" id="{06CF8548-DD21-7644-9AE5-8FEF8DA613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0323" y="1696365"/>
            <a:ext cx="4775200" cy="182880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7D27816-637B-9243-8553-17BF012B10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1971" y="3880338"/>
            <a:ext cx="4775200" cy="1828800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FB43406-0219-9341-9ADB-FA8F8E6F34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90323" y="3908868"/>
            <a:ext cx="47752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7139" y="1777441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7DB2FB-B8C3-794C-8312-E006764B04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25494" y="1777441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2206BEE-DCCC-184C-946F-119EF29C5A2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19555" y="3955964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8277245-FA37-914F-8EEA-35A71E7AAF3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13770" y="3955964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6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3A383B-E71F-3348-81C1-2F9D99BF4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839" y="1676400"/>
            <a:ext cx="3098800" cy="1752600"/>
          </a:xfrm>
          <a:prstGeom prst="rect">
            <a:avLst/>
          </a:prstGeom>
        </p:spPr>
      </p:pic>
      <p:pic>
        <p:nvPicPr>
          <p:cNvPr id="10" name="Picture 9" descr="A picture containing nature, holding, rainbow, person&#10;&#10;Description automatically generated">
            <a:extLst>
              <a:ext uri="{FF2B5EF4-FFF2-40B4-BE49-F238E27FC236}">
                <a16:creationId xmlns:a16="http://schemas.microsoft.com/office/drawing/2014/main" id="{B346911C-C2C2-EE45-9497-2585600F1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7553" y="1676400"/>
            <a:ext cx="3111500" cy="17526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D22F6A-54D1-554F-AFC4-48505A1CA6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0401" y="1676400"/>
            <a:ext cx="3111500" cy="1752600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F11ECA6-ADD4-BD40-8E50-8C8DDD9103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0839" y="3798807"/>
            <a:ext cx="3098800" cy="175260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CCF529B-C544-F242-93C1-971F455058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27553" y="3798807"/>
            <a:ext cx="3111500" cy="1752600"/>
          </a:xfrm>
          <a:prstGeom prst="rect">
            <a:avLst/>
          </a:prstGeom>
        </p:spPr>
      </p:pic>
      <p:pic>
        <p:nvPicPr>
          <p:cNvPr id="20" name="Picture 1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2F9F51D7-459A-E44E-A6B5-AB6BAEFE62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80400" y="3798807"/>
            <a:ext cx="3073400" cy="17526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CB05956-E44E-EA4C-806C-8BEE62CCDE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1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A1CBDD7-D7FF-B846-B346-479130E018E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27553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0FBB023-4E8E-0949-8DD1-610B921AB01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95851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D8211D-F40A-354C-9DA7-51856FDF35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80839" y="3864679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0F35B03-CCFF-F843-90AB-BA10B68826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7553" y="3860373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00953E-09ED-C54E-B653-3B3F378B92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401" y="3831743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99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95314-B0E9-A94A-BC94-D2F0A0562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947" y="1819138"/>
            <a:ext cx="2298700" cy="17272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DB28126-CD18-E44D-B81F-23AA73DF53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6123" y="1819138"/>
            <a:ext cx="2298700" cy="17272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4F0CB35-DC56-9649-924C-1DFB3A5A3E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3849" y="1819138"/>
            <a:ext cx="2298700" cy="1727200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C5D3EF8B-7EB3-3E42-8AAF-3E72838A3D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0178" y="1819138"/>
            <a:ext cx="2298700" cy="17272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A3FA912-DFE3-F14C-A38A-4DC422FD2E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7947" y="3855300"/>
            <a:ext cx="2298700" cy="17526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B8A0ACB6-A92B-1F47-BFFC-213598EE8B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6123" y="3855300"/>
            <a:ext cx="2298700" cy="1752600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74132AEF-6CF1-AC42-B499-EB73BC7FCD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96925" y="3855300"/>
            <a:ext cx="2298700" cy="1752600"/>
          </a:xfrm>
          <a:prstGeom prst="rect">
            <a:avLst/>
          </a:prstGeom>
        </p:spPr>
      </p:pic>
      <p:pic>
        <p:nvPicPr>
          <p:cNvPr id="25" name="Picture 24" descr="Venn diagram&#10;&#10;Description automatically generated">
            <a:extLst>
              <a:ext uri="{FF2B5EF4-FFF2-40B4-BE49-F238E27FC236}">
                <a16:creationId xmlns:a16="http://schemas.microsoft.com/office/drawing/2014/main" id="{16EC92A1-8258-DE4C-AE2A-CB28F11666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55101" y="3855300"/>
            <a:ext cx="2298700" cy="175260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80D5E9B-6E5A-CB46-A11E-00C01BD6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7947" y="186547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4F95D6-318C-E248-B2CB-65473256BF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26123" y="1859610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837B3CB-A425-B24E-9834-5001F6E915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22453" y="1859610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31604F7-B8C8-EB4C-9D5C-9B69B041267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1574" y="1842584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F82D21-8CF5-6847-80E2-8A2892B22B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67947" y="3895214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7FDD800-4CD5-1445-AC1D-CF85D8A256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726123" y="388935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FDA839C-DDBD-0446-A709-4E20AA5894B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22453" y="388935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E15FC20-D0C6-8045-BCBA-174A769FA9D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81574" y="3872326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7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45AB-3F1A-304A-8DAC-71C68016C7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3016" y="1825625"/>
            <a:ext cx="10380785" cy="4094529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45AB-3F1A-304A-8DAC-71C68016C7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3016" y="1825625"/>
            <a:ext cx="10380785" cy="4094529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B48DC-ACBC-2542-B7C7-9C07F85C67C9}"/>
              </a:ext>
            </a:extLst>
          </p:cNvPr>
          <p:cNvSpPr/>
          <p:nvPr userDrawn="1"/>
        </p:nvSpPr>
        <p:spPr>
          <a:xfrm>
            <a:off x="973013" y="5993296"/>
            <a:ext cx="11218987" cy="864704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126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963B-C242-C346-AA42-AD8F8E53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7716A1-83AB-564F-8416-C2E9E54DA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261" y="492185"/>
            <a:ext cx="7004539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BF6698-8F39-9B40-B8CE-2B132C168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9261" y="1825625"/>
            <a:ext cx="7004539" cy="435133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96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outdoor, flying, holding, person&#10;&#10;Description automatically generated">
            <a:extLst>
              <a:ext uri="{FF2B5EF4-FFF2-40B4-BE49-F238E27FC236}">
                <a16:creationId xmlns:a16="http://schemas.microsoft.com/office/drawing/2014/main" id="{8C80636C-9562-3746-A596-01E913863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9094" y="1782396"/>
            <a:ext cx="5072631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B3A7-3B73-C54C-A8ED-12055BA1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6798" y="1782396"/>
            <a:ext cx="5041679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1E8A5-BC27-6F40-87F0-964121468E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309" y="1922582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330D2-90DC-9849-AE6F-51DC128AD6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6318" y="1934300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78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0636C-9562-3746-A596-01E913863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69317" y="1782396"/>
            <a:ext cx="4923691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B3A7-3B73-C54C-A8ED-12055BA1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0476" y="1782396"/>
            <a:ext cx="4882061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1E8A5-BC27-6F40-87F0-964121468E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7478" y="1922582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330D2-90DC-9849-AE6F-51DC128AD6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6318" y="1934300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95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flying, blue, holding, air&#10;&#10;Description automatically generated">
            <a:extLst>
              <a:ext uri="{FF2B5EF4-FFF2-40B4-BE49-F238E27FC236}">
                <a16:creationId xmlns:a16="http://schemas.microsoft.com/office/drawing/2014/main" id="{3F9CF2FC-B2E9-7242-8489-E4868506A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021" y="1782396"/>
            <a:ext cx="3198699" cy="3949700"/>
          </a:xfrm>
          <a:prstGeom prst="rect">
            <a:avLst/>
          </a:prstGeom>
        </p:spPr>
      </p:pic>
      <p:pic>
        <p:nvPicPr>
          <p:cNvPr id="10" name="Picture 9" descr="A picture containing sky, star, flying&#10;&#10;Description automatically generated">
            <a:extLst>
              <a:ext uri="{FF2B5EF4-FFF2-40B4-BE49-F238E27FC236}">
                <a16:creationId xmlns:a16="http://schemas.microsoft.com/office/drawing/2014/main" id="{EB147EC9-4FFD-6C47-9AF1-9EAF40431C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7658" y="1782396"/>
            <a:ext cx="3211807" cy="3949700"/>
          </a:xfrm>
          <a:prstGeom prst="rect">
            <a:avLst/>
          </a:prstGeom>
        </p:spPr>
      </p:pic>
      <p:pic>
        <p:nvPicPr>
          <p:cNvPr id="13" name="Picture 12" descr="A picture containing holding, flying, ball, green&#10;&#10;Description automatically generated">
            <a:extLst>
              <a:ext uri="{FF2B5EF4-FFF2-40B4-BE49-F238E27FC236}">
                <a16:creationId xmlns:a16="http://schemas.microsoft.com/office/drawing/2014/main" id="{8DE21091-D3B1-4A4F-BEA0-927AAB484B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41994" y="1782396"/>
            <a:ext cx="3211807" cy="39497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D4837D-EE82-074A-AE1D-7DC05F98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309" y="1922582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BBE3CB-C1BA-B44E-BBC1-10BBEB8F64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07053" y="1922581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D0E2B9-60C8-4A4D-B622-69E65A2658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41389" y="1922581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36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flying, blue, holding, air&#10;&#10;Description automatically generated">
            <a:extLst>
              <a:ext uri="{FF2B5EF4-FFF2-40B4-BE49-F238E27FC236}">
                <a16:creationId xmlns:a16="http://schemas.microsoft.com/office/drawing/2014/main" id="{468553CD-E683-D54D-995A-403D31643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750" r="-3" b="10747"/>
          <a:stretch/>
        </p:blipFill>
        <p:spPr>
          <a:xfrm>
            <a:off x="895336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sky, star, flying&#10;&#10;Description automatically generated">
            <a:extLst>
              <a:ext uri="{FF2B5EF4-FFF2-40B4-BE49-F238E27FC236}">
                <a16:creationId xmlns:a16="http://schemas.microsoft.com/office/drawing/2014/main" id="{77BB7699-6DFA-A64F-8136-C7C639FE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724" r="-3" b="9524"/>
          <a:stretch/>
        </p:blipFill>
        <p:spPr>
          <a:xfrm>
            <a:off x="4610101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holding, flying, ball, green&#10;&#10;Description automatically generated">
            <a:extLst>
              <a:ext uri="{FF2B5EF4-FFF2-40B4-BE49-F238E27FC236}">
                <a16:creationId xmlns:a16="http://schemas.microsoft.com/office/drawing/2014/main" id="{04EBFFBE-B649-914B-B751-BBA5856D2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2366" r="-3" b="8882"/>
          <a:stretch/>
        </p:blipFill>
        <p:spPr>
          <a:xfrm>
            <a:off x="8324865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C94951-D24B-CE42-B75F-FAE7259F7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1" y="2426679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2BFA28-660A-F44D-BCB6-7587FBCC10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00601" y="2383741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78BE63-7E09-7B4B-871F-4EE0050337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15365" y="2353039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83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3" y="492185"/>
            <a:ext cx="10380787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40" y="6356352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6E31C-992E-0E48-867F-594FA6370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385" y="1787728"/>
            <a:ext cx="10363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B83B3-077F-1349-805F-69F4D10C7A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85" y="3126664"/>
            <a:ext cx="10363200" cy="119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09BF-B0D6-084F-A4EA-DE90C24EDA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385" y="4465600"/>
            <a:ext cx="10363200" cy="11684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B3A22F-3A80-7649-BB39-119210C56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5416" y="1852243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156331-2075-C04B-84C0-D9F072D7F2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25416" y="3191178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36DBAC-4045-5448-8F0D-2C7971126E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25416" y="4485157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7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9A3B7-ABA2-6D44-ACC8-33AA6516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630B-4C37-3248-ADC0-50650968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9F35-4EDF-3548-832A-3A95173B9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6889-90C5-1E43-ABDA-74BF48011C89}" type="datetime1">
              <a:rPr lang="en-CA" smtClean="0"/>
              <a:t>2024-05-14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514B7-2A32-B94A-8DEE-F431B0132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EC6C-CB3A-2348-B5F3-1CBCCC0C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F12A-E773-6344-8602-31C2DEEE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1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6" r:id="rId10"/>
    <p:sldLayoutId id="2147483664" r:id="rId11"/>
    <p:sldLayoutId id="2147483667" r:id="rId12"/>
    <p:sldLayoutId id="2147483668" r:id="rId13"/>
    <p:sldLayoutId id="2147483669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tnershipagainstcancer.ca/topics/breast-indicators-2018-20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1F3F74-244B-1044-A856-19B7B3C37F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2420549"/>
            <a:ext cx="9952892" cy="1782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800"/>
              </a:lnSpc>
              <a:defRPr/>
            </a:pPr>
            <a:r>
              <a:rPr lang="en-US" sz="4000">
                <a:solidFill>
                  <a:srgbClr val="FEFFFE"/>
                </a:solidFill>
                <a:latin typeface="ITC New Baskerville" pitchFamily="50" charset="0"/>
              </a:rPr>
              <a:t>Monitoring and Evaluation of Breast Cancer Screening Quality Indicators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3CE58-FC11-4FFA-BA85-8151FAFBB6BD}"/>
              </a:ext>
            </a:extLst>
          </p:cNvPr>
          <p:cNvSpPr txBox="1"/>
          <p:nvPr/>
        </p:nvSpPr>
        <p:spPr>
          <a:xfrm>
            <a:off x="1524002" y="4935147"/>
            <a:ext cx="802957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Link to report:</a:t>
            </a:r>
          </a:p>
          <a:p>
            <a:r>
              <a:rPr lang="en-US"/>
              <a:t> </a:t>
            </a:r>
            <a:r>
              <a:rPr lang="en-US">
                <a:hlinkClick r:id="rId2"/>
              </a:rPr>
              <a:t>https://www.partnershipagainstcancer.ca/topics/breast-indicators-2018-2021/</a:t>
            </a:r>
            <a:endParaRPr lang="en-US"/>
          </a:p>
          <a:p>
            <a:br>
              <a:rPr lang="en-US">
                <a:highlight>
                  <a:srgbClr val="FFFF00"/>
                </a:highlight>
              </a:rPr>
            </a:br>
            <a:r>
              <a:rPr lang="en-US"/>
              <a:t>Suggested citation: 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Partnership Against Cancer. Monitoring and Evaluation of Breast Cancer Screening Quality Indicators. Toronto: Canadian Partnership Against Cancer; 2024</a:t>
            </a:r>
          </a:p>
          <a:p>
            <a:r>
              <a:rPr lang="en-US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257ED5-BE74-AF4A-B52E-DDCCB7E199C0}"/>
              </a:ext>
            </a:extLst>
          </p:cNvPr>
          <p:cNvSpPr txBox="1">
            <a:spLocks/>
          </p:cNvSpPr>
          <p:nvPr/>
        </p:nvSpPr>
        <p:spPr>
          <a:xfrm>
            <a:off x="9249508" y="6238911"/>
            <a:ext cx="2227384" cy="3237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cap="all">
                <a:solidFill>
                  <a:srgbClr val="0070C0"/>
                </a:solidFill>
                <a:latin typeface="Montserrat SemiBold"/>
              </a:rPr>
              <a:t>June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Abnormal Call Rate</a:t>
            </a:r>
          </a:p>
        </p:txBody>
      </p:sp>
    </p:spTree>
    <p:extLst>
      <p:ext uri="{BB962C8B-B14F-4D97-AF65-F5344CB8AC3E}">
        <p14:creationId xmlns:p14="http://schemas.microsoft.com/office/powerpoint/2010/main" val="175184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40D7-A5D4-45A3-EBC5-C9971BD1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10380786" cy="752842"/>
          </a:xfrm>
        </p:spPr>
        <p:txBody>
          <a:bodyPr anchor="ctr">
            <a:normAutofit/>
          </a:bodyPr>
          <a:lstStyle/>
          <a:p>
            <a:r>
              <a:rPr lang="en-US" sz="2400"/>
              <a:t>Abnormal call rate among individuals aged 50-74, who were screened within a  screening mammography program, by jurisdiction — 2019 and 2020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9512F4-0E8F-5CA5-B6AD-390CFFD3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250" y="1825627"/>
            <a:ext cx="8148317" cy="40945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8434-17B8-DB4E-49B8-DAB107EE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2053-0B9B-BE30-69A2-339BA99D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136525"/>
            <a:ext cx="11286393" cy="752842"/>
          </a:xfrm>
        </p:spPr>
        <p:txBody>
          <a:bodyPr>
            <a:noAutofit/>
          </a:bodyPr>
          <a:lstStyle/>
          <a:p>
            <a:r>
              <a:rPr lang="en-US" sz="2400"/>
              <a:t>Abnormal call rate among individuals aged 50-74, who were screened within a screening mammography program, by jurisdiction and age group — 2019 and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5E490-02D0-80B0-68A8-A62751A4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B9631E-743E-0485-F582-33F422673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r="6654"/>
          <a:stretch/>
        </p:blipFill>
        <p:spPr bwMode="auto">
          <a:xfrm>
            <a:off x="2261443" y="889369"/>
            <a:ext cx="5785160" cy="28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1A45631-BB3D-E223-96C2-E347446D5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4259" r="5444"/>
          <a:stretch/>
        </p:blipFill>
        <p:spPr bwMode="auto">
          <a:xfrm>
            <a:off x="2261445" y="3806753"/>
            <a:ext cx="6139543" cy="30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8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F6F37C67-E667-FBE6-2828-FD7BA900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74" y="715226"/>
            <a:ext cx="6593195" cy="32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3EAA7-FD06-04B0-CFDB-3F9312F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40" y="77876"/>
            <a:ext cx="11893061" cy="752842"/>
          </a:xfrm>
        </p:spPr>
        <p:txBody>
          <a:bodyPr>
            <a:noAutofit/>
          </a:bodyPr>
          <a:lstStyle/>
          <a:p>
            <a:r>
              <a:rPr lang="en-US" sz="2400"/>
              <a:t>Abnormal call rate among individuals aged 50-74, who were screened within a screening mammography program, by jurisdiction and screening sequence — 2019 to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BF9ED-5CE3-EF00-D759-A08C2398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00F381D-6D24-BB13-65D5-4BAED801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52" y="3931047"/>
            <a:ext cx="5989558" cy="29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2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Predictive Value</a:t>
            </a:r>
          </a:p>
        </p:txBody>
      </p:sp>
    </p:spTree>
    <p:extLst>
      <p:ext uri="{BB962C8B-B14F-4D97-AF65-F5344CB8AC3E}">
        <p14:creationId xmlns:p14="http://schemas.microsoft.com/office/powerpoint/2010/main" val="157747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86E1-6783-5673-A19F-FB84FC81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62551"/>
            <a:ext cx="11561734" cy="75284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kern="100">
                <a:ea typeface="Calibri" panose="020F0502020204030204" pitchFamily="34" charset="0"/>
                <a:cs typeface="Times New Roman" panose="02020603050405020304" pitchFamily="18" charset="0"/>
              </a:rPr>
              <a:t>Percentage of individuals (aged 50-74) with abnormal mammograms who were diagnosed with breast cancer, by jurisdiction – 2019 and 2020</a:t>
            </a:r>
            <a:b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4F213-9A59-5FD0-4557-FCA3FF0E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13DA1EB-58DA-DA08-1EFC-ACB6CA2D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08100"/>
            <a:ext cx="92202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7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5969-324B-8BF5-43E0-D716B927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9" y="136525"/>
            <a:ext cx="11727746" cy="904064"/>
          </a:xfrm>
        </p:spPr>
        <p:txBody>
          <a:bodyPr>
            <a:noAutofit/>
          </a:bodyPr>
          <a:lstStyle/>
          <a:p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Percentage of individuals (aged 50-74) with abnormal mammograms who were diagnosed with breast cancer, by jurisdiction and age group – 2019 and 2020 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F7A19-2E2D-ABBE-F0CE-E9E72A5A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14CDD41-1EED-D3E7-5947-DE33975E9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r="11042" b="2982"/>
          <a:stretch/>
        </p:blipFill>
        <p:spPr bwMode="auto">
          <a:xfrm>
            <a:off x="2592475" y="936801"/>
            <a:ext cx="5838092" cy="29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FF6214D-8736-1016-7DFF-61345C0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29" y="3853725"/>
            <a:ext cx="5940584" cy="30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7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DF6B07-DE49-82E0-2522-BD0E84B7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32" y="736539"/>
            <a:ext cx="6240601" cy="29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3D53B7-AB6B-A7B8-32E6-2DB6C99E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73" y="136523"/>
            <a:ext cx="11628453" cy="752842"/>
          </a:xfrm>
        </p:spPr>
        <p:txBody>
          <a:bodyPr>
            <a:noAutofit/>
          </a:bodyPr>
          <a:lstStyle/>
          <a:p>
            <a:r>
              <a:rPr lang="en-US" sz="2400"/>
              <a:t>Percentage of individuals (aged 50-74) with abnormal mammograms who were diagnosed with breast cancer, by jurisdiction and screening sequence – 2019 and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C3C84-BEC2-02D7-4152-95AB6714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36A77-0074-A2C8-FA32-EE4F9F84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32" y="3727994"/>
            <a:ext cx="6099924" cy="31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 Detection Rate</a:t>
            </a:r>
          </a:p>
        </p:txBody>
      </p:sp>
    </p:spTree>
    <p:extLst>
      <p:ext uri="{BB962C8B-B14F-4D97-AF65-F5344CB8AC3E}">
        <p14:creationId xmlns:p14="http://schemas.microsoft.com/office/powerpoint/2010/main" val="161492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0C4A-347F-05EB-0AD8-497B5BFF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Cancer detection rate (per 1,000 screens) of breast cancers among individuals aged 50-74, who were screened within a screening mammography program, by jurisdiction — 2019 and 2020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A0E6F-28B1-80E9-F5C6-C2F824C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16A250F-12A8-9F67-909E-F9446B4D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61" y="190182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Key Statistics</a:t>
            </a:r>
          </a:p>
        </p:txBody>
      </p:sp>
    </p:spTree>
    <p:extLst>
      <p:ext uri="{BB962C8B-B14F-4D97-AF65-F5344CB8AC3E}">
        <p14:creationId xmlns:p14="http://schemas.microsoft.com/office/powerpoint/2010/main" val="262846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1DAD-4000-052B-5246-8C40BEC7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20879"/>
            <a:ext cx="11314444" cy="752842"/>
          </a:xfrm>
        </p:spPr>
        <p:txBody>
          <a:bodyPr>
            <a:noAutofit/>
          </a:bodyPr>
          <a:lstStyle/>
          <a:p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</a:rPr>
              <a:t>Cancer detection rate (per 1,000 screens) of breast cancers among individuals aged 50-74, who were screened within a screening mammography program, by jurisdiction and age group — 2019 and 2020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F3CBF-143A-09D8-F24D-B82CF48B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9E555C58-6676-1C29-6FDD-013E522ED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 bwMode="auto">
          <a:xfrm>
            <a:off x="2301387" y="4180114"/>
            <a:ext cx="6641646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843216-E2EF-E7D1-2BD2-E2D2EA02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87" y="1224970"/>
            <a:ext cx="6762874" cy="29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4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6A541A-79B1-DDE9-16D4-B3F42F06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947971"/>
            <a:ext cx="6429375" cy="31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0A631-B385-DD19-F1E2-91FEDD6B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025"/>
            <a:ext cx="12115799" cy="752842"/>
          </a:xfrm>
        </p:spPr>
        <p:txBody>
          <a:bodyPr>
            <a:noAutofit/>
          </a:bodyPr>
          <a:lstStyle/>
          <a:p>
            <a:r>
              <a:rPr lang="en-US" sz="2400"/>
              <a:t>Cancer detection rate (per 1,000 screens) of breast cancers among individuals aged 50-74, who were screened within a screening mammography program, by jurisdiction and screening sequence — 2019 and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500B4-2CFB-0951-58DC-A48723F8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F83BFC-8179-F495-2C58-B71C61AC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088416"/>
            <a:ext cx="6819900" cy="27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3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to Diagnosis</a:t>
            </a:r>
          </a:p>
        </p:txBody>
      </p:sp>
    </p:spTree>
    <p:extLst>
      <p:ext uri="{BB962C8B-B14F-4D97-AF65-F5344CB8AC3E}">
        <p14:creationId xmlns:p14="http://schemas.microsoft.com/office/powerpoint/2010/main" val="270496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9615-EBB9-18E4-B471-DF542F67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01936"/>
            <a:ext cx="10380786" cy="843093"/>
          </a:xfrm>
        </p:spPr>
        <p:txBody>
          <a:bodyPr anchor="ctr">
            <a:normAutofit fontScale="90000"/>
          </a:bodyPr>
          <a:lstStyle/>
          <a:p>
            <a:r>
              <a:rPr lang="en-US" sz="2400"/>
              <a:t>Percentage of abnormal screens among individuals aged 50-74 who had a definitive diagnosis without biopsy within 5 weeks, by jurisdiction — 2019 and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72769-420D-D502-357B-418ECEED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DD4923D-C43D-F32D-8D7A-C2C528E7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7" y="1993900"/>
            <a:ext cx="8553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3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1EEF-3F93-CB4C-2D1C-1B6A3ABF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10380786" cy="752842"/>
          </a:xfrm>
        </p:spPr>
        <p:txBody>
          <a:bodyPr anchor="ctr">
            <a:normAutofit/>
          </a:bodyPr>
          <a:lstStyle/>
          <a:p>
            <a:r>
              <a:rPr lang="en-US" sz="2300"/>
              <a:t>Percentage of abnormal screens among individuals aged 50-74 who had a definitive diagnosis with biopsy within 7 weeks, by jurisdiction — 2019 and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8F39-A5E6-E1FA-E004-6DA61986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BAE544A-4963-B7E8-0192-65DAA8E0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65" y="1651279"/>
            <a:ext cx="8534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2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Post-Screen Cancer Detection Rate</a:t>
            </a:r>
          </a:p>
        </p:txBody>
      </p:sp>
    </p:spTree>
    <p:extLst>
      <p:ext uri="{BB962C8B-B14F-4D97-AF65-F5344CB8AC3E}">
        <p14:creationId xmlns:p14="http://schemas.microsoft.com/office/powerpoint/2010/main" val="58778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BB33-0646-5099-BDCD-495E4489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281356"/>
            <a:ext cx="10380786" cy="963673"/>
          </a:xfrm>
        </p:spPr>
        <p:txBody>
          <a:bodyPr anchor="ctr">
            <a:noAutofit/>
          </a:bodyPr>
          <a:lstStyle/>
          <a:p>
            <a:r>
              <a:rPr lang="en-US" sz="2400"/>
              <a:t>Post-screen diagnosed breast cancer rate (per 10,000 screens) among individuals aged 50-74 who were screened within a screening mammography program, by jurisdiction — screening year 2017-18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60E47-C4BB-19E2-759B-64BA7C3F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20A7CB3-899F-F5F4-23A0-D91D491C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1" y="1758462"/>
            <a:ext cx="9900315" cy="49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3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C976-E671-A347-BED3-E4CEA394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79034"/>
            <a:ext cx="10969072" cy="752842"/>
          </a:xfrm>
        </p:spPr>
        <p:txBody>
          <a:bodyPr anchor="ctr">
            <a:normAutofit fontScale="90000"/>
          </a:bodyPr>
          <a:lstStyle/>
          <a:p>
            <a:r>
              <a:rPr lang="en-US"/>
              <a:t>The Burden of Breast Cancer For Females in Canada (2023)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CDA48E3-00BC-1B69-4ADA-EB8D75B2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" name="Picture 3" descr="A person walking in pink pants&#10;&#10;Description automatically generated">
            <a:extLst>
              <a:ext uri="{FF2B5EF4-FFF2-40B4-BE49-F238E27FC236}">
                <a16:creationId xmlns:a16="http://schemas.microsoft.com/office/drawing/2014/main" id="{069D64D2-77FD-25AA-76FC-BBE91FD5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24" y="864556"/>
            <a:ext cx="4618584" cy="59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2B4D-D149-4955-BB8B-5267576C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10380786" cy="752842"/>
          </a:xfrm>
        </p:spPr>
        <p:txBody>
          <a:bodyPr anchor="ctr">
            <a:normAutofit/>
          </a:bodyPr>
          <a:lstStyle/>
          <a:p>
            <a:r>
              <a:rPr lang="en-US" sz="2300">
                <a:latin typeface="ITC New Baskerville"/>
              </a:rPr>
              <a:t>Age-standardized Rate for Incidence and Mortality for Breast Cancer (Female), Canada, 1990 to 2022 </a:t>
            </a:r>
            <a:endParaRPr lang="en-US" sz="230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CE34562-8403-55FB-558C-199437D6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827" y="1556686"/>
            <a:ext cx="8758349" cy="40945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58CBFF-370F-216C-5210-18055BFE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FFF9B-6EB1-4CEC-3C9E-0C10A40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C1EF8-8041-5F69-1600-91BA30CB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Impact of the COVID-19 on Breast Cancer Screening </a:t>
            </a:r>
          </a:p>
        </p:txBody>
      </p:sp>
    </p:spTree>
    <p:extLst>
      <p:ext uri="{BB962C8B-B14F-4D97-AF65-F5344CB8AC3E}">
        <p14:creationId xmlns:p14="http://schemas.microsoft.com/office/powerpoint/2010/main" val="241432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14BA-AFE9-DA9F-14D9-4BDC8858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07" y="613280"/>
            <a:ext cx="10380786" cy="752842"/>
          </a:xfrm>
        </p:spPr>
        <p:txBody>
          <a:bodyPr anchor="ctr">
            <a:normAutofit fontScale="9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800" kern="100"/>
              <a:t>Percentage of change in individuals screened within 12 months for those aged 50-74 between the pre-pandemic and the pandemic era (2019 vs 2020), by jurisdiction</a:t>
            </a:r>
            <a:br>
              <a:rPr lang="en-US" sz="1400" kern="1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EB5-D679-B942-AD86-9B35391C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 descr="A graph of blue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1F9E8642-B330-A6AA-C987-35793FC3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95" y="1700212"/>
            <a:ext cx="9855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06232-638B-415D-A9CE-CCC1CCCA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Participation Rate</a:t>
            </a:r>
          </a:p>
        </p:txBody>
      </p:sp>
    </p:spTree>
    <p:extLst>
      <p:ext uri="{BB962C8B-B14F-4D97-AF65-F5344CB8AC3E}">
        <p14:creationId xmlns:p14="http://schemas.microsoft.com/office/powerpoint/2010/main" val="294069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2B4D-D149-4955-BB8B-5267576C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10380786" cy="752842"/>
          </a:xfrm>
        </p:spPr>
        <p:txBody>
          <a:bodyPr anchor="ctr">
            <a:noAutofit/>
          </a:bodyPr>
          <a:lstStyle/>
          <a:p>
            <a:r>
              <a:rPr lang="en-US" sz="2400"/>
              <a:t>Breast cancer screening participation among individuals aged 50-74, who were screened within a screening mammography program, by jurisdiction and screening period – 2018-19 and 2020-21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D48A84-E5A6-F46D-2441-2DE58F9D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25061" y="6356352"/>
            <a:ext cx="5451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921111-0AE2-BD53-BD15-3E77DA1D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66" y="2045049"/>
            <a:ext cx="8820871" cy="42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8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FDD7-74E9-3329-3F87-A317AF0E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40" y="333693"/>
            <a:ext cx="11893061" cy="623693"/>
          </a:xfrm>
        </p:spPr>
        <p:txBody>
          <a:bodyPr>
            <a:noAutofit/>
          </a:bodyPr>
          <a:lstStyle/>
          <a:p>
            <a:r>
              <a:rPr lang="en-US" sz="2400"/>
              <a:t>Breast cancer screening participation among individuals aged 50-74, who were screened within a screening mammography program, by jurisdiction and age group – 2018-19 and 2020-21)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B409-A9DC-E8C2-5E20-F2B70CC2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7C67207-6956-DA0D-9105-F050A6B0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4" y="868570"/>
            <a:ext cx="6401351" cy="30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A7B9B44-9FE8-AF0B-B840-22C78C8F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18" y="3671641"/>
            <a:ext cx="6486209" cy="31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2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rtnership Colors">
      <a:dk1>
        <a:srgbClr val="015C9B"/>
      </a:dk1>
      <a:lt1>
        <a:srgbClr val="1E4E58"/>
      </a:lt1>
      <a:dk2>
        <a:srgbClr val="223A6D"/>
      </a:dk2>
      <a:lt2>
        <a:srgbClr val="389182"/>
      </a:lt2>
      <a:accent1>
        <a:srgbClr val="4F3785"/>
      </a:accent1>
      <a:accent2>
        <a:srgbClr val="AD3543"/>
      </a:accent2>
      <a:accent3>
        <a:srgbClr val="2E6E45"/>
      </a:accent3>
      <a:accent4>
        <a:srgbClr val="263037"/>
      </a:accent4>
      <a:accent5>
        <a:srgbClr val="EEA95F"/>
      </a:accent5>
      <a:accent6>
        <a:srgbClr val="23A5C5"/>
      </a:accent6>
      <a:hlink>
        <a:srgbClr val="DD6C51"/>
      </a:hlink>
      <a:folHlink>
        <a:srgbClr val="82B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AC_External Deck" id="{BC7F182A-0D15-9442-A129-CE1539EA203E}" vid="{DAEAE6CB-614F-9A48-B90D-C32624752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B30E729083A41AEC4C2F5B3A6B066" ma:contentTypeVersion="16" ma:contentTypeDescription="Create a new document." ma:contentTypeScope="" ma:versionID="e56259210bb358573ae0b16377f43cea">
  <xsd:schema xmlns:xsd="http://www.w3.org/2001/XMLSchema" xmlns:xs="http://www.w3.org/2001/XMLSchema" xmlns:p="http://schemas.microsoft.com/office/2006/metadata/properties" xmlns:ns2="c4bdbaa2-af1d-4bec-a20e-1a5e7fd64f1a" xmlns:ns3="a4ead59a-cfe1-4854-83b3-e47e5558d5f6" targetNamespace="http://schemas.microsoft.com/office/2006/metadata/properties" ma:root="true" ma:fieldsID="1327afa18e505618119ecd4df0f02403" ns2:_="" ns3:_="">
    <xsd:import namespace="c4bdbaa2-af1d-4bec-a20e-1a5e7fd64f1a"/>
    <xsd:import namespace="a4ead59a-cfe1-4854-83b3-e47e5558d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dbaa2-af1d-4bec-a20e-1a5e7fd64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2a9708-8294-4f62-a706-783335cf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ad59a-cfe1-4854-83b3-e47e5558d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a99b61c-2f94-424e-85be-9a8ea205ddaf}" ma:internalName="TaxCatchAll" ma:showField="CatchAllData" ma:web="a4ead59a-cfe1-4854-83b3-e47e5558d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ead59a-cfe1-4854-83b3-e47e5558d5f6" xsi:nil="true"/>
    <lcf76f155ced4ddcb4097134ff3c332f xmlns="c4bdbaa2-af1d-4bec-a20e-1a5e7fd64f1a">
      <Terms xmlns="http://schemas.microsoft.com/office/infopath/2007/PartnerControls"/>
    </lcf76f155ced4ddcb4097134ff3c332f>
    <SharedWithUsers xmlns="a4ead59a-cfe1-4854-83b3-e47e5558d5f6">
      <UserInfo>
        <DisplayName>Afia Birago</DisplayName>
        <AccountId>100</AccountId>
        <AccountType/>
      </UserInfo>
      <UserInfo>
        <DisplayName>Catherine Jan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FCE7D2B-763A-47EF-BE26-7F82C31CA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159-ACEE-4F64-B06D-E10E69127E0E}">
  <ds:schemaRefs>
    <ds:schemaRef ds:uri="a4ead59a-cfe1-4854-83b3-e47e5558d5f6"/>
    <ds:schemaRef ds:uri="c4bdbaa2-af1d-4bec-a20e-1a5e7fd64f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270D22-A1C9-4350-9AF7-20199DE346D0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c4bdbaa2-af1d-4bec-a20e-1a5e7fd64f1a"/>
    <ds:schemaRef ds:uri="http://schemas.microsoft.com/office/infopath/2007/PartnerControls"/>
    <ds:schemaRef ds:uri="http://schemas.openxmlformats.org/package/2006/metadata/core-properties"/>
    <ds:schemaRef ds:uri="a4ead59a-cfe1-4854-83b3-e47e5558d5f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2087</Words>
  <Application>Microsoft Office PowerPoint</Application>
  <PresentationFormat>Widescreen</PresentationFormat>
  <Paragraphs>165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Montserrat SemiBold</vt:lpstr>
      <vt:lpstr>ITC New Baskerville</vt:lpstr>
      <vt:lpstr>Calibri Light</vt:lpstr>
      <vt:lpstr>Symbol</vt:lpstr>
      <vt:lpstr>Calibri</vt:lpstr>
      <vt:lpstr>Arial</vt:lpstr>
      <vt:lpstr>Aptos</vt:lpstr>
      <vt:lpstr>Montserrat</vt:lpstr>
      <vt:lpstr>Office Theme</vt:lpstr>
      <vt:lpstr>Monitoring and Evaluation of Breast Cancer Screening Quality Indicators</vt:lpstr>
      <vt:lpstr>Key Statistics</vt:lpstr>
      <vt:lpstr>The Burden of Breast Cancer For Females in Canada (2023) </vt:lpstr>
      <vt:lpstr>Age-standardized Rate for Incidence and Mortality for Breast Cancer (Female), Canada, 1990 to 2022 </vt:lpstr>
      <vt:lpstr>Impact of the COVID-19 on Breast Cancer Screening </vt:lpstr>
      <vt:lpstr>Percentage of change in individuals screened within 12 months for those aged 50-74 between the pre-pandemic and the pandemic era (2019 vs 2020), by jurisdiction </vt:lpstr>
      <vt:lpstr>Participation Rate</vt:lpstr>
      <vt:lpstr>Breast cancer screening participation among individuals aged 50-74, who were screened within a screening mammography program, by jurisdiction and screening period – 2018-19 and 2020-21</vt:lpstr>
      <vt:lpstr>Breast cancer screening participation among individuals aged 50-74, who were screened within a screening mammography program, by jurisdiction and age group – 2018-19 and 2020-21)</vt:lpstr>
      <vt:lpstr>Abnormal Call Rate</vt:lpstr>
      <vt:lpstr>Abnormal call rate among individuals aged 50-74, who were screened within a  screening mammography program, by jurisdiction — 2019 and 2020</vt:lpstr>
      <vt:lpstr>Abnormal call rate among individuals aged 50-74, who were screened within a screening mammography program, by jurisdiction and age group — 2019 and 2020</vt:lpstr>
      <vt:lpstr>Abnormal call rate among individuals aged 50-74, who were screened within a screening mammography program, by jurisdiction and screening sequence — 2019 to 2020</vt:lpstr>
      <vt:lpstr>Positive Predictive Value</vt:lpstr>
      <vt:lpstr>Percentage of individuals (aged 50-74) with abnormal mammograms who were diagnosed with breast cancer, by jurisdiction – 2019 and 2020 </vt:lpstr>
      <vt:lpstr>Percentage of individuals (aged 50-74) with abnormal mammograms who were diagnosed with breast cancer, by jurisdiction and age group – 2019 and 2020 </vt:lpstr>
      <vt:lpstr>Percentage of individuals (aged 50-74) with abnormal mammograms who were diagnosed with breast cancer, by jurisdiction and screening sequence – 2019 and 2020</vt:lpstr>
      <vt:lpstr>Cancer Detection Rate</vt:lpstr>
      <vt:lpstr>Cancer detection rate (per 1,000 screens) of breast cancers among individuals aged 50-74, who were screened within a screening mammography program, by jurisdiction — 2019 and 2020</vt:lpstr>
      <vt:lpstr>Cancer detection rate (per 1,000 screens) of breast cancers among individuals aged 50-74, who were screened within a screening mammography program, by jurisdiction and age group — 2019 and 2020</vt:lpstr>
      <vt:lpstr>Cancer detection rate (per 1,000 screens) of breast cancers among individuals aged 50-74, who were screened within a screening mammography program, by jurisdiction and screening sequence — 2019 and 2020</vt:lpstr>
      <vt:lpstr>Time to Diagnosis</vt:lpstr>
      <vt:lpstr>Percentage of abnormal screens among individuals aged 50-74 who had a definitive diagnosis without biopsy within 5 weeks, by jurisdiction — 2019 and 2020</vt:lpstr>
      <vt:lpstr>Percentage of abnormal screens among individuals aged 50-74 who had a definitive diagnosis with biopsy within 7 weeks, by jurisdiction — 2019 and 2020</vt:lpstr>
      <vt:lpstr>Post-Screen Cancer Detection Rate</vt:lpstr>
      <vt:lpstr>Post-screen diagnosed breast cancer rate (per 10,000 screens) among individuals aged 50-74 who were screened within a screening mammography program, by jurisdiction — screening year 2017-18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Atterbury</dc:creator>
  <cp:lastModifiedBy>Catherine Jan</cp:lastModifiedBy>
  <cp:revision>2</cp:revision>
  <dcterms:created xsi:type="dcterms:W3CDTF">2020-09-24T23:36:57Z</dcterms:created>
  <dcterms:modified xsi:type="dcterms:W3CDTF">2024-05-14T15:48:38Z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0x01010014BB30E729083A41AEC4C2F5B3A6B066</vt:lpwstr>
  </property>
  <property fmtid="{D5CDD505-2E9C-101B-9397-08002B2CF9AE}" pid="3" name="MediaServiceImageTags">
    <vt:lpwstr/>
  </property>
</Properties>
</file>