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1"/>
  </p:notesMasterIdLst>
  <p:sldIdLst>
    <p:sldId id="256" r:id="rId5"/>
    <p:sldId id="267" r:id="rId6"/>
    <p:sldId id="257" r:id="rId7"/>
    <p:sldId id="258" r:id="rId8"/>
    <p:sldId id="287" r:id="rId9"/>
    <p:sldId id="288" r:id="rId10"/>
    <p:sldId id="268" r:id="rId11"/>
    <p:sldId id="304" r:id="rId12"/>
    <p:sldId id="305" r:id="rId13"/>
    <p:sldId id="269" r:id="rId14"/>
    <p:sldId id="291" r:id="rId15"/>
    <p:sldId id="300" r:id="rId16"/>
    <p:sldId id="306" r:id="rId17"/>
    <p:sldId id="271" r:id="rId18"/>
    <p:sldId id="307" r:id="rId19"/>
    <p:sldId id="308" r:id="rId20"/>
    <p:sldId id="309" r:id="rId21"/>
    <p:sldId id="274" r:id="rId22"/>
    <p:sldId id="310" r:id="rId23"/>
    <p:sldId id="311" r:id="rId24"/>
    <p:sldId id="312" r:id="rId25"/>
    <p:sldId id="279" r:id="rId26"/>
    <p:sldId id="297" r:id="rId27"/>
    <p:sldId id="313" r:id="rId28"/>
    <p:sldId id="282" r:id="rId29"/>
    <p:sldId id="314" r:id="rId30"/>
  </p:sldIdLst>
  <p:sldSz cx="12192000" cy="6858000"/>
  <p:notesSz cx="6858000" cy="9144000"/>
  <p:embeddedFontLst>
    <p:embeddedFont>
      <p:font typeface="ITC New Baskerville" pitchFamily="50" charset="0"/>
      <p:regular r:id="rId32"/>
      <p:bold r:id="rId33"/>
    </p:embeddedFont>
    <p:embeddedFont>
      <p:font typeface="Montserrat" panose="00000500000000000000" pitchFamily="2" charset="0"/>
      <p:regular r:id="rId34"/>
      <p:bold r:id="rId35"/>
      <p:italic r:id="rId36"/>
      <p:boldItalic r:id="rId37"/>
    </p:embeddedFont>
    <p:embeddedFont>
      <p:font typeface="Montserrat SemiBold" panose="00000700000000000000"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4C2858-83A7-A948-7AC3-909049D55ACA}" name="Afia Birago" initials="AB" userId="S::Afia.Birago@partnershipagainstcancer.ca::6cb39305-135a-42f2-9f6a-42e6144a0fb9" providerId="AD"/>
  <p188:author id="{1E5F8D84-7922-79BA-4573-24DDAF86A4E8}" name="Afia Birago" initials="AB" userId="S::afia.birago@partnershipagainstcancer.ca::6cb39305-135a-42f2-9f6a-42e6144a0fb9" providerId="AD"/>
  <p188:author id="{2C862E8B-C0AF-621A-B44E-CD50D2994326}" name="Charlena Hally" initials="CH" userId="S::charlena.hally@partnershipagainstcancer.ca::70e21c03-8bdb-4966-b788-704ed8d43e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CC3E2-35BD-4504-98E5-CED11DE19212}" v="2" dt="2024-05-27T18:09:07.675"/>
    <p1510:client id="{64AFBAA0-B774-4D63-9034-80AAD1F1FF30}" v="190" dt="2024-05-27T17:28:20.158"/>
    <p1510:client id="{FF0FAD07-BAB5-4ACC-934F-6FC7709C9CBC}" v="1" dt="2024-05-27T18:10:33.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dn.cancer.ca/-/media/files/research/cancer-statistics/2023-statistics/2023_PDF_F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dn.cancer.ca/-/media/files/research/cancer-statistics/2023-statistics/2023_PDF_F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a:t>
            </a:fld>
            <a:endParaRPr lang="en-US"/>
          </a:p>
        </p:txBody>
      </p:sp>
    </p:spTree>
    <p:extLst>
      <p:ext uri="{BB962C8B-B14F-4D97-AF65-F5344CB8AC3E}">
        <p14:creationId xmlns:p14="http://schemas.microsoft.com/office/powerpoint/2010/main" val="364730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fr-FR" b="0" i="0" u="sng">
                <a:solidFill>
                  <a:srgbClr val="555555"/>
                </a:solidFill>
                <a:effectLst/>
                <a:highlight>
                  <a:srgbClr val="FFFFFF"/>
                </a:highlight>
                <a:latin typeface="Montserrat" panose="00000500000000000000" pitchFamily="2" charset="0"/>
              </a:rPr>
              <a:t>Notes de bas de page</a:t>
            </a:r>
          </a:p>
          <a:p>
            <a:pPr marL="171450" indent="-171450" algn="l">
              <a:buFont typeface="Arial" panose="020B0604020202020204" pitchFamily="34" charset="0"/>
              <a:buChar char="•"/>
            </a:pPr>
            <a:r>
              <a:rPr lang="fr-FR" b="0" i="0" err="1">
                <a:solidFill>
                  <a:srgbClr val="555555"/>
                </a:solidFill>
                <a:effectLst/>
                <a:highlight>
                  <a:srgbClr val="FFFFFF"/>
                </a:highlight>
                <a:latin typeface="Montserrat" panose="00000500000000000000" pitchFamily="2" charset="0"/>
              </a:rPr>
              <a:t>Sask</a:t>
            </a:r>
            <a:r>
              <a:rPr lang="fr-FR" b="0" i="0">
                <a:solidFill>
                  <a:srgbClr val="555555"/>
                </a:solidFill>
                <a:effectLst/>
                <a:highlight>
                  <a:srgbClr val="FFFFFF"/>
                </a:highlight>
                <a:latin typeface="Montserrat" panose="00000500000000000000" pitchFamily="2" charset="0"/>
              </a:rPr>
              <a:t>. : Les données incluaient les personnes âgées de 50 à 69 ans, celles âgées de 70 à 74 ans n’ayant pas été systématiquement invitées à un dépistage.</a:t>
            </a:r>
          </a:p>
          <a:p>
            <a:pPr algn="l"/>
            <a:r>
              <a:rPr lang="fr-FR" b="0" i="0">
                <a:solidFill>
                  <a:srgbClr val="555555"/>
                </a:solidFill>
                <a:effectLst/>
                <a:highlight>
                  <a:srgbClr val="FFFFFF"/>
                </a:highlight>
                <a:latin typeface="Montserrat" panose="00000500000000000000" pitchFamily="2" charset="0"/>
              </a:rPr>
              <a:t>Source de données : Programmes provinciaux et territoriaux de dépistage du cancer du sein</a:t>
            </a: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12</a:t>
            </a:fld>
            <a:endParaRPr lang="en-US"/>
          </a:p>
        </p:txBody>
      </p:sp>
    </p:spTree>
    <p:extLst>
      <p:ext uri="{BB962C8B-B14F-4D97-AF65-F5344CB8AC3E}">
        <p14:creationId xmlns:p14="http://schemas.microsoft.com/office/powerpoint/2010/main" val="118674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u="sng"/>
              <a:t>Notes de bas de page</a:t>
            </a:r>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a:t>
            </a:r>
          </a:p>
          <a:p>
            <a:pPr marL="171450" indent="-171450">
              <a:buFont typeface="Arial" panose="020B0604020202020204" pitchFamily="34" charset="0"/>
              <a:buChar char="•"/>
            </a:pPr>
            <a:r>
              <a:rPr lang="fr-FR"/>
              <a:t>Qc : Les données incluaient les personnes âgées de 50 à 69 ans, celles âgées de 70 à 74 ans n’ayant pas été systématiquement invitées à un dépistage. Impossible de répartir les dépistages subséquents selon l’intervalle de mois spécifié. Tous les dépistages subséquents ont été regroupés et présentés comme des « dépistages &gt; 9 mois à 18 mois ». Les dépistages subséquents dans le PQDCS sont définis comme des dépistages après ≥ 11 mois.</a:t>
            </a:r>
          </a:p>
          <a:p>
            <a:pPr marL="171450" indent="-171450">
              <a:buFont typeface="Arial" panose="020B0604020202020204" pitchFamily="34" charset="0"/>
              <a:buChar char="•"/>
            </a:pPr>
            <a:r>
              <a:rPr lang="fr-FR"/>
              <a:t>La Colombie-Britannique, la Saskatchewan, le Manitoba, l’Ontario, la Nouvelle-Écosse et Terre-Neuve-et-Labrador n’ont pas été en mesure de répartir les dépistages subséquents selon l’intervalle de mois spécifié. Tous les dépistages subséquents ont été regroupés et présentés comme des « dépistages &gt; 9 mois à 18 mois ».</a:t>
            </a:r>
          </a:p>
          <a:p>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13</a:t>
            </a:fld>
            <a:endParaRPr lang="en-US"/>
          </a:p>
        </p:txBody>
      </p:sp>
    </p:spTree>
    <p:extLst>
      <p:ext uri="{BB962C8B-B14F-4D97-AF65-F5344CB8AC3E}">
        <p14:creationId xmlns:p14="http://schemas.microsoft.com/office/powerpoint/2010/main" val="243956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171450" indent="-171450">
              <a:buFont typeface="Arial" panose="020B0604020202020204" pitchFamily="34" charset="0"/>
              <a:buChar char="•"/>
            </a:pPr>
            <a:r>
              <a:rPr lang="fr-FR"/>
              <a:t>Ont. : Les personnes ayant obtenu un résultat anormal de dépistage qui ont été perdues de vue pour le suivi ont été exclues, indépendamment de la période de 6 mois.</a:t>
            </a:r>
          </a:p>
          <a:p>
            <a:pPr marL="171450" indent="-171450">
              <a:buFont typeface="Arial" panose="020B0604020202020204" pitchFamily="34" charset="0"/>
              <a:buChar char="•"/>
            </a:pPr>
            <a:r>
              <a:rPr lang="fr-FR"/>
              <a:t>Qc : Les données incluaient les personnes âgées de 50 à 69 ans, celles âgées de 70 à 74 ans n’ayant pas été systématiquement invitées à un dépistage.</a:t>
            </a:r>
          </a:p>
          <a:p>
            <a:pPr marL="171450" indent="-171450">
              <a:buFont typeface="Arial" panose="020B0604020202020204" pitchFamily="34" charset="0"/>
              <a:buChar char="•"/>
            </a:pPr>
            <a:r>
              <a:rPr lang="fr-FR"/>
              <a:t>N.-É., T.-N.-L. : Les personnes perdues de vue pour le suivi dans les 6 mois après le dépistage n’ont pas été exclues.</a:t>
            </a:r>
          </a:p>
          <a:p>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15</a:t>
            </a:fld>
            <a:endParaRPr lang="en-US"/>
          </a:p>
        </p:txBody>
      </p:sp>
    </p:spTree>
    <p:extLst>
      <p:ext uri="{BB962C8B-B14F-4D97-AF65-F5344CB8AC3E}">
        <p14:creationId xmlns:p14="http://schemas.microsoft.com/office/powerpoint/2010/main" val="251236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171450" indent="-171450">
              <a:buFont typeface="Arial" panose="020B0604020202020204" pitchFamily="34" charset="0"/>
              <a:buChar char="•"/>
            </a:pPr>
            <a:r>
              <a:rPr lang="fr-FR"/>
              <a:t>N.-É., T.-N.-L. : Les personnes perdues de vue pour le suivi dans les 6 mois après le dépistage n’ont pas été exclues.</a:t>
            </a:r>
          </a:p>
          <a:p>
            <a:pPr marL="171450" indent="-171450">
              <a:buFont typeface="Arial" panose="020B0604020202020204" pitchFamily="34" charset="0"/>
              <a:buChar char="•"/>
            </a:pPr>
            <a:r>
              <a:rPr lang="fr-FR"/>
              <a:t>Ont. : Les personnes ayant obtenu un résultat anormal de dépistage qui ont été perdues de vue pour le suivi ont été exclues, indépendamment de la période de 6 mois.</a:t>
            </a:r>
          </a:p>
          <a:p>
            <a:pPr marL="0" indent="0">
              <a:buFont typeface="Arial" panose="020B0604020202020204" pitchFamily="34" charset="0"/>
              <a:buNone/>
            </a:pPr>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16</a:t>
            </a:fld>
            <a:endParaRPr lang="en-US"/>
          </a:p>
        </p:txBody>
      </p:sp>
    </p:spTree>
    <p:extLst>
      <p:ext uri="{BB962C8B-B14F-4D97-AF65-F5344CB8AC3E}">
        <p14:creationId xmlns:p14="http://schemas.microsoft.com/office/powerpoint/2010/main" val="253899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u="sng"/>
              <a:t>Notes de bas de page </a:t>
            </a:r>
          </a:p>
          <a:p>
            <a:endParaRPr lang="fr-FR" sz="1800"/>
          </a:p>
          <a:p>
            <a:pPr marL="285750" indent="-285750">
              <a:buFont typeface="Arial" panose="020B0604020202020204" pitchFamily="34" charset="0"/>
              <a:buChar char="•"/>
            </a:pPr>
            <a:r>
              <a:rPr lang="fr-FR" sz="1800" err="1"/>
              <a:t>Sask</a:t>
            </a:r>
            <a:r>
              <a:rPr lang="fr-FR" sz="1800"/>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285750" indent="-285750">
              <a:buFont typeface="Arial" panose="020B0604020202020204" pitchFamily="34" charset="0"/>
              <a:buChar char="•"/>
            </a:pPr>
            <a:r>
              <a:rPr lang="fr-FR" sz="1800"/>
              <a:t>N.-É., T.-N.-L. : Les personnes perdues de vue pour le suivi dans les 6 mois après le dépistage n’ont pas été exclues.</a:t>
            </a:r>
          </a:p>
          <a:p>
            <a:pPr marL="285750" indent="-285750">
              <a:buFont typeface="Arial" panose="020B0604020202020204" pitchFamily="34" charset="0"/>
              <a:buChar char="•"/>
            </a:pPr>
            <a:r>
              <a:rPr lang="fr-FR" sz="1800"/>
              <a:t>Ont. : Les personnes ayant obtenu un résultat anormal de dépistage qui ont été perdues de vue pour le suivi ont été exclues, indépendamment de la période de 6 mois.</a:t>
            </a:r>
          </a:p>
          <a:p>
            <a:pPr marL="285750" indent="-285750">
              <a:buFont typeface="Arial" panose="020B0604020202020204" pitchFamily="34" charset="0"/>
              <a:buChar char="•"/>
            </a:pPr>
            <a:r>
              <a:rPr lang="fr-FR" sz="1800"/>
              <a:t>Qc : Les données incluaient les personnes âgées de 50 à 69 ans, celles âgées de 70 à 74 ans n’ayant pas été systématiquement invitées à un dépistage.</a:t>
            </a:r>
          </a:p>
          <a:p>
            <a:endParaRPr lang="fr-FR" sz="1800"/>
          </a:p>
          <a:p>
            <a:r>
              <a:rPr lang="fr-FR" sz="1800"/>
              <a:t>Source de données : Programmes provinciaux de dépistage </a:t>
            </a:r>
            <a:r>
              <a:rPr lang="fr-FR"/>
              <a:t>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17</a:t>
            </a:fld>
            <a:endParaRPr lang="en-US"/>
          </a:p>
        </p:txBody>
      </p:sp>
    </p:spTree>
    <p:extLst>
      <p:ext uri="{BB962C8B-B14F-4D97-AF65-F5344CB8AC3E}">
        <p14:creationId xmlns:p14="http://schemas.microsoft.com/office/powerpoint/2010/main" val="189356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171450" indent="-171450">
              <a:buFont typeface="Arial" panose="020B0604020202020204" pitchFamily="34" charset="0"/>
              <a:buChar char="•"/>
            </a:pPr>
            <a:r>
              <a:rPr lang="fr-FR"/>
              <a:t>Ont. : Les personnes ayant obtenu un résultat anormal de dépistage qui ont été perdues de vue pour le suivi ont été exclues, indépendamment de la période de 6 mois.</a:t>
            </a:r>
          </a:p>
          <a:p>
            <a:pPr marL="171450" indent="-171450">
              <a:buFont typeface="Arial" panose="020B0604020202020204" pitchFamily="34" charset="0"/>
              <a:buChar char="•"/>
            </a:pPr>
            <a:r>
              <a:rPr lang="fr-FR"/>
              <a:t>Qc : Les données incluaient les personnes âgées de 50 à 69 ans, celles âgées de 70 à 74 ans n’ayant pas été systématiquement invitées à un dépistage. Les cancers du sein comprennent les cancers in situ, infiltrants et non précisés.</a:t>
            </a:r>
          </a:p>
          <a:p>
            <a:pPr marL="171450" indent="-171450">
              <a:buFont typeface="Arial" panose="020B0604020202020204" pitchFamily="34" charset="0"/>
              <a:buChar char="•"/>
            </a:pPr>
            <a:r>
              <a:rPr lang="fr-FR"/>
              <a:t>N.-B., N.-É. et T.-N.-L. : Les personnes perdues de vue pour le suivi dans les 6 mois après le dépistage n’ont pas été exclues.</a:t>
            </a:r>
          </a:p>
          <a:p>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19</a:t>
            </a:fld>
            <a:endParaRPr lang="en-US"/>
          </a:p>
        </p:txBody>
      </p:sp>
    </p:spTree>
    <p:extLst>
      <p:ext uri="{BB962C8B-B14F-4D97-AF65-F5344CB8AC3E}">
        <p14:creationId xmlns:p14="http://schemas.microsoft.com/office/powerpoint/2010/main" val="2450250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171450" indent="-171450">
              <a:buFont typeface="Arial" panose="020B0604020202020204" pitchFamily="34" charset="0"/>
              <a:buChar char="•"/>
            </a:pPr>
            <a:r>
              <a:rPr lang="fr-FR"/>
              <a:t>Ont. : Les personnes ayant obtenu un résultat anormal de dépistage qui ont été perdues de vue pour le suivi ont été exclues, indépendamment de la période de 6 mois.</a:t>
            </a:r>
          </a:p>
          <a:p>
            <a:pPr marL="171450" indent="-171450">
              <a:buFont typeface="Arial" panose="020B0604020202020204" pitchFamily="34" charset="0"/>
              <a:buChar char="•"/>
            </a:pPr>
            <a:r>
              <a:rPr lang="fr-FR"/>
              <a:t>N.-B., N.-É. et T.-N.-L. : Les personnes perdues de vue pour le suivi dans les 6 mois après le dépistage n’ont pas été exclues.</a:t>
            </a:r>
          </a:p>
          <a:p>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20</a:t>
            </a:fld>
            <a:endParaRPr lang="en-US"/>
          </a:p>
        </p:txBody>
      </p:sp>
    </p:spTree>
    <p:extLst>
      <p:ext uri="{BB962C8B-B14F-4D97-AF65-F5344CB8AC3E}">
        <p14:creationId xmlns:p14="http://schemas.microsoft.com/office/powerpoint/2010/main" val="99620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Sask</a:t>
            </a:r>
            <a:r>
              <a:rPr lang="fr-FR"/>
              <a:t>. : Les données incluaient les personnes âgées de 50 à 69 ans, celles âgées de 70 à 74 ans n’ayant pas été systématiquement invitées à un dépistage. Les personnes perdues de vue pour le suivi dans les 6 mois après le dépistage n’ont pas été exclues.</a:t>
            </a:r>
          </a:p>
          <a:p>
            <a:pPr marL="171450" indent="-171450">
              <a:buFont typeface="Arial" panose="020B0604020202020204" pitchFamily="34" charset="0"/>
              <a:buChar char="•"/>
            </a:pPr>
            <a:r>
              <a:rPr lang="fr-FR"/>
              <a:t>Ont. : Les personnes ayant obtenu un résultat anormal de dépistage qui ont été perdues de vue pour le suivi ont été exclues, indépendamment de la période de 6 mois.</a:t>
            </a:r>
          </a:p>
          <a:p>
            <a:pPr marL="171450" indent="-171450">
              <a:buFont typeface="Arial" panose="020B0604020202020204" pitchFamily="34" charset="0"/>
              <a:buChar char="•"/>
            </a:pPr>
            <a:r>
              <a:rPr lang="fr-FR"/>
              <a:t>Qc : Les données incluaient les personnes âgées de 50 à 69 ans, celles âgées de 70 à 74 ans n’ayant pas été systématiquement invitées à un dépistage. Les cancers du sein comprennent les cancers in situ, infiltrants et non précisés.</a:t>
            </a:r>
          </a:p>
          <a:p>
            <a:pPr marL="171450" indent="-171450">
              <a:buFont typeface="Arial" panose="020B0604020202020204" pitchFamily="34" charset="0"/>
              <a:buChar char="•"/>
            </a:pPr>
            <a:r>
              <a:rPr lang="fr-FR"/>
              <a:t>N.-B., N.-É. et T.-N.-L. : Les personnes perdues de vue pour le suivi dans les 6 mois après le dépistage n’ont pas été exclues.</a:t>
            </a:r>
          </a:p>
          <a:p>
            <a:r>
              <a:rPr lang="fr-FR"/>
              <a:t>Source de données : Programme provincial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21</a:t>
            </a:fld>
            <a:endParaRPr lang="en-US"/>
          </a:p>
        </p:txBody>
      </p:sp>
    </p:spTree>
    <p:extLst>
      <p:ext uri="{BB962C8B-B14F-4D97-AF65-F5344CB8AC3E}">
        <p14:creationId xmlns:p14="http://schemas.microsoft.com/office/powerpoint/2010/main" val="200184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u="sng"/>
              <a:t>Notes de bas de page </a:t>
            </a:r>
          </a:p>
          <a:p>
            <a:pPr marL="0" marR="0">
              <a:lnSpc>
                <a:spcPct val="107000"/>
              </a:lnSpc>
              <a:spcBef>
                <a:spcPts val="0"/>
              </a:spcBef>
              <a:spcAft>
                <a:spcPts val="0"/>
              </a:spcAft>
            </a:pPr>
            <a:endParaRPr lang="fr-FR"/>
          </a:p>
          <a:p>
            <a:pPr marL="171450" marR="0" indent="-171450">
              <a:lnSpc>
                <a:spcPct val="107000"/>
              </a:lnSpc>
              <a:spcBef>
                <a:spcPts val="0"/>
              </a:spcBef>
              <a:spcAft>
                <a:spcPts val="0"/>
              </a:spcAft>
              <a:buFont typeface="Arial" panose="020B0604020202020204" pitchFamily="34" charset="0"/>
              <a:buChar char="•"/>
            </a:pPr>
            <a:r>
              <a:rPr lang="fr-FR" err="1"/>
              <a:t>Alb</a:t>
            </a:r>
            <a:r>
              <a:rPr lang="fr-FR"/>
              <a:t>. : Les données comprenaient des dépistages ayant donné lieu à des anomalies mineures pour des personnes ayant quitté la province après le dépistage.</a:t>
            </a:r>
          </a:p>
          <a:p>
            <a:pPr marL="171450" marR="0" indent="-171450">
              <a:lnSpc>
                <a:spcPct val="107000"/>
              </a:lnSpc>
              <a:spcBef>
                <a:spcPts val="0"/>
              </a:spcBef>
              <a:spcAft>
                <a:spcPts val="0"/>
              </a:spcAft>
              <a:buFont typeface="Arial" panose="020B0604020202020204" pitchFamily="34" charset="0"/>
              <a:buChar char="•"/>
            </a:pPr>
            <a:r>
              <a:rPr lang="fr-FR"/>
              <a:t>Ont. : Les personnes perdues de vue pour le suivi après un dépistage anormal ont été exclues.</a:t>
            </a:r>
          </a:p>
          <a:p>
            <a:pPr marL="171450" marR="0" indent="-171450">
              <a:lnSpc>
                <a:spcPct val="107000"/>
              </a:lnSpc>
              <a:spcBef>
                <a:spcPts val="0"/>
              </a:spcBef>
              <a:spcAft>
                <a:spcPts val="0"/>
              </a:spcAft>
              <a:buFont typeface="Arial" panose="020B0604020202020204" pitchFamily="34" charset="0"/>
              <a:buChar char="•"/>
            </a:pPr>
            <a:r>
              <a:rPr lang="fr-FR"/>
              <a:t>Qc : Les données incluaient les personnes âgées de 50 à 69 ans, celles âgées de 70 à 74 ans n’ayant pas été systématiquement invitées à un dépistage.</a:t>
            </a:r>
          </a:p>
          <a:p>
            <a:pPr marL="171450" marR="0" indent="-171450">
              <a:lnSpc>
                <a:spcPct val="107000"/>
              </a:lnSpc>
              <a:spcBef>
                <a:spcPts val="0"/>
              </a:spcBef>
              <a:spcAft>
                <a:spcPts val="0"/>
              </a:spcAft>
              <a:buFont typeface="Arial" panose="020B0604020202020204" pitchFamily="34" charset="0"/>
              <a:buChar char="•"/>
            </a:pPr>
            <a:r>
              <a:rPr lang="fr-FR"/>
              <a:t>N.-B. : Les données pour 2020 étaient incomplètes.</a:t>
            </a:r>
          </a:p>
          <a:p>
            <a:pPr marL="0" marR="0">
              <a:lnSpc>
                <a:spcPct val="107000"/>
              </a:lnSpc>
              <a:spcBef>
                <a:spcPts val="0"/>
              </a:spcBef>
              <a:spcAft>
                <a:spcPts val="0"/>
              </a:spcAft>
            </a:pPr>
            <a:endParaRPr lang="fr-FR"/>
          </a:p>
          <a:p>
            <a:pPr marL="0" marR="0">
              <a:lnSpc>
                <a:spcPct val="107000"/>
              </a:lnSpc>
              <a:spcBef>
                <a:spcPts val="0"/>
              </a:spcBef>
              <a:spcAft>
                <a:spcPts val="0"/>
              </a:spcAft>
            </a:pPr>
            <a:r>
              <a:rPr lang="fr-FR"/>
              <a:t>Source de données : Programme provincial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23</a:t>
            </a:fld>
            <a:endParaRPr lang="en-US"/>
          </a:p>
        </p:txBody>
      </p:sp>
    </p:spTree>
    <p:extLst>
      <p:ext uri="{BB962C8B-B14F-4D97-AF65-F5344CB8AC3E}">
        <p14:creationId xmlns:p14="http://schemas.microsoft.com/office/powerpoint/2010/main" val="234521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err="1"/>
              <a:t>Alb</a:t>
            </a:r>
            <a:r>
              <a:rPr lang="fr-FR"/>
              <a:t>. : Les données comprenaient des dépistages ayant donné lieu à des anomalies mineures pour des personnes ayant quitté la province après le dépistage.</a:t>
            </a:r>
          </a:p>
          <a:p>
            <a:pPr marL="171450" indent="-171450">
              <a:buFont typeface="Arial" panose="020B0604020202020204" pitchFamily="34" charset="0"/>
              <a:buChar char="•"/>
            </a:pPr>
            <a:r>
              <a:rPr lang="fr-FR"/>
              <a:t>Ont. : Les personnes perdues de vue pour le suivi après un dépistage anormal ont été exclues.</a:t>
            </a:r>
          </a:p>
          <a:p>
            <a:pPr marL="171450" indent="-171450">
              <a:buFont typeface="Arial" panose="020B0604020202020204" pitchFamily="34" charset="0"/>
              <a:buChar char="•"/>
            </a:pPr>
            <a:r>
              <a:rPr lang="fr-FR"/>
              <a:t>Qc : Les données incluaient les personnes âgées de 50 à 69 ans, celles âgées de 70 à 74 ans n’ayant pas été systématiquement invitées à un dépistage.</a:t>
            </a:r>
          </a:p>
          <a:p>
            <a:pPr marL="171450" indent="-171450">
              <a:buFont typeface="Arial" panose="020B0604020202020204" pitchFamily="34" charset="0"/>
              <a:buChar char="•"/>
            </a:pPr>
            <a:r>
              <a:rPr lang="fr-FR"/>
              <a:t>N.-B. : Les données pour 2020 étaient incomplètes.</a:t>
            </a:r>
          </a:p>
          <a:p>
            <a:r>
              <a:rPr lang="fr-FR"/>
              <a:t>Source de données : Programme provincial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24</a:t>
            </a:fld>
            <a:endParaRPr lang="en-US"/>
          </a:p>
        </p:txBody>
      </p:sp>
    </p:spTree>
    <p:extLst>
      <p:ext uri="{BB962C8B-B14F-4D97-AF65-F5344CB8AC3E}">
        <p14:creationId xmlns:p14="http://schemas.microsoft.com/office/powerpoint/2010/main" val="151257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sz="1800" b="0" i="0">
                <a:solidFill>
                  <a:srgbClr val="555555"/>
                </a:solidFill>
                <a:effectLst/>
                <a:highlight>
                  <a:srgbClr val="FFFFFF"/>
                </a:highlight>
                <a:latin typeface="+mn-lt"/>
              </a:rPr>
              <a:t>Source de données : </a:t>
            </a:r>
            <a:r>
              <a:rPr lang="en-US" sz="1800">
                <a:latin typeface="+mn-lt"/>
                <a:hlinkClick r:id="rId3"/>
              </a:rPr>
              <a:t>2023_PDF_FR.pdf (cancer.ca)</a:t>
            </a:r>
            <a:endParaRPr lang="en-US" sz="1800" u="none">
              <a:latin typeface="+mn-lt"/>
            </a:endParaRPr>
          </a:p>
        </p:txBody>
      </p:sp>
      <p:sp>
        <p:nvSpPr>
          <p:cNvPr id="4" name="Slide Number Placeholder 3"/>
          <p:cNvSpPr>
            <a:spLocks noGrp="1"/>
          </p:cNvSpPr>
          <p:nvPr>
            <p:ph type="sldNum" sz="quarter" idx="5"/>
          </p:nvPr>
        </p:nvSpPr>
        <p:spPr/>
        <p:txBody>
          <a:bodyPr/>
          <a:lstStyle/>
          <a:p>
            <a:fld id="{613F1E39-3A41-0A4A-BFEA-38E4F95F2B1B}" type="slidenum">
              <a:rPr lang="en-US" smtClean="0"/>
              <a:t>3</a:t>
            </a:fld>
            <a:endParaRPr lang="en-US"/>
          </a:p>
        </p:txBody>
      </p:sp>
    </p:spTree>
    <p:extLst>
      <p:ext uri="{BB962C8B-B14F-4D97-AF65-F5344CB8AC3E}">
        <p14:creationId xmlns:p14="http://schemas.microsoft.com/office/powerpoint/2010/main" val="334803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a:t>Notes de bas de page </a:t>
            </a:r>
          </a:p>
          <a:p>
            <a:endParaRPr lang="fr-FR"/>
          </a:p>
          <a:p>
            <a:pPr marL="171450" indent="-171450">
              <a:buFont typeface="Arial" panose="020B0604020202020204" pitchFamily="34" charset="0"/>
              <a:buChar char="•"/>
            </a:pPr>
            <a:r>
              <a:rPr lang="fr-FR"/>
              <a:t>Man. : Les données sur le CCIS et le cancer du sein infiltrant ont été combinées pour éviter la divulgation résiduelle de petits nombres. Les personnes ayant subi une mastectomie bilatérale n’ont pas été exclues.</a:t>
            </a:r>
          </a:p>
          <a:p>
            <a:pPr marL="171450" indent="-171450">
              <a:buFont typeface="Arial" panose="020B0604020202020204" pitchFamily="34" charset="0"/>
              <a:buChar char="•"/>
            </a:pPr>
            <a:r>
              <a:rPr lang="fr-FR"/>
              <a:t>N.-B. et Î.-P.-É. : Les données sur le CCIS et le cancer du sein infiltrant ont été combinées pour éviter la divulgation résiduelle de petits nombres.</a:t>
            </a:r>
          </a:p>
          <a:p>
            <a:pPr marL="171450" indent="-171450">
              <a:buFont typeface="Arial" panose="020B0604020202020204" pitchFamily="34" charset="0"/>
              <a:buChar char="•"/>
            </a:pPr>
            <a:r>
              <a:rPr lang="fr-FR"/>
              <a:t>Ont. : Les personnes perdues de vue pour le suivi après le dépistage, décédées ou ayant subi une mastectomie bilatérale au cours de l’intervalle de suivi n’ont pas été exclues.</a:t>
            </a:r>
          </a:p>
          <a:p>
            <a:pPr marL="171450" indent="-171450">
              <a:buFont typeface="Arial" panose="020B0604020202020204" pitchFamily="34" charset="0"/>
              <a:buChar char="•"/>
            </a:pPr>
            <a:r>
              <a:rPr lang="fr-FR"/>
              <a:t>Qc : Le taux de cancers diagnostiqués postérieurement au dépistage était de 6,9 pour 10 000 années-personnes pour l’intervalle 0 à 12 mois (sur la base des dépistages en 2019) et de 10,9 pour 10 000 années-personnes pour l’intervalle &gt; 12 mois à 24 mois (sur la base des dépistages en 2018). Les données ne portaient que sur les personnes âgées de 50 à 69 ans et sur les cancers infiltrants. Les cancers détectés postérieurement au dépistage ont été mesurés fin 2020; le dénominateur était le suivi cumulé en années-personnes après un épisode de dépistage négatif.</a:t>
            </a:r>
          </a:p>
          <a:p>
            <a:endParaRPr lang="fr-FR"/>
          </a:p>
          <a:p>
            <a:r>
              <a:rPr lang="fr-FR"/>
              <a:t>Source de données : Programmes provinciaux de dépistage du cancer du sein</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26</a:t>
            </a:fld>
            <a:endParaRPr lang="en-US"/>
          </a:p>
        </p:txBody>
      </p:sp>
    </p:spTree>
    <p:extLst>
      <p:ext uri="{BB962C8B-B14F-4D97-AF65-F5344CB8AC3E}">
        <p14:creationId xmlns:p14="http://schemas.microsoft.com/office/powerpoint/2010/main" val="34630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fr-FR" sz="1800" b="0" i="0" u="sng">
                <a:solidFill>
                  <a:srgbClr val="555555"/>
                </a:solidFill>
                <a:effectLst/>
                <a:highlight>
                  <a:srgbClr val="FFFFFF"/>
                </a:highlight>
                <a:latin typeface="+mn-lt"/>
              </a:rPr>
              <a:t>Notes de bas de page</a:t>
            </a:r>
          </a:p>
          <a:p>
            <a:pPr algn="l"/>
            <a:endParaRPr lang="fr-FR" sz="1800" b="1" i="0">
              <a:solidFill>
                <a:srgbClr val="555555"/>
              </a:solidFill>
              <a:effectLst/>
              <a:highlight>
                <a:srgbClr val="FFFFFF"/>
              </a:highlight>
              <a:latin typeface="+mn-lt"/>
            </a:endParaRPr>
          </a:p>
          <a:p>
            <a:pPr algn="l"/>
            <a:r>
              <a:rPr lang="fr-FR" sz="1800" b="0" i="0">
                <a:solidFill>
                  <a:srgbClr val="555555"/>
                </a:solidFill>
                <a:effectLst/>
                <a:highlight>
                  <a:srgbClr val="FFFFFF"/>
                </a:highlight>
                <a:latin typeface="+mn-lt"/>
              </a:rPr>
              <a:t>Pour le taux d’incidence normalisée selon l’âge :</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 Québec a été exclu pour toutes les années; les estimations pour 2019 excluent la Nouvelle-Écosse.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Les taux sont normalisés selon l’âge par rapport à la population type canadienne de 2011. Les données réelles sur l’incidence étaient disponibles jusqu’en 2019 dans chaque province et chaque territoire, à l’exception de la Nouvelle-Écosse et du Québec; les valeurs pour les années 2020 à 2022 ont été estimées.</a:t>
            </a:r>
          </a:p>
          <a:p>
            <a:pPr algn="l"/>
            <a:r>
              <a:rPr lang="fr-FR" sz="1800" b="0" i="0">
                <a:solidFill>
                  <a:srgbClr val="555555"/>
                </a:solidFill>
                <a:effectLst/>
                <a:highlight>
                  <a:srgbClr val="FFFFFF"/>
                </a:highlight>
                <a:latin typeface="+mn-lt"/>
              </a:rPr>
              <a:t>Pour le taux de mortalité normalisé selon l’âge :</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Les données réelles sur la mortalité étaient disponibles jusqu’en 2020 pour l’ensemble des provinces et territoires, à l’exception du Yukon, pour lequel les données étaient disponibles jusqu’en 2016 et ont été extrapolées pour 2017 à 2020.</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Les taux sont normalisés selon l’âge par rapport à la population type canadienne de 2011. Les estimations pour 2021 et 2022 ont été projetées sur la base de données allant jusqu’en 2020.</a:t>
            </a:r>
          </a:p>
          <a:p>
            <a:pPr algn="l"/>
            <a:endParaRPr lang="fr-FR" sz="1800" b="0" i="0">
              <a:solidFill>
                <a:srgbClr val="555555"/>
              </a:solidFill>
              <a:effectLst/>
              <a:highlight>
                <a:srgbClr val="FFFFFF"/>
              </a:highlight>
              <a:latin typeface="+mn-lt"/>
            </a:endParaRPr>
          </a:p>
          <a:p>
            <a:pPr algn="l"/>
            <a:endParaRPr lang="fr-FR" sz="1800" b="0" i="0">
              <a:solidFill>
                <a:srgbClr val="555555"/>
              </a:solidFill>
              <a:effectLst/>
              <a:highlight>
                <a:srgbClr val="FFFFFF"/>
              </a:highlight>
              <a:latin typeface="+mn-lt"/>
            </a:endParaRPr>
          </a:p>
          <a:p>
            <a:pPr algn="l"/>
            <a:r>
              <a:rPr lang="fr-FR" sz="1800" b="0" i="0">
                <a:solidFill>
                  <a:srgbClr val="555555"/>
                </a:solidFill>
                <a:effectLst/>
                <a:highlight>
                  <a:srgbClr val="FFFFFF"/>
                </a:highlight>
                <a:latin typeface="+mn-lt"/>
              </a:rPr>
              <a:t>Source de données : </a:t>
            </a:r>
            <a:r>
              <a:rPr lang="fr-FR" sz="1800" b="0" i="0" u="sng">
                <a:solidFill>
                  <a:srgbClr val="004A80"/>
                </a:solidFill>
                <a:effectLst/>
                <a:highlight>
                  <a:srgbClr val="FFFFFF"/>
                </a:highlight>
                <a:latin typeface="+mn-lt"/>
                <a:hlinkClick r:id="rId3"/>
              </a:rPr>
              <a:t>Statistiques canadiennes sur le cancer 2023</a:t>
            </a:r>
            <a:endParaRPr lang="fr-FR" sz="1800" b="0" i="0">
              <a:solidFill>
                <a:srgbClr val="555555"/>
              </a:solidFill>
              <a:effectLst/>
              <a:highlight>
                <a:srgbClr val="FFFFFF"/>
              </a:highlight>
              <a:latin typeface="+mn-lt"/>
            </a:endParaRPr>
          </a:p>
          <a:p>
            <a:pPr marL="0" marR="0">
              <a:lnSpc>
                <a:spcPct val="107000"/>
              </a:lnSpc>
              <a:spcBef>
                <a:spcPts val="0"/>
              </a:spcBef>
              <a:spcAft>
                <a:spcPts val="800"/>
              </a:spcAft>
            </a:pPr>
            <a:endParaRPr lang="en-US" sz="1800" kern="10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a:t>
            </a:fld>
            <a:endParaRPr lang="en-US"/>
          </a:p>
        </p:txBody>
      </p:sp>
    </p:spTree>
    <p:extLst>
      <p:ext uri="{BB962C8B-B14F-4D97-AF65-F5344CB8AC3E}">
        <p14:creationId xmlns:p14="http://schemas.microsoft.com/office/powerpoint/2010/main" val="275138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a:t>
            </a:fld>
            <a:endParaRPr lang="en-US"/>
          </a:p>
        </p:txBody>
      </p:sp>
    </p:spTree>
    <p:extLst>
      <p:ext uri="{BB962C8B-B14F-4D97-AF65-F5344CB8AC3E}">
        <p14:creationId xmlns:p14="http://schemas.microsoft.com/office/powerpoint/2010/main" val="291361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fr-FR" sz="1800" b="1" i="0">
                <a:solidFill>
                  <a:srgbClr val="555555"/>
                </a:solidFill>
                <a:effectLst/>
                <a:highlight>
                  <a:srgbClr val="FFFFFF"/>
                </a:highlight>
                <a:latin typeface="+mn-lt"/>
              </a:rPr>
              <a:t>Notes de bas de page</a:t>
            </a:r>
            <a:endParaRPr lang="fr-FR" sz="1800" b="0" i="0">
              <a:solidFill>
                <a:srgbClr val="555555"/>
              </a:solidFill>
              <a:effectLst/>
              <a:highlight>
                <a:srgbClr val="FFFFFF"/>
              </a:highlight>
              <a:latin typeface="+mn-lt"/>
            </a:endParaRP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 nombre de dépistages en 2019 (période prépandémique) et 2020 (période pandémique), pour les 50 à 74 ans, a été extrait du taux de rappel pour anomalie.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Territoires de compétence combinés : les données provenaient de la Colombie-Britannique, de l’Alberta, de la Saskatchewan, du Manitoba, de l’Ontario, du Québec, du Nouveau-Brunswick, de l’Île-du-Prince-Édouard, de Terre-Neuve-et-Labrador et des Territoires du Nord-Ouest.</a:t>
            </a:r>
          </a:p>
          <a:p>
            <a:pPr marL="457200" indent="-457200" algn="l">
              <a:buFont typeface="Arial" panose="020B0604020202020204" pitchFamily="34" charset="0"/>
              <a:buChar char="•"/>
            </a:pPr>
            <a:r>
              <a:rPr lang="fr-FR" sz="1800" b="0" i="0" err="1">
                <a:solidFill>
                  <a:srgbClr val="555555"/>
                </a:solidFill>
                <a:effectLst/>
                <a:highlight>
                  <a:srgbClr val="FFFFFF"/>
                </a:highlight>
                <a:latin typeface="+mn-lt"/>
              </a:rPr>
              <a:t>Sask</a:t>
            </a:r>
            <a:r>
              <a:rPr lang="fr-FR" sz="1800" b="0" i="0">
                <a:solidFill>
                  <a:srgbClr val="555555"/>
                </a:solidFill>
                <a:effectLst/>
                <a:highlight>
                  <a:srgbClr val="FFFFFF"/>
                </a:highlight>
                <a:latin typeface="+mn-lt"/>
              </a:rPr>
              <a:t>. : Les données incluaient les personnes âgées de 50 à 69 ans, celles âgées de 70 à 74 ans n’ayant pas été systématiquement invitées à un dépistage.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Man. : Les différences constatées peuvent également être attribuées aux changements et aux limites opérationnels observés au cours de la période de référence.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Qc : Les données incluaient les personnes âgées de 50 à 69 ans, celles âgées de 70 à 74 ans n’ayant pas été systématiquement invitées à un dépistage.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N.-B. : Les données pour 2020 sont incomplètes.</a:t>
            </a:r>
          </a:p>
          <a:p>
            <a:pPr algn="l"/>
            <a:r>
              <a:rPr lang="fr-FR" sz="1800" b="0" i="0">
                <a:solidFill>
                  <a:srgbClr val="555555"/>
                </a:solidFill>
                <a:effectLst/>
                <a:highlight>
                  <a:srgbClr val="FFFFFF"/>
                </a:highlight>
                <a:latin typeface="+mn-lt"/>
              </a:rPr>
              <a:t>Source de données : Programme provincial de dépistage du cancer du sein</a:t>
            </a:r>
          </a:p>
          <a:p>
            <a:pPr marL="0" marR="0" algn="just">
              <a:lnSpc>
                <a:spcPct val="107000"/>
              </a:lnSpc>
              <a:spcBef>
                <a:spcPts val="0"/>
              </a:spcBef>
              <a:spcAft>
                <a:spcPts val="0"/>
              </a:spcAft>
            </a:pPr>
            <a:endParaRPr lang="en-US" sz="1800" kern="100">
              <a:effectLst/>
              <a:latin typeface="+mn-lt"/>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6</a:t>
            </a:fld>
            <a:endParaRPr lang="en-US"/>
          </a:p>
        </p:txBody>
      </p:sp>
    </p:spTree>
    <p:extLst>
      <p:ext uri="{BB962C8B-B14F-4D97-AF65-F5344CB8AC3E}">
        <p14:creationId xmlns:p14="http://schemas.microsoft.com/office/powerpoint/2010/main" val="120618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1" i="0" u="sng">
                <a:solidFill>
                  <a:srgbClr val="555555"/>
                </a:solidFill>
                <a:effectLst/>
                <a:highlight>
                  <a:srgbClr val="FFFFFF"/>
                </a:highlight>
                <a:latin typeface="+mn-lt"/>
              </a:rPr>
              <a:t>Notes de bas de page </a:t>
            </a:r>
            <a:endParaRPr lang="fr-FR" sz="1800" b="0" i="0" u="sng">
              <a:solidFill>
                <a:srgbClr val="555555"/>
              </a:solidFill>
              <a:effectLst/>
              <a:highlight>
                <a:srgbClr val="FFFFFF"/>
              </a:highlight>
              <a:latin typeface="+mn-lt"/>
            </a:endParaRP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Les données citées pour 2018-2019 incluaient les dépistages de janvier 2018 à juin 2020 et les données citées pour 2020-2021 incluaient les dépistages de janvier 2020 à juin 2022. Pour le Québec*, les données citées pour 2018-2019 incluaient les dépistages de juillet 2017 à décembre 2019 et les données citées comme 2020-2021 incluaient les dépistages de juillet 2018 à décembre 2020.</a:t>
            </a:r>
          </a:p>
          <a:p>
            <a:pPr marL="457200" indent="-457200" algn="l">
              <a:buFont typeface="Arial" panose="020B0604020202020204" pitchFamily="34" charset="0"/>
              <a:buChar char="•"/>
            </a:pPr>
            <a:r>
              <a:rPr lang="fr-FR" sz="1800" b="0" i="0" err="1">
                <a:solidFill>
                  <a:srgbClr val="555555"/>
                </a:solidFill>
                <a:effectLst/>
                <a:highlight>
                  <a:srgbClr val="FFFFFF"/>
                </a:highlight>
                <a:latin typeface="+mn-lt"/>
              </a:rPr>
              <a:t>Sask</a:t>
            </a:r>
            <a:r>
              <a:rPr lang="fr-FR" sz="1800" b="0" i="0">
                <a:solidFill>
                  <a:srgbClr val="555555"/>
                </a:solidFill>
                <a:effectLst/>
                <a:highlight>
                  <a:srgbClr val="FFFFFF"/>
                </a:highlight>
                <a:latin typeface="+mn-lt"/>
              </a:rPr>
              <a:t>. : Les données incluaient les personnes âgées de 50 à 69 ans, celles âgées de 70 à 74 ans n’ayant pas systématiquement invitées à un dépistage.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Man. : La participation provinciale a été sous-estimée (d’environ 10 à 15 %), car les données reflétaient uniquement les mammographies de dépistage du programme </a:t>
            </a:r>
            <a:r>
              <a:rPr lang="fr-FR" sz="1800" b="0" i="0" err="1">
                <a:solidFill>
                  <a:srgbClr val="555555"/>
                </a:solidFill>
                <a:effectLst/>
                <a:highlight>
                  <a:srgbClr val="FFFFFF"/>
                </a:highlight>
                <a:latin typeface="+mn-lt"/>
              </a:rPr>
              <a:t>BreastCheck</a:t>
            </a:r>
            <a:r>
              <a:rPr lang="fr-FR" sz="1800" b="0" i="0">
                <a:solidFill>
                  <a:srgbClr val="555555"/>
                </a:solidFill>
                <a:effectLst/>
                <a:highlight>
                  <a:srgbClr val="FFFFFF"/>
                </a:highlight>
                <a:latin typeface="+mn-lt"/>
              </a:rPr>
              <a:t>, excluant ainsi celles effectuées en dehors de ce programme.</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Qc* : Les données incluaient les personnes âgées de 50 à 69 ans, celles âgées de 70 à 74 ans n’ayant pas été systématiquement invitées à un dépistage. Les données pour 2020-2021 font référence aux données de 2019-2020.</a:t>
            </a:r>
          </a:p>
          <a:p>
            <a:pPr marL="457200" indent="-457200" algn="l">
              <a:buFont typeface="Arial" panose="020B0604020202020204" pitchFamily="34" charset="0"/>
              <a:buChar char="•"/>
            </a:pPr>
            <a:r>
              <a:rPr lang="fr-FR" sz="1800" b="0" i="0">
                <a:solidFill>
                  <a:srgbClr val="555555"/>
                </a:solidFill>
                <a:effectLst/>
                <a:highlight>
                  <a:srgbClr val="FFFFFF"/>
                </a:highlight>
                <a:latin typeface="+mn-lt"/>
              </a:rPr>
              <a:t>N.-B. : Les résultats pour la période 2020-2021 ont été sous-estimés, car les données étaient incomplètes.</a:t>
            </a:r>
          </a:p>
          <a:p>
            <a:pPr algn="l"/>
            <a:endParaRPr lang="fr-FR" sz="1800" b="0" i="0">
              <a:solidFill>
                <a:srgbClr val="555555"/>
              </a:solidFill>
              <a:effectLst/>
              <a:highlight>
                <a:srgbClr val="FFFFFF"/>
              </a:highlight>
              <a:latin typeface="+mn-lt"/>
            </a:endParaRPr>
          </a:p>
          <a:p>
            <a:pPr algn="l"/>
            <a:r>
              <a:rPr lang="fr-FR" sz="1800" b="0" i="0">
                <a:solidFill>
                  <a:srgbClr val="555555"/>
                </a:solidFill>
                <a:effectLst/>
                <a:highlight>
                  <a:srgbClr val="FFFFFF"/>
                </a:highlight>
                <a:latin typeface="+mn-lt"/>
              </a:rPr>
              <a:t>Source de données : Programmes provinciaux et territoriaux de dépistage du cancer du sein</a:t>
            </a: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8</a:t>
            </a:fld>
            <a:endParaRPr lang="en-US"/>
          </a:p>
        </p:txBody>
      </p:sp>
    </p:spTree>
    <p:extLst>
      <p:ext uri="{BB962C8B-B14F-4D97-AF65-F5344CB8AC3E}">
        <p14:creationId xmlns:p14="http://schemas.microsoft.com/office/powerpoint/2010/main" val="178353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1" i="0">
                <a:solidFill>
                  <a:srgbClr val="555555"/>
                </a:solidFill>
                <a:effectLst/>
                <a:highlight>
                  <a:srgbClr val="FFFFFF"/>
                </a:highlight>
                <a:latin typeface="+mn-lt"/>
              </a:rPr>
              <a:t>Notes de bas de page </a:t>
            </a:r>
            <a:endParaRPr lang="fr-FR" sz="1800" b="0" i="0">
              <a:solidFill>
                <a:srgbClr val="555555"/>
              </a:solidFill>
              <a:effectLst/>
              <a:highlight>
                <a:srgbClr val="FFFFFF"/>
              </a:highlight>
              <a:latin typeface="+mn-lt"/>
            </a:endParaRPr>
          </a:p>
          <a:p>
            <a:pPr marL="171450" indent="-171450" algn="l">
              <a:buFont typeface="Arial" panose="020B0604020202020204" pitchFamily="34" charset="0"/>
              <a:buChar char="•"/>
            </a:pPr>
            <a:r>
              <a:rPr lang="fr-FR" sz="1800" b="0" i="0" err="1">
                <a:solidFill>
                  <a:srgbClr val="555555"/>
                </a:solidFill>
                <a:effectLst/>
                <a:highlight>
                  <a:srgbClr val="FFFFFF"/>
                </a:highlight>
                <a:latin typeface="+mn-lt"/>
              </a:rPr>
              <a:t>Sask</a:t>
            </a:r>
            <a:r>
              <a:rPr lang="fr-FR" sz="1800" b="0" i="0">
                <a:solidFill>
                  <a:srgbClr val="555555"/>
                </a:solidFill>
                <a:effectLst/>
                <a:highlight>
                  <a:srgbClr val="FFFFFF"/>
                </a:highlight>
                <a:latin typeface="+mn-lt"/>
              </a:rPr>
              <a:t>. : Les données incluaient les personnes âgées de 50 à 69 ans, celles âgées de 70 à 74 ans n’ayant pas été systématiquement invitées à un dépistage.</a:t>
            </a:r>
          </a:p>
          <a:p>
            <a:pPr marL="171450" indent="-171450" algn="l">
              <a:buFont typeface="Arial" panose="020B0604020202020204" pitchFamily="34" charset="0"/>
              <a:buChar char="•"/>
            </a:pPr>
            <a:r>
              <a:rPr lang="fr-FR" sz="1800" b="0" i="0">
                <a:solidFill>
                  <a:srgbClr val="555555"/>
                </a:solidFill>
                <a:effectLst/>
                <a:highlight>
                  <a:srgbClr val="FFFFFF"/>
                </a:highlight>
                <a:latin typeface="+mn-lt"/>
              </a:rPr>
              <a:t>Man. : La participation provinciale a été sous-estimée (d’environ 10 à 15 %), car les données reflétaient uniquement les mammographies de dépistage du programme </a:t>
            </a:r>
            <a:r>
              <a:rPr lang="fr-FR" sz="1800" b="0" i="0" err="1">
                <a:solidFill>
                  <a:srgbClr val="555555"/>
                </a:solidFill>
                <a:effectLst/>
                <a:highlight>
                  <a:srgbClr val="FFFFFF"/>
                </a:highlight>
                <a:latin typeface="+mn-lt"/>
              </a:rPr>
              <a:t>BreastCheck</a:t>
            </a:r>
            <a:r>
              <a:rPr lang="fr-FR" sz="1800" b="0" i="0">
                <a:solidFill>
                  <a:srgbClr val="555555"/>
                </a:solidFill>
                <a:effectLst/>
                <a:highlight>
                  <a:srgbClr val="FFFFFF"/>
                </a:highlight>
                <a:latin typeface="+mn-lt"/>
              </a:rPr>
              <a:t>, excluant ainsi celles effectuées en dehors de ce programme.</a:t>
            </a:r>
          </a:p>
          <a:p>
            <a:pPr marL="171450" indent="-171450" algn="l">
              <a:buFont typeface="Arial" panose="020B0604020202020204" pitchFamily="34" charset="0"/>
              <a:buChar char="•"/>
            </a:pPr>
            <a:r>
              <a:rPr lang="fr-FR" sz="1800" b="0" i="0">
                <a:solidFill>
                  <a:srgbClr val="555555"/>
                </a:solidFill>
                <a:effectLst/>
                <a:highlight>
                  <a:srgbClr val="FFFFFF"/>
                </a:highlight>
                <a:latin typeface="+mn-lt"/>
              </a:rPr>
              <a:t>N.-B. : Le résultat pour la période 2020-2021 a été sous-estimé, car les données étaient incomplètes.</a:t>
            </a:r>
          </a:p>
          <a:p>
            <a:pPr algn="l"/>
            <a:r>
              <a:rPr lang="fr-FR" sz="1800" b="0" i="0">
                <a:solidFill>
                  <a:srgbClr val="555555"/>
                </a:solidFill>
                <a:effectLst/>
                <a:highlight>
                  <a:srgbClr val="FFFFFF"/>
                </a:highlight>
                <a:latin typeface="+mn-lt"/>
              </a:rPr>
              <a:t>Source de données : Programmes provinciaux et territoriaux de dépistage du cancer du sein</a:t>
            </a: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9</a:t>
            </a:fld>
            <a:endParaRPr lang="en-US"/>
          </a:p>
        </p:txBody>
      </p:sp>
    </p:spTree>
    <p:extLst>
      <p:ext uri="{BB962C8B-B14F-4D97-AF65-F5344CB8AC3E}">
        <p14:creationId xmlns:p14="http://schemas.microsoft.com/office/powerpoint/2010/main" val="142485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10</a:t>
            </a:fld>
            <a:endParaRPr lang="en-US"/>
          </a:p>
        </p:txBody>
      </p:sp>
    </p:spTree>
    <p:extLst>
      <p:ext uri="{BB962C8B-B14F-4D97-AF65-F5344CB8AC3E}">
        <p14:creationId xmlns:p14="http://schemas.microsoft.com/office/powerpoint/2010/main" val="90862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fr-FR" sz="1800" b="0" i="0" u="sng">
                <a:solidFill>
                  <a:srgbClr val="555555"/>
                </a:solidFill>
                <a:effectLst/>
                <a:highlight>
                  <a:srgbClr val="FFFFFF"/>
                </a:highlight>
                <a:latin typeface="+mn-lt"/>
              </a:rPr>
              <a:t>Notes de bas de page</a:t>
            </a:r>
          </a:p>
          <a:p>
            <a:pPr marL="285750" indent="-285750" algn="l">
              <a:buFont typeface="Arial" panose="020B0604020202020204" pitchFamily="34" charset="0"/>
              <a:buChar char="•"/>
            </a:pPr>
            <a:r>
              <a:rPr lang="fr-FR" sz="1800" b="0" i="0" err="1">
                <a:solidFill>
                  <a:srgbClr val="555555"/>
                </a:solidFill>
                <a:effectLst/>
                <a:highlight>
                  <a:srgbClr val="FFFFFF"/>
                </a:highlight>
                <a:latin typeface="+mn-lt"/>
              </a:rPr>
              <a:t>Sask</a:t>
            </a:r>
            <a:r>
              <a:rPr lang="fr-FR" sz="1800" b="0" i="0">
                <a:solidFill>
                  <a:srgbClr val="555555"/>
                </a:solidFill>
                <a:effectLst/>
                <a:highlight>
                  <a:srgbClr val="FFFFFF"/>
                </a:highlight>
                <a:latin typeface="+mn-lt"/>
              </a:rPr>
              <a:t>. : Les données incluaient les personnes âgées de 50 à 69 ans, celles âgées de 70 à 74 ans n’ayant pas été systématiquement invitées à un dépistage.</a:t>
            </a:r>
          </a:p>
          <a:p>
            <a:pPr marL="285750" indent="-285750" algn="l">
              <a:buFont typeface="Arial" panose="020B0604020202020204" pitchFamily="34" charset="0"/>
              <a:buChar char="•"/>
            </a:pPr>
            <a:r>
              <a:rPr lang="fr-FR" sz="1800" b="0" i="0">
                <a:solidFill>
                  <a:srgbClr val="555555"/>
                </a:solidFill>
                <a:effectLst/>
                <a:highlight>
                  <a:srgbClr val="FFFFFF"/>
                </a:highlight>
                <a:latin typeface="+mn-lt"/>
              </a:rPr>
              <a:t>Qc : Les données incluaient les personnes âgées de 50 à 69 ans, celles âgées de 70 à 74 ans n’ayant pas été systématiquement invitées à un dépistage.</a:t>
            </a:r>
          </a:p>
          <a:p>
            <a:pPr algn="l"/>
            <a:r>
              <a:rPr lang="fr-FR" sz="1800" b="0" i="0">
                <a:solidFill>
                  <a:srgbClr val="555555"/>
                </a:solidFill>
                <a:effectLst/>
                <a:highlight>
                  <a:srgbClr val="FFFFFF"/>
                </a:highlight>
                <a:latin typeface="+mn-lt"/>
              </a:rPr>
              <a:t>Source de données : Programmes provinciaux et territoriaux de dépistage du cancer du sein</a:t>
            </a:r>
          </a:p>
          <a:p>
            <a:pPr algn="l">
              <a:buFont typeface="Arial" panose="020B0604020202020204" pitchFamily="34" charset="0"/>
              <a:buNone/>
            </a:pPr>
            <a:endParaRPr lang="en-US" b="0" i="0">
              <a:solidFill>
                <a:srgbClr val="555555"/>
              </a:solidFill>
              <a:effectLst/>
              <a:latin typeface="Montserrat"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11</a:t>
            </a:fld>
            <a:endParaRPr lang="en-US"/>
          </a:p>
        </p:txBody>
      </p:sp>
    </p:spTree>
    <p:extLst>
      <p:ext uri="{BB962C8B-B14F-4D97-AF65-F5344CB8AC3E}">
        <p14:creationId xmlns:p14="http://schemas.microsoft.com/office/powerpoint/2010/main" val="278814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2024-05-27</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7"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5"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3"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1"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5"/>
            <a:ext cx="2438087"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6" y="1840524"/>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9"/>
            <a:ext cx="2438299"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9"/>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50"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4"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8"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601"/>
            <a:ext cx="2438087"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6" y="1833600"/>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5"/>
            <a:ext cx="2438299"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5"/>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1"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1"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9"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4"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5"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70"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9"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3"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1"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9"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3"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1"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3"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1"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9"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3"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1"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9"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8"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5"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1"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4"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4"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6"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6"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3" y="5993296"/>
            <a:ext cx="11218987"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40" y="6356352"/>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1" y="492185"/>
            <a:ext cx="7004539"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1" y="1825625"/>
            <a:ext cx="7004539"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4" y="1782396"/>
            <a:ext cx="507263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9"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9" y="1922582"/>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8" y="1934300"/>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8" y="1922582"/>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8" y="1934300"/>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9"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8"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4"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9" y="1922582"/>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3" y="1922581"/>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9" y="1922581"/>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1" y="242667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601" y="2383741"/>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5" y="23530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3" y="492185"/>
            <a:ext cx="10380787"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40" y="6356352"/>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6"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6"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2024-05-27</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artnershipagainstcancer.ca/fr/topics/breast-indicators-2018-20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noGrp="1"/>
          </p:cNvSpPr>
          <p:nvPr>
            <p:ph type="title" idx="4294967295"/>
          </p:nvPr>
        </p:nvSpPr>
        <p:spPr>
          <a:xfrm>
            <a:off x="1524002" y="2913366"/>
            <a:ext cx="9952892" cy="1782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800"/>
              </a:lnSpc>
              <a:defRPr/>
            </a:pPr>
            <a:r>
              <a:rPr lang="fr-FR" sz="4000">
                <a:solidFill>
                  <a:srgbClr val="FEFFFE"/>
                </a:solidFill>
                <a:latin typeface="ITC New Baskerville" pitchFamily="50" charset="0"/>
              </a:rPr>
              <a:t>SURVEILLANCE ET ÉVALUATION DES INDICATEURS DE LA QUALITÉ DU DÉPISTAGE DU CANCER DU SEIN</a:t>
            </a:r>
            <a:endParaRPr lang="en-US" sz="4000">
              <a:solidFill>
                <a:srgbClr val="FEFFFE"/>
              </a:solidFill>
              <a:latin typeface="ITC New Baskerville" pitchFamily="50" charset="0"/>
            </a:endParaRPr>
          </a:p>
        </p:txBody>
      </p:sp>
      <p:sp>
        <p:nvSpPr>
          <p:cNvPr id="2" name="TextBox 1">
            <a:extLst>
              <a:ext uri="{FF2B5EF4-FFF2-40B4-BE49-F238E27FC236}">
                <a16:creationId xmlns:a16="http://schemas.microsoft.com/office/drawing/2014/main" id="{19A3CE58-FC11-4FFA-BA85-8151FAFBB6BD}"/>
              </a:ext>
            </a:extLst>
          </p:cNvPr>
          <p:cNvSpPr txBox="1"/>
          <p:nvPr/>
        </p:nvSpPr>
        <p:spPr>
          <a:xfrm>
            <a:off x="1524002" y="4935147"/>
            <a:ext cx="10286998" cy="1477328"/>
          </a:xfrm>
          <a:prstGeom prst="rect">
            <a:avLst/>
          </a:prstGeom>
          <a:noFill/>
        </p:spPr>
        <p:txBody>
          <a:bodyPr wrap="square" lIns="91440" tIns="45720" rIns="91440" bIns="45720" rtlCol="0" anchor="t">
            <a:spAutoFit/>
          </a:bodyPr>
          <a:lstStyle/>
          <a:p>
            <a:r>
              <a:rPr lang="en-US"/>
              <a:t>Lien </a:t>
            </a:r>
            <a:r>
              <a:rPr lang="en-US" err="1"/>
              <a:t>vers</a:t>
            </a:r>
            <a:r>
              <a:rPr lang="en-US"/>
              <a:t> le rapport:</a:t>
            </a:r>
          </a:p>
          <a:p>
            <a:r>
              <a:rPr lang="en-US">
                <a:hlinkClick r:id="rId2"/>
              </a:rPr>
              <a:t>https://www.partnershipagainstcancer.ca/fr/topics/breast-indicators-2018-2021/</a:t>
            </a:r>
            <a:endParaRPr lang="en-US"/>
          </a:p>
          <a:p>
            <a:endParaRPr lang="en-US"/>
          </a:p>
          <a:p>
            <a:r>
              <a:rPr lang="fr-FR"/>
              <a:t>Citation suggérée : Partenariat canadien contre le cancer (2024). Surveillance et évaluation des indicateurs de la qualité du dépistage du cancer du sein. Toronto : Partenariat canadien contre le cancer, 2024.</a:t>
            </a:r>
            <a:r>
              <a:rPr lang="en-US"/>
              <a:t> </a:t>
            </a: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964616" y="6412475"/>
            <a:ext cx="2227384" cy="323789"/>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cap="all" err="1">
                <a:solidFill>
                  <a:srgbClr val="0070C0"/>
                </a:solidFill>
                <a:latin typeface="Montserrat SemiBold"/>
              </a:rPr>
              <a:t>JuIN</a:t>
            </a:r>
            <a:r>
              <a:rPr lang="en-US" sz="1400" b="1" cap="all">
                <a:solidFill>
                  <a:srgbClr val="0070C0"/>
                </a:solidFill>
                <a:latin typeface="Montserrat SemiBold"/>
              </a:rPr>
              <a:t> 2024</a:t>
            </a:r>
            <a:endParaRPr lang="en-US"/>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fr-FR"/>
              <a:t>Taux de rappel pour anomalie</a:t>
            </a:r>
            <a:endParaRPr lang="en-US"/>
          </a:p>
        </p:txBody>
      </p:sp>
    </p:spTree>
    <p:extLst>
      <p:ext uri="{BB962C8B-B14F-4D97-AF65-F5344CB8AC3E}">
        <p14:creationId xmlns:p14="http://schemas.microsoft.com/office/powerpoint/2010/main" val="175184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40D7-A5D4-45A3-EBC5-C9971BD1AA31}"/>
              </a:ext>
            </a:extLst>
          </p:cNvPr>
          <p:cNvSpPr>
            <a:spLocks noGrp="1"/>
          </p:cNvSpPr>
          <p:nvPr>
            <p:ph type="title"/>
          </p:nvPr>
        </p:nvSpPr>
        <p:spPr>
          <a:xfrm>
            <a:off x="973014" y="492185"/>
            <a:ext cx="10380786" cy="752842"/>
          </a:xfrm>
        </p:spPr>
        <p:txBody>
          <a:bodyPr anchor="ctr">
            <a:normAutofit fontScale="90000"/>
          </a:bodyPr>
          <a:lstStyle/>
          <a:p>
            <a:r>
              <a:rPr lang="fr-FR" sz="2400"/>
              <a:t>Taux de rappel pour anomalie chez les personnes âgées de 50 à 74 ans ayant subi un dépistage dans le cadre d’un programme de dépistage par mammographie, par territoire de compétence – 2019 et 2020</a:t>
            </a:r>
            <a:endParaRPr lang="en-US" sz="2400"/>
          </a:p>
        </p:txBody>
      </p:sp>
      <p:sp>
        <p:nvSpPr>
          <p:cNvPr id="4" name="Slide Number Placeholder 3">
            <a:extLst>
              <a:ext uri="{FF2B5EF4-FFF2-40B4-BE49-F238E27FC236}">
                <a16:creationId xmlns:a16="http://schemas.microsoft.com/office/drawing/2014/main" id="{68598434-17B8-DB4E-49B8-DAB107EE314B}"/>
              </a:ext>
            </a:extLst>
          </p:cNvPr>
          <p:cNvSpPr>
            <a:spLocks noGrp="1"/>
          </p:cNvSpPr>
          <p:nvPr>
            <p:ph type="sldNum" sz="quarter" idx="12"/>
          </p:nvPr>
        </p:nvSpPr>
        <p:spPr>
          <a:xfrm>
            <a:off x="-1225061" y="6356352"/>
            <a:ext cx="545123" cy="365125"/>
          </a:xfrm>
        </p:spPr>
        <p:txBody>
          <a:bodyPr anchor="ctr">
            <a:normAutofit/>
          </a:bodyPr>
          <a:lstStyle/>
          <a:p>
            <a:pPr>
              <a:spcAft>
                <a:spcPts val="600"/>
              </a:spcAft>
            </a:pPr>
            <a:fld id="{D9F2F12A-E773-6344-8602-31C2DEEE88BD}" type="slidenum">
              <a:rPr lang="en-US" smtClean="0"/>
              <a:pPr>
                <a:spcAft>
                  <a:spcPts val="600"/>
                </a:spcAft>
              </a:pPr>
              <a:t>11</a:t>
            </a:fld>
            <a:endParaRPr lang="en-US"/>
          </a:p>
        </p:txBody>
      </p:sp>
      <p:pic>
        <p:nvPicPr>
          <p:cNvPr id="5" name="Picture 4" descr="A graph of numbers and letters">
            <a:extLst>
              <a:ext uri="{FF2B5EF4-FFF2-40B4-BE49-F238E27FC236}">
                <a16:creationId xmlns:a16="http://schemas.microsoft.com/office/drawing/2014/main" id="{EE17D14D-A214-EC1E-F16E-13E35E7668E2}"/>
              </a:ext>
            </a:extLst>
          </p:cNvPr>
          <p:cNvPicPr>
            <a:picLocks noChangeAspect="1"/>
          </p:cNvPicPr>
          <p:nvPr/>
        </p:nvPicPr>
        <p:blipFill>
          <a:blip r:embed="rId3"/>
          <a:stretch>
            <a:fillRect/>
          </a:stretch>
        </p:blipFill>
        <p:spPr>
          <a:xfrm>
            <a:off x="1771650" y="1876998"/>
            <a:ext cx="8648700" cy="4305300"/>
          </a:xfrm>
          <a:prstGeom prst="rect">
            <a:avLst/>
          </a:prstGeom>
        </p:spPr>
      </p:pic>
    </p:spTree>
    <p:extLst>
      <p:ext uri="{BB962C8B-B14F-4D97-AF65-F5344CB8AC3E}">
        <p14:creationId xmlns:p14="http://schemas.microsoft.com/office/powerpoint/2010/main" val="21323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2053-0B9B-BE30-69A2-339BA99D87EA}"/>
              </a:ext>
            </a:extLst>
          </p:cNvPr>
          <p:cNvSpPr>
            <a:spLocks noGrp="1"/>
          </p:cNvSpPr>
          <p:nvPr>
            <p:ph type="title"/>
          </p:nvPr>
        </p:nvSpPr>
        <p:spPr>
          <a:xfrm>
            <a:off x="844063" y="242403"/>
            <a:ext cx="10552249" cy="752842"/>
          </a:xfrm>
        </p:spPr>
        <p:txBody>
          <a:bodyPr>
            <a:noAutofit/>
          </a:bodyPr>
          <a:lstStyle/>
          <a:p>
            <a:r>
              <a:rPr lang="fr-FR" sz="2400"/>
              <a:t>Taux de rappel pour anomalie chez les personnes âgées de 50 à 74 ans ayant subi un dépistage dans le cadre d’un programme de dépistage par mammographie, par territoire de compétence et groupe d’âge – 2019 et 2020</a:t>
            </a:r>
            <a:endParaRPr lang="en-US" sz="2400"/>
          </a:p>
        </p:txBody>
      </p:sp>
      <p:sp>
        <p:nvSpPr>
          <p:cNvPr id="4" name="Slide Number Placeholder 3">
            <a:extLst>
              <a:ext uri="{FF2B5EF4-FFF2-40B4-BE49-F238E27FC236}">
                <a16:creationId xmlns:a16="http://schemas.microsoft.com/office/drawing/2014/main" id="{8155E490-02D0-80B0-68A8-A62751A4FB06}"/>
              </a:ext>
            </a:extLst>
          </p:cNvPr>
          <p:cNvSpPr>
            <a:spLocks noGrp="1"/>
          </p:cNvSpPr>
          <p:nvPr>
            <p:ph type="sldNum" sz="quarter" idx="12"/>
          </p:nvPr>
        </p:nvSpPr>
        <p:spPr/>
        <p:txBody>
          <a:bodyPr/>
          <a:lstStyle/>
          <a:p>
            <a:fld id="{D9F2F12A-E773-6344-8602-31C2DEEE88BD}" type="slidenum">
              <a:rPr lang="en-US" smtClean="0"/>
              <a:pPr/>
              <a:t>12</a:t>
            </a:fld>
            <a:endParaRPr lang="en-US"/>
          </a:p>
        </p:txBody>
      </p:sp>
      <p:pic>
        <p:nvPicPr>
          <p:cNvPr id="2050" name="Picture 2">
            <a:extLst>
              <a:ext uri="{FF2B5EF4-FFF2-40B4-BE49-F238E27FC236}">
                <a16:creationId xmlns:a16="http://schemas.microsoft.com/office/drawing/2014/main" id="{B0CE8C9F-54F7-AAB2-2086-AA76AB93C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779" y="1106304"/>
            <a:ext cx="6189221" cy="27883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7AFCC43-0558-DEDA-540D-B69F1D8B6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778" y="3872925"/>
            <a:ext cx="6483466" cy="292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8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AE44A31-E37B-FEF0-74AF-6A9760A3D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553" y="1245027"/>
            <a:ext cx="5309229" cy="2803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EADD99-3BD7-BF6B-3762-AE53BCBF220C}"/>
              </a:ext>
            </a:extLst>
          </p:cNvPr>
          <p:cNvSpPr>
            <a:spLocks noGrp="1"/>
          </p:cNvSpPr>
          <p:nvPr>
            <p:ph type="title"/>
          </p:nvPr>
        </p:nvSpPr>
        <p:spPr>
          <a:xfrm>
            <a:off x="1030163" y="492185"/>
            <a:ext cx="10761787" cy="752842"/>
          </a:xfrm>
        </p:spPr>
        <p:txBody>
          <a:bodyPr>
            <a:noAutofit/>
          </a:bodyPr>
          <a:lstStyle/>
          <a:p>
            <a:r>
              <a:rPr lang="fr-FR" sz="2400"/>
              <a:t>Taux de rappel pour anomalie chez les personnes âgées de 50 à 74 ans ayant subi un dépistage dans le cadre d’un programme de dépistage par mammographie, par territoire de compétence et par séquence de dépistage – 2019 et 2020</a:t>
            </a:r>
            <a:endParaRPr lang="en-US" sz="2400"/>
          </a:p>
        </p:txBody>
      </p:sp>
      <p:sp>
        <p:nvSpPr>
          <p:cNvPr id="4" name="Slide Number Placeholder 3">
            <a:extLst>
              <a:ext uri="{FF2B5EF4-FFF2-40B4-BE49-F238E27FC236}">
                <a16:creationId xmlns:a16="http://schemas.microsoft.com/office/drawing/2014/main" id="{FBFF5EBF-8D41-4E6E-1E68-4BE1A09ECCD4}"/>
              </a:ext>
            </a:extLst>
          </p:cNvPr>
          <p:cNvSpPr>
            <a:spLocks noGrp="1"/>
          </p:cNvSpPr>
          <p:nvPr>
            <p:ph type="sldNum" sz="quarter" idx="12"/>
          </p:nvPr>
        </p:nvSpPr>
        <p:spPr/>
        <p:txBody>
          <a:bodyPr/>
          <a:lstStyle/>
          <a:p>
            <a:fld id="{D9F2F12A-E773-6344-8602-31C2DEEE88BD}" type="slidenum">
              <a:rPr lang="en-US" smtClean="0"/>
              <a:pPr/>
              <a:t>13</a:t>
            </a:fld>
            <a:endParaRPr lang="en-US"/>
          </a:p>
        </p:txBody>
      </p:sp>
      <p:pic>
        <p:nvPicPr>
          <p:cNvPr id="3078" name="Picture 6">
            <a:extLst>
              <a:ext uri="{FF2B5EF4-FFF2-40B4-BE49-F238E27FC236}">
                <a16:creationId xmlns:a16="http://schemas.microsoft.com/office/drawing/2014/main" id="{DDF67A63-9FBB-C21F-CA30-87395E0DA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693" y="4003730"/>
            <a:ext cx="5522947" cy="285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6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a:t>Valeur </a:t>
            </a:r>
            <a:r>
              <a:rPr lang="en-US" err="1"/>
              <a:t>prédictive</a:t>
            </a:r>
            <a:r>
              <a:rPr lang="en-US"/>
              <a:t> positive</a:t>
            </a:r>
          </a:p>
        </p:txBody>
      </p:sp>
    </p:spTree>
    <p:extLst>
      <p:ext uri="{BB962C8B-B14F-4D97-AF65-F5344CB8AC3E}">
        <p14:creationId xmlns:p14="http://schemas.microsoft.com/office/powerpoint/2010/main" val="157747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343A-1E58-C97F-8DE6-EEA9772D7A61}"/>
              </a:ext>
            </a:extLst>
          </p:cNvPr>
          <p:cNvSpPr>
            <a:spLocks noGrp="1"/>
          </p:cNvSpPr>
          <p:nvPr>
            <p:ph type="title"/>
          </p:nvPr>
        </p:nvSpPr>
        <p:spPr>
          <a:xfrm>
            <a:off x="973016" y="328555"/>
            <a:ext cx="10380787" cy="752842"/>
          </a:xfrm>
        </p:spPr>
        <p:txBody>
          <a:bodyPr>
            <a:noAutofit/>
          </a:bodyPr>
          <a:lstStyle/>
          <a:p>
            <a:r>
              <a:rPr lang="fr-FR" sz="2400"/>
              <a:t>Pourcentage de personnes (âgées de 50 à 74 ans) ayant passé une mammographie avec un résultat anormal et ayant reçu un diagnostic de cancer du sein, par territoire de compétence – 2019 et 2020</a:t>
            </a:r>
            <a:endParaRPr lang="en-US" sz="2400"/>
          </a:p>
        </p:txBody>
      </p:sp>
      <p:sp>
        <p:nvSpPr>
          <p:cNvPr id="4" name="Slide Number Placeholder 3">
            <a:extLst>
              <a:ext uri="{FF2B5EF4-FFF2-40B4-BE49-F238E27FC236}">
                <a16:creationId xmlns:a16="http://schemas.microsoft.com/office/drawing/2014/main" id="{653D75E0-0D94-7DC0-14E0-DD1C6B0A6ECC}"/>
              </a:ext>
            </a:extLst>
          </p:cNvPr>
          <p:cNvSpPr>
            <a:spLocks noGrp="1"/>
          </p:cNvSpPr>
          <p:nvPr>
            <p:ph type="sldNum" sz="quarter" idx="12"/>
          </p:nvPr>
        </p:nvSpPr>
        <p:spPr/>
        <p:txBody>
          <a:bodyPr/>
          <a:lstStyle/>
          <a:p>
            <a:fld id="{D9F2F12A-E773-6344-8602-31C2DEEE88BD}" type="slidenum">
              <a:rPr lang="en-US" smtClean="0"/>
              <a:pPr/>
              <a:t>15</a:t>
            </a:fld>
            <a:endParaRPr lang="en-US"/>
          </a:p>
        </p:txBody>
      </p:sp>
      <p:pic>
        <p:nvPicPr>
          <p:cNvPr id="6" name="Picture 5" descr="A graph of different colored bars">
            <a:extLst>
              <a:ext uri="{FF2B5EF4-FFF2-40B4-BE49-F238E27FC236}">
                <a16:creationId xmlns:a16="http://schemas.microsoft.com/office/drawing/2014/main" id="{ABF69FF4-1162-5384-75D8-CA94D42D530F}"/>
              </a:ext>
            </a:extLst>
          </p:cNvPr>
          <p:cNvPicPr>
            <a:picLocks noChangeAspect="1"/>
          </p:cNvPicPr>
          <p:nvPr/>
        </p:nvPicPr>
        <p:blipFill>
          <a:blip r:embed="rId3"/>
          <a:stretch>
            <a:fillRect/>
          </a:stretch>
        </p:blipFill>
        <p:spPr>
          <a:xfrm>
            <a:off x="1461084" y="1901827"/>
            <a:ext cx="9077325" cy="4819650"/>
          </a:xfrm>
          <a:prstGeom prst="rect">
            <a:avLst/>
          </a:prstGeom>
        </p:spPr>
      </p:pic>
    </p:spTree>
    <p:extLst>
      <p:ext uri="{BB962C8B-B14F-4D97-AF65-F5344CB8AC3E}">
        <p14:creationId xmlns:p14="http://schemas.microsoft.com/office/powerpoint/2010/main" val="185615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6CBA-42F1-E896-A1B0-781796E80EA4}"/>
              </a:ext>
            </a:extLst>
          </p:cNvPr>
          <p:cNvSpPr>
            <a:spLocks noGrp="1"/>
          </p:cNvSpPr>
          <p:nvPr>
            <p:ph type="title"/>
          </p:nvPr>
        </p:nvSpPr>
        <p:spPr>
          <a:xfrm>
            <a:off x="963387" y="259657"/>
            <a:ext cx="10606179" cy="752842"/>
          </a:xfrm>
        </p:spPr>
        <p:txBody>
          <a:bodyPr>
            <a:noAutofit/>
          </a:bodyPr>
          <a:lstStyle/>
          <a:p>
            <a:r>
              <a:rPr lang="fr-FR" sz="2400"/>
              <a:t>Pourcentage de personnes (âgées de 50 à 74 ans) ayant passé une mammographie avec un résultat anormal et ayant reçu un diagnostic de cancer du sein, par territoire de compétence et par groupe d’âge – 2019 et 2020</a:t>
            </a:r>
            <a:endParaRPr lang="en-US" sz="2400"/>
          </a:p>
        </p:txBody>
      </p:sp>
      <p:sp>
        <p:nvSpPr>
          <p:cNvPr id="4" name="Slide Number Placeholder 3">
            <a:extLst>
              <a:ext uri="{FF2B5EF4-FFF2-40B4-BE49-F238E27FC236}">
                <a16:creationId xmlns:a16="http://schemas.microsoft.com/office/drawing/2014/main" id="{1A11BA3A-923E-FC72-D8F7-B0CD66148F85}"/>
              </a:ext>
            </a:extLst>
          </p:cNvPr>
          <p:cNvSpPr>
            <a:spLocks noGrp="1"/>
          </p:cNvSpPr>
          <p:nvPr>
            <p:ph type="sldNum" sz="quarter" idx="12"/>
          </p:nvPr>
        </p:nvSpPr>
        <p:spPr/>
        <p:txBody>
          <a:bodyPr/>
          <a:lstStyle/>
          <a:p>
            <a:fld id="{D9F2F12A-E773-6344-8602-31C2DEEE88BD}" type="slidenum">
              <a:rPr lang="en-US" smtClean="0"/>
              <a:pPr/>
              <a:t>16</a:t>
            </a:fld>
            <a:endParaRPr lang="en-US"/>
          </a:p>
        </p:txBody>
      </p:sp>
      <p:pic>
        <p:nvPicPr>
          <p:cNvPr id="4098" name="Picture 2">
            <a:extLst>
              <a:ext uri="{FF2B5EF4-FFF2-40B4-BE49-F238E27FC236}">
                <a16:creationId xmlns:a16="http://schemas.microsoft.com/office/drawing/2014/main" id="{B09EB0D1-CAA0-7A83-EA79-8FE6F8EF7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39" y="1176128"/>
            <a:ext cx="5455919" cy="28353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F7A6B45-BEFC-7263-772D-8E38FDED7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941" y="3918215"/>
            <a:ext cx="6197933" cy="293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7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A314-2F3C-ADA0-6964-F9FADDAA32EE}"/>
              </a:ext>
            </a:extLst>
          </p:cNvPr>
          <p:cNvSpPr>
            <a:spLocks noGrp="1"/>
          </p:cNvSpPr>
          <p:nvPr>
            <p:ph type="title"/>
          </p:nvPr>
        </p:nvSpPr>
        <p:spPr>
          <a:xfrm>
            <a:off x="915863" y="206435"/>
            <a:ext cx="11047537" cy="752842"/>
          </a:xfrm>
        </p:spPr>
        <p:txBody>
          <a:bodyPr>
            <a:noAutofit/>
          </a:bodyPr>
          <a:lstStyle/>
          <a:p>
            <a:r>
              <a:rPr lang="fr-FR" sz="2400"/>
              <a:t>Pourcentage de personnes (âgées de 50 à 74 ans) ayant passé une mammographie avec un résultat anormal et ayant reçu un diagnostic de cancer du sein, par territoire de compétence et par séquence de dépistage – 2019 et 2020</a:t>
            </a:r>
            <a:endParaRPr lang="en-US" sz="2400"/>
          </a:p>
        </p:txBody>
      </p:sp>
      <p:sp>
        <p:nvSpPr>
          <p:cNvPr id="4" name="Slide Number Placeholder 3">
            <a:extLst>
              <a:ext uri="{FF2B5EF4-FFF2-40B4-BE49-F238E27FC236}">
                <a16:creationId xmlns:a16="http://schemas.microsoft.com/office/drawing/2014/main" id="{C985E290-07A5-BE9C-67C3-81F5A6DCC323}"/>
              </a:ext>
            </a:extLst>
          </p:cNvPr>
          <p:cNvSpPr>
            <a:spLocks noGrp="1"/>
          </p:cNvSpPr>
          <p:nvPr>
            <p:ph type="sldNum" sz="quarter" idx="12"/>
          </p:nvPr>
        </p:nvSpPr>
        <p:spPr/>
        <p:txBody>
          <a:bodyPr/>
          <a:lstStyle/>
          <a:p>
            <a:fld id="{D9F2F12A-E773-6344-8602-31C2DEEE88BD}" type="slidenum">
              <a:rPr lang="en-US" smtClean="0"/>
              <a:pPr/>
              <a:t>17</a:t>
            </a:fld>
            <a:endParaRPr lang="en-US"/>
          </a:p>
        </p:txBody>
      </p:sp>
      <p:pic>
        <p:nvPicPr>
          <p:cNvPr id="5124" name="Picture 4">
            <a:extLst>
              <a:ext uri="{FF2B5EF4-FFF2-40B4-BE49-F238E27FC236}">
                <a16:creationId xmlns:a16="http://schemas.microsoft.com/office/drawing/2014/main" id="{B5B276C8-8C33-FE73-DBCD-E8E3767FA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7" y="3775032"/>
            <a:ext cx="6264703" cy="30829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F22A160-79F8-4B2C-71BC-FCFE41D9E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7" y="1092626"/>
            <a:ext cx="6062663" cy="268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fr-FR"/>
              <a:t>Taux de détection de cancers </a:t>
            </a:r>
            <a:endParaRPr lang="en-US"/>
          </a:p>
        </p:txBody>
      </p:sp>
    </p:spTree>
    <p:extLst>
      <p:ext uri="{BB962C8B-B14F-4D97-AF65-F5344CB8AC3E}">
        <p14:creationId xmlns:p14="http://schemas.microsoft.com/office/powerpoint/2010/main" val="161492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ED17-FF21-F04D-97E0-12A185207AF4}"/>
              </a:ext>
            </a:extLst>
          </p:cNvPr>
          <p:cNvSpPr>
            <a:spLocks noGrp="1"/>
          </p:cNvSpPr>
          <p:nvPr>
            <p:ph type="title"/>
          </p:nvPr>
        </p:nvSpPr>
        <p:spPr/>
        <p:txBody>
          <a:bodyPr>
            <a:noAutofit/>
          </a:bodyPr>
          <a:lstStyle/>
          <a:p>
            <a:r>
              <a:rPr lang="fr-FR" sz="2400"/>
              <a:t>Taux de détection de cancers du sein (pour 1 000 dépistages) chez les personnes âgées de 50 à 74 ans, ayant subi un dépistage dans le cadre d’un programme de dépistage par mammographie, par territoire de compétence – 2019 et 2020</a:t>
            </a:r>
            <a:endParaRPr lang="en-US" sz="2400"/>
          </a:p>
        </p:txBody>
      </p:sp>
      <p:sp>
        <p:nvSpPr>
          <p:cNvPr id="4" name="Slide Number Placeholder 3">
            <a:extLst>
              <a:ext uri="{FF2B5EF4-FFF2-40B4-BE49-F238E27FC236}">
                <a16:creationId xmlns:a16="http://schemas.microsoft.com/office/drawing/2014/main" id="{1EC1EEBD-F4DF-788F-F9D4-DE944213ADC3}"/>
              </a:ext>
            </a:extLst>
          </p:cNvPr>
          <p:cNvSpPr>
            <a:spLocks noGrp="1"/>
          </p:cNvSpPr>
          <p:nvPr>
            <p:ph type="sldNum" sz="quarter" idx="12"/>
          </p:nvPr>
        </p:nvSpPr>
        <p:spPr/>
        <p:txBody>
          <a:bodyPr/>
          <a:lstStyle/>
          <a:p>
            <a:fld id="{D9F2F12A-E773-6344-8602-31C2DEEE88BD}" type="slidenum">
              <a:rPr lang="en-US" smtClean="0"/>
              <a:pPr/>
              <a:t>19</a:t>
            </a:fld>
            <a:endParaRPr lang="en-US"/>
          </a:p>
        </p:txBody>
      </p:sp>
      <p:pic>
        <p:nvPicPr>
          <p:cNvPr id="6" name="Picture 5" descr="A graph of numbers and letters&#10;&#10;Description automatically generated with medium confidence">
            <a:extLst>
              <a:ext uri="{FF2B5EF4-FFF2-40B4-BE49-F238E27FC236}">
                <a16:creationId xmlns:a16="http://schemas.microsoft.com/office/drawing/2014/main" id="{A7A71EA6-547F-352E-189D-B633FDD84C4C}"/>
              </a:ext>
            </a:extLst>
          </p:cNvPr>
          <p:cNvPicPr>
            <a:picLocks noChangeAspect="1"/>
          </p:cNvPicPr>
          <p:nvPr/>
        </p:nvPicPr>
        <p:blipFill>
          <a:blip r:embed="rId3"/>
          <a:stretch>
            <a:fillRect/>
          </a:stretch>
        </p:blipFill>
        <p:spPr>
          <a:xfrm>
            <a:off x="1747837" y="1949452"/>
            <a:ext cx="8505825" cy="4772025"/>
          </a:xfrm>
          <a:prstGeom prst="rect">
            <a:avLst/>
          </a:prstGeom>
        </p:spPr>
      </p:pic>
    </p:spTree>
    <p:extLst>
      <p:ext uri="{BB962C8B-B14F-4D97-AF65-F5344CB8AC3E}">
        <p14:creationId xmlns:p14="http://schemas.microsoft.com/office/powerpoint/2010/main" val="198613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normAutofit fontScale="90000"/>
          </a:bodyPr>
          <a:lstStyle/>
          <a:p>
            <a:r>
              <a:rPr lang="fr-FR"/>
              <a:t>Statistiques clés sur le dépistage du cancer du sein au Canada</a:t>
            </a:r>
            <a:endParaRPr lang="en-US"/>
          </a:p>
        </p:txBody>
      </p:sp>
    </p:spTree>
    <p:extLst>
      <p:ext uri="{BB962C8B-B14F-4D97-AF65-F5344CB8AC3E}">
        <p14:creationId xmlns:p14="http://schemas.microsoft.com/office/powerpoint/2010/main" val="26284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8A58-8B43-B383-03BC-2A2A6D064003}"/>
              </a:ext>
            </a:extLst>
          </p:cNvPr>
          <p:cNvSpPr>
            <a:spLocks noGrp="1"/>
          </p:cNvSpPr>
          <p:nvPr>
            <p:ph type="title"/>
          </p:nvPr>
        </p:nvSpPr>
        <p:spPr/>
        <p:txBody>
          <a:bodyPr>
            <a:noAutofit/>
          </a:bodyPr>
          <a:lstStyle/>
          <a:p>
            <a:r>
              <a:rPr lang="fr-FR" sz="2400"/>
              <a:t>Taux de détection de cancers du sein (pour 1 000 dépistages) chez les personnes âgées de 50 à 74 ans, ayant subi un dépistage dans le cadre d’un programme de dépistage par mammographie, par territoire de compétence et par groupe d’âge – 2019 et 2020</a:t>
            </a:r>
            <a:endParaRPr lang="en-US" sz="2400"/>
          </a:p>
        </p:txBody>
      </p:sp>
      <p:sp>
        <p:nvSpPr>
          <p:cNvPr id="4" name="Slide Number Placeholder 3">
            <a:extLst>
              <a:ext uri="{FF2B5EF4-FFF2-40B4-BE49-F238E27FC236}">
                <a16:creationId xmlns:a16="http://schemas.microsoft.com/office/drawing/2014/main" id="{701A6A8D-4181-016C-C28E-4B09B2F54ADE}"/>
              </a:ext>
            </a:extLst>
          </p:cNvPr>
          <p:cNvSpPr>
            <a:spLocks noGrp="1"/>
          </p:cNvSpPr>
          <p:nvPr>
            <p:ph type="sldNum" sz="quarter" idx="12"/>
          </p:nvPr>
        </p:nvSpPr>
        <p:spPr/>
        <p:txBody>
          <a:bodyPr/>
          <a:lstStyle/>
          <a:p>
            <a:fld id="{D9F2F12A-E773-6344-8602-31C2DEEE88BD}" type="slidenum">
              <a:rPr lang="en-US" smtClean="0"/>
              <a:pPr/>
              <a:t>20</a:t>
            </a:fld>
            <a:endParaRPr lang="en-US"/>
          </a:p>
        </p:txBody>
      </p:sp>
      <p:pic>
        <p:nvPicPr>
          <p:cNvPr id="6146" name="Picture 2">
            <a:extLst>
              <a:ext uri="{FF2B5EF4-FFF2-40B4-BE49-F238E27FC236}">
                <a16:creationId xmlns:a16="http://schemas.microsoft.com/office/drawing/2014/main" id="{09F3EA2A-64B2-ABCE-7B48-675ADB87A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1"/>
          <a:stretch/>
        </p:blipFill>
        <p:spPr bwMode="auto">
          <a:xfrm>
            <a:off x="3133724" y="1562933"/>
            <a:ext cx="5557429" cy="25586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4FEACA2-A01A-6F4F-BCF9-1751B1CCE9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43"/>
          <a:stretch/>
        </p:blipFill>
        <p:spPr bwMode="auto">
          <a:xfrm>
            <a:off x="2878419" y="4270506"/>
            <a:ext cx="5703606" cy="255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3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43DAAC3-DAB1-C762-4423-DA2FA236C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634" y="1347788"/>
            <a:ext cx="6377519" cy="2995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B27E30-4CA2-C629-A932-F467B0387BF7}"/>
              </a:ext>
            </a:extLst>
          </p:cNvPr>
          <p:cNvSpPr>
            <a:spLocks noGrp="1"/>
          </p:cNvSpPr>
          <p:nvPr>
            <p:ph type="title"/>
          </p:nvPr>
        </p:nvSpPr>
        <p:spPr>
          <a:xfrm>
            <a:off x="973013" y="492185"/>
            <a:ext cx="11218987" cy="752842"/>
          </a:xfrm>
        </p:spPr>
        <p:txBody>
          <a:bodyPr>
            <a:noAutofit/>
          </a:bodyPr>
          <a:lstStyle/>
          <a:p>
            <a:r>
              <a:rPr lang="fr-FR" sz="2400"/>
              <a:t>Taux de détection de cancers du sein (pour 1 000 dépistages) chez les personnes âgées de 50 à 74 ans, ayant subi un dépistage dans le cadre d’un programme de dépistage par mammographie, par territoire de compétence et séquence de dépistage – 2019 et 2020</a:t>
            </a:r>
            <a:endParaRPr lang="en-US" sz="2400"/>
          </a:p>
        </p:txBody>
      </p:sp>
      <p:sp>
        <p:nvSpPr>
          <p:cNvPr id="4" name="Slide Number Placeholder 3">
            <a:extLst>
              <a:ext uri="{FF2B5EF4-FFF2-40B4-BE49-F238E27FC236}">
                <a16:creationId xmlns:a16="http://schemas.microsoft.com/office/drawing/2014/main" id="{CF62CDBD-6AAC-B441-E33E-E2B5F82E2E96}"/>
              </a:ext>
            </a:extLst>
          </p:cNvPr>
          <p:cNvSpPr>
            <a:spLocks noGrp="1"/>
          </p:cNvSpPr>
          <p:nvPr>
            <p:ph type="sldNum" sz="quarter" idx="12"/>
          </p:nvPr>
        </p:nvSpPr>
        <p:spPr/>
        <p:txBody>
          <a:bodyPr/>
          <a:lstStyle/>
          <a:p>
            <a:fld id="{D9F2F12A-E773-6344-8602-31C2DEEE88BD}" type="slidenum">
              <a:rPr lang="en-US" smtClean="0"/>
              <a:pPr/>
              <a:t>21</a:t>
            </a:fld>
            <a:endParaRPr lang="en-US"/>
          </a:p>
        </p:txBody>
      </p:sp>
      <p:pic>
        <p:nvPicPr>
          <p:cNvPr id="7172" name="Picture 4">
            <a:extLst>
              <a:ext uri="{FF2B5EF4-FFF2-40B4-BE49-F238E27FC236}">
                <a16:creationId xmlns:a16="http://schemas.microsoft.com/office/drawing/2014/main" id="{A0446470-98FC-6657-711D-F612FDB410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51"/>
          <a:stretch/>
        </p:blipFill>
        <p:spPr bwMode="auto">
          <a:xfrm>
            <a:off x="2762782" y="4343400"/>
            <a:ext cx="59912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normAutofit fontScale="90000"/>
          </a:bodyPr>
          <a:lstStyle/>
          <a:p>
            <a:r>
              <a:rPr lang="fr-FR"/>
              <a:t>Délai entre le dépistage et le diagnostic</a:t>
            </a:r>
            <a:endParaRPr lang="en-US"/>
          </a:p>
        </p:txBody>
      </p:sp>
    </p:spTree>
    <p:extLst>
      <p:ext uri="{BB962C8B-B14F-4D97-AF65-F5344CB8AC3E}">
        <p14:creationId xmlns:p14="http://schemas.microsoft.com/office/powerpoint/2010/main" val="270496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9615-EBB9-18E4-B471-DF542F6704B0}"/>
              </a:ext>
            </a:extLst>
          </p:cNvPr>
          <p:cNvSpPr>
            <a:spLocks noGrp="1"/>
          </p:cNvSpPr>
          <p:nvPr>
            <p:ph type="title"/>
          </p:nvPr>
        </p:nvSpPr>
        <p:spPr>
          <a:xfrm>
            <a:off x="973014" y="401936"/>
            <a:ext cx="10380786" cy="843093"/>
          </a:xfrm>
        </p:spPr>
        <p:txBody>
          <a:bodyPr anchor="ctr">
            <a:noAutofit/>
          </a:bodyPr>
          <a:lstStyle/>
          <a:p>
            <a:r>
              <a:rPr lang="fr-FR" sz="2400"/>
              <a:t>Pourcentage de dépistages anormaux chez les personnes âgées de 50 à 74 ans ayant reçu un diagnostic définitif sans biopsie dans les 5 semaines, par territoire de compétence – 2019 et 2020</a:t>
            </a:r>
            <a:endParaRPr lang="en-US" sz="2400"/>
          </a:p>
        </p:txBody>
      </p:sp>
      <p:sp>
        <p:nvSpPr>
          <p:cNvPr id="4" name="Slide Number Placeholder 3">
            <a:extLst>
              <a:ext uri="{FF2B5EF4-FFF2-40B4-BE49-F238E27FC236}">
                <a16:creationId xmlns:a16="http://schemas.microsoft.com/office/drawing/2014/main" id="{32872769-420D-D502-357B-418ECEED41E5}"/>
              </a:ext>
            </a:extLst>
          </p:cNvPr>
          <p:cNvSpPr>
            <a:spLocks noGrp="1"/>
          </p:cNvSpPr>
          <p:nvPr>
            <p:ph type="sldNum" sz="quarter" idx="12"/>
          </p:nvPr>
        </p:nvSpPr>
        <p:spPr>
          <a:xfrm>
            <a:off x="-1225061" y="6356352"/>
            <a:ext cx="545123" cy="365125"/>
          </a:xfrm>
        </p:spPr>
        <p:txBody>
          <a:bodyPr anchor="ctr">
            <a:normAutofit/>
          </a:bodyPr>
          <a:lstStyle/>
          <a:p>
            <a:pPr>
              <a:spcAft>
                <a:spcPts val="600"/>
              </a:spcAft>
            </a:pPr>
            <a:fld id="{D9F2F12A-E773-6344-8602-31C2DEEE88BD}" type="slidenum">
              <a:rPr lang="en-US" smtClean="0"/>
              <a:pPr>
                <a:spcAft>
                  <a:spcPts val="600"/>
                </a:spcAft>
              </a:pPr>
              <a:t>23</a:t>
            </a:fld>
            <a:endParaRPr lang="en-US"/>
          </a:p>
        </p:txBody>
      </p:sp>
      <p:pic>
        <p:nvPicPr>
          <p:cNvPr id="5" name="Picture 4" descr="A graph of blue and orange bars&#10;&#10;Description automatically generated">
            <a:extLst>
              <a:ext uri="{FF2B5EF4-FFF2-40B4-BE49-F238E27FC236}">
                <a16:creationId xmlns:a16="http://schemas.microsoft.com/office/drawing/2014/main" id="{142FAB19-2D13-18E4-B3DC-77CEF5A96452}"/>
              </a:ext>
            </a:extLst>
          </p:cNvPr>
          <p:cNvPicPr>
            <a:picLocks noChangeAspect="1"/>
          </p:cNvPicPr>
          <p:nvPr/>
        </p:nvPicPr>
        <p:blipFill>
          <a:blip r:embed="rId3"/>
          <a:stretch>
            <a:fillRect/>
          </a:stretch>
        </p:blipFill>
        <p:spPr>
          <a:xfrm>
            <a:off x="1624012" y="2320927"/>
            <a:ext cx="8448675" cy="4400550"/>
          </a:xfrm>
          <a:prstGeom prst="rect">
            <a:avLst/>
          </a:prstGeom>
        </p:spPr>
      </p:pic>
    </p:spTree>
    <p:extLst>
      <p:ext uri="{BB962C8B-B14F-4D97-AF65-F5344CB8AC3E}">
        <p14:creationId xmlns:p14="http://schemas.microsoft.com/office/powerpoint/2010/main" val="4629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9B52-6DD2-B165-42C2-02776CA4FABF}"/>
              </a:ext>
            </a:extLst>
          </p:cNvPr>
          <p:cNvSpPr>
            <a:spLocks noGrp="1"/>
          </p:cNvSpPr>
          <p:nvPr>
            <p:ph type="title"/>
          </p:nvPr>
        </p:nvSpPr>
        <p:spPr/>
        <p:txBody>
          <a:bodyPr>
            <a:noAutofit/>
          </a:bodyPr>
          <a:lstStyle/>
          <a:p>
            <a:r>
              <a:rPr lang="fr-FR" sz="2400"/>
              <a:t>Pourcentage de dépistages anormaux chez les personnes âgées de 50 à 74 ans ayant reçu un diagnostic définitif avec biopsie dans les 7 semaines, par territoire de compétence – 2019 et 2020</a:t>
            </a:r>
            <a:endParaRPr lang="en-US" sz="2400"/>
          </a:p>
        </p:txBody>
      </p:sp>
      <p:sp>
        <p:nvSpPr>
          <p:cNvPr id="4" name="Slide Number Placeholder 3">
            <a:extLst>
              <a:ext uri="{FF2B5EF4-FFF2-40B4-BE49-F238E27FC236}">
                <a16:creationId xmlns:a16="http://schemas.microsoft.com/office/drawing/2014/main" id="{E3CC2EBB-3FE3-C7AA-9B12-50C198C022E0}"/>
              </a:ext>
            </a:extLst>
          </p:cNvPr>
          <p:cNvSpPr>
            <a:spLocks noGrp="1"/>
          </p:cNvSpPr>
          <p:nvPr>
            <p:ph type="sldNum" sz="quarter" idx="12"/>
          </p:nvPr>
        </p:nvSpPr>
        <p:spPr/>
        <p:txBody>
          <a:bodyPr/>
          <a:lstStyle/>
          <a:p>
            <a:fld id="{D9F2F12A-E773-6344-8602-31C2DEEE88BD}" type="slidenum">
              <a:rPr lang="en-US" smtClean="0"/>
              <a:pPr/>
              <a:t>24</a:t>
            </a:fld>
            <a:endParaRPr lang="en-US"/>
          </a:p>
        </p:txBody>
      </p:sp>
      <p:pic>
        <p:nvPicPr>
          <p:cNvPr id="6" name="Picture 5" descr="A graph of numbers and a bar">
            <a:extLst>
              <a:ext uri="{FF2B5EF4-FFF2-40B4-BE49-F238E27FC236}">
                <a16:creationId xmlns:a16="http://schemas.microsoft.com/office/drawing/2014/main" id="{3F0F01C2-C21C-07BD-0472-586B78E90C93}"/>
              </a:ext>
            </a:extLst>
          </p:cNvPr>
          <p:cNvPicPr>
            <a:picLocks noChangeAspect="1"/>
          </p:cNvPicPr>
          <p:nvPr/>
        </p:nvPicPr>
        <p:blipFill>
          <a:blip r:embed="rId3"/>
          <a:stretch>
            <a:fillRect/>
          </a:stretch>
        </p:blipFill>
        <p:spPr>
          <a:xfrm>
            <a:off x="1938337" y="2320927"/>
            <a:ext cx="8315325" cy="4400550"/>
          </a:xfrm>
          <a:prstGeom prst="rect">
            <a:avLst/>
          </a:prstGeom>
        </p:spPr>
      </p:pic>
    </p:spTree>
    <p:extLst>
      <p:ext uri="{BB962C8B-B14F-4D97-AF65-F5344CB8AC3E}">
        <p14:creationId xmlns:p14="http://schemas.microsoft.com/office/powerpoint/2010/main" val="6113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normAutofit fontScale="90000"/>
          </a:bodyPr>
          <a:lstStyle/>
          <a:p>
            <a:r>
              <a:rPr lang="fr-FR"/>
              <a:t>Taux de détection de cancers postérieurement au dépistage</a:t>
            </a:r>
            <a:endParaRPr lang="en-US"/>
          </a:p>
        </p:txBody>
      </p:sp>
    </p:spTree>
    <p:extLst>
      <p:ext uri="{BB962C8B-B14F-4D97-AF65-F5344CB8AC3E}">
        <p14:creationId xmlns:p14="http://schemas.microsoft.com/office/powerpoint/2010/main" val="58778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5525-FFCA-70D2-2B9E-1CCC8622C756}"/>
              </a:ext>
            </a:extLst>
          </p:cNvPr>
          <p:cNvSpPr>
            <a:spLocks noGrp="1"/>
          </p:cNvSpPr>
          <p:nvPr>
            <p:ph type="title"/>
          </p:nvPr>
        </p:nvSpPr>
        <p:spPr/>
        <p:txBody>
          <a:bodyPr>
            <a:noAutofit/>
          </a:bodyPr>
          <a:lstStyle/>
          <a:p>
            <a:r>
              <a:rPr lang="fr-FR" sz="2400"/>
              <a:t>Taux de cancers du sein diagnostiqués postérieurement au dépistage (pour 10 000 dépistages) chez les personnes âgées de 50 à 74 ans ayant subi un dépistage dans le cadre d’un programme de dépistage par mammographie, par territoire de compétence – année de dépistage 2017-2018</a:t>
            </a:r>
            <a:endParaRPr lang="en-US" sz="2400"/>
          </a:p>
        </p:txBody>
      </p:sp>
      <p:sp>
        <p:nvSpPr>
          <p:cNvPr id="4" name="Slide Number Placeholder 3">
            <a:extLst>
              <a:ext uri="{FF2B5EF4-FFF2-40B4-BE49-F238E27FC236}">
                <a16:creationId xmlns:a16="http://schemas.microsoft.com/office/drawing/2014/main" id="{F575F32A-2AC7-66DB-224D-9C1F33915C4D}"/>
              </a:ext>
            </a:extLst>
          </p:cNvPr>
          <p:cNvSpPr>
            <a:spLocks noGrp="1"/>
          </p:cNvSpPr>
          <p:nvPr>
            <p:ph type="sldNum" sz="quarter" idx="12"/>
          </p:nvPr>
        </p:nvSpPr>
        <p:spPr/>
        <p:txBody>
          <a:bodyPr/>
          <a:lstStyle/>
          <a:p>
            <a:fld id="{D9F2F12A-E773-6344-8602-31C2DEEE88BD}" type="slidenum">
              <a:rPr lang="en-US" smtClean="0"/>
              <a:pPr/>
              <a:t>26</a:t>
            </a:fld>
            <a:endParaRPr lang="en-US"/>
          </a:p>
        </p:txBody>
      </p:sp>
      <p:pic>
        <p:nvPicPr>
          <p:cNvPr id="6" name="Picture 5" descr="A graph of a bar chart">
            <a:extLst>
              <a:ext uri="{FF2B5EF4-FFF2-40B4-BE49-F238E27FC236}">
                <a16:creationId xmlns:a16="http://schemas.microsoft.com/office/drawing/2014/main" id="{13E2803E-9BA6-AC13-8FCF-A9783F7012C9}"/>
              </a:ext>
            </a:extLst>
          </p:cNvPr>
          <p:cNvPicPr>
            <a:picLocks noChangeAspect="1"/>
          </p:cNvPicPr>
          <p:nvPr/>
        </p:nvPicPr>
        <p:blipFill>
          <a:blip r:embed="rId3"/>
          <a:stretch>
            <a:fillRect/>
          </a:stretch>
        </p:blipFill>
        <p:spPr>
          <a:xfrm>
            <a:off x="1662112" y="2366964"/>
            <a:ext cx="8658225" cy="4171950"/>
          </a:xfrm>
          <a:prstGeom prst="rect">
            <a:avLst/>
          </a:prstGeom>
        </p:spPr>
      </p:pic>
    </p:spTree>
    <p:extLst>
      <p:ext uri="{BB962C8B-B14F-4D97-AF65-F5344CB8AC3E}">
        <p14:creationId xmlns:p14="http://schemas.microsoft.com/office/powerpoint/2010/main" val="163112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C976-E671-A347-BED3-E4CEA394445A}"/>
              </a:ext>
            </a:extLst>
          </p:cNvPr>
          <p:cNvSpPr>
            <a:spLocks noGrp="1"/>
          </p:cNvSpPr>
          <p:nvPr>
            <p:ph type="title"/>
          </p:nvPr>
        </p:nvSpPr>
        <p:spPr>
          <a:xfrm>
            <a:off x="863096" y="278622"/>
            <a:ext cx="10562377" cy="752842"/>
          </a:xfrm>
        </p:spPr>
        <p:txBody>
          <a:bodyPr anchor="ctr">
            <a:normAutofit/>
          </a:bodyPr>
          <a:lstStyle/>
          <a:p>
            <a:r>
              <a:rPr lang="fr-FR" sz="2400"/>
              <a:t>Le fardeau du cancer du sein chez les femmes au Canada </a:t>
            </a:r>
            <a:r>
              <a:rPr lang="en-US" sz="2400"/>
              <a:t>(2023) </a:t>
            </a:r>
          </a:p>
        </p:txBody>
      </p:sp>
      <p:sp>
        <p:nvSpPr>
          <p:cNvPr id="13" name="Slide Number Placeholder 3">
            <a:extLst>
              <a:ext uri="{FF2B5EF4-FFF2-40B4-BE49-F238E27FC236}">
                <a16:creationId xmlns:a16="http://schemas.microsoft.com/office/drawing/2014/main" id="{5CDA48E3-00BC-1B69-4ADA-EB8D75B2A4E4}"/>
              </a:ext>
            </a:extLst>
          </p:cNvPr>
          <p:cNvSpPr>
            <a:spLocks noGrp="1"/>
          </p:cNvSpPr>
          <p:nvPr>
            <p:ph type="sldNum" sz="quarter" idx="12"/>
          </p:nvPr>
        </p:nvSpPr>
        <p:spPr>
          <a:xfrm>
            <a:off x="-1225061" y="6356352"/>
            <a:ext cx="545123" cy="365125"/>
          </a:xfrm>
        </p:spPr>
        <p:txBody>
          <a:bodyPr/>
          <a:lstStyle/>
          <a:p>
            <a:pPr>
              <a:spcAft>
                <a:spcPts val="600"/>
              </a:spcAft>
            </a:pPr>
            <a:fld id="{D9F2F12A-E773-6344-8602-31C2DEEE88BD}" type="slidenum">
              <a:rPr lang="en-US" smtClean="0"/>
              <a:pPr>
                <a:spcAft>
                  <a:spcPts val="600"/>
                </a:spcAft>
              </a:pPr>
              <a:t>3</a:t>
            </a:fld>
            <a:endParaRPr lang="en-US"/>
          </a:p>
        </p:txBody>
      </p:sp>
      <p:pic>
        <p:nvPicPr>
          <p:cNvPr id="5" name="Picture 4" descr="A person walking in pink pants&#10;&#10;Description automatically generated">
            <a:extLst>
              <a:ext uri="{FF2B5EF4-FFF2-40B4-BE49-F238E27FC236}">
                <a16:creationId xmlns:a16="http://schemas.microsoft.com/office/drawing/2014/main" id="{DEBD7454-C93E-E0DE-C8A0-A7EFF2388727}"/>
              </a:ext>
            </a:extLst>
          </p:cNvPr>
          <p:cNvPicPr>
            <a:picLocks noChangeAspect="1"/>
          </p:cNvPicPr>
          <p:nvPr/>
        </p:nvPicPr>
        <p:blipFill>
          <a:blip r:embed="rId3"/>
          <a:stretch>
            <a:fillRect/>
          </a:stretch>
        </p:blipFill>
        <p:spPr>
          <a:xfrm>
            <a:off x="3340729" y="1125655"/>
            <a:ext cx="4347695" cy="5641916"/>
          </a:xfrm>
          <a:prstGeom prst="rect">
            <a:avLst/>
          </a:prstGeom>
        </p:spPr>
      </p:pic>
    </p:spTree>
    <p:extLst>
      <p:ext uri="{BB962C8B-B14F-4D97-AF65-F5344CB8AC3E}">
        <p14:creationId xmlns:p14="http://schemas.microsoft.com/office/powerpoint/2010/main" val="207314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a:xfrm>
            <a:off x="1009228" y="229635"/>
            <a:ext cx="10380786" cy="752842"/>
          </a:xfrm>
        </p:spPr>
        <p:txBody>
          <a:bodyPr anchor="ctr">
            <a:normAutofit/>
          </a:bodyPr>
          <a:lstStyle/>
          <a:p>
            <a:r>
              <a:rPr lang="fr-FR" sz="2400">
                <a:latin typeface="ITC New Baskerville"/>
              </a:rPr>
              <a:t>Taux d’incidence et de mortalité normalisés selon l’âge pour le cancer du sein (femmes), Canada, 1990 à 2022</a:t>
            </a:r>
            <a:endParaRPr lang="en-US" sz="2400"/>
          </a:p>
        </p:txBody>
      </p:sp>
      <p:sp>
        <p:nvSpPr>
          <p:cNvPr id="10" name="Slide Number Placeholder 3">
            <a:extLst>
              <a:ext uri="{FF2B5EF4-FFF2-40B4-BE49-F238E27FC236}">
                <a16:creationId xmlns:a16="http://schemas.microsoft.com/office/drawing/2014/main" id="{0258CBFF-370F-216C-5210-18055BFEDF56}"/>
              </a:ext>
            </a:extLst>
          </p:cNvPr>
          <p:cNvSpPr>
            <a:spLocks noGrp="1"/>
          </p:cNvSpPr>
          <p:nvPr>
            <p:ph type="sldNum" sz="quarter" idx="12"/>
          </p:nvPr>
        </p:nvSpPr>
        <p:spPr>
          <a:xfrm>
            <a:off x="-1225061" y="6356352"/>
            <a:ext cx="545123" cy="365125"/>
          </a:xfrm>
        </p:spPr>
        <p:txBody>
          <a:bodyPr anchor="ctr">
            <a:normAutofit/>
          </a:bodyPr>
          <a:lstStyle/>
          <a:p>
            <a:pPr>
              <a:spcAft>
                <a:spcPts val="600"/>
              </a:spcAft>
            </a:pPr>
            <a:fld id="{D9F2F12A-E773-6344-8602-31C2DEEE88BD}" type="slidenum">
              <a:rPr lang="en-US" smtClean="0"/>
              <a:pPr>
                <a:spcAft>
                  <a:spcPts val="600"/>
                </a:spcAft>
              </a:pPr>
              <a:t>4</a:t>
            </a:fld>
            <a:endParaRPr lang="en-US"/>
          </a:p>
        </p:txBody>
      </p:sp>
      <p:pic>
        <p:nvPicPr>
          <p:cNvPr id="4" name="Picture 3" descr="A line graph with numbers and a line graph">
            <a:extLst>
              <a:ext uri="{FF2B5EF4-FFF2-40B4-BE49-F238E27FC236}">
                <a16:creationId xmlns:a16="http://schemas.microsoft.com/office/drawing/2014/main" id="{7AA2200D-A9D2-3EFA-5CE8-268689F96A8A}"/>
              </a:ext>
            </a:extLst>
          </p:cNvPr>
          <p:cNvPicPr>
            <a:picLocks noChangeAspect="1"/>
          </p:cNvPicPr>
          <p:nvPr/>
        </p:nvPicPr>
        <p:blipFill>
          <a:blip r:embed="rId3"/>
          <a:stretch>
            <a:fillRect/>
          </a:stretch>
        </p:blipFill>
        <p:spPr>
          <a:xfrm>
            <a:off x="1618096" y="1357314"/>
            <a:ext cx="9163050" cy="4562475"/>
          </a:xfrm>
          <a:prstGeom prst="rect">
            <a:avLst/>
          </a:prstGeom>
        </p:spPr>
      </p:pic>
    </p:spTree>
    <p:extLst>
      <p:ext uri="{BB962C8B-B14F-4D97-AF65-F5344CB8AC3E}">
        <p14:creationId xmlns:p14="http://schemas.microsoft.com/office/powerpoint/2010/main" val="49508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FFF9B-6EB1-4CEC-3C9E-0C10A40A3724}"/>
              </a:ext>
            </a:extLst>
          </p:cNvPr>
          <p:cNvSpPr>
            <a:spLocks noGrp="1"/>
          </p:cNvSpPr>
          <p:nvPr>
            <p:ph type="sldNum" sz="quarter" idx="12"/>
          </p:nvPr>
        </p:nvSpPr>
        <p:spPr/>
        <p:txBody>
          <a:bodyPr/>
          <a:lstStyle/>
          <a:p>
            <a:fld id="{D9F2F12A-E773-6344-8602-31C2DEEE88BD}" type="slidenum">
              <a:rPr lang="en-US" smtClean="0"/>
              <a:pPr/>
              <a:t>5</a:t>
            </a:fld>
            <a:endParaRPr lang="en-US"/>
          </a:p>
        </p:txBody>
      </p:sp>
      <p:sp>
        <p:nvSpPr>
          <p:cNvPr id="3" name="Title 2">
            <a:extLst>
              <a:ext uri="{FF2B5EF4-FFF2-40B4-BE49-F238E27FC236}">
                <a16:creationId xmlns:a16="http://schemas.microsoft.com/office/drawing/2014/main" id="{8DBC1EF8-8041-5F69-1600-91BA30CB9F6A}"/>
              </a:ext>
            </a:extLst>
          </p:cNvPr>
          <p:cNvSpPr>
            <a:spLocks noGrp="1"/>
          </p:cNvSpPr>
          <p:nvPr>
            <p:ph type="title"/>
          </p:nvPr>
        </p:nvSpPr>
        <p:spPr>
          <a:xfrm>
            <a:off x="4349261" y="492185"/>
            <a:ext cx="7743422" cy="752842"/>
          </a:xfrm>
        </p:spPr>
        <p:txBody>
          <a:bodyPr>
            <a:normAutofit fontScale="90000"/>
          </a:bodyPr>
          <a:lstStyle/>
          <a:p>
            <a:r>
              <a:rPr lang="fr-FR"/>
              <a:t>Répercussions de la pandémie de COVID-19 sur le dépistage du cancer du sein</a:t>
            </a:r>
            <a:endParaRPr lang="en-US"/>
          </a:p>
        </p:txBody>
      </p:sp>
    </p:spTree>
    <p:extLst>
      <p:ext uri="{BB962C8B-B14F-4D97-AF65-F5344CB8AC3E}">
        <p14:creationId xmlns:p14="http://schemas.microsoft.com/office/powerpoint/2010/main" val="241432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14BA-AFE9-DA9F-14D9-4BDC8858B7D5}"/>
              </a:ext>
            </a:extLst>
          </p:cNvPr>
          <p:cNvSpPr>
            <a:spLocks noGrp="1"/>
          </p:cNvSpPr>
          <p:nvPr>
            <p:ph type="title"/>
          </p:nvPr>
        </p:nvSpPr>
        <p:spPr>
          <a:xfrm>
            <a:off x="905607" y="613280"/>
            <a:ext cx="10380786" cy="752842"/>
          </a:xfrm>
        </p:spPr>
        <p:txBody>
          <a:bodyPr anchor="ctr">
            <a:normAutofit fontScale="90000"/>
          </a:bodyPr>
          <a:lstStyle/>
          <a:p>
            <a:pPr>
              <a:spcBef>
                <a:spcPts val="0"/>
              </a:spcBef>
              <a:spcAft>
                <a:spcPts val="800"/>
              </a:spcAft>
            </a:pPr>
            <a:r>
              <a:rPr lang="fr-FR" sz="2700" kern="100"/>
              <a:t>Variation, en pourcentage, du nombre de personnes âgées de 50 à 74 ans ayant subi un dépistage au cours d’une période de 12 mois, entre la période prépandémique et la période pandémique (2019 par rapport à 2020), par territoire de compétence</a:t>
            </a:r>
            <a:br>
              <a:rPr lang="en-US" sz="1400" kern="100"/>
            </a:br>
            <a:endParaRPr lang="en-US" sz="1400"/>
          </a:p>
        </p:txBody>
      </p:sp>
      <p:sp>
        <p:nvSpPr>
          <p:cNvPr id="4" name="Slide Number Placeholder 3">
            <a:extLst>
              <a:ext uri="{FF2B5EF4-FFF2-40B4-BE49-F238E27FC236}">
                <a16:creationId xmlns:a16="http://schemas.microsoft.com/office/drawing/2014/main" id="{75FE8EB5-D679-B942-AD86-9B35391C4CA7}"/>
              </a:ext>
            </a:extLst>
          </p:cNvPr>
          <p:cNvSpPr>
            <a:spLocks noGrp="1"/>
          </p:cNvSpPr>
          <p:nvPr>
            <p:ph type="sldNum" sz="quarter" idx="12"/>
          </p:nvPr>
        </p:nvSpPr>
        <p:spPr>
          <a:xfrm>
            <a:off x="-1225061" y="6356352"/>
            <a:ext cx="545123" cy="365125"/>
          </a:xfrm>
        </p:spPr>
        <p:txBody>
          <a:bodyPr anchor="ctr">
            <a:normAutofit/>
          </a:bodyPr>
          <a:lstStyle/>
          <a:p>
            <a:pPr>
              <a:spcAft>
                <a:spcPts val="600"/>
              </a:spcAft>
            </a:pPr>
            <a:fld id="{D9F2F12A-E773-6344-8602-31C2DEEE88BD}" type="slidenum">
              <a:rPr lang="en-US" smtClean="0"/>
              <a:pPr>
                <a:spcAft>
                  <a:spcPts val="600"/>
                </a:spcAft>
              </a:pPr>
              <a:t>6</a:t>
            </a:fld>
            <a:endParaRPr lang="en-US"/>
          </a:p>
        </p:txBody>
      </p:sp>
      <p:pic>
        <p:nvPicPr>
          <p:cNvPr id="8" name="Picture 7" descr="A graph of blue rectangular bars with numbers and text&#10;&#10;Description automatically generated">
            <a:extLst>
              <a:ext uri="{FF2B5EF4-FFF2-40B4-BE49-F238E27FC236}">
                <a16:creationId xmlns:a16="http://schemas.microsoft.com/office/drawing/2014/main" id="{FFC88C8D-9A8D-B4EA-DDEB-31CE67FDF847}"/>
              </a:ext>
            </a:extLst>
          </p:cNvPr>
          <p:cNvPicPr>
            <a:picLocks noChangeAspect="1"/>
          </p:cNvPicPr>
          <p:nvPr/>
        </p:nvPicPr>
        <p:blipFill>
          <a:blip r:embed="rId3"/>
          <a:stretch>
            <a:fillRect/>
          </a:stretch>
        </p:blipFill>
        <p:spPr>
          <a:xfrm>
            <a:off x="1423506" y="1976439"/>
            <a:ext cx="9201150" cy="4562475"/>
          </a:xfrm>
          <a:prstGeom prst="rect">
            <a:avLst/>
          </a:prstGeom>
        </p:spPr>
      </p:pic>
    </p:spTree>
    <p:extLst>
      <p:ext uri="{BB962C8B-B14F-4D97-AF65-F5344CB8AC3E}">
        <p14:creationId xmlns:p14="http://schemas.microsoft.com/office/powerpoint/2010/main" val="367754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err="1"/>
              <a:t>Taux</a:t>
            </a:r>
            <a:r>
              <a:rPr lang="en-US"/>
              <a:t> de participation</a:t>
            </a:r>
          </a:p>
        </p:txBody>
      </p:sp>
    </p:spTree>
    <p:extLst>
      <p:ext uri="{BB962C8B-B14F-4D97-AF65-F5344CB8AC3E}">
        <p14:creationId xmlns:p14="http://schemas.microsoft.com/office/powerpoint/2010/main" val="294069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9689-A70E-8743-3B5A-383575E776F6}"/>
              </a:ext>
            </a:extLst>
          </p:cNvPr>
          <p:cNvSpPr>
            <a:spLocks noGrp="1"/>
          </p:cNvSpPr>
          <p:nvPr>
            <p:ph type="title"/>
          </p:nvPr>
        </p:nvSpPr>
        <p:spPr/>
        <p:txBody>
          <a:bodyPr>
            <a:noAutofit/>
          </a:bodyPr>
          <a:lstStyle/>
          <a:p>
            <a:r>
              <a:rPr lang="fr-FR" sz="2400"/>
              <a:t>Participation au dépistage du cancer du sein chez les personnes âgées de 50 à 74 ans ayant subi un dépistage dans le cadre d’un programme de dépistage par mammographie, par territoire de compétence et par période de dépistage  – 2018-2019 et 2020-2021</a:t>
            </a:r>
            <a:endParaRPr lang="en-US" sz="2400"/>
          </a:p>
        </p:txBody>
      </p:sp>
      <p:sp>
        <p:nvSpPr>
          <p:cNvPr id="4" name="Slide Number Placeholder 3">
            <a:extLst>
              <a:ext uri="{FF2B5EF4-FFF2-40B4-BE49-F238E27FC236}">
                <a16:creationId xmlns:a16="http://schemas.microsoft.com/office/drawing/2014/main" id="{904D1F14-6297-F3D7-18A2-90A7C58EF6A9}"/>
              </a:ext>
            </a:extLst>
          </p:cNvPr>
          <p:cNvSpPr>
            <a:spLocks noGrp="1"/>
          </p:cNvSpPr>
          <p:nvPr>
            <p:ph type="sldNum" sz="quarter" idx="12"/>
          </p:nvPr>
        </p:nvSpPr>
        <p:spPr/>
        <p:txBody>
          <a:bodyPr/>
          <a:lstStyle/>
          <a:p>
            <a:fld id="{D9F2F12A-E773-6344-8602-31C2DEEE88BD}" type="slidenum">
              <a:rPr lang="en-US" smtClean="0"/>
              <a:pPr/>
              <a:t>8</a:t>
            </a:fld>
            <a:endParaRPr lang="en-US"/>
          </a:p>
        </p:txBody>
      </p:sp>
      <p:pic>
        <p:nvPicPr>
          <p:cNvPr id="5" name="Picture 4" descr="A graph of numbers and a bar">
            <a:extLst>
              <a:ext uri="{FF2B5EF4-FFF2-40B4-BE49-F238E27FC236}">
                <a16:creationId xmlns:a16="http://schemas.microsoft.com/office/drawing/2014/main" id="{C594C127-30A9-5C80-2D23-BBE70A4E73C8}"/>
              </a:ext>
            </a:extLst>
          </p:cNvPr>
          <p:cNvPicPr>
            <a:picLocks noChangeAspect="1"/>
          </p:cNvPicPr>
          <p:nvPr/>
        </p:nvPicPr>
        <p:blipFill>
          <a:blip r:embed="rId3"/>
          <a:stretch>
            <a:fillRect/>
          </a:stretch>
        </p:blipFill>
        <p:spPr>
          <a:xfrm>
            <a:off x="1525412" y="1962655"/>
            <a:ext cx="8562975" cy="4505325"/>
          </a:xfrm>
          <a:prstGeom prst="rect">
            <a:avLst/>
          </a:prstGeom>
        </p:spPr>
      </p:pic>
    </p:spTree>
    <p:extLst>
      <p:ext uri="{BB962C8B-B14F-4D97-AF65-F5344CB8AC3E}">
        <p14:creationId xmlns:p14="http://schemas.microsoft.com/office/powerpoint/2010/main" val="25758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F386-0B32-C6CC-5A3A-F3434D9AA254}"/>
              </a:ext>
            </a:extLst>
          </p:cNvPr>
          <p:cNvSpPr>
            <a:spLocks noGrp="1"/>
          </p:cNvSpPr>
          <p:nvPr>
            <p:ph type="title"/>
          </p:nvPr>
        </p:nvSpPr>
        <p:spPr>
          <a:xfrm>
            <a:off x="1017836" y="241173"/>
            <a:ext cx="10380787" cy="752842"/>
          </a:xfrm>
        </p:spPr>
        <p:txBody>
          <a:bodyPr>
            <a:noAutofit/>
          </a:bodyPr>
          <a:lstStyle/>
          <a:p>
            <a:r>
              <a:rPr lang="fr-FR" sz="2000"/>
              <a:t>Participation au dépistage du cancer du sein chez les personnes âgées de 50 à 74 ans ayant subi un dépistage dans le cadre d’un programme de dépistage par mammographie, par territoire de compétence et par groupe d’âge – 2018-2019 et 2020-2021</a:t>
            </a:r>
            <a:endParaRPr lang="en-US" sz="2000"/>
          </a:p>
        </p:txBody>
      </p:sp>
      <p:sp>
        <p:nvSpPr>
          <p:cNvPr id="4" name="Slide Number Placeholder 3">
            <a:extLst>
              <a:ext uri="{FF2B5EF4-FFF2-40B4-BE49-F238E27FC236}">
                <a16:creationId xmlns:a16="http://schemas.microsoft.com/office/drawing/2014/main" id="{1CC7C8A2-33CA-7304-8186-4E1F59B01101}"/>
              </a:ext>
            </a:extLst>
          </p:cNvPr>
          <p:cNvSpPr>
            <a:spLocks noGrp="1"/>
          </p:cNvSpPr>
          <p:nvPr>
            <p:ph type="sldNum" sz="quarter" idx="12"/>
          </p:nvPr>
        </p:nvSpPr>
        <p:spPr/>
        <p:txBody>
          <a:bodyPr/>
          <a:lstStyle/>
          <a:p>
            <a:fld id="{D9F2F12A-E773-6344-8602-31C2DEEE88BD}" type="slidenum">
              <a:rPr lang="en-US" smtClean="0"/>
              <a:pPr/>
              <a:t>9</a:t>
            </a:fld>
            <a:endParaRPr lang="en-US"/>
          </a:p>
        </p:txBody>
      </p:sp>
      <p:pic>
        <p:nvPicPr>
          <p:cNvPr id="1026" name="Picture 2">
            <a:extLst>
              <a:ext uri="{FF2B5EF4-FFF2-40B4-BE49-F238E27FC236}">
                <a16:creationId xmlns:a16="http://schemas.microsoft.com/office/drawing/2014/main" id="{94AEED9C-532C-F385-D7FC-E91FA550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4342"/>
            <a:ext cx="5674660" cy="27679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8E3AE2-FEF8-31D7-4D32-C2E1079C9C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68"/>
          <a:stretch/>
        </p:blipFill>
        <p:spPr bwMode="auto">
          <a:xfrm>
            <a:off x="2302930" y="4090034"/>
            <a:ext cx="6181326" cy="276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840689"/>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BB30E729083A41AEC4C2F5B3A6B066" ma:contentTypeVersion="16" ma:contentTypeDescription="Create a new document." ma:contentTypeScope="" ma:versionID="e56259210bb358573ae0b16377f43cea">
  <xsd:schema xmlns:xsd="http://www.w3.org/2001/XMLSchema" xmlns:xs="http://www.w3.org/2001/XMLSchema" xmlns:p="http://schemas.microsoft.com/office/2006/metadata/properties" xmlns:ns2="c4bdbaa2-af1d-4bec-a20e-1a5e7fd64f1a" xmlns:ns3="a4ead59a-cfe1-4854-83b3-e47e5558d5f6" targetNamespace="http://schemas.microsoft.com/office/2006/metadata/properties" ma:root="true" ma:fieldsID="1327afa18e505618119ecd4df0f02403" ns2:_="" ns3:_="">
    <xsd:import namespace="c4bdbaa2-af1d-4bec-a20e-1a5e7fd64f1a"/>
    <xsd:import namespace="a4ead59a-cfe1-4854-83b3-e47e5558d5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dbaa2-af1d-4bec-a20e-1a5e7fd64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ead59a-cfe1-4854-83b3-e47e5558d5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a99b61c-2f94-424e-85be-9a8ea205ddaf}" ma:internalName="TaxCatchAll" ma:showField="CatchAllData" ma:web="a4ead59a-cfe1-4854-83b3-e47e5558d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ead59a-cfe1-4854-83b3-e47e5558d5f6" xsi:nil="true"/>
    <lcf76f155ced4ddcb4097134ff3c332f xmlns="c4bdbaa2-af1d-4bec-a20e-1a5e7fd64f1a">
      <Terms xmlns="http://schemas.microsoft.com/office/infopath/2007/PartnerControls"/>
    </lcf76f155ced4ddcb4097134ff3c332f>
    <SharedWithUsers xmlns="a4ead59a-cfe1-4854-83b3-e47e5558d5f6">
      <UserInfo>
        <DisplayName>Afia Birago</DisplayName>
        <AccountId>100</AccountId>
        <AccountType/>
      </UserInfo>
      <UserInfo>
        <DisplayName>Catherine Jan</DisplayName>
        <AccountId>34</AccountId>
        <AccountType/>
      </UserInfo>
    </SharedWithUsers>
  </documentManagement>
</p:properties>
</file>

<file path=customXml/itemProps1.xml><?xml version="1.0" encoding="utf-8"?>
<ds:datastoreItem xmlns:ds="http://schemas.openxmlformats.org/officeDocument/2006/customXml" ds:itemID="{226A1159-ACEE-4F64-B06D-E10E69127E0E}">
  <ds:schemaRefs>
    <ds:schemaRef ds:uri="a4ead59a-cfe1-4854-83b3-e47e5558d5f6"/>
    <ds:schemaRef ds:uri="c4bdbaa2-af1d-4bec-a20e-1a5e7fd64f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CE7D2B-763A-47EF-BE26-7F82C31CA132}">
  <ds:schemaRefs>
    <ds:schemaRef ds:uri="http://schemas.microsoft.com/sharepoint/v3/contenttype/forms"/>
  </ds:schemaRefs>
</ds:datastoreItem>
</file>

<file path=customXml/itemProps3.xml><?xml version="1.0" encoding="utf-8"?>
<ds:datastoreItem xmlns:ds="http://schemas.openxmlformats.org/officeDocument/2006/customXml" ds:itemID="{C7270D22-A1C9-4350-9AF7-20199DE346D0}">
  <ds:schemaRefs>
    <ds:schemaRef ds:uri="http://purl.org/dc/dcmitype/"/>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4ead59a-cfe1-4854-83b3-e47e5558d5f6"/>
    <ds:schemaRef ds:uri="c4bdbaa2-af1d-4bec-a20e-1a5e7fd64f1a"/>
  </ds:schemaRefs>
</ds:datastoreItem>
</file>

<file path=docProps/app.xml><?xml version="1.0" encoding="utf-8"?>
<Properties xmlns="http://schemas.openxmlformats.org/officeDocument/2006/extended-properties" xmlns:vt="http://schemas.openxmlformats.org/officeDocument/2006/docPropsVTypes">
  <Template/>
  <TotalTime>0</TotalTime>
  <Words>3042</Words>
  <Application>Microsoft Office PowerPoint</Application>
  <PresentationFormat>Widescreen</PresentationFormat>
  <Paragraphs>184</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Symbol</vt:lpstr>
      <vt:lpstr>Calibri Light</vt:lpstr>
      <vt:lpstr>Montserrat</vt:lpstr>
      <vt:lpstr>Calibri</vt:lpstr>
      <vt:lpstr>Arial</vt:lpstr>
      <vt:lpstr>ITC New Baskerville</vt:lpstr>
      <vt:lpstr>Montserrat SemiBold</vt:lpstr>
      <vt:lpstr>Office Theme</vt:lpstr>
      <vt:lpstr>SURVEILLANCE ET ÉVALUATION DES INDICATEURS DE LA QUALITÉ DU DÉPISTAGE DU CANCER DU SEIN</vt:lpstr>
      <vt:lpstr>Statistiques clés sur le dépistage du cancer du sein au Canada</vt:lpstr>
      <vt:lpstr>Le fardeau du cancer du sein chez les femmes au Canada (2023) </vt:lpstr>
      <vt:lpstr>Taux d’incidence et de mortalité normalisés selon l’âge pour le cancer du sein (femmes), Canada, 1990 à 2022</vt:lpstr>
      <vt:lpstr>Répercussions de la pandémie de COVID-19 sur le dépistage du cancer du sein</vt:lpstr>
      <vt:lpstr>Variation, en pourcentage, du nombre de personnes âgées de 50 à 74 ans ayant subi un dépistage au cours d’une période de 12 mois, entre la période prépandémique et la période pandémique (2019 par rapport à 2020), par territoire de compétence </vt:lpstr>
      <vt:lpstr>Taux de participation</vt:lpstr>
      <vt:lpstr>Participation au dépistage du cancer du sein chez les personnes âgées de 50 à 74 ans ayant subi un dépistage dans le cadre d’un programme de dépistage par mammographie, par territoire de compétence et par période de dépistage  – 2018-2019 et 2020-2021</vt:lpstr>
      <vt:lpstr>Participation au dépistage du cancer du sein chez les personnes âgées de 50 à 74 ans ayant subi un dépistage dans le cadre d’un programme de dépistage par mammographie, par territoire de compétence et par groupe d’âge – 2018-2019 et 2020-2021</vt:lpstr>
      <vt:lpstr>Taux de rappel pour anomalie</vt:lpstr>
      <vt:lpstr>Taux de rappel pour anomalie chez les personnes âgées de 50 à 74 ans ayant subi un dépistage dans le cadre d’un programme de dépistage par mammographie, par territoire de compétence – 2019 et 2020</vt:lpstr>
      <vt:lpstr>Taux de rappel pour anomalie chez les personnes âgées de 50 à 74 ans ayant subi un dépistage dans le cadre d’un programme de dépistage par mammographie, par territoire de compétence et groupe d’âge – 2019 et 2020</vt:lpstr>
      <vt:lpstr>Taux de rappel pour anomalie chez les personnes âgées de 50 à 74 ans ayant subi un dépistage dans le cadre d’un programme de dépistage par mammographie, par territoire de compétence et par séquence de dépistage – 2019 et 2020</vt:lpstr>
      <vt:lpstr>Valeur prédictive positive</vt:lpstr>
      <vt:lpstr>Pourcentage de personnes (âgées de 50 à 74 ans) ayant passé une mammographie avec un résultat anormal et ayant reçu un diagnostic de cancer du sein, par territoire de compétence – 2019 et 2020</vt:lpstr>
      <vt:lpstr>Pourcentage de personnes (âgées de 50 à 74 ans) ayant passé une mammographie avec un résultat anormal et ayant reçu un diagnostic de cancer du sein, par territoire de compétence et par groupe d’âge – 2019 et 2020</vt:lpstr>
      <vt:lpstr>Pourcentage de personnes (âgées de 50 à 74 ans) ayant passé une mammographie avec un résultat anormal et ayant reçu un diagnostic de cancer du sein, par territoire de compétence et par séquence de dépistage – 2019 et 2020</vt:lpstr>
      <vt:lpstr>Taux de détection de cancers </vt:lpstr>
      <vt:lpstr>Taux de détection de cancers du sein (pour 1 000 dépistages) chez les personnes âgées de 50 à 74 ans, ayant subi un dépistage dans le cadre d’un programme de dépistage par mammographie, par territoire de compétence – 2019 et 2020</vt:lpstr>
      <vt:lpstr>Taux de détection de cancers du sein (pour 1 000 dépistages) chez les personnes âgées de 50 à 74 ans, ayant subi un dépistage dans le cadre d’un programme de dépistage par mammographie, par territoire de compétence et par groupe d’âge – 2019 et 2020</vt:lpstr>
      <vt:lpstr>Taux de détection de cancers du sein (pour 1 000 dépistages) chez les personnes âgées de 50 à 74 ans, ayant subi un dépistage dans le cadre d’un programme de dépistage par mammographie, par territoire de compétence et séquence de dépistage – 2019 et 2020</vt:lpstr>
      <vt:lpstr>Délai entre le dépistage et le diagnostic</vt:lpstr>
      <vt:lpstr>Pourcentage de dépistages anormaux chez les personnes âgées de 50 à 74 ans ayant reçu un diagnostic définitif sans biopsie dans les 5 semaines, par territoire de compétence – 2019 et 2020</vt:lpstr>
      <vt:lpstr>Pourcentage de dépistages anormaux chez les personnes âgées de 50 à 74 ans ayant reçu un diagnostic définitif avec biopsie dans les 7 semaines, par territoire de compétence – 2019 et 2020</vt:lpstr>
      <vt:lpstr>Taux de détection de cancers postérieurement au dépistage</vt:lpstr>
      <vt:lpstr>Taux de cancers du sein diagnostiqués postérieurement au dépistage (pour 10 000 dépistages) chez les personnes âgées de 50 à 74 ans ayant subi un dépistage dans le cadre d’un programme de dépistage par mammographie, par territoire de compétence – année de dépistage 2017-2018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Catherine Jan</cp:lastModifiedBy>
  <cp:revision>2</cp:revision>
  <dcterms:created xsi:type="dcterms:W3CDTF">2020-09-24T23:36:57Z</dcterms:created>
  <dcterms:modified xsi:type="dcterms:W3CDTF">2024-05-27T18:10:33Z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0x01010014BB30E729083A41AEC4C2F5B3A6B066</vt:lpwstr>
  </property>
  <property fmtid="{D5CDD505-2E9C-101B-9397-08002B2CF9AE}" pid="3" name="MediaServiceImageTags">
    <vt:lpwstr/>
  </property>
</Properties>
</file>